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70" r:id="rId5"/>
    <p:sldId id="269" r:id="rId6"/>
    <p:sldId id="259" r:id="rId7"/>
    <p:sldId id="260" r:id="rId8"/>
    <p:sldId id="264"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85FBA8-1E67-2ED1-0810-BF1AB10FF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Google Shape;102;p25" descr="Shape 57">
            <a:extLst>
              <a:ext uri="{FF2B5EF4-FFF2-40B4-BE49-F238E27FC236}">
                <a16:creationId xmlns:a16="http://schemas.microsoft.com/office/drawing/2014/main" id="{A1FB885A-1BB7-F886-B37F-016D55007CED}"/>
              </a:ext>
            </a:extLst>
          </p:cNvPr>
          <p:cNvPicPr preferRelativeResize="0"/>
          <p:nvPr/>
        </p:nvPicPr>
        <p:blipFill rotWithShape="1">
          <a:blip r:embed="rId3">
            <a:alphaModFix/>
          </a:blip>
          <a:srcRect/>
          <a:stretch/>
        </p:blipFill>
        <p:spPr>
          <a:xfrm>
            <a:off x="598058" y="874471"/>
            <a:ext cx="3170886" cy="381826"/>
          </a:xfrm>
          <a:prstGeom prst="rect">
            <a:avLst/>
          </a:prstGeom>
          <a:noFill/>
          <a:ln>
            <a:noFill/>
          </a:ln>
        </p:spPr>
      </p:pic>
      <p:sp>
        <p:nvSpPr>
          <p:cNvPr id="3" name="Google Shape;100;p25">
            <a:extLst>
              <a:ext uri="{FF2B5EF4-FFF2-40B4-BE49-F238E27FC236}">
                <a16:creationId xmlns:a16="http://schemas.microsoft.com/office/drawing/2014/main" id="{052FDA3B-2AA7-20E4-1E11-CB9D5C40B010}"/>
              </a:ext>
            </a:extLst>
          </p:cNvPr>
          <p:cNvSpPr/>
          <p:nvPr/>
        </p:nvSpPr>
        <p:spPr>
          <a:xfrm>
            <a:off x="494593" y="1635832"/>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dirty="0">
                <a:solidFill>
                  <a:schemeClr val="bg1"/>
                </a:solidFill>
                <a:effectLst>
                  <a:outerShdw blurRad="38100" dist="38100" dir="2700000" algn="tl">
                    <a:srgbClr val="000000">
                      <a:alpha val="43137"/>
                    </a:srgbClr>
                  </a:outerShdw>
                </a:effectLst>
                <a:latin typeface="Open Sans ExtraBold"/>
                <a:ea typeface="Open Sans ExtraBold"/>
                <a:cs typeface="Open Sans ExtraBold"/>
                <a:sym typeface="Open Sans ExtraBold"/>
              </a:rPr>
              <a:t>Sprocket Central Pty Ltd</a:t>
            </a:r>
            <a:endParaRPr dirty="0">
              <a:solidFill>
                <a:schemeClr val="bg1"/>
              </a:solidFill>
              <a:effectLst>
                <a:outerShdw blurRad="38100" dist="38100" dir="2700000" algn="tl">
                  <a:srgbClr val="000000">
                    <a:alpha val="43137"/>
                  </a:srgbClr>
                </a:outerShdw>
              </a:effectLst>
            </a:endParaRPr>
          </a:p>
        </p:txBody>
      </p:sp>
      <p:sp>
        <p:nvSpPr>
          <p:cNvPr id="4" name="Google Shape;101;p25">
            <a:extLst>
              <a:ext uri="{FF2B5EF4-FFF2-40B4-BE49-F238E27FC236}">
                <a16:creationId xmlns:a16="http://schemas.microsoft.com/office/drawing/2014/main" id="{A7E4CB8B-AB66-B603-9B72-B4CFBC163451}"/>
              </a:ext>
            </a:extLst>
          </p:cNvPr>
          <p:cNvSpPr/>
          <p:nvPr/>
        </p:nvSpPr>
        <p:spPr>
          <a:xfrm>
            <a:off x="494593" y="2738610"/>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1" i="0" u="none" strike="noStrike" cap="none" dirty="0">
                <a:solidFill>
                  <a:schemeClr val="bg1"/>
                </a:solidFill>
                <a:effectLst>
                  <a:outerShdw blurRad="38100" dist="38100" dir="2700000" algn="tl">
                    <a:srgbClr val="000000">
                      <a:alpha val="43137"/>
                    </a:srgbClr>
                  </a:outerShdw>
                </a:effectLst>
                <a:latin typeface="Open Sans Light"/>
                <a:ea typeface="Open Sans Light"/>
                <a:cs typeface="Open Sans Light"/>
                <a:sym typeface="Open Sans Light"/>
              </a:rPr>
              <a:t>Data analytics approach</a:t>
            </a:r>
            <a:endParaRPr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67304B4-0457-06AA-C2E2-31227ADD06C9}"/>
              </a:ext>
            </a:extLst>
          </p:cNvPr>
          <p:cNvSpPr txBox="1"/>
          <p:nvPr/>
        </p:nvSpPr>
        <p:spPr>
          <a:xfrm>
            <a:off x="9610531" y="6270171"/>
            <a:ext cx="2435290" cy="369332"/>
          </a:xfrm>
          <a:prstGeom prst="rect">
            <a:avLst/>
          </a:prstGeom>
          <a:noFill/>
        </p:spPr>
        <p:txBody>
          <a:bodyPr wrap="square" rtlCol="0">
            <a:spAutoFit/>
          </a:bodyPr>
          <a:lstStyle/>
          <a:p>
            <a:r>
              <a:rPr lang="en-IN" dirty="0">
                <a:solidFill>
                  <a:schemeClr val="bg1"/>
                </a:solidFill>
              </a:rPr>
              <a:t>By Gunjan Chakraborty</a:t>
            </a:r>
          </a:p>
        </p:txBody>
      </p:sp>
    </p:spTree>
    <p:extLst>
      <p:ext uri="{BB962C8B-B14F-4D97-AF65-F5344CB8AC3E}">
        <p14:creationId xmlns:p14="http://schemas.microsoft.com/office/powerpoint/2010/main" val="382676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8;p26">
            <a:extLst>
              <a:ext uri="{FF2B5EF4-FFF2-40B4-BE49-F238E27FC236}">
                <a16:creationId xmlns:a16="http://schemas.microsoft.com/office/drawing/2014/main" id="{BDD284F7-B118-4708-20BE-E569028CCC73}"/>
              </a:ext>
            </a:extLst>
          </p:cNvPr>
          <p:cNvSpPr>
            <a:spLocks noGrp="1"/>
          </p:cNvSpPr>
          <p:nvPr>
            <p:ph type="title"/>
          </p:nvPr>
        </p:nvSpPr>
        <p:spPr>
          <a:xfrm>
            <a:off x="755233" y="272465"/>
            <a:ext cx="2886325" cy="925372"/>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4000" b="1" i="0" u="none" strike="noStrike" cap="none" dirty="0">
                <a:solidFill>
                  <a:srgbClr val="FFFFFF"/>
                </a:solidFill>
                <a:latin typeface="Arial"/>
                <a:ea typeface="Arial"/>
                <a:cs typeface="Arial"/>
                <a:sym typeface="Arial"/>
              </a:rPr>
              <a:t>Agenda</a:t>
            </a:r>
            <a:endParaRPr sz="4000" dirty="0"/>
          </a:p>
        </p:txBody>
      </p:sp>
      <p:sp>
        <p:nvSpPr>
          <p:cNvPr id="6" name="Google Shape;109;p26">
            <a:extLst>
              <a:ext uri="{FF2B5EF4-FFF2-40B4-BE49-F238E27FC236}">
                <a16:creationId xmlns:a16="http://schemas.microsoft.com/office/drawing/2014/main" id="{0461CC8E-7AF0-537C-7D18-4CCD7D4CFFD7}"/>
              </a:ext>
            </a:extLst>
          </p:cNvPr>
          <p:cNvSpPr/>
          <p:nvPr/>
        </p:nvSpPr>
        <p:spPr>
          <a:xfrm>
            <a:off x="5085347" y="272465"/>
            <a:ext cx="6801853" cy="2775535"/>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b="1" i="1" dirty="0">
                <a:latin typeface="Lora"/>
                <a:ea typeface="Lora"/>
                <a:cs typeface="Lora"/>
                <a:sym typeface="Lora"/>
              </a:rPr>
              <a:t>The approach will be implemented in three stages : </a:t>
            </a:r>
            <a:endParaRPr sz="2200" b="1" i="1" u="none" strike="noStrike" cap="none" dirty="0">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dirty="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Data Exploration</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Model Development</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Interpretation</a:t>
            </a:r>
            <a:endParaRPr sz="1000" dirty="0">
              <a:latin typeface="Open Sans"/>
              <a:ea typeface="Open Sans"/>
              <a:cs typeface="Open Sans"/>
              <a:sym typeface="Open Sans"/>
            </a:endParaRPr>
          </a:p>
        </p:txBody>
      </p:sp>
      <p:sp>
        <p:nvSpPr>
          <p:cNvPr id="7" name="Google Shape;116;p27">
            <a:extLst>
              <a:ext uri="{FF2B5EF4-FFF2-40B4-BE49-F238E27FC236}">
                <a16:creationId xmlns:a16="http://schemas.microsoft.com/office/drawing/2014/main" id="{118A577A-3D66-A5C6-5253-3D793231ADB2}"/>
              </a:ext>
            </a:extLst>
          </p:cNvPr>
          <p:cNvSpPr/>
          <p:nvPr/>
        </p:nvSpPr>
        <p:spPr>
          <a:xfrm>
            <a:off x="5085347" y="3162998"/>
            <a:ext cx="6801852" cy="3422537"/>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b="1" i="1" dirty="0">
                <a:latin typeface="Lora"/>
                <a:ea typeface="Lora"/>
                <a:cs typeface="Lora"/>
                <a:sym typeface="Lora"/>
              </a:rPr>
              <a:t>Approach for New Customer Data analysis :</a:t>
            </a:r>
            <a:endParaRPr sz="2200" b="1" i="1" dirty="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dirty="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Age distribution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Bike purchase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Job industry</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Number of cars owned</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extLst>
      <p:ext uri="{BB962C8B-B14F-4D97-AF65-F5344CB8AC3E}">
        <p14:creationId xmlns:p14="http://schemas.microsoft.com/office/powerpoint/2010/main" val="84195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2;p28">
            <a:extLst>
              <a:ext uri="{FF2B5EF4-FFF2-40B4-BE49-F238E27FC236}">
                <a16:creationId xmlns:a16="http://schemas.microsoft.com/office/drawing/2014/main" id="{8C647377-601D-510D-B14C-E69051D71C61}"/>
              </a:ext>
            </a:extLst>
          </p:cNvPr>
          <p:cNvSpPr/>
          <p:nvPr/>
        </p:nvSpPr>
        <p:spPr>
          <a:xfrm>
            <a:off x="680028" y="124407"/>
            <a:ext cx="10831943" cy="629571"/>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3200" i="0" u="none" strike="noStrike" cap="none" dirty="0">
                <a:effectLst>
                  <a:outerShdw blurRad="38100" dist="38100" dir="2700000" algn="tl">
                    <a:srgbClr val="000000">
                      <a:alpha val="43137"/>
                    </a:srgbClr>
                  </a:outerShdw>
                </a:effectLst>
                <a:latin typeface="Arial"/>
                <a:ea typeface="Arial"/>
                <a:cs typeface="Arial"/>
                <a:sym typeface="Arial"/>
              </a:rPr>
              <a:t>Data Exploration </a:t>
            </a:r>
            <a:r>
              <a:rPr lang="en" sz="3200" dirty="0">
                <a:effectLst>
                  <a:outerShdw blurRad="38100" dist="38100" dir="2700000" algn="tl">
                    <a:srgbClr val="000000">
                      <a:alpha val="43137"/>
                    </a:srgbClr>
                  </a:outerShdw>
                </a:effectLst>
              </a:rPr>
              <a:t>: Age Distribution &amp; Bike Purchases</a:t>
            </a:r>
            <a:endParaRPr sz="3200" i="0" u="none" strike="noStrike" cap="none" dirty="0">
              <a:effectLst>
                <a:outerShdw blurRad="38100" dist="38100" dir="2700000" algn="tl">
                  <a:srgbClr val="000000">
                    <a:alpha val="43137"/>
                  </a:srgbClr>
                </a:outerShdw>
              </a:effectLst>
              <a:latin typeface="Arial"/>
              <a:ea typeface="Arial"/>
              <a:cs typeface="Arial"/>
              <a:sym typeface="Arial"/>
            </a:endParaRPr>
          </a:p>
        </p:txBody>
      </p:sp>
      <p:sp>
        <p:nvSpPr>
          <p:cNvPr id="3" name="Google Shape;123;p28">
            <a:extLst>
              <a:ext uri="{FF2B5EF4-FFF2-40B4-BE49-F238E27FC236}">
                <a16:creationId xmlns:a16="http://schemas.microsoft.com/office/drawing/2014/main" id="{CF06A229-58AC-8C1B-C86E-CFF40C28CFCA}"/>
              </a:ext>
            </a:extLst>
          </p:cNvPr>
          <p:cNvSpPr/>
          <p:nvPr/>
        </p:nvSpPr>
        <p:spPr>
          <a:xfrm>
            <a:off x="132374" y="1315453"/>
            <a:ext cx="5963625" cy="495701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2000" dirty="0">
                <a:latin typeface="Open Sans"/>
                <a:ea typeface="Open Sans"/>
                <a:cs typeface="Open Sans"/>
                <a:sym typeface="Open Sans"/>
              </a:rPr>
              <a:t>New customers are more from the age group of 40-49 , followed by 50-59 &amp; 60-69. </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2000" dirty="0">
                <a:latin typeface="Open Sans"/>
                <a:ea typeface="Open Sans"/>
                <a:cs typeface="Open Sans"/>
                <a:sym typeface="Open Sans"/>
              </a:rPr>
              <a:t>Fewer customer are from 10-19 &amp; 90-99 for obvious reasons.</a:t>
            </a:r>
            <a:endParaRPr sz="20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2000" b="0" i="0" u="none" strike="noStrike" cap="none" dirty="0">
                <a:solidFill>
                  <a:schemeClr val="dk1"/>
                </a:solidFill>
                <a:latin typeface="Open Sans"/>
                <a:ea typeface="Open Sans"/>
                <a:cs typeface="Open Sans"/>
                <a:sym typeface="Open Sans"/>
              </a:rPr>
              <a:t>Data shows age group </a:t>
            </a:r>
            <a:r>
              <a:rPr lang="en" sz="2000" b="1" i="0" u="none" strike="noStrike" cap="none" dirty="0">
                <a:solidFill>
                  <a:schemeClr val="dk1"/>
                </a:solidFill>
                <a:latin typeface="Open Sans"/>
                <a:ea typeface="Open Sans"/>
                <a:cs typeface="Open Sans"/>
                <a:sym typeface="Open Sans"/>
              </a:rPr>
              <a:t>40-50</a:t>
            </a:r>
            <a:r>
              <a:rPr lang="en" sz="2000" b="0" i="0" u="none" strike="noStrike" cap="none" dirty="0">
                <a:solidFill>
                  <a:schemeClr val="dk1"/>
                </a:solidFill>
                <a:latin typeface="Open Sans"/>
                <a:ea typeface="Open Sans"/>
                <a:cs typeface="Open Sans"/>
                <a:sym typeface="Open Sans"/>
              </a:rPr>
              <a:t> has high count in terms of bike purchased in last 3 years wit</a:t>
            </a:r>
            <a:r>
              <a:rPr lang="en" sz="2000" dirty="0">
                <a:solidFill>
                  <a:schemeClr val="dk1"/>
                </a:solidFill>
                <a:latin typeface="Open Sans"/>
                <a:ea typeface="Open Sans"/>
                <a:cs typeface="Open Sans"/>
                <a:sym typeface="Open Sans"/>
              </a:rPr>
              <a:t>h a slightly greater female ratio. </a:t>
            </a:r>
            <a:endParaRPr sz="20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20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20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20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20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i="0" u="none" strike="noStrike" cap="none" dirty="0">
              <a:solidFill>
                <a:srgbClr val="000000"/>
              </a:solidFill>
              <a:latin typeface="Open Sans"/>
              <a:ea typeface="Open Sans"/>
              <a:cs typeface="Open Sans"/>
              <a:sym typeface="Open Sans"/>
            </a:endParaRPr>
          </a:p>
        </p:txBody>
      </p:sp>
      <p:pic>
        <p:nvPicPr>
          <p:cNvPr id="4" name="Google Shape;124;p28">
            <a:extLst>
              <a:ext uri="{FF2B5EF4-FFF2-40B4-BE49-F238E27FC236}">
                <a16:creationId xmlns:a16="http://schemas.microsoft.com/office/drawing/2014/main" id="{26FD090C-33BB-0853-4297-533CE6A155B6}"/>
              </a:ext>
            </a:extLst>
          </p:cNvPr>
          <p:cNvPicPr preferRelativeResize="0"/>
          <p:nvPr/>
        </p:nvPicPr>
        <p:blipFill rotWithShape="1">
          <a:blip r:embed="rId2">
            <a:alphaModFix/>
          </a:blip>
          <a:srcRect/>
          <a:stretch/>
        </p:blipFill>
        <p:spPr>
          <a:xfrm>
            <a:off x="6787016" y="3611790"/>
            <a:ext cx="5127702" cy="2492232"/>
          </a:xfrm>
          <a:prstGeom prst="rect">
            <a:avLst/>
          </a:prstGeom>
          <a:noFill/>
          <a:ln w="9525" cap="flat" cmpd="sng">
            <a:solidFill>
              <a:schemeClr val="dk1"/>
            </a:solidFill>
            <a:prstDash val="solid"/>
            <a:round/>
            <a:headEnd type="none" w="sm" len="sm"/>
            <a:tailEnd type="none" w="sm" len="sm"/>
          </a:ln>
        </p:spPr>
      </p:pic>
      <p:pic>
        <p:nvPicPr>
          <p:cNvPr id="5" name="Google Shape;125;p28">
            <a:extLst>
              <a:ext uri="{FF2B5EF4-FFF2-40B4-BE49-F238E27FC236}">
                <a16:creationId xmlns:a16="http://schemas.microsoft.com/office/drawing/2014/main" id="{6F96BF0F-7CB3-E6B0-368C-78C57B5DFEA5}"/>
              </a:ext>
            </a:extLst>
          </p:cNvPr>
          <p:cNvPicPr preferRelativeResize="0"/>
          <p:nvPr/>
        </p:nvPicPr>
        <p:blipFill rotWithShape="1">
          <a:blip r:embed="rId3">
            <a:alphaModFix/>
          </a:blip>
          <a:srcRect/>
          <a:stretch/>
        </p:blipFill>
        <p:spPr>
          <a:xfrm>
            <a:off x="6787016" y="936768"/>
            <a:ext cx="5127702" cy="2492232"/>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49697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29">
            <a:extLst>
              <a:ext uri="{FF2B5EF4-FFF2-40B4-BE49-F238E27FC236}">
                <a16:creationId xmlns:a16="http://schemas.microsoft.com/office/drawing/2014/main" id="{6211125D-9EF7-0EAD-1D73-2B42C9207794}"/>
              </a:ext>
            </a:extLst>
          </p:cNvPr>
          <p:cNvSpPr/>
          <p:nvPr/>
        </p:nvSpPr>
        <p:spPr>
          <a:xfrm>
            <a:off x="1813200" y="80210"/>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3200" i="0" u="none" strike="noStrike" cap="none" dirty="0">
                <a:effectLst>
                  <a:outerShdw blurRad="38100" dist="38100" dir="2700000" algn="tl">
                    <a:srgbClr val="000000">
                      <a:alpha val="43137"/>
                    </a:srgbClr>
                  </a:outerShdw>
                </a:effectLst>
                <a:latin typeface="Arial"/>
                <a:ea typeface="Arial"/>
                <a:cs typeface="Arial"/>
                <a:sym typeface="Arial"/>
              </a:rPr>
              <a:t>Data Exploration : Job Industry</a:t>
            </a:r>
            <a:endParaRPr sz="3200" i="0" u="none" strike="noStrike" cap="none" dirty="0">
              <a:effectLst>
                <a:outerShdw blurRad="38100" dist="38100" dir="2700000" algn="tl">
                  <a:srgbClr val="000000">
                    <a:alpha val="43137"/>
                  </a:srgbClr>
                </a:outerShdw>
              </a:effectLst>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3200" dirty="0">
              <a:effectLst>
                <a:outerShdw blurRad="38100" dist="38100" dir="2700000" algn="tl">
                  <a:srgbClr val="000000">
                    <a:alpha val="43137"/>
                  </a:srgbClr>
                </a:outerShdw>
              </a:effectLst>
            </a:endParaRPr>
          </a:p>
          <a:p>
            <a:pPr marL="0" marR="0" lvl="0" indent="0" algn="ctr" rtl="0">
              <a:lnSpc>
                <a:spcPct val="100000"/>
              </a:lnSpc>
              <a:spcBef>
                <a:spcPts val="0"/>
              </a:spcBef>
              <a:spcAft>
                <a:spcPts val="0"/>
              </a:spcAft>
              <a:buClr>
                <a:srgbClr val="FFFFFF"/>
              </a:buClr>
              <a:buSzPts val="2000"/>
              <a:buFont typeface="Arial"/>
              <a:buNone/>
            </a:pPr>
            <a:endParaRPr sz="3200" i="0" u="none" strike="noStrike" cap="none" dirty="0">
              <a:effectLst>
                <a:outerShdw blurRad="38100" dist="38100" dir="2700000" algn="tl">
                  <a:srgbClr val="000000">
                    <a:alpha val="43137"/>
                  </a:srgbClr>
                </a:outerShdw>
              </a:effectLst>
              <a:latin typeface="Arial"/>
              <a:ea typeface="Arial"/>
              <a:cs typeface="Arial"/>
              <a:sym typeface="Arial"/>
            </a:endParaRPr>
          </a:p>
        </p:txBody>
      </p:sp>
      <p:sp>
        <p:nvSpPr>
          <p:cNvPr id="3" name="Google Shape;132;p29">
            <a:extLst>
              <a:ext uri="{FF2B5EF4-FFF2-40B4-BE49-F238E27FC236}">
                <a16:creationId xmlns:a16="http://schemas.microsoft.com/office/drawing/2014/main" id="{AE9D21BD-ACCD-868F-FC81-048D50604D54}"/>
              </a:ext>
            </a:extLst>
          </p:cNvPr>
          <p:cNvSpPr/>
          <p:nvPr/>
        </p:nvSpPr>
        <p:spPr>
          <a:xfrm>
            <a:off x="117900" y="1433575"/>
            <a:ext cx="5978100" cy="4870972"/>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2400" dirty="0">
                <a:latin typeface="Open Sans"/>
                <a:ea typeface="Open Sans"/>
                <a:cs typeface="Open Sans"/>
                <a:sym typeface="Open Sans"/>
              </a:rPr>
              <a:t>Financial Services, Manufacturing, and Health are the top three profit-generating industries, followed by retail and property.</a:t>
            </a:r>
            <a:endParaRPr sz="24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24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24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2400" dirty="0">
                <a:latin typeface="Open Sans"/>
                <a:ea typeface="Open Sans"/>
                <a:cs typeface="Open Sans"/>
                <a:sym typeface="Open Sans"/>
              </a:rPr>
              <a:t>The highest profits are also </a:t>
            </a:r>
            <a:r>
              <a:rPr lang="en" sz="2400" dirty="0">
                <a:solidFill>
                  <a:schemeClr val="dk1"/>
                </a:solidFill>
                <a:latin typeface="Open Sans"/>
                <a:ea typeface="Open Sans"/>
                <a:cs typeface="Open Sans"/>
                <a:sym typeface="Open Sans"/>
              </a:rPr>
              <a:t>Financial Services, Manufacturing, and Health as seen in the second chart. </a:t>
            </a:r>
            <a:endParaRPr sz="24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i="0" u="none" strike="noStrike" cap="none" dirty="0">
              <a:solidFill>
                <a:srgbClr val="000000"/>
              </a:solidFill>
              <a:latin typeface="Open Sans"/>
              <a:ea typeface="Open Sans"/>
              <a:cs typeface="Open Sans"/>
              <a:sym typeface="Open Sans"/>
            </a:endParaRPr>
          </a:p>
        </p:txBody>
      </p:sp>
      <p:pic>
        <p:nvPicPr>
          <p:cNvPr id="4" name="Google Shape;133;p29">
            <a:extLst>
              <a:ext uri="{FF2B5EF4-FFF2-40B4-BE49-F238E27FC236}">
                <a16:creationId xmlns:a16="http://schemas.microsoft.com/office/drawing/2014/main" id="{3DC7B871-2D96-7434-7B01-12D298E1B5F1}"/>
              </a:ext>
            </a:extLst>
          </p:cNvPr>
          <p:cNvPicPr preferRelativeResize="0"/>
          <p:nvPr/>
        </p:nvPicPr>
        <p:blipFill rotWithShape="1">
          <a:blip r:embed="rId2">
            <a:alphaModFix/>
          </a:blip>
          <a:srcRect/>
          <a:stretch/>
        </p:blipFill>
        <p:spPr>
          <a:xfrm>
            <a:off x="7253829" y="3568732"/>
            <a:ext cx="4350324" cy="2712737"/>
          </a:xfrm>
          <a:prstGeom prst="rect">
            <a:avLst/>
          </a:prstGeom>
          <a:noFill/>
          <a:ln>
            <a:noFill/>
          </a:ln>
        </p:spPr>
      </p:pic>
      <p:pic>
        <p:nvPicPr>
          <p:cNvPr id="5" name="Google Shape;134;p29">
            <a:extLst>
              <a:ext uri="{FF2B5EF4-FFF2-40B4-BE49-F238E27FC236}">
                <a16:creationId xmlns:a16="http://schemas.microsoft.com/office/drawing/2014/main" id="{CA43046B-9490-8AEB-DBDB-6B8871FD2D3B}"/>
              </a:ext>
            </a:extLst>
          </p:cNvPr>
          <p:cNvPicPr preferRelativeResize="0"/>
          <p:nvPr/>
        </p:nvPicPr>
        <p:blipFill rotWithShape="1">
          <a:blip r:embed="rId3">
            <a:alphaModFix/>
          </a:blip>
          <a:srcRect/>
          <a:stretch/>
        </p:blipFill>
        <p:spPr>
          <a:xfrm>
            <a:off x="7253829" y="781131"/>
            <a:ext cx="4350324" cy="2508138"/>
          </a:xfrm>
          <a:prstGeom prst="rect">
            <a:avLst/>
          </a:prstGeom>
          <a:noFill/>
          <a:ln>
            <a:noFill/>
          </a:ln>
        </p:spPr>
      </p:pic>
    </p:spTree>
    <p:extLst>
      <p:ext uri="{BB962C8B-B14F-4D97-AF65-F5344CB8AC3E}">
        <p14:creationId xmlns:p14="http://schemas.microsoft.com/office/powerpoint/2010/main" val="124406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0;p30">
            <a:extLst>
              <a:ext uri="{FF2B5EF4-FFF2-40B4-BE49-F238E27FC236}">
                <a16:creationId xmlns:a16="http://schemas.microsoft.com/office/drawing/2014/main" id="{DF8806ED-B4EC-C5CE-7630-7FB8BB536873}"/>
              </a:ext>
            </a:extLst>
          </p:cNvPr>
          <p:cNvSpPr/>
          <p:nvPr/>
        </p:nvSpPr>
        <p:spPr>
          <a:xfrm>
            <a:off x="1273586" y="158400"/>
            <a:ext cx="9644828" cy="763757"/>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3200" dirty="0">
                <a:effectLst>
                  <a:outerShdw blurRad="38100" dist="38100" dir="2700000" algn="tl">
                    <a:srgbClr val="000000">
                      <a:alpha val="43137"/>
                    </a:srgbClr>
                  </a:outerShdw>
                </a:effectLst>
              </a:rPr>
              <a:t>Data Exploration : Number of cars owned</a:t>
            </a:r>
            <a:endParaRPr sz="3200" dirty="0">
              <a:effectLst>
                <a:outerShdw blurRad="38100" dist="38100" dir="2700000" algn="tl">
                  <a:srgbClr val="000000">
                    <a:alpha val="43137"/>
                  </a:srgbClr>
                </a:outerShdw>
              </a:effectLst>
            </a:endParaRPr>
          </a:p>
        </p:txBody>
      </p:sp>
      <p:sp>
        <p:nvSpPr>
          <p:cNvPr id="3" name="Google Shape;141;p30">
            <a:extLst>
              <a:ext uri="{FF2B5EF4-FFF2-40B4-BE49-F238E27FC236}">
                <a16:creationId xmlns:a16="http://schemas.microsoft.com/office/drawing/2014/main" id="{CA892DA0-26C3-A8D1-D570-6B4E554A3CB8}"/>
              </a:ext>
            </a:extLst>
          </p:cNvPr>
          <p:cNvSpPr/>
          <p:nvPr/>
        </p:nvSpPr>
        <p:spPr>
          <a:xfrm>
            <a:off x="101700" y="986325"/>
            <a:ext cx="5994300" cy="5254054"/>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2000" dirty="0">
                <a:solidFill>
                  <a:schemeClr val="dk1"/>
                </a:solidFill>
                <a:latin typeface="Open Sans"/>
                <a:ea typeface="Open Sans"/>
                <a:cs typeface="Open Sans"/>
                <a:sym typeface="Open Sans"/>
              </a:rPr>
              <a:t>Out of three states, New South Wales, could be potential market opportunities for the company.</a:t>
            </a:r>
            <a:endParaRPr sz="2000" dirty="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2000" dirty="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20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20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20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2000" dirty="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2000" b="0" i="0" u="none" strike="noStrike" cap="none" dirty="0">
              <a:solidFill>
                <a:srgbClr val="000000"/>
              </a:solidFill>
              <a:latin typeface="Comic Sans MS"/>
              <a:ea typeface="Comic Sans MS"/>
              <a:cs typeface="Comic Sans MS"/>
              <a:sym typeface="Comic Sans MS"/>
            </a:endParaRPr>
          </a:p>
        </p:txBody>
      </p:sp>
      <p:pic>
        <p:nvPicPr>
          <p:cNvPr id="4" name="Google Shape;142;p30" descr="A picture containing screenshot">
            <a:extLst>
              <a:ext uri="{FF2B5EF4-FFF2-40B4-BE49-F238E27FC236}">
                <a16:creationId xmlns:a16="http://schemas.microsoft.com/office/drawing/2014/main" id="{FCAFE96A-4E02-FA91-1C48-0BC777E34207}"/>
              </a:ext>
            </a:extLst>
          </p:cNvPr>
          <p:cNvPicPr preferRelativeResize="0"/>
          <p:nvPr/>
        </p:nvPicPr>
        <p:blipFill rotWithShape="1">
          <a:blip r:embed="rId2">
            <a:alphaModFix/>
          </a:blip>
          <a:srcRect/>
          <a:stretch/>
        </p:blipFill>
        <p:spPr>
          <a:xfrm>
            <a:off x="6096000" y="986325"/>
            <a:ext cx="5807242" cy="4885350"/>
          </a:xfrm>
          <a:prstGeom prst="rect">
            <a:avLst/>
          </a:prstGeom>
          <a:noFill/>
          <a:ln>
            <a:noFill/>
          </a:ln>
        </p:spPr>
      </p:pic>
    </p:spTree>
    <p:extLst>
      <p:ext uri="{BB962C8B-B14F-4D97-AF65-F5344CB8AC3E}">
        <p14:creationId xmlns:p14="http://schemas.microsoft.com/office/powerpoint/2010/main" val="148139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p31">
            <a:extLst>
              <a:ext uri="{FF2B5EF4-FFF2-40B4-BE49-F238E27FC236}">
                <a16:creationId xmlns:a16="http://schemas.microsoft.com/office/drawing/2014/main" id="{625972AF-A528-8CAB-22A0-DD6CAB48F5B6}"/>
              </a:ext>
            </a:extLst>
          </p:cNvPr>
          <p:cNvSpPr/>
          <p:nvPr/>
        </p:nvSpPr>
        <p:spPr>
          <a:xfrm>
            <a:off x="1813200" y="212543"/>
            <a:ext cx="8565600" cy="685259"/>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3200" i="0" u="none" strike="noStrike" cap="none" dirty="0">
                <a:effectLst>
                  <a:outerShdw blurRad="38100" dist="38100" dir="2700000" algn="tl">
                    <a:srgbClr val="000000">
                      <a:alpha val="43137"/>
                    </a:srgbClr>
                  </a:outerShdw>
                </a:effectLst>
                <a:latin typeface="Arial"/>
                <a:ea typeface="Arial"/>
                <a:cs typeface="Arial"/>
                <a:sym typeface="Arial"/>
              </a:rPr>
              <a:t>Model Development </a:t>
            </a:r>
            <a:endParaRPr sz="3200" i="0" u="none" strike="noStrike" cap="none" dirty="0">
              <a:effectLst>
                <a:outerShdw blurRad="38100" dist="38100" dir="2700000" algn="tl">
                  <a:srgbClr val="000000">
                    <a:alpha val="43137"/>
                  </a:srgbClr>
                </a:outerShdw>
              </a:effectLst>
              <a:latin typeface="Arial"/>
              <a:ea typeface="Arial"/>
              <a:cs typeface="Arial"/>
              <a:sym typeface="Arial"/>
            </a:endParaRPr>
          </a:p>
        </p:txBody>
      </p:sp>
      <p:sp>
        <p:nvSpPr>
          <p:cNvPr id="3" name="Google Shape;149;p31">
            <a:extLst>
              <a:ext uri="{FF2B5EF4-FFF2-40B4-BE49-F238E27FC236}">
                <a16:creationId xmlns:a16="http://schemas.microsoft.com/office/drawing/2014/main" id="{D2FD9238-FADF-D593-B3C5-2DB0F4CCA6D3}"/>
              </a:ext>
            </a:extLst>
          </p:cNvPr>
          <p:cNvSpPr/>
          <p:nvPr/>
        </p:nvSpPr>
        <p:spPr>
          <a:xfrm>
            <a:off x="237299" y="1161907"/>
            <a:ext cx="11537604" cy="685259"/>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 sz="2800" b="1" i="0" u="none" strike="noStrike" cap="none" dirty="0">
                <a:solidFill>
                  <a:srgbClr val="073763"/>
                </a:solidFill>
                <a:latin typeface="Lora"/>
                <a:ea typeface="Lora"/>
                <a:cs typeface="Lora"/>
                <a:sym typeface="Lora"/>
              </a:rPr>
              <a:t>C</a:t>
            </a:r>
            <a:r>
              <a:rPr lang="en" sz="2800" b="1" dirty="0">
                <a:solidFill>
                  <a:srgbClr val="073763"/>
                </a:solidFill>
                <a:latin typeface="Lora"/>
                <a:ea typeface="Lora"/>
                <a:cs typeface="Lora"/>
                <a:sym typeface="Lora"/>
              </a:rPr>
              <a:t>USTOMER CLASSIFICATION</a:t>
            </a:r>
            <a:r>
              <a:rPr lang="en" sz="2800" b="1" i="0" u="none" strike="noStrike" cap="none" dirty="0">
                <a:solidFill>
                  <a:srgbClr val="073763"/>
                </a:solidFill>
                <a:latin typeface="Lora"/>
                <a:ea typeface="Lora"/>
                <a:cs typeface="Lora"/>
                <a:sym typeface="Lora"/>
              </a:rPr>
              <a:t> – </a:t>
            </a:r>
            <a:r>
              <a:rPr lang="en" sz="2800" b="1" i="1" u="none" strike="noStrike" cap="none" dirty="0">
                <a:solidFill>
                  <a:srgbClr val="073763"/>
                </a:solidFill>
                <a:latin typeface="Lora"/>
                <a:ea typeface="Lora"/>
                <a:cs typeface="Lora"/>
                <a:sym typeface="Lora"/>
              </a:rPr>
              <a:t>Targeting High Value Customers</a:t>
            </a:r>
            <a:endParaRPr sz="2800" b="1" i="1" u="none" strike="noStrike" cap="none" dirty="0">
              <a:solidFill>
                <a:srgbClr val="073763"/>
              </a:solidFill>
              <a:latin typeface="Lora"/>
              <a:ea typeface="Lora"/>
              <a:cs typeface="Lora"/>
              <a:sym typeface="Lora"/>
            </a:endParaRPr>
          </a:p>
        </p:txBody>
      </p:sp>
      <p:sp>
        <p:nvSpPr>
          <p:cNvPr id="4" name="Google Shape;150;p31">
            <a:extLst>
              <a:ext uri="{FF2B5EF4-FFF2-40B4-BE49-F238E27FC236}">
                <a16:creationId xmlns:a16="http://schemas.microsoft.com/office/drawing/2014/main" id="{C84277DE-5153-69C8-5374-6B91DD9DB6CA}"/>
              </a:ext>
            </a:extLst>
          </p:cNvPr>
          <p:cNvSpPr txBox="1">
            <a:spLocks/>
          </p:cNvSpPr>
          <p:nvPr/>
        </p:nvSpPr>
        <p:spPr>
          <a:xfrm>
            <a:off x="237299" y="2375376"/>
            <a:ext cx="11537605" cy="3320717"/>
          </a:xfrm>
          <a:prstGeom prst="rect">
            <a:avLst/>
          </a:prstGeom>
          <a:noFill/>
          <a:ln>
            <a:noFill/>
          </a:ln>
        </p:spPr>
        <p:txBody>
          <a:bodyPr spcFirstLastPara="1" wrap="square" lIns="91400" tIns="91400" rIns="91400" bIns="9140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Font typeface="Calibri" panose="020F0502020204030204" pitchFamily="34" charset="0"/>
              <a:buNone/>
            </a:pPr>
            <a:r>
              <a:rPr lang="en-GB" sz="2400" b="1" dirty="0">
                <a:solidFill>
                  <a:srgbClr val="073763"/>
                </a:solidFill>
                <a:latin typeface="Open Sans"/>
                <a:ea typeface="Open Sans"/>
                <a:cs typeface="Open Sans"/>
                <a:sym typeface="Open Sans"/>
              </a:rPr>
              <a:t>The following are the high-value clients to target from the new list :</a:t>
            </a:r>
            <a:endParaRPr lang="en-GB" sz="2400" dirty="0">
              <a:solidFill>
                <a:srgbClr val="073763"/>
              </a:solidFill>
              <a:latin typeface="Open Sans"/>
              <a:ea typeface="Open Sans"/>
              <a:cs typeface="Open Sans"/>
              <a:sym typeface="Open Sans"/>
            </a:endParaRPr>
          </a:p>
          <a:p>
            <a:pPr marL="139700" indent="0">
              <a:lnSpc>
                <a:spcPct val="115000"/>
              </a:lnSpc>
              <a:spcBef>
                <a:spcPts val="0"/>
              </a:spcBef>
              <a:spcAft>
                <a:spcPts val="0"/>
              </a:spcAft>
              <a:buSzPts val="1400"/>
              <a:buFont typeface="Calibri" panose="020F0502020204030204" pitchFamily="34" charset="0"/>
              <a:buNone/>
            </a:pPr>
            <a:endParaRPr lang="en-GB" sz="2400" b="1" u="sng" dirty="0">
              <a:solidFill>
                <a:schemeClr val="dk1"/>
              </a:solidFill>
              <a:latin typeface="Open Sans"/>
              <a:ea typeface="Open Sans"/>
              <a:cs typeface="Open Sans"/>
              <a:sym typeface="Open Sans"/>
            </a:endParaRPr>
          </a:p>
          <a:p>
            <a:pPr marL="965200" lvl="1" indent="-361950">
              <a:lnSpc>
                <a:spcPct val="115000"/>
              </a:lnSpc>
              <a:spcBef>
                <a:spcPts val="0"/>
              </a:spcBef>
              <a:spcAft>
                <a:spcPts val="0"/>
              </a:spcAft>
              <a:buClr>
                <a:schemeClr val="dk1"/>
              </a:buClr>
              <a:buSzPts val="1500"/>
              <a:buFont typeface="Open Sans"/>
              <a:buChar char="❑"/>
            </a:pPr>
            <a:r>
              <a:rPr lang="en-GB" sz="2000" dirty="0">
                <a:solidFill>
                  <a:schemeClr val="dk1"/>
                </a:solidFill>
                <a:latin typeface="Open Sans"/>
                <a:ea typeface="Open Sans"/>
                <a:cs typeface="Open Sans"/>
                <a:sym typeface="Open Sans"/>
              </a:rPr>
              <a:t>Aged between 40 – 50.</a:t>
            </a:r>
          </a:p>
          <a:p>
            <a:pPr marL="965200" indent="0">
              <a:lnSpc>
                <a:spcPct val="115000"/>
              </a:lnSpc>
              <a:spcBef>
                <a:spcPts val="0"/>
              </a:spcBef>
              <a:spcAft>
                <a:spcPts val="0"/>
              </a:spcAft>
              <a:buFont typeface="Calibri" panose="020F0502020204030204" pitchFamily="34" charset="0"/>
              <a:buNone/>
            </a:pPr>
            <a:endParaRPr lang="en-GB" sz="2000" dirty="0">
              <a:solidFill>
                <a:schemeClr val="dk1"/>
              </a:solidFill>
              <a:latin typeface="Open Sans"/>
              <a:ea typeface="Open Sans"/>
              <a:cs typeface="Open Sans"/>
              <a:sym typeface="Open Sans"/>
            </a:endParaRPr>
          </a:p>
          <a:p>
            <a:pPr marL="965200" lvl="1" indent="-361950">
              <a:spcBef>
                <a:spcPts val="0"/>
              </a:spcBef>
              <a:spcAft>
                <a:spcPts val="0"/>
              </a:spcAft>
              <a:buClr>
                <a:schemeClr val="dk1"/>
              </a:buClr>
              <a:buSzPts val="1500"/>
              <a:buFont typeface="Open Sans"/>
              <a:buChar char="❑"/>
            </a:pPr>
            <a:r>
              <a:rPr lang="en-GB" sz="2000" dirty="0">
                <a:solidFill>
                  <a:schemeClr val="dk1"/>
                </a:solidFill>
                <a:latin typeface="Open Sans"/>
                <a:ea typeface="Open Sans"/>
                <a:cs typeface="Open Sans"/>
                <a:sym typeface="Open Sans"/>
              </a:rPr>
              <a:t>Most of the high value customers are female compared to male</a:t>
            </a:r>
          </a:p>
          <a:p>
            <a:pPr marL="965200" indent="0">
              <a:spcBef>
                <a:spcPts val="0"/>
              </a:spcBef>
              <a:spcAft>
                <a:spcPts val="0"/>
              </a:spcAft>
              <a:buFont typeface="Calibri" panose="020F0502020204030204" pitchFamily="34" charset="0"/>
              <a:buNone/>
            </a:pPr>
            <a:endParaRPr lang="en-GB" sz="2000" dirty="0">
              <a:solidFill>
                <a:schemeClr val="dk1"/>
              </a:solidFill>
              <a:latin typeface="Open Sans"/>
              <a:ea typeface="Open Sans"/>
              <a:cs typeface="Open Sans"/>
              <a:sym typeface="Open Sans"/>
            </a:endParaRPr>
          </a:p>
          <a:p>
            <a:pPr marL="965200" lvl="1" indent="-361950">
              <a:lnSpc>
                <a:spcPct val="115000"/>
              </a:lnSpc>
              <a:spcBef>
                <a:spcPts val="0"/>
              </a:spcBef>
              <a:spcAft>
                <a:spcPts val="0"/>
              </a:spcAft>
              <a:buClr>
                <a:schemeClr val="dk1"/>
              </a:buClr>
              <a:buSzPts val="1500"/>
              <a:buFont typeface="Open Sans"/>
              <a:buChar char="❑"/>
            </a:pPr>
            <a:r>
              <a:rPr lang="en-GB" sz="2000" dirty="0">
                <a:solidFill>
                  <a:schemeClr val="dk1"/>
                </a:solidFill>
                <a:latin typeface="Open Sans"/>
                <a:ea typeface="Open Sans"/>
                <a:cs typeface="Open Sans"/>
                <a:sym typeface="Open Sans"/>
              </a:rPr>
              <a:t>Working in Financial Service, Manufacturing and Health.</a:t>
            </a:r>
          </a:p>
          <a:p>
            <a:pPr marL="965200" indent="0">
              <a:lnSpc>
                <a:spcPct val="115000"/>
              </a:lnSpc>
              <a:spcBef>
                <a:spcPts val="0"/>
              </a:spcBef>
              <a:spcAft>
                <a:spcPts val="0"/>
              </a:spcAft>
              <a:buFont typeface="Calibri" panose="020F0502020204030204" pitchFamily="34" charset="0"/>
              <a:buNone/>
            </a:pPr>
            <a:endParaRPr lang="en-GB" sz="2000" dirty="0">
              <a:solidFill>
                <a:schemeClr val="dk1"/>
              </a:solidFill>
              <a:latin typeface="Open Sans"/>
              <a:ea typeface="Open Sans"/>
              <a:cs typeface="Open Sans"/>
              <a:sym typeface="Open Sans"/>
            </a:endParaRPr>
          </a:p>
          <a:p>
            <a:pPr marL="965200" lvl="1" indent="-361950">
              <a:spcBef>
                <a:spcPts val="0"/>
              </a:spcBef>
              <a:spcAft>
                <a:spcPts val="0"/>
              </a:spcAft>
              <a:buClr>
                <a:schemeClr val="dk1"/>
              </a:buClr>
              <a:buSzPts val="1500"/>
              <a:buFont typeface="Open Sans"/>
              <a:buChar char="❑"/>
            </a:pPr>
            <a:r>
              <a:rPr lang="en-GB" sz="2000" dirty="0">
                <a:solidFill>
                  <a:schemeClr val="dk1"/>
                </a:solidFill>
                <a:latin typeface="Open Sans"/>
                <a:ea typeface="Open Sans"/>
                <a:cs typeface="Open Sans"/>
                <a:sym typeface="Open Sans"/>
              </a:rPr>
              <a:t>Who are currently living in New South Wales and Victoria.</a:t>
            </a:r>
          </a:p>
          <a:p>
            <a:pPr marL="965200" indent="0">
              <a:lnSpc>
                <a:spcPct val="115000"/>
              </a:lnSpc>
              <a:spcBef>
                <a:spcPts val="0"/>
              </a:spcBef>
              <a:spcAft>
                <a:spcPts val="0"/>
              </a:spcAft>
              <a:buFont typeface="Calibri" panose="020F0502020204030204" pitchFamily="34" charset="0"/>
              <a:buNone/>
            </a:pPr>
            <a:endParaRPr lang="en-GB" sz="2000" dirty="0">
              <a:latin typeface="Open Sans"/>
              <a:ea typeface="Open Sans"/>
              <a:cs typeface="Open Sans"/>
              <a:sym typeface="Open Sans"/>
            </a:endParaRPr>
          </a:p>
          <a:p>
            <a:pPr marL="965200" indent="0">
              <a:lnSpc>
                <a:spcPct val="115000"/>
              </a:lnSpc>
              <a:spcBef>
                <a:spcPts val="0"/>
              </a:spcBef>
              <a:spcAft>
                <a:spcPts val="0"/>
              </a:spcAft>
              <a:buFont typeface="Calibri" panose="020F0502020204030204" pitchFamily="34" charset="0"/>
              <a:buNone/>
            </a:pPr>
            <a:endParaRPr lang="en-GB" sz="2000" dirty="0"/>
          </a:p>
        </p:txBody>
      </p:sp>
    </p:spTree>
    <p:extLst>
      <p:ext uri="{BB962C8B-B14F-4D97-AF65-F5344CB8AC3E}">
        <p14:creationId xmlns:p14="http://schemas.microsoft.com/office/powerpoint/2010/main" val="129255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32">
            <a:extLst>
              <a:ext uri="{FF2B5EF4-FFF2-40B4-BE49-F238E27FC236}">
                <a16:creationId xmlns:a16="http://schemas.microsoft.com/office/drawing/2014/main" id="{6EA30CD8-48EC-8DA6-E3FF-05F14F824D0C}"/>
              </a:ext>
            </a:extLst>
          </p:cNvPr>
          <p:cNvSpPr/>
          <p:nvPr/>
        </p:nvSpPr>
        <p:spPr>
          <a:xfrm>
            <a:off x="1813200" y="80209"/>
            <a:ext cx="8565600" cy="721895"/>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3200" i="0" u="none" strike="noStrike" cap="none" dirty="0">
                <a:effectLst>
                  <a:outerShdw blurRad="38100" dist="38100" dir="2700000" algn="tl">
                    <a:srgbClr val="000000">
                      <a:alpha val="43137"/>
                    </a:srgbClr>
                  </a:outerShdw>
                </a:effectLst>
                <a:latin typeface="Arial"/>
                <a:ea typeface="Arial"/>
                <a:cs typeface="Arial"/>
                <a:sym typeface="Arial"/>
              </a:rPr>
              <a:t>Interpretation</a:t>
            </a:r>
            <a:endParaRPr sz="3200" i="0" u="none" strike="noStrike" cap="none" dirty="0">
              <a:effectLst>
                <a:outerShdw blurRad="38100" dist="38100" dir="2700000" algn="tl">
                  <a:srgbClr val="000000">
                    <a:alpha val="43137"/>
                  </a:srgbClr>
                </a:outerShdw>
              </a:effectLst>
              <a:latin typeface="Arial"/>
              <a:ea typeface="Arial"/>
              <a:cs typeface="Arial"/>
              <a:sym typeface="Arial"/>
            </a:endParaRPr>
          </a:p>
        </p:txBody>
      </p:sp>
      <p:sp>
        <p:nvSpPr>
          <p:cNvPr id="3" name="Google Shape;157;p32">
            <a:extLst>
              <a:ext uri="{FF2B5EF4-FFF2-40B4-BE49-F238E27FC236}">
                <a16:creationId xmlns:a16="http://schemas.microsoft.com/office/drawing/2014/main" id="{E5E0F79B-490E-A29C-8F18-6DDB89C2A089}"/>
              </a:ext>
            </a:extLst>
          </p:cNvPr>
          <p:cNvSpPr/>
          <p:nvPr/>
        </p:nvSpPr>
        <p:spPr>
          <a:xfrm>
            <a:off x="1813200" y="850229"/>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600" b="1" dirty="0">
                <a:solidFill>
                  <a:srgbClr val="073763"/>
                </a:solidFill>
                <a:latin typeface="Open Sans"/>
                <a:ea typeface="Open Sans"/>
                <a:cs typeface="Open Sans"/>
                <a:sym typeface="Open Sans"/>
              </a:rPr>
              <a:t>HIGH-VALUE CUSTOMER SUMMARY TABLE</a:t>
            </a:r>
            <a:endParaRPr sz="2600" b="1" i="0" u="none" strike="noStrike" cap="none" dirty="0">
              <a:solidFill>
                <a:srgbClr val="073763"/>
              </a:solidFill>
              <a:latin typeface="Open Sans"/>
              <a:ea typeface="Open Sans"/>
              <a:cs typeface="Open Sans"/>
              <a:sym typeface="Open Sans"/>
            </a:endParaRPr>
          </a:p>
        </p:txBody>
      </p:sp>
      <p:graphicFrame>
        <p:nvGraphicFramePr>
          <p:cNvPr id="5" name="Google Shape;158;p32">
            <a:extLst>
              <a:ext uri="{FF2B5EF4-FFF2-40B4-BE49-F238E27FC236}">
                <a16:creationId xmlns:a16="http://schemas.microsoft.com/office/drawing/2014/main" id="{1A9078E5-682A-5FEA-B70C-27C13D002CAC}"/>
              </a:ext>
            </a:extLst>
          </p:cNvPr>
          <p:cNvGraphicFramePr/>
          <p:nvPr>
            <p:extLst>
              <p:ext uri="{D42A27DB-BD31-4B8C-83A1-F6EECF244321}">
                <p14:modId xmlns:p14="http://schemas.microsoft.com/office/powerpoint/2010/main" val="3448165277"/>
              </p:ext>
            </p:extLst>
          </p:nvPr>
        </p:nvGraphicFramePr>
        <p:xfrm>
          <a:off x="113819" y="1592266"/>
          <a:ext cx="11933800" cy="4712280"/>
        </p:xfrm>
        <a:graphic>
          <a:graphicData uri="http://schemas.openxmlformats.org/drawingml/2006/table">
            <a:tbl>
              <a:tblPr firstRow="1" bandRow="1">
                <a:noFill/>
              </a:tblPr>
              <a:tblGrid>
                <a:gridCol w="1349143">
                  <a:extLst>
                    <a:ext uri="{9D8B030D-6E8A-4147-A177-3AD203B41FA5}">
                      <a16:colId xmlns:a16="http://schemas.microsoft.com/office/drawing/2014/main" val="20000"/>
                    </a:ext>
                  </a:extLst>
                </a:gridCol>
                <a:gridCol w="2060519">
                  <a:extLst>
                    <a:ext uri="{9D8B030D-6E8A-4147-A177-3AD203B41FA5}">
                      <a16:colId xmlns:a16="http://schemas.microsoft.com/office/drawing/2014/main" val="20001"/>
                    </a:ext>
                  </a:extLst>
                </a:gridCol>
                <a:gridCol w="787634">
                  <a:extLst>
                    <a:ext uri="{9D8B030D-6E8A-4147-A177-3AD203B41FA5}">
                      <a16:colId xmlns:a16="http://schemas.microsoft.com/office/drawing/2014/main" val="20002"/>
                    </a:ext>
                  </a:extLst>
                </a:gridCol>
                <a:gridCol w="2409282">
                  <a:extLst>
                    <a:ext uri="{9D8B030D-6E8A-4147-A177-3AD203B41FA5}">
                      <a16:colId xmlns:a16="http://schemas.microsoft.com/office/drawing/2014/main" val="20003"/>
                    </a:ext>
                  </a:extLst>
                </a:gridCol>
                <a:gridCol w="1917560">
                  <a:extLst>
                    <a:ext uri="{9D8B030D-6E8A-4147-A177-3AD203B41FA5}">
                      <a16:colId xmlns:a16="http://schemas.microsoft.com/office/drawing/2014/main" val="20004"/>
                    </a:ext>
                  </a:extLst>
                </a:gridCol>
                <a:gridCol w="1315675">
                  <a:extLst>
                    <a:ext uri="{9D8B030D-6E8A-4147-A177-3AD203B41FA5}">
                      <a16:colId xmlns:a16="http://schemas.microsoft.com/office/drawing/2014/main" val="20005"/>
                    </a:ext>
                  </a:extLst>
                </a:gridCol>
                <a:gridCol w="2093987">
                  <a:extLst>
                    <a:ext uri="{9D8B030D-6E8A-4147-A177-3AD203B41FA5}">
                      <a16:colId xmlns:a16="http://schemas.microsoft.com/office/drawing/2014/main" val="20006"/>
                    </a:ext>
                  </a:extLst>
                </a:gridCol>
              </a:tblGrid>
              <a:tr h="1035407">
                <a:tc>
                  <a:txBody>
                    <a:bodyPr/>
                    <a:lstStyle/>
                    <a:p>
                      <a:pPr marL="0" marR="0" lvl="0" indent="0" algn="ctr" rtl="0">
                        <a:lnSpc>
                          <a:spcPct val="100000"/>
                        </a:lnSpc>
                        <a:spcBef>
                          <a:spcPts val="0"/>
                        </a:spcBef>
                        <a:spcAft>
                          <a:spcPts val="0"/>
                        </a:spcAft>
                        <a:buClr>
                          <a:srgbClr val="FFFF00"/>
                        </a:buClr>
                        <a:buSzPts val="1000"/>
                        <a:buFont typeface="Arial"/>
                        <a:buNone/>
                      </a:pPr>
                      <a:r>
                        <a:rPr lang="en" sz="1800" u="none" strike="noStrike" cap="none">
                          <a:solidFill>
                            <a:srgbClr val="FFFF00"/>
                          </a:solidFill>
                        </a:rPr>
                        <a:t>Customer ID</a:t>
                      </a:r>
                      <a:endParaRPr sz="18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800" u="none" strike="noStrike" cap="none">
                          <a:solidFill>
                            <a:srgbClr val="FFFF00"/>
                          </a:solidFill>
                        </a:rPr>
                        <a:t>Bike Related Purchases for the last 3 years</a:t>
                      </a:r>
                      <a:endParaRPr sz="18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800" u="none" strike="noStrike" cap="none">
                          <a:solidFill>
                            <a:srgbClr val="FFFF00"/>
                          </a:solidFill>
                        </a:rPr>
                        <a:t>Age</a:t>
                      </a:r>
                      <a:endParaRPr sz="18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800" u="none" strike="noStrike" cap="none">
                          <a:solidFill>
                            <a:srgbClr val="FFFF00"/>
                          </a:solidFill>
                        </a:rPr>
                        <a:t>Job Industry</a:t>
                      </a:r>
                      <a:endParaRPr sz="18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800" u="none" strike="noStrike" cap="none" dirty="0">
                          <a:solidFill>
                            <a:srgbClr val="FFFF00"/>
                          </a:solidFill>
                        </a:rPr>
                        <a:t>Wealth Segment</a:t>
                      </a:r>
                      <a:endParaRPr sz="18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800" u="none" strike="noStrike" cap="none">
                          <a:solidFill>
                            <a:srgbClr val="FFFF00"/>
                          </a:solidFill>
                        </a:rPr>
                        <a:t>Owns Cars</a:t>
                      </a:r>
                      <a:endParaRPr sz="18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800" u="none" strike="noStrike" cap="none">
                          <a:solidFill>
                            <a:srgbClr val="FFFF00"/>
                          </a:solidFill>
                        </a:rPr>
                        <a:t>State</a:t>
                      </a:r>
                      <a:endParaRPr sz="18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715761">
                <a:tc>
                  <a:txBody>
                    <a:bodyPr/>
                    <a:lstStyle/>
                    <a:p>
                      <a:pPr marL="0" marR="0" lvl="0" indent="0" algn="ctr" rtl="0">
                        <a:lnSpc>
                          <a:spcPct val="100000"/>
                        </a:lnSpc>
                        <a:spcBef>
                          <a:spcPts val="0"/>
                        </a:spcBef>
                        <a:spcAft>
                          <a:spcPts val="0"/>
                        </a:spcAft>
                        <a:buClr>
                          <a:schemeClr val="lt1"/>
                        </a:buClr>
                        <a:buSzPts val="1000"/>
                        <a:buFont typeface="Arial"/>
                        <a:buNone/>
                      </a:pPr>
                      <a:r>
                        <a:rPr lang="en" sz="1800" b="1" i="0" u="none" strike="noStrike" cap="none">
                          <a:solidFill>
                            <a:schemeClr val="lt1"/>
                          </a:solidFill>
                          <a:latin typeface="Arial"/>
                          <a:ea typeface="Arial"/>
                          <a:cs typeface="Arial"/>
                          <a:sym typeface="Arial"/>
                        </a:rPr>
                        <a:t>1842</a:t>
                      </a:r>
                      <a:endParaRPr sz="18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445</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44</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Financial Services</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Mass Customer</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No</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New South Wales</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764795">
                <a:tc>
                  <a:txBody>
                    <a:bodyPr/>
                    <a:lstStyle/>
                    <a:p>
                      <a:pPr marL="0" marR="0" lvl="0" indent="0" algn="ctr" rtl="0">
                        <a:lnSpc>
                          <a:spcPct val="100000"/>
                        </a:lnSpc>
                        <a:spcBef>
                          <a:spcPts val="0"/>
                        </a:spcBef>
                        <a:spcAft>
                          <a:spcPts val="0"/>
                        </a:spcAft>
                        <a:buClr>
                          <a:schemeClr val="lt1"/>
                        </a:buClr>
                        <a:buSzPts val="1000"/>
                        <a:buFont typeface="Arial"/>
                        <a:buNone/>
                      </a:pPr>
                      <a:r>
                        <a:rPr lang="en" sz="1800" b="1" i="0" u="none" strike="noStrike" cap="none">
                          <a:solidFill>
                            <a:schemeClr val="lt1"/>
                          </a:solidFill>
                          <a:latin typeface="Arial"/>
                          <a:ea typeface="Arial"/>
                          <a:cs typeface="Arial"/>
                          <a:sym typeface="Arial"/>
                        </a:rPr>
                        <a:t>2001</a:t>
                      </a:r>
                      <a:endParaRPr sz="18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168</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44</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Manufacturing</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Mass Customer</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Yes</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New South Wales</a:t>
                      </a:r>
                      <a:endParaRPr sz="1800" u="none" strike="noStrike" cap="none"/>
                    </a:p>
                    <a:p>
                      <a:pPr marL="0" marR="0" lvl="0" indent="0" algn="ctr" rtl="0">
                        <a:lnSpc>
                          <a:spcPct val="100000"/>
                        </a:lnSpc>
                        <a:spcBef>
                          <a:spcPts val="0"/>
                        </a:spcBef>
                        <a:spcAft>
                          <a:spcPts val="0"/>
                        </a:spcAft>
                        <a:buClr>
                          <a:schemeClr val="dk1"/>
                        </a:buClr>
                        <a:buSzPts val="10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715761">
                <a:tc>
                  <a:txBody>
                    <a:bodyPr/>
                    <a:lstStyle/>
                    <a:p>
                      <a:pPr marL="0" marR="0" lvl="0" indent="0" algn="ctr" rtl="0">
                        <a:lnSpc>
                          <a:spcPct val="100000"/>
                        </a:lnSpc>
                        <a:spcBef>
                          <a:spcPts val="0"/>
                        </a:spcBef>
                        <a:spcAft>
                          <a:spcPts val="0"/>
                        </a:spcAft>
                        <a:buClr>
                          <a:schemeClr val="lt1"/>
                        </a:buClr>
                        <a:buSzPts val="1000"/>
                        <a:buFont typeface="Arial"/>
                        <a:buNone/>
                      </a:pPr>
                      <a:r>
                        <a:rPr lang="en" sz="1800" b="1" i="0" u="none" strike="noStrike" cap="none">
                          <a:solidFill>
                            <a:schemeClr val="lt1"/>
                          </a:solidFill>
                          <a:latin typeface="Arial"/>
                          <a:ea typeface="Arial"/>
                          <a:cs typeface="Arial"/>
                          <a:sym typeface="Arial"/>
                        </a:rPr>
                        <a:t>650</a:t>
                      </a:r>
                      <a:endParaRPr sz="18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486</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44</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Health</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Mass Customer</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No</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New South Wales</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715761">
                <a:tc>
                  <a:txBody>
                    <a:bodyPr/>
                    <a:lstStyle/>
                    <a:p>
                      <a:pPr marL="0" marR="0" lvl="0" indent="0" algn="ctr" rtl="0">
                        <a:lnSpc>
                          <a:spcPct val="100000"/>
                        </a:lnSpc>
                        <a:spcBef>
                          <a:spcPts val="0"/>
                        </a:spcBef>
                        <a:spcAft>
                          <a:spcPts val="0"/>
                        </a:spcAft>
                        <a:buClr>
                          <a:schemeClr val="lt1"/>
                        </a:buClr>
                        <a:buSzPts val="1000"/>
                        <a:buFont typeface="Arial"/>
                        <a:buNone/>
                      </a:pPr>
                      <a:r>
                        <a:rPr lang="en" sz="1800" b="1" i="0" u="none" strike="noStrike" cap="none">
                          <a:solidFill>
                            <a:schemeClr val="lt1"/>
                          </a:solidFill>
                          <a:latin typeface="Arial"/>
                          <a:ea typeface="Arial"/>
                          <a:cs typeface="Arial"/>
                          <a:sym typeface="Arial"/>
                        </a:rPr>
                        <a:t>3297</a:t>
                      </a:r>
                      <a:endParaRPr sz="18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234</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46</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Manufacturing</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Mass Customer</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No</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Victoria</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764795">
                <a:tc>
                  <a:txBody>
                    <a:bodyPr/>
                    <a:lstStyle/>
                    <a:p>
                      <a:pPr marL="0" marR="0" lvl="0" indent="0" algn="ctr" rtl="0">
                        <a:lnSpc>
                          <a:spcPct val="100000"/>
                        </a:lnSpc>
                        <a:spcBef>
                          <a:spcPts val="0"/>
                        </a:spcBef>
                        <a:spcAft>
                          <a:spcPts val="0"/>
                        </a:spcAft>
                        <a:buClr>
                          <a:schemeClr val="lt1"/>
                        </a:buClr>
                        <a:buSzPts val="1000"/>
                        <a:buFont typeface="Arial"/>
                        <a:buNone/>
                      </a:pPr>
                      <a:r>
                        <a:rPr lang="en" sz="1800" b="1" i="0" u="none" strike="noStrike" cap="none">
                          <a:solidFill>
                            <a:schemeClr val="lt1"/>
                          </a:solidFill>
                          <a:latin typeface="Arial"/>
                          <a:ea typeface="Arial"/>
                          <a:cs typeface="Arial"/>
                          <a:sym typeface="Arial"/>
                        </a:rPr>
                        <a:t>50</a:t>
                      </a:r>
                      <a:endParaRPr sz="18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266</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41</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Manufacturing</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a:solidFill>
                            <a:schemeClr val="dk1"/>
                          </a:solidFill>
                          <a:latin typeface="Arial"/>
                          <a:ea typeface="Arial"/>
                          <a:cs typeface="Arial"/>
                          <a:sym typeface="Arial"/>
                        </a:rPr>
                        <a:t>Mass Customer</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u="none" strike="noStrike" cap="none"/>
                        <a:t>Yes</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800" b="0" i="0" u="none" strike="noStrike" cap="none" dirty="0">
                          <a:solidFill>
                            <a:schemeClr val="dk1"/>
                          </a:solidFill>
                          <a:latin typeface="Arial"/>
                          <a:ea typeface="Arial"/>
                          <a:cs typeface="Arial"/>
                          <a:sym typeface="Arial"/>
                        </a:rPr>
                        <a:t>New South Wales</a:t>
                      </a:r>
                      <a:endParaRPr sz="1800" u="none" strike="noStrike" cap="none" dirty="0"/>
                    </a:p>
                    <a:p>
                      <a:pPr marL="0" marR="0" lvl="0" indent="0" algn="ctr" rtl="0">
                        <a:lnSpc>
                          <a:spcPct val="100000"/>
                        </a:lnSpc>
                        <a:spcBef>
                          <a:spcPts val="0"/>
                        </a:spcBef>
                        <a:spcAft>
                          <a:spcPts val="0"/>
                        </a:spcAft>
                        <a:buClr>
                          <a:schemeClr val="dk1"/>
                        </a:buClr>
                        <a:buSzPts val="10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015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05966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{3043F5CE-70E2-447B-A93A-AB559384567A}tf56160789_win32</Template>
  <TotalTime>21</TotalTime>
  <Words>389</Words>
  <Application>Microsoft Office PowerPoint</Application>
  <PresentationFormat>Widescreen</PresentationFormat>
  <Paragraphs>94</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Bookman Old Style</vt:lpstr>
      <vt:lpstr>Calibri</vt:lpstr>
      <vt:lpstr>Comic Sans MS</vt:lpstr>
      <vt:lpstr>Franklin Gothic Book</vt:lpstr>
      <vt:lpstr>Lora</vt:lpstr>
      <vt:lpstr>Noto Sans Symbols</vt:lpstr>
      <vt:lpstr>Open Sans</vt:lpstr>
      <vt:lpstr>Open Sans ExtraBold</vt:lpstr>
      <vt:lpstr>Open Sans Light</vt:lpstr>
      <vt:lpstr>Custom</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GUNJAN CHAKRABORTY</dc:creator>
  <cp:lastModifiedBy>GUNJAN CHAKRABORTY</cp:lastModifiedBy>
  <cp:revision>1</cp:revision>
  <dcterms:created xsi:type="dcterms:W3CDTF">2023-09-02T20:56:22Z</dcterms:created>
  <dcterms:modified xsi:type="dcterms:W3CDTF">2023-09-02T21:17:27Z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