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c6ade64f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4c6ade64f6_0_6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cult.fi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entrackr.com/2022/11/cult-fit-losses-near-rs-700-cr-in-fy22-revenue-grows-34/" TargetMode="External"/><Relationship Id="rId4" Type="http://schemas.openxmlformats.org/officeDocument/2006/relationships/hyperlink" Target="https://aws.amazon.com/media/case-studies/curefit/#:~:text=Cameras%20capturing%20celebrity%20instructors%20feed,packaged%20using%20AWS%20Elemental%20MediaPackag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3056925" y="459850"/>
            <a:ext cx="2857500" cy="1076325"/>
          </a:xfrm>
          <a:prstGeom prst="rect">
            <a:avLst/>
          </a:prstGeom>
          <a:noFill/>
          <a:ln>
            <a:noFill/>
          </a:ln>
        </p:spPr>
      </p:pic>
      <p:sp>
        <p:nvSpPr>
          <p:cNvPr id="129" name="Google Shape;129;p13"/>
          <p:cNvSpPr txBox="1"/>
          <p:nvPr/>
        </p:nvSpPr>
        <p:spPr>
          <a:xfrm>
            <a:off x="863664" y="2307750"/>
            <a:ext cx="7416671" cy="52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err="1">
                <a:solidFill>
                  <a:schemeClr val="lt1"/>
                </a:solidFill>
                <a:latin typeface="Calibri"/>
                <a:ea typeface="Calibri"/>
                <a:cs typeface="Calibri"/>
                <a:sym typeface="Calibri"/>
              </a:rPr>
              <a:t>Cult.fit</a:t>
            </a:r>
            <a:r>
              <a:rPr lang="en-GB" sz="2400" b="0" i="0" u="none" strike="noStrike" cap="none" dirty="0">
                <a:solidFill>
                  <a:schemeClr val="lt1"/>
                </a:solidFill>
                <a:latin typeface="Calibri"/>
                <a:ea typeface="Calibri"/>
                <a:cs typeface="Calibri"/>
                <a:sym typeface="Calibri"/>
              </a:rPr>
              <a:t> Case Study: Leveraging AWS for Fitness Excellence</a:t>
            </a:r>
            <a:endParaRPr sz="2400" b="0" i="0" u="none" strike="noStrike" cap="none" dirty="0">
              <a:solidFill>
                <a:schemeClr val="lt1"/>
              </a:solidFill>
              <a:latin typeface="Calibri"/>
              <a:ea typeface="Calibri"/>
              <a:cs typeface="Calibri"/>
              <a:sym typeface="Calibri"/>
            </a:endParaRPr>
          </a:p>
        </p:txBody>
      </p:sp>
      <p:sp>
        <p:nvSpPr>
          <p:cNvPr id="130" name="Google Shape;130;p13"/>
          <p:cNvSpPr txBox="1"/>
          <p:nvPr/>
        </p:nvSpPr>
        <p:spPr>
          <a:xfrm>
            <a:off x="7118250" y="3832125"/>
            <a:ext cx="1697100" cy="107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chemeClr val="dk2"/>
                </a:solidFill>
                <a:latin typeface="Calibri"/>
                <a:ea typeface="Calibri"/>
                <a:cs typeface="Calibri"/>
                <a:sym typeface="Calibri"/>
              </a:rPr>
              <a:t>Team 3 :</a:t>
            </a:r>
            <a:r>
              <a:rPr lang="en-GB" sz="1400" b="0" i="0" u="none" strike="noStrike" cap="none" dirty="0">
                <a:solidFill>
                  <a:schemeClr val="dk2"/>
                </a:solidFill>
                <a:latin typeface="Calibri"/>
                <a:ea typeface="Calibri"/>
                <a:cs typeface="Calibri"/>
                <a:sym typeface="Calibri"/>
              </a:rPr>
              <a:t> </a:t>
            </a:r>
            <a:endParaRPr sz="1400" b="0" i="0" u="none" strike="noStrike" cap="none" dirty="0">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chemeClr val="dk2"/>
                </a:solidFill>
                <a:latin typeface="Calibri"/>
                <a:ea typeface="Calibri"/>
                <a:cs typeface="Calibri"/>
                <a:sym typeface="Calibri"/>
              </a:rPr>
              <a:t>Subham Singh</a:t>
            </a:r>
            <a:endParaRPr sz="1400" b="0" i="1" u="none" strike="noStrike" cap="none" dirty="0">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chemeClr val="dk2"/>
                </a:solidFill>
                <a:latin typeface="Calibri"/>
                <a:ea typeface="Calibri"/>
                <a:cs typeface="Calibri"/>
                <a:sym typeface="Calibri"/>
              </a:rPr>
              <a:t>Gunjan Chakraborty</a:t>
            </a:r>
            <a:endParaRPr sz="1400" b="0" i="1" u="none" strike="noStrike" cap="none" dirty="0">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chemeClr val="dk2"/>
                </a:solidFill>
                <a:latin typeface="Calibri"/>
                <a:ea typeface="Calibri"/>
                <a:cs typeface="Calibri"/>
                <a:sym typeface="Calibri"/>
              </a:rPr>
              <a:t>Harish </a:t>
            </a:r>
            <a:r>
              <a:rPr lang="en-GB" sz="1400" b="0" i="1" u="none" strike="noStrike" cap="none" dirty="0" err="1">
                <a:solidFill>
                  <a:schemeClr val="dk2"/>
                </a:solidFill>
                <a:latin typeface="Calibri"/>
                <a:ea typeface="Calibri"/>
                <a:cs typeface="Calibri"/>
                <a:sym typeface="Calibri"/>
              </a:rPr>
              <a:t>Sujanmulk</a:t>
            </a:r>
            <a:endParaRPr sz="1400" b="0" i="1" u="none" strike="noStrike" cap="none" dirty="0">
              <a:solidFill>
                <a:schemeClr val="dk2"/>
              </a:solidFill>
              <a:latin typeface="Calibri"/>
              <a:ea typeface="Calibri"/>
              <a:cs typeface="Calibri"/>
              <a:sym typeface="Calibri"/>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500"/>
                                        <p:tgtEl>
                                          <p:spTgt spid="129"/>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30"/>
                                        </p:tgtEl>
                                        <p:attrNameLst>
                                          <p:attrName>style.visibility</p:attrName>
                                        </p:attrNameLst>
                                      </p:cBhvr>
                                      <p:to>
                                        <p:strVal val="visible"/>
                                      </p:to>
                                    </p:set>
                                    <p:animEffect transition="in" filter="wipe(left)">
                                      <p:cBhvr>
                                        <p:cTn id="14" dur="500"/>
                                        <p:tgtEl>
                                          <p:spTgt spid="130"/>
                                        </p:tgtEl>
                                      </p:cBhvr>
                                    </p:animEffect>
                                  </p:childTnLst>
                                </p:cTn>
                              </p:par>
                              <p:par>
                                <p:cTn id="15" presetID="22" presetClass="entr" presetSubtype="1" fill="hold" nodeType="withEffect">
                                  <p:stCondLst>
                                    <p:cond delay="250"/>
                                  </p:stCondLst>
                                  <p:childTnLst>
                                    <p:set>
                                      <p:cBhvr>
                                        <p:cTn id="16" dur="1" fill="hold">
                                          <p:stCondLst>
                                            <p:cond delay="0"/>
                                          </p:stCondLst>
                                        </p:cTn>
                                        <p:tgtEl>
                                          <p:spTgt spid="130">
                                            <p:txEl>
                                              <p:pRg st="0" end="0"/>
                                            </p:txEl>
                                          </p:spTgt>
                                        </p:tgtEl>
                                        <p:attrNameLst>
                                          <p:attrName>style.visibility</p:attrName>
                                        </p:attrNameLst>
                                      </p:cBhvr>
                                      <p:to>
                                        <p:strVal val="visible"/>
                                      </p:to>
                                    </p:set>
                                    <p:animEffect transition="in" filter="wipe(up)">
                                      <p:cBhvr>
                                        <p:cTn id="17" dur="500"/>
                                        <p:tgtEl>
                                          <p:spTgt spid="130">
                                            <p:txEl>
                                              <p:pRg st="0" end="0"/>
                                            </p:txEl>
                                          </p:spTgt>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130">
                                            <p:txEl>
                                              <p:pRg st="1" end="1"/>
                                            </p:txEl>
                                          </p:spTgt>
                                        </p:tgtEl>
                                        <p:attrNameLst>
                                          <p:attrName>style.visibility</p:attrName>
                                        </p:attrNameLst>
                                      </p:cBhvr>
                                      <p:to>
                                        <p:strVal val="visible"/>
                                      </p:to>
                                    </p:set>
                                    <p:animEffect transition="in" filter="wipe(left)">
                                      <p:cBhvr>
                                        <p:cTn id="21" dur="500"/>
                                        <p:tgtEl>
                                          <p:spTgt spid="130">
                                            <p:txEl>
                                              <p:pRg st="1" end="1"/>
                                            </p:txEl>
                                          </p:spTgt>
                                        </p:tgtEl>
                                      </p:cBhvr>
                                    </p:animEffect>
                                  </p:childTnLst>
                                </p:cTn>
                              </p:par>
                            </p:childTnLst>
                          </p:cTn>
                        </p:par>
                        <p:par>
                          <p:cTn id="22" fill="hold">
                            <p:stCondLst>
                              <p:cond delay="1750"/>
                            </p:stCondLst>
                            <p:childTnLst>
                              <p:par>
                                <p:cTn id="23" presetID="22" presetClass="entr" presetSubtype="8" fill="hold" nodeType="afterEffect">
                                  <p:stCondLst>
                                    <p:cond delay="0"/>
                                  </p:stCondLst>
                                  <p:childTnLst>
                                    <p:set>
                                      <p:cBhvr>
                                        <p:cTn id="24" dur="1" fill="hold">
                                          <p:stCondLst>
                                            <p:cond delay="0"/>
                                          </p:stCondLst>
                                        </p:cTn>
                                        <p:tgtEl>
                                          <p:spTgt spid="130">
                                            <p:txEl>
                                              <p:pRg st="2" end="2"/>
                                            </p:txEl>
                                          </p:spTgt>
                                        </p:tgtEl>
                                        <p:attrNameLst>
                                          <p:attrName>style.visibility</p:attrName>
                                        </p:attrNameLst>
                                      </p:cBhvr>
                                      <p:to>
                                        <p:strVal val="visible"/>
                                      </p:to>
                                    </p:set>
                                    <p:animEffect transition="in" filter="wipe(left)">
                                      <p:cBhvr>
                                        <p:cTn id="25" dur="500"/>
                                        <p:tgtEl>
                                          <p:spTgt spid="130">
                                            <p:txEl>
                                              <p:pRg st="2" end="2"/>
                                            </p:txEl>
                                          </p:spTgt>
                                        </p:tgtEl>
                                      </p:cBhvr>
                                    </p:animEffect>
                                  </p:childTnLst>
                                </p:cTn>
                              </p:par>
                            </p:childTnLst>
                          </p:cTn>
                        </p:par>
                        <p:par>
                          <p:cTn id="26" fill="hold">
                            <p:stCondLst>
                              <p:cond delay="2250"/>
                            </p:stCondLst>
                            <p:childTnLst>
                              <p:par>
                                <p:cTn id="27" presetID="22" presetClass="entr" presetSubtype="8" fill="hold" nodeType="afterEffect">
                                  <p:stCondLst>
                                    <p:cond delay="0"/>
                                  </p:stCondLst>
                                  <p:childTnLst>
                                    <p:set>
                                      <p:cBhvr>
                                        <p:cTn id="28" dur="1" fill="hold">
                                          <p:stCondLst>
                                            <p:cond delay="0"/>
                                          </p:stCondLst>
                                        </p:cTn>
                                        <p:tgtEl>
                                          <p:spTgt spid="130">
                                            <p:txEl>
                                              <p:pRg st="3" end="3"/>
                                            </p:txEl>
                                          </p:spTgt>
                                        </p:tgtEl>
                                        <p:attrNameLst>
                                          <p:attrName>style.visibility</p:attrName>
                                        </p:attrNameLst>
                                      </p:cBhvr>
                                      <p:to>
                                        <p:strVal val="visible"/>
                                      </p:to>
                                    </p:set>
                                    <p:animEffect transition="in" filter="wipe(left)">
                                      <p:cBhvr>
                                        <p:cTn id="29" dur="500"/>
                                        <p:tgtEl>
                                          <p:spTgt spid="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3406950" y="324175"/>
            <a:ext cx="2330100" cy="6381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u="sng" dirty="0"/>
              <a:t>Introduction</a:t>
            </a:r>
            <a:endParaRPr u="sng" dirty="0"/>
          </a:p>
        </p:txBody>
      </p:sp>
      <p:sp>
        <p:nvSpPr>
          <p:cNvPr id="136" name="Google Shape;136;p14"/>
          <p:cNvSpPr txBox="1"/>
          <p:nvPr/>
        </p:nvSpPr>
        <p:spPr>
          <a:xfrm>
            <a:off x="560275" y="1251025"/>
            <a:ext cx="7937100" cy="1689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GB" i="0" u="none" strike="noStrike" cap="none" dirty="0" err="1">
                <a:solidFill>
                  <a:srgbClr val="000000"/>
                </a:solidFill>
              </a:rPr>
              <a:t>Cult.fit</a:t>
            </a:r>
            <a:r>
              <a:rPr lang="en-GB" i="0" u="none" strike="noStrike" cap="none" dirty="0">
                <a:solidFill>
                  <a:srgbClr val="000000"/>
                </a:solidFill>
              </a:rPr>
              <a:t>, founded in 2016 by Mukesh Bansal and Ankit </a:t>
            </a:r>
            <a:r>
              <a:rPr lang="en-GB" i="0" u="none" strike="noStrike" cap="none" dirty="0" err="1">
                <a:solidFill>
                  <a:srgbClr val="000000"/>
                </a:solidFill>
              </a:rPr>
              <a:t>Nagori</a:t>
            </a:r>
            <a:r>
              <a:rPr lang="en-GB" i="0" u="none" strike="noStrike" cap="none" dirty="0">
                <a:solidFill>
                  <a:srgbClr val="000000"/>
                </a:solidFill>
              </a:rPr>
              <a:t>, is a prominent fitness and wellness company headquartered in Bangalore, India. Offering a diverse range of fitness services, including group fitness classes, personal training, and nutrition </a:t>
            </a:r>
            <a:r>
              <a:rPr lang="en-GB" i="0" u="none" strike="noStrike" cap="none" dirty="0" err="1">
                <a:solidFill>
                  <a:srgbClr val="000000"/>
                </a:solidFill>
              </a:rPr>
              <a:t>counseling</a:t>
            </a:r>
            <a:r>
              <a:rPr lang="en-GB" i="0" u="none" strike="noStrike" cap="none" dirty="0">
                <a:solidFill>
                  <a:srgbClr val="000000"/>
                </a:solidFill>
              </a:rPr>
              <a:t>, </a:t>
            </a:r>
            <a:r>
              <a:rPr lang="en-GB" i="0" u="none" strike="noStrike" cap="none" dirty="0" err="1">
                <a:solidFill>
                  <a:srgbClr val="000000"/>
                </a:solidFill>
              </a:rPr>
              <a:t>Cult.fit</a:t>
            </a:r>
            <a:r>
              <a:rPr lang="en-GB" i="0" u="none" strike="noStrike" cap="none" dirty="0">
                <a:solidFill>
                  <a:srgbClr val="000000"/>
                </a:solidFill>
              </a:rPr>
              <a:t> has garnered a substantial customer base dedicated to achieving their fitness goals. However, as the company expanded, it encountered operational challenges related to scalability, data security, and performance optimization. This case study delves into how </a:t>
            </a:r>
            <a:r>
              <a:rPr lang="en-GB" i="0" u="none" strike="noStrike" cap="none" dirty="0" err="1">
                <a:solidFill>
                  <a:srgbClr val="000000"/>
                </a:solidFill>
              </a:rPr>
              <a:t>Cult.fit</a:t>
            </a:r>
            <a:r>
              <a:rPr lang="en-GB" i="0" u="none" strike="noStrike" cap="none" dirty="0">
                <a:solidFill>
                  <a:srgbClr val="000000"/>
                </a:solidFill>
              </a:rPr>
              <a:t> effectively addressed these issues by adopting Amazon Web Services (AWS) solutions.</a:t>
            </a:r>
            <a:endParaRPr i="0" u="none" strike="noStrike" cap="none" dirty="0">
              <a:solidFill>
                <a:srgbClr val="000000"/>
              </a:solidFill>
            </a:endParaRPr>
          </a:p>
        </p:txBody>
      </p:sp>
      <p:sp>
        <p:nvSpPr>
          <p:cNvPr id="137" name="Google Shape;137;p14"/>
          <p:cNvSpPr txBox="1"/>
          <p:nvPr/>
        </p:nvSpPr>
        <p:spPr>
          <a:xfrm>
            <a:off x="603450" y="3205450"/>
            <a:ext cx="5652600" cy="1204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700"/>
              <a:buFont typeface="Arial"/>
              <a:buNone/>
            </a:pPr>
            <a:r>
              <a:rPr lang="en-GB" sz="1600" b="1" i="0" u="sng" strike="noStrike" cap="none" dirty="0">
                <a:solidFill>
                  <a:srgbClr val="000000"/>
                </a:solidFill>
              </a:rPr>
              <a:t>Company Details</a:t>
            </a:r>
            <a:endParaRPr sz="1600" b="1" i="0" u="sng" strike="noStrike" cap="none" dirty="0">
              <a:solidFill>
                <a:srgbClr val="000000"/>
              </a:solidFill>
            </a:endParaRPr>
          </a:p>
          <a:p>
            <a:pPr marL="457200" marR="0" lvl="0" indent="-323850" algn="l" rtl="0">
              <a:lnSpc>
                <a:spcPct val="100000"/>
              </a:lnSpc>
              <a:spcBef>
                <a:spcPts val="0"/>
              </a:spcBef>
              <a:spcAft>
                <a:spcPts val="0"/>
              </a:spcAft>
              <a:buClr>
                <a:srgbClr val="000000"/>
              </a:buClr>
              <a:buSzPts val="1500"/>
              <a:buChar char="●"/>
            </a:pPr>
            <a:r>
              <a:rPr lang="en-GB" sz="1500" i="0" u="none" strike="noStrike" cap="none" dirty="0">
                <a:solidFill>
                  <a:srgbClr val="000000"/>
                </a:solidFill>
              </a:rPr>
              <a:t>Employee Count: 3,152 as of April 30, 2023.</a:t>
            </a:r>
            <a:endParaRPr sz="1500" i="0" u="none" strike="noStrike" cap="none" dirty="0">
              <a:solidFill>
                <a:srgbClr val="000000"/>
              </a:solidFill>
            </a:endParaRPr>
          </a:p>
          <a:p>
            <a:pPr marL="457200" marR="0" lvl="0" indent="-323850" algn="l" rtl="0">
              <a:lnSpc>
                <a:spcPct val="100000"/>
              </a:lnSpc>
              <a:spcBef>
                <a:spcPts val="0"/>
              </a:spcBef>
              <a:spcAft>
                <a:spcPts val="0"/>
              </a:spcAft>
              <a:buClr>
                <a:srgbClr val="000000"/>
              </a:buClr>
              <a:buSzPts val="1500"/>
              <a:buChar char="●"/>
            </a:pPr>
            <a:r>
              <a:rPr lang="en-GB" sz="1500" i="0" u="none" strike="noStrike" cap="none" dirty="0">
                <a:solidFill>
                  <a:srgbClr val="000000"/>
                </a:solidFill>
              </a:rPr>
              <a:t>Valuation: $1.59 billion as of May 23, 2022.</a:t>
            </a:r>
            <a:endParaRPr sz="1500" i="0" u="none" strike="noStrike" cap="none" dirty="0">
              <a:solidFill>
                <a:srgbClr val="000000"/>
              </a:solidFill>
            </a:endParaRPr>
          </a:p>
          <a:p>
            <a:pPr marL="457200" marR="0" lvl="0" indent="-323850" algn="l" rtl="0">
              <a:lnSpc>
                <a:spcPct val="100000"/>
              </a:lnSpc>
              <a:spcBef>
                <a:spcPts val="0"/>
              </a:spcBef>
              <a:spcAft>
                <a:spcPts val="0"/>
              </a:spcAft>
              <a:buClr>
                <a:srgbClr val="000000"/>
              </a:buClr>
              <a:buSzPts val="1500"/>
              <a:buChar char="●"/>
            </a:pPr>
            <a:r>
              <a:rPr lang="en-GB" sz="1500" i="0" u="none" strike="noStrike" cap="none" dirty="0">
                <a:solidFill>
                  <a:srgbClr val="000000"/>
                </a:solidFill>
              </a:rPr>
              <a:t>Annual Revenue: $42.2 million as of March 31, 2022.</a:t>
            </a:r>
            <a:endParaRPr sz="1500" i="0" u="none" strike="noStrike" cap="none" dirty="0">
              <a:solidFill>
                <a:srgbClr val="000000"/>
              </a:solidFill>
            </a:endParaRPr>
          </a:p>
        </p:txBody>
      </p:sp>
      <p:pic>
        <p:nvPicPr>
          <p:cNvPr id="138" name="Google Shape;138;p14"/>
          <p:cNvPicPr preferRelativeResize="0"/>
          <p:nvPr/>
        </p:nvPicPr>
        <p:blipFill>
          <a:blip r:embed="rId3">
            <a:alphaModFix/>
          </a:blip>
          <a:stretch>
            <a:fillRect/>
          </a:stretch>
        </p:blipFill>
        <p:spPr>
          <a:xfrm>
            <a:off x="207475" y="223000"/>
            <a:ext cx="598225" cy="598225"/>
          </a:xfrm>
          <a:prstGeom prst="rect">
            <a:avLst/>
          </a:prstGeom>
          <a:noFill/>
          <a:ln>
            <a:noFill/>
          </a:ln>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anim calcmode="lin" valueType="num">
                                      <p:cBhvr>
                                        <p:cTn id="8" dur="1000" fill="hold"/>
                                        <p:tgtEl>
                                          <p:spTgt spid="135"/>
                                        </p:tgtEl>
                                        <p:attrNameLst>
                                          <p:attrName>ppt_x</p:attrName>
                                        </p:attrNameLst>
                                      </p:cBhvr>
                                      <p:tavLst>
                                        <p:tav tm="0">
                                          <p:val>
                                            <p:strVal val="#ppt_x"/>
                                          </p:val>
                                        </p:tav>
                                        <p:tav tm="100000">
                                          <p:val>
                                            <p:strVal val="#ppt_x"/>
                                          </p:val>
                                        </p:tav>
                                      </p:tavLst>
                                    </p:anim>
                                    <p:anim calcmode="lin" valueType="num">
                                      <p:cBhvr>
                                        <p:cTn id="9" dur="1000" fill="hold"/>
                                        <p:tgtEl>
                                          <p:spTgt spid="1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wipe(up)">
                                      <p:cBhvr>
                                        <p:cTn id="13" dur="750"/>
                                        <p:tgtEl>
                                          <p:spTgt spid="13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wipe(up)">
                                      <p:cBhvr>
                                        <p:cTn id="16" dur="75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P spid="1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2551800" y="337250"/>
            <a:ext cx="4040400" cy="6642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u="sng" dirty="0"/>
              <a:t>Problem Statement</a:t>
            </a:r>
            <a:endParaRPr u="sng" dirty="0"/>
          </a:p>
        </p:txBody>
      </p:sp>
      <p:sp>
        <p:nvSpPr>
          <p:cNvPr id="144" name="Google Shape;144;p15"/>
          <p:cNvSpPr txBox="1"/>
          <p:nvPr/>
        </p:nvSpPr>
        <p:spPr>
          <a:xfrm>
            <a:off x="714300" y="1677750"/>
            <a:ext cx="7715400" cy="2350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Arial" panose="020B0604020202020204" pitchFamily="34" charset="0"/>
              <a:buChar char="•"/>
            </a:pPr>
            <a:r>
              <a:rPr lang="en-GB" sz="1800" b="1" u="sng" strike="noStrike" cap="none" dirty="0">
                <a:solidFill>
                  <a:srgbClr val="000000"/>
                </a:solidFill>
              </a:rPr>
              <a:t>Scalability:</a:t>
            </a:r>
            <a:r>
              <a:rPr lang="en-GB" sz="1800" u="none" strike="noStrike" cap="none" dirty="0">
                <a:solidFill>
                  <a:srgbClr val="000000"/>
                </a:solidFill>
              </a:rPr>
              <a:t> The platform experienced surges in user traffic, particularly during peak hours and promotions, leading to performance issues and downtime.</a:t>
            </a:r>
            <a:endParaRPr sz="1800" u="none" strike="noStrike" cap="none" dirty="0">
              <a:solidFill>
                <a:srgbClr val="000000"/>
              </a:solidFill>
            </a:endParaRPr>
          </a:p>
          <a:p>
            <a:pPr marL="285750" marR="0" lvl="0" indent="-285750" algn="l" rtl="0">
              <a:lnSpc>
                <a:spcPct val="115000"/>
              </a:lnSpc>
              <a:spcBef>
                <a:spcPts val="0"/>
              </a:spcBef>
              <a:spcAft>
                <a:spcPts val="0"/>
              </a:spcAft>
              <a:buFont typeface="Arial" panose="020B0604020202020204" pitchFamily="34" charset="0"/>
              <a:buChar char="•"/>
            </a:pPr>
            <a:endParaRPr sz="1800" dirty="0"/>
          </a:p>
          <a:p>
            <a:pPr marL="457200" marR="0" lvl="0" indent="-342900" algn="l" rtl="0">
              <a:lnSpc>
                <a:spcPct val="115000"/>
              </a:lnSpc>
              <a:spcBef>
                <a:spcPts val="0"/>
              </a:spcBef>
              <a:spcAft>
                <a:spcPts val="0"/>
              </a:spcAft>
              <a:buClr>
                <a:srgbClr val="000000"/>
              </a:buClr>
              <a:buSzPts val="1800"/>
              <a:buFont typeface="Arial" panose="020B0604020202020204" pitchFamily="34" charset="0"/>
              <a:buChar char="•"/>
            </a:pPr>
            <a:r>
              <a:rPr lang="en-GB" sz="1800" b="1" u="sng" strike="noStrike" cap="none" dirty="0">
                <a:solidFill>
                  <a:srgbClr val="000000"/>
                </a:solidFill>
              </a:rPr>
              <a:t>Data Security:</a:t>
            </a:r>
            <a:r>
              <a:rPr lang="en-GB" sz="1800" u="none" strike="noStrike" cap="none" dirty="0">
                <a:solidFill>
                  <a:srgbClr val="000000"/>
                </a:solidFill>
              </a:rPr>
              <a:t> Protecting the confidentiality and integrity of user data was of paramount importance, given the sensitive nature of health and fitness information.</a:t>
            </a:r>
            <a:endParaRPr sz="1800" u="none" strike="noStrike" cap="none" dirty="0">
              <a:solidFill>
                <a:srgbClr val="000000"/>
              </a:solidFill>
            </a:endParaRPr>
          </a:p>
        </p:txBody>
      </p:sp>
      <p:pic>
        <p:nvPicPr>
          <p:cNvPr id="145" name="Google Shape;145;p15"/>
          <p:cNvPicPr preferRelativeResize="0"/>
          <p:nvPr/>
        </p:nvPicPr>
        <p:blipFill>
          <a:blip r:embed="rId3">
            <a:alphaModFix/>
          </a:blip>
          <a:stretch>
            <a:fillRect/>
          </a:stretch>
        </p:blipFill>
        <p:spPr>
          <a:xfrm>
            <a:off x="207475" y="223000"/>
            <a:ext cx="598225" cy="598225"/>
          </a:xfrm>
          <a:prstGeom prst="rect">
            <a:avLst/>
          </a:prstGeom>
          <a:noFill/>
          <a:ln>
            <a:noFill/>
          </a:ln>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anim calcmode="lin" valueType="num">
                                      <p:cBhvr>
                                        <p:cTn id="8" dur="1000" fill="hold"/>
                                        <p:tgtEl>
                                          <p:spTgt spid="143"/>
                                        </p:tgtEl>
                                        <p:attrNameLst>
                                          <p:attrName>ppt_x</p:attrName>
                                        </p:attrNameLst>
                                      </p:cBhvr>
                                      <p:tavLst>
                                        <p:tav tm="0">
                                          <p:val>
                                            <p:strVal val="#ppt_x"/>
                                          </p:val>
                                        </p:tav>
                                        <p:tav tm="100000">
                                          <p:val>
                                            <p:strVal val="#ppt_x"/>
                                          </p:val>
                                        </p:tav>
                                      </p:tavLst>
                                    </p:anim>
                                    <p:anim calcmode="lin" valueType="num">
                                      <p:cBhvr>
                                        <p:cTn id="9" dur="1000" fill="hold"/>
                                        <p:tgtEl>
                                          <p:spTgt spid="1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wipe(up)">
                                      <p:cBhvr>
                                        <p:cTn id="13" dur="75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p:nvPr/>
        </p:nvSpPr>
        <p:spPr>
          <a:xfrm>
            <a:off x="981875" y="1888350"/>
            <a:ext cx="8247600" cy="683400"/>
          </a:xfrm>
          <a:prstGeom prst="rect">
            <a:avLst/>
          </a:prstGeom>
          <a:noFill/>
          <a:ln>
            <a:noFill/>
          </a:ln>
        </p:spPr>
        <p:txBody>
          <a:bodyPr spcFirstLastPara="1" wrap="square" lIns="91425" tIns="91425" rIns="91425" bIns="91425" anchor="t" anchorCtr="0">
            <a:noAutofit/>
          </a:bodyPr>
          <a:lstStyle/>
          <a:p>
            <a:pPr marL="179999" marR="0" lvl="0" indent="0" algn="l" rtl="0">
              <a:lnSpc>
                <a:spcPct val="100000"/>
              </a:lnSpc>
              <a:spcBef>
                <a:spcPts val="0"/>
              </a:spcBef>
              <a:spcAft>
                <a:spcPts val="0"/>
              </a:spcAft>
              <a:buClr>
                <a:srgbClr val="000000"/>
              </a:buClr>
              <a:buSzPts val="1600"/>
              <a:buFont typeface="Arial"/>
              <a:buNone/>
            </a:pPr>
            <a:endParaRPr sz="1500" i="0" u="none" strike="noStrike" cap="none">
              <a:solidFill>
                <a:srgbClr val="000000"/>
              </a:solidFill>
            </a:endParaRPr>
          </a:p>
        </p:txBody>
      </p:sp>
      <p:pic>
        <p:nvPicPr>
          <p:cNvPr id="151" name="Google Shape;151;p16"/>
          <p:cNvPicPr preferRelativeResize="0"/>
          <p:nvPr/>
        </p:nvPicPr>
        <p:blipFill>
          <a:blip r:embed="rId3">
            <a:alphaModFix/>
          </a:blip>
          <a:stretch>
            <a:fillRect/>
          </a:stretch>
        </p:blipFill>
        <p:spPr>
          <a:xfrm>
            <a:off x="207475" y="223000"/>
            <a:ext cx="598225" cy="598225"/>
          </a:xfrm>
          <a:prstGeom prst="rect">
            <a:avLst/>
          </a:prstGeom>
          <a:noFill/>
          <a:ln>
            <a:noFill/>
          </a:ln>
        </p:spPr>
      </p:pic>
      <p:sp>
        <p:nvSpPr>
          <p:cNvPr id="152" name="Google Shape;152;p16"/>
          <p:cNvSpPr txBox="1">
            <a:spLocks noGrp="1"/>
          </p:cNvSpPr>
          <p:nvPr>
            <p:ph type="body" idx="1"/>
          </p:nvPr>
        </p:nvSpPr>
        <p:spPr>
          <a:xfrm>
            <a:off x="482400" y="1225696"/>
            <a:ext cx="8179200" cy="31866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1600"/>
              <a:buFont typeface="Arial"/>
              <a:buNone/>
            </a:pPr>
            <a:r>
              <a:rPr lang="en-GB" sz="1400" dirty="0" err="1">
                <a:solidFill>
                  <a:srgbClr val="000000"/>
                </a:solidFill>
                <a:latin typeface="Arial"/>
                <a:ea typeface="Arial"/>
                <a:cs typeface="Arial"/>
                <a:sym typeface="Arial"/>
              </a:rPr>
              <a:t>Cult.fit's</a:t>
            </a:r>
            <a:r>
              <a:rPr lang="en-GB" sz="1400" dirty="0">
                <a:solidFill>
                  <a:srgbClr val="000000"/>
                </a:solidFill>
                <a:latin typeface="Arial"/>
                <a:ea typeface="Arial"/>
                <a:cs typeface="Arial"/>
                <a:sym typeface="Arial"/>
              </a:rPr>
              <a:t> Strategic AWS Services:</a:t>
            </a:r>
          </a:p>
          <a:p>
            <a:pPr marL="0" lvl="0" indent="0" algn="l" rtl="0">
              <a:spcBef>
                <a:spcPts val="0"/>
              </a:spcBef>
              <a:spcAft>
                <a:spcPts val="0"/>
              </a:spcAft>
              <a:buClr>
                <a:srgbClr val="000000"/>
              </a:buClr>
              <a:buSzPts val="1600"/>
              <a:buFont typeface="Arial"/>
              <a:buNone/>
            </a:pP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1.  </a:t>
            </a:r>
            <a:r>
              <a:rPr lang="en-GB" sz="1400" b="1" u="sng" dirty="0">
                <a:solidFill>
                  <a:srgbClr val="000000"/>
                </a:solidFill>
                <a:latin typeface="Arial"/>
                <a:ea typeface="Arial"/>
                <a:cs typeface="Arial"/>
                <a:sym typeface="Arial"/>
              </a:rPr>
              <a:t>Amazon DynamoDB:</a:t>
            </a:r>
            <a:r>
              <a:rPr lang="en-GB" sz="1400" dirty="0">
                <a:solidFill>
                  <a:srgbClr val="000000"/>
                </a:solidFill>
                <a:latin typeface="Arial"/>
                <a:ea typeface="Arial"/>
                <a:cs typeface="Arial"/>
                <a:sym typeface="Arial"/>
              </a:rPr>
              <a:t> Efficient NoSQL database for customer data management.</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2.</a:t>
            </a:r>
            <a:r>
              <a:rPr lang="en-GB" sz="1400" b="1" dirty="0">
                <a:solidFill>
                  <a:srgbClr val="000000"/>
                </a:solidFill>
                <a:latin typeface="Arial"/>
                <a:ea typeface="Arial"/>
                <a:cs typeface="Arial"/>
                <a:sym typeface="Arial"/>
              </a:rPr>
              <a:t>  </a:t>
            </a:r>
            <a:r>
              <a:rPr lang="en-GB" sz="1400" b="1" u="sng" dirty="0">
                <a:solidFill>
                  <a:srgbClr val="000000"/>
                </a:solidFill>
                <a:latin typeface="Arial"/>
                <a:ea typeface="Arial"/>
                <a:cs typeface="Arial"/>
                <a:sym typeface="Arial"/>
              </a:rPr>
              <a:t>Amazon EC2:</a:t>
            </a:r>
            <a:r>
              <a:rPr lang="en-GB" sz="1400" dirty="0">
                <a:solidFill>
                  <a:srgbClr val="000000"/>
                </a:solidFill>
                <a:latin typeface="Arial"/>
                <a:ea typeface="Arial"/>
                <a:cs typeface="Arial"/>
                <a:sym typeface="Arial"/>
              </a:rPr>
              <a:t> Scalable computing for hosting IT infrastructure.</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3.  </a:t>
            </a:r>
            <a:r>
              <a:rPr lang="en-GB" sz="1400" b="1" u="sng" dirty="0">
                <a:solidFill>
                  <a:srgbClr val="000000"/>
                </a:solidFill>
                <a:latin typeface="Arial"/>
                <a:ea typeface="Arial"/>
                <a:cs typeface="Arial"/>
                <a:sym typeface="Arial"/>
              </a:rPr>
              <a:t>Amazon S3:</a:t>
            </a:r>
            <a:r>
              <a:rPr lang="en-GB" sz="1400" dirty="0">
                <a:solidFill>
                  <a:srgbClr val="000000"/>
                </a:solidFill>
                <a:latin typeface="Arial"/>
                <a:ea typeface="Arial"/>
                <a:cs typeface="Arial"/>
                <a:sym typeface="Arial"/>
              </a:rPr>
              <a:t> Object storage for data management and scalability.</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4.  </a:t>
            </a:r>
            <a:r>
              <a:rPr lang="en-GB" sz="1400" b="1" u="sng" dirty="0">
                <a:solidFill>
                  <a:srgbClr val="000000"/>
                </a:solidFill>
                <a:latin typeface="Arial"/>
                <a:ea typeface="Arial"/>
                <a:cs typeface="Arial"/>
                <a:sym typeface="Arial"/>
              </a:rPr>
              <a:t>Amazon CloudFront:</a:t>
            </a:r>
            <a:r>
              <a:rPr lang="en-GB" sz="1400" dirty="0">
                <a:solidFill>
                  <a:srgbClr val="000000"/>
                </a:solidFill>
                <a:latin typeface="Arial"/>
                <a:ea typeface="Arial"/>
                <a:cs typeface="Arial"/>
                <a:sym typeface="Arial"/>
              </a:rPr>
              <a:t> Content delivery network for low-latency, secure content delivery.</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5.</a:t>
            </a:r>
            <a:r>
              <a:rPr lang="en-GB" sz="1400" b="1" dirty="0">
                <a:solidFill>
                  <a:srgbClr val="000000"/>
                </a:solidFill>
                <a:latin typeface="Arial"/>
                <a:ea typeface="Arial"/>
                <a:cs typeface="Arial"/>
                <a:sym typeface="Arial"/>
              </a:rPr>
              <a:t>  </a:t>
            </a:r>
            <a:r>
              <a:rPr lang="en-GB" sz="1400" b="1" u="sng" dirty="0">
                <a:solidFill>
                  <a:srgbClr val="000000"/>
                </a:solidFill>
                <a:latin typeface="Arial"/>
                <a:ea typeface="Arial"/>
                <a:cs typeface="Arial"/>
                <a:sym typeface="Arial"/>
              </a:rPr>
              <a:t>Amazon RDS:</a:t>
            </a:r>
            <a:r>
              <a:rPr lang="en-GB" sz="1400" dirty="0">
                <a:solidFill>
                  <a:srgbClr val="000000"/>
                </a:solidFill>
                <a:latin typeface="Arial"/>
                <a:ea typeface="Arial"/>
                <a:cs typeface="Arial"/>
                <a:sym typeface="Arial"/>
              </a:rPr>
              <a:t> Managed relational databases ensuring data integrity.</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6.</a:t>
            </a:r>
            <a:r>
              <a:rPr lang="en-GB" sz="1400" b="1" dirty="0">
                <a:solidFill>
                  <a:srgbClr val="000000"/>
                </a:solidFill>
                <a:latin typeface="Arial"/>
                <a:ea typeface="Arial"/>
                <a:cs typeface="Arial"/>
                <a:sym typeface="Arial"/>
              </a:rPr>
              <a:t>  </a:t>
            </a:r>
            <a:r>
              <a:rPr lang="en-GB" sz="1400" b="1" u="sng" dirty="0">
                <a:solidFill>
                  <a:srgbClr val="000000"/>
                </a:solidFill>
                <a:latin typeface="Arial"/>
                <a:ea typeface="Arial"/>
                <a:cs typeface="Arial"/>
                <a:sym typeface="Arial"/>
              </a:rPr>
              <a:t>Amazon ECS:</a:t>
            </a:r>
            <a:r>
              <a:rPr lang="en-GB" sz="1400" dirty="0">
                <a:solidFill>
                  <a:srgbClr val="000000"/>
                </a:solidFill>
                <a:latin typeface="Arial"/>
                <a:ea typeface="Arial"/>
                <a:cs typeface="Arial"/>
                <a:sym typeface="Arial"/>
              </a:rPr>
              <a:t> Container orchestration simplifying application management.</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7.  </a:t>
            </a:r>
            <a:r>
              <a:rPr lang="en-GB" sz="1400" b="1" u="sng" dirty="0">
                <a:solidFill>
                  <a:srgbClr val="000000"/>
                </a:solidFill>
                <a:latin typeface="Arial"/>
                <a:ea typeface="Arial"/>
                <a:cs typeface="Arial"/>
                <a:sym typeface="Arial"/>
              </a:rPr>
              <a:t>Amazon EKS:</a:t>
            </a:r>
            <a:r>
              <a:rPr lang="en-GB" sz="1400" dirty="0">
                <a:solidFill>
                  <a:srgbClr val="000000"/>
                </a:solidFill>
                <a:latin typeface="Arial"/>
                <a:ea typeface="Arial"/>
                <a:cs typeface="Arial"/>
                <a:sym typeface="Arial"/>
              </a:rPr>
              <a:t> Managed Kubernetes for containerized applications.</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8.  </a:t>
            </a:r>
            <a:r>
              <a:rPr lang="en-GB" sz="1400" b="1" u="sng" dirty="0">
                <a:solidFill>
                  <a:srgbClr val="000000"/>
                </a:solidFill>
                <a:latin typeface="Arial"/>
                <a:ea typeface="Arial"/>
                <a:cs typeface="Arial"/>
                <a:sym typeface="Arial"/>
              </a:rPr>
              <a:t>Amazon VPC:</a:t>
            </a:r>
            <a:r>
              <a:rPr lang="en-GB" sz="1400" dirty="0">
                <a:solidFill>
                  <a:srgbClr val="000000"/>
                </a:solidFill>
                <a:latin typeface="Arial"/>
                <a:ea typeface="Arial"/>
                <a:cs typeface="Arial"/>
                <a:sym typeface="Arial"/>
              </a:rPr>
              <a:t> Isolated cloud resource deployment.</a:t>
            </a:r>
            <a:endParaRPr sz="1400" dirty="0">
              <a:solidFill>
                <a:srgbClr val="000000"/>
              </a:solidFill>
              <a:latin typeface="Arial"/>
              <a:ea typeface="Arial"/>
              <a:cs typeface="Arial"/>
              <a:sym typeface="Arial"/>
            </a:endParaRPr>
          </a:p>
          <a:p>
            <a:pPr marL="26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9.  </a:t>
            </a:r>
            <a:r>
              <a:rPr lang="en-GB" sz="1400" b="1" u="sng" dirty="0">
                <a:solidFill>
                  <a:srgbClr val="000000"/>
                </a:solidFill>
                <a:latin typeface="Arial"/>
                <a:ea typeface="Arial"/>
                <a:cs typeface="Arial"/>
                <a:sym typeface="Arial"/>
              </a:rPr>
              <a:t>Amazon SNS &amp; SES:</a:t>
            </a:r>
            <a:r>
              <a:rPr lang="en-GB" sz="1400" dirty="0">
                <a:solidFill>
                  <a:srgbClr val="000000"/>
                </a:solidFill>
                <a:latin typeface="Arial"/>
                <a:ea typeface="Arial"/>
                <a:cs typeface="Arial"/>
                <a:sym typeface="Arial"/>
              </a:rPr>
              <a:t> Scalable messaging and cost-effective email delivery.</a:t>
            </a:r>
            <a:endParaRPr sz="1400" dirty="0">
              <a:solidFill>
                <a:srgbClr val="000000"/>
              </a:solidFill>
              <a:latin typeface="Arial"/>
              <a:ea typeface="Arial"/>
              <a:cs typeface="Arial"/>
              <a:sym typeface="Arial"/>
            </a:endParaRPr>
          </a:p>
          <a:p>
            <a:pPr marL="17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10.  </a:t>
            </a:r>
            <a:r>
              <a:rPr lang="en-GB" sz="1400" b="1" u="sng" dirty="0">
                <a:solidFill>
                  <a:srgbClr val="000000"/>
                </a:solidFill>
                <a:latin typeface="Arial"/>
                <a:ea typeface="Arial"/>
                <a:cs typeface="Arial"/>
                <a:sym typeface="Arial"/>
              </a:rPr>
              <a:t>Amazon CloudWatch &amp; CloudTrail:</a:t>
            </a:r>
            <a:r>
              <a:rPr lang="en-GB" sz="1400" dirty="0">
                <a:solidFill>
                  <a:srgbClr val="000000"/>
                </a:solidFill>
                <a:latin typeface="Arial"/>
                <a:ea typeface="Arial"/>
                <a:cs typeface="Arial"/>
                <a:sym typeface="Arial"/>
              </a:rPr>
              <a:t> Monitoring, observability, and auditing.</a:t>
            </a:r>
            <a:endParaRPr sz="1400" dirty="0">
              <a:solidFill>
                <a:srgbClr val="000000"/>
              </a:solidFill>
              <a:latin typeface="Arial"/>
              <a:ea typeface="Arial"/>
              <a:cs typeface="Arial"/>
              <a:sym typeface="Arial"/>
            </a:endParaRPr>
          </a:p>
          <a:p>
            <a:pPr marL="179999" lvl="0" indent="0" algn="l" rtl="0">
              <a:lnSpc>
                <a:spcPct val="100000"/>
              </a:lnSpc>
              <a:spcBef>
                <a:spcPts val="0"/>
              </a:spcBef>
              <a:spcAft>
                <a:spcPts val="0"/>
              </a:spcAft>
              <a:buClr>
                <a:srgbClr val="000000"/>
              </a:buClr>
              <a:buSzPts val="1600"/>
              <a:buFont typeface="Arial"/>
              <a:buNone/>
            </a:pPr>
            <a:r>
              <a:rPr lang="en-GB" sz="1400" dirty="0">
                <a:solidFill>
                  <a:srgbClr val="000000"/>
                </a:solidFill>
                <a:latin typeface="Arial"/>
                <a:ea typeface="Arial"/>
                <a:cs typeface="Arial"/>
                <a:sym typeface="Arial"/>
              </a:rPr>
              <a:t>11.  </a:t>
            </a:r>
            <a:r>
              <a:rPr lang="en-GB" sz="1400" b="1" u="sng" dirty="0">
                <a:solidFill>
                  <a:srgbClr val="000000"/>
                </a:solidFill>
                <a:latin typeface="Arial"/>
                <a:ea typeface="Arial"/>
                <a:cs typeface="Arial"/>
                <a:sym typeface="Arial"/>
              </a:rPr>
              <a:t>AWS IAM:</a:t>
            </a:r>
            <a:r>
              <a:rPr lang="en-GB" sz="1400" dirty="0">
                <a:solidFill>
                  <a:srgbClr val="000000"/>
                </a:solidFill>
                <a:latin typeface="Arial"/>
                <a:ea typeface="Arial"/>
                <a:cs typeface="Arial"/>
                <a:sym typeface="Arial"/>
              </a:rPr>
              <a:t> Secure access control to AWS resources and data.</a:t>
            </a:r>
            <a:endParaRPr sz="1400" dirty="0">
              <a:latin typeface="Arial"/>
              <a:ea typeface="Arial"/>
              <a:cs typeface="Arial"/>
              <a:sym typeface="Arial"/>
            </a:endParaRPr>
          </a:p>
        </p:txBody>
      </p:sp>
      <p:sp>
        <p:nvSpPr>
          <p:cNvPr id="153" name="Google Shape;153;p16"/>
          <p:cNvSpPr txBox="1"/>
          <p:nvPr/>
        </p:nvSpPr>
        <p:spPr>
          <a:xfrm>
            <a:off x="981875" y="493925"/>
            <a:ext cx="7342800" cy="6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556"/>
              <a:buFont typeface="Arial"/>
              <a:buNone/>
            </a:pPr>
            <a:r>
              <a:rPr lang="en-GB" sz="3000" u="sng" dirty="0">
                <a:solidFill>
                  <a:schemeClr val="lt1"/>
                </a:solidFill>
              </a:rPr>
              <a:t>AWS Services Utilised</a:t>
            </a:r>
            <a:endParaRPr sz="3000" dirty="0"/>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anim calcmode="lin" valueType="num">
                                      <p:cBhvr>
                                        <p:cTn id="8" dur="1000" fill="hold"/>
                                        <p:tgtEl>
                                          <p:spTgt spid="153"/>
                                        </p:tgtEl>
                                        <p:attrNameLst>
                                          <p:attrName>ppt_x</p:attrName>
                                        </p:attrNameLst>
                                      </p:cBhvr>
                                      <p:tavLst>
                                        <p:tav tm="0">
                                          <p:val>
                                            <p:strVal val="#ppt_x"/>
                                          </p:val>
                                        </p:tav>
                                        <p:tav tm="100000">
                                          <p:val>
                                            <p:strVal val="#ppt_x"/>
                                          </p:val>
                                        </p:tav>
                                      </p:tavLst>
                                    </p:anim>
                                    <p:anim calcmode="lin" valueType="num">
                                      <p:cBhvr>
                                        <p:cTn id="9" dur="1000" fill="hold"/>
                                        <p:tgtEl>
                                          <p:spTgt spid="1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52">
                                            <p:txEl>
                                              <p:pRg st="0" end="0"/>
                                            </p:txEl>
                                          </p:spTgt>
                                        </p:tgtEl>
                                        <p:attrNameLst>
                                          <p:attrName>style.visibility</p:attrName>
                                        </p:attrNameLst>
                                      </p:cBhvr>
                                      <p:to>
                                        <p:strVal val="visible"/>
                                      </p:to>
                                    </p:set>
                                    <p:animEffect transition="in" filter="wipe(down)">
                                      <p:cBhvr>
                                        <p:cTn id="13" dur="500"/>
                                        <p:tgtEl>
                                          <p:spTgt spid="152">
                                            <p:txEl>
                                              <p:pRg st="0" end="0"/>
                                            </p:txEl>
                                          </p:spTgt>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wipe(left)">
                                      <p:cBhvr>
                                        <p:cTn id="17" dur="500"/>
                                        <p:tgtEl>
                                          <p:spTgt spid="152">
                                            <p:txEl>
                                              <p:pRg st="2" end="2"/>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52">
                                            <p:txEl>
                                              <p:pRg st="3" end="3"/>
                                            </p:txEl>
                                          </p:spTgt>
                                        </p:tgtEl>
                                        <p:attrNameLst>
                                          <p:attrName>style.visibility</p:attrName>
                                        </p:attrNameLst>
                                      </p:cBhvr>
                                      <p:to>
                                        <p:strVal val="visible"/>
                                      </p:to>
                                    </p:set>
                                    <p:animEffect transition="in" filter="wipe(left)">
                                      <p:cBhvr>
                                        <p:cTn id="21" dur="500"/>
                                        <p:tgtEl>
                                          <p:spTgt spid="152">
                                            <p:txEl>
                                              <p:pRg st="3" end="3"/>
                                            </p:txEl>
                                          </p:spTgt>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52">
                                            <p:txEl>
                                              <p:pRg st="4" end="4"/>
                                            </p:txEl>
                                          </p:spTgt>
                                        </p:tgtEl>
                                        <p:attrNameLst>
                                          <p:attrName>style.visibility</p:attrName>
                                        </p:attrNameLst>
                                      </p:cBhvr>
                                      <p:to>
                                        <p:strVal val="visible"/>
                                      </p:to>
                                    </p:set>
                                    <p:animEffect transition="in" filter="wipe(left)">
                                      <p:cBhvr>
                                        <p:cTn id="25" dur="500"/>
                                        <p:tgtEl>
                                          <p:spTgt spid="152">
                                            <p:txEl>
                                              <p:pRg st="4" end="4"/>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152">
                                            <p:txEl>
                                              <p:pRg st="5" end="5"/>
                                            </p:txEl>
                                          </p:spTgt>
                                        </p:tgtEl>
                                        <p:attrNameLst>
                                          <p:attrName>style.visibility</p:attrName>
                                        </p:attrNameLst>
                                      </p:cBhvr>
                                      <p:to>
                                        <p:strVal val="visible"/>
                                      </p:to>
                                    </p:set>
                                    <p:animEffect transition="in" filter="wipe(left)">
                                      <p:cBhvr>
                                        <p:cTn id="29" dur="500"/>
                                        <p:tgtEl>
                                          <p:spTgt spid="152">
                                            <p:txEl>
                                              <p:pRg st="5" end="5"/>
                                            </p:txEl>
                                          </p:spTgt>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152">
                                            <p:txEl>
                                              <p:pRg st="6" end="6"/>
                                            </p:txEl>
                                          </p:spTgt>
                                        </p:tgtEl>
                                        <p:attrNameLst>
                                          <p:attrName>style.visibility</p:attrName>
                                        </p:attrNameLst>
                                      </p:cBhvr>
                                      <p:to>
                                        <p:strVal val="visible"/>
                                      </p:to>
                                    </p:set>
                                    <p:animEffect transition="in" filter="wipe(left)">
                                      <p:cBhvr>
                                        <p:cTn id="33" dur="500"/>
                                        <p:tgtEl>
                                          <p:spTgt spid="152">
                                            <p:txEl>
                                              <p:pRg st="6" end="6"/>
                                            </p:txEl>
                                          </p:spTgt>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152">
                                            <p:txEl>
                                              <p:pRg st="7" end="7"/>
                                            </p:txEl>
                                          </p:spTgt>
                                        </p:tgtEl>
                                        <p:attrNameLst>
                                          <p:attrName>style.visibility</p:attrName>
                                        </p:attrNameLst>
                                      </p:cBhvr>
                                      <p:to>
                                        <p:strVal val="visible"/>
                                      </p:to>
                                    </p:set>
                                    <p:animEffect transition="in" filter="wipe(left)">
                                      <p:cBhvr>
                                        <p:cTn id="37" dur="500"/>
                                        <p:tgtEl>
                                          <p:spTgt spid="152">
                                            <p:txEl>
                                              <p:pRg st="7" end="7"/>
                                            </p:txEl>
                                          </p:spTgt>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152">
                                            <p:txEl>
                                              <p:pRg st="8" end="8"/>
                                            </p:txEl>
                                          </p:spTgt>
                                        </p:tgtEl>
                                        <p:attrNameLst>
                                          <p:attrName>style.visibility</p:attrName>
                                        </p:attrNameLst>
                                      </p:cBhvr>
                                      <p:to>
                                        <p:strVal val="visible"/>
                                      </p:to>
                                    </p:set>
                                    <p:animEffect transition="in" filter="wipe(left)">
                                      <p:cBhvr>
                                        <p:cTn id="41" dur="500"/>
                                        <p:tgtEl>
                                          <p:spTgt spid="152">
                                            <p:txEl>
                                              <p:pRg st="8" end="8"/>
                                            </p:txEl>
                                          </p:spTgt>
                                        </p:tgtEl>
                                      </p:cBhvr>
                                    </p:animEffect>
                                  </p:childTnLst>
                                </p:cTn>
                              </p:par>
                            </p:childTnLst>
                          </p:cTn>
                        </p:par>
                        <p:par>
                          <p:cTn id="42" fill="hold">
                            <p:stCondLst>
                              <p:cond delay="5000"/>
                            </p:stCondLst>
                            <p:childTnLst>
                              <p:par>
                                <p:cTn id="43" presetID="22" presetClass="entr" presetSubtype="8" fill="hold" nodeType="afterEffect">
                                  <p:stCondLst>
                                    <p:cond delay="0"/>
                                  </p:stCondLst>
                                  <p:childTnLst>
                                    <p:set>
                                      <p:cBhvr>
                                        <p:cTn id="44" dur="1" fill="hold">
                                          <p:stCondLst>
                                            <p:cond delay="0"/>
                                          </p:stCondLst>
                                        </p:cTn>
                                        <p:tgtEl>
                                          <p:spTgt spid="152">
                                            <p:txEl>
                                              <p:pRg st="9" end="9"/>
                                            </p:txEl>
                                          </p:spTgt>
                                        </p:tgtEl>
                                        <p:attrNameLst>
                                          <p:attrName>style.visibility</p:attrName>
                                        </p:attrNameLst>
                                      </p:cBhvr>
                                      <p:to>
                                        <p:strVal val="visible"/>
                                      </p:to>
                                    </p:set>
                                    <p:animEffect transition="in" filter="wipe(left)">
                                      <p:cBhvr>
                                        <p:cTn id="45" dur="500"/>
                                        <p:tgtEl>
                                          <p:spTgt spid="152">
                                            <p:txEl>
                                              <p:pRg st="9" end="9"/>
                                            </p:txEl>
                                          </p:spTgt>
                                        </p:tgtEl>
                                      </p:cBhvr>
                                    </p:animEffect>
                                  </p:childTnLst>
                                </p:cTn>
                              </p:par>
                            </p:childTnLst>
                          </p:cTn>
                        </p:par>
                        <p:par>
                          <p:cTn id="46" fill="hold">
                            <p:stCondLst>
                              <p:cond delay="5500"/>
                            </p:stCondLst>
                            <p:childTnLst>
                              <p:par>
                                <p:cTn id="47" presetID="22" presetClass="entr" presetSubtype="8" fill="hold" nodeType="afterEffect">
                                  <p:stCondLst>
                                    <p:cond delay="0"/>
                                  </p:stCondLst>
                                  <p:childTnLst>
                                    <p:set>
                                      <p:cBhvr>
                                        <p:cTn id="48" dur="1" fill="hold">
                                          <p:stCondLst>
                                            <p:cond delay="0"/>
                                          </p:stCondLst>
                                        </p:cTn>
                                        <p:tgtEl>
                                          <p:spTgt spid="152">
                                            <p:txEl>
                                              <p:pRg st="10" end="10"/>
                                            </p:txEl>
                                          </p:spTgt>
                                        </p:tgtEl>
                                        <p:attrNameLst>
                                          <p:attrName>style.visibility</p:attrName>
                                        </p:attrNameLst>
                                      </p:cBhvr>
                                      <p:to>
                                        <p:strVal val="visible"/>
                                      </p:to>
                                    </p:set>
                                    <p:animEffect transition="in" filter="wipe(left)">
                                      <p:cBhvr>
                                        <p:cTn id="49" dur="500"/>
                                        <p:tgtEl>
                                          <p:spTgt spid="152">
                                            <p:txEl>
                                              <p:pRg st="10" end="10"/>
                                            </p:txEl>
                                          </p:spTgt>
                                        </p:tgtEl>
                                      </p:cBhvr>
                                    </p:animEffect>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152">
                                            <p:txEl>
                                              <p:pRg st="11" end="11"/>
                                            </p:txEl>
                                          </p:spTgt>
                                        </p:tgtEl>
                                        <p:attrNameLst>
                                          <p:attrName>style.visibility</p:attrName>
                                        </p:attrNameLst>
                                      </p:cBhvr>
                                      <p:to>
                                        <p:strVal val="visible"/>
                                      </p:to>
                                    </p:set>
                                    <p:animEffect transition="in" filter="wipe(left)">
                                      <p:cBhvr>
                                        <p:cTn id="53" dur="500"/>
                                        <p:tgtEl>
                                          <p:spTgt spid="152">
                                            <p:txEl>
                                              <p:pRg st="11" end="11"/>
                                            </p:txEl>
                                          </p:spTgt>
                                        </p:tgtEl>
                                      </p:cBhvr>
                                    </p:animEffect>
                                  </p:childTnLst>
                                </p:cTn>
                              </p:par>
                            </p:childTnLst>
                          </p:cTn>
                        </p:par>
                        <p:par>
                          <p:cTn id="54" fill="hold">
                            <p:stCondLst>
                              <p:cond delay="6500"/>
                            </p:stCondLst>
                            <p:childTnLst>
                              <p:par>
                                <p:cTn id="55" presetID="22" presetClass="entr" presetSubtype="8" fill="hold" nodeType="afterEffect">
                                  <p:stCondLst>
                                    <p:cond delay="0"/>
                                  </p:stCondLst>
                                  <p:childTnLst>
                                    <p:set>
                                      <p:cBhvr>
                                        <p:cTn id="56" dur="1" fill="hold">
                                          <p:stCondLst>
                                            <p:cond delay="0"/>
                                          </p:stCondLst>
                                        </p:cTn>
                                        <p:tgtEl>
                                          <p:spTgt spid="152">
                                            <p:txEl>
                                              <p:pRg st="12" end="12"/>
                                            </p:txEl>
                                          </p:spTgt>
                                        </p:tgtEl>
                                        <p:attrNameLst>
                                          <p:attrName>style.visibility</p:attrName>
                                        </p:attrNameLst>
                                      </p:cBhvr>
                                      <p:to>
                                        <p:strVal val="visible"/>
                                      </p:to>
                                    </p:set>
                                    <p:animEffect transition="in" filter="wipe(left)">
                                      <p:cBhvr>
                                        <p:cTn id="57" dur="500"/>
                                        <p:tgtEl>
                                          <p:spTgt spid="1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19150" y="613372"/>
            <a:ext cx="7505700" cy="95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GB" sz="2850" u="sng" dirty="0"/>
              <a:t>Solutions</a:t>
            </a:r>
            <a:endParaRPr sz="2850" u="sng" dirty="0"/>
          </a:p>
        </p:txBody>
      </p:sp>
      <p:sp>
        <p:nvSpPr>
          <p:cNvPr id="159" name="Google Shape;159;p17"/>
          <p:cNvSpPr txBox="1">
            <a:spLocks noGrp="1"/>
          </p:cNvSpPr>
          <p:nvPr>
            <p:ph type="body" idx="1"/>
          </p:nvPr>
        </p:nvSpPr>
        <p:spPr>
          <a:xfrm>
            <a:off x="819150" y="1664154"/>
            <a:ext cx="7505700" cy="210230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b="1" dirty="0">
                <a:solidFill>
                  <a:srgbClr val="000000"/>
                </a:solidFill>
                <a:latin typeface="Arial"/>
                <a:ea typeface="Arial"/>
                <a:cs typeface="Arial"/>
                <a:sym typeface="Arial"/>
              </a:rPr>
              <a:t>Scalability</a:t>
            </a:r>
            <a:r>
              <a:rPr lang="en-GB" sz="1600" dirty="0">
                <a:solidFill>
                  <a:srgbClr val="000000"/>
                </a:solidFill>
                <a:latin typeface="Arial"/>
                <a:ea typeface="Arial"/>
                <a:cs typeface="Arial"/>
                <a:sym typeface="Arial"/>
              </a:rPr>
              <a:t>: The elasticity of AWS infrastructure allowed </a:t>
            </a:r>
            <a:r>
              <a:rPr lang="en-GB" sz="1600" dirty="0" err="1">
                <a:solidFill>
                  <a:srgbClr val="000000"/>
                </a:solidFill>
                <a:latin typeface="Arial"/>
                <a:ea typeface="Arial"/>
                <a:cs typeface="Arial"/>
                <a:sym typeface="Arial"/>
              </a:rPr>
              <a:t>Cult.fit</a:t>
            </a:r>
            <a:r>
              <a:rPr lang="en-GB" sz="1600" dirty="0">
                <a:solidFill>
                  <a:srgbClr val="000000"/>
                </a:solidFill>
                <a:latin typeface="Arial"/>
                <a:ea typeface="Arial"/>
                <a:cs typeface="Arial"/>
                <a:sym typeface="Arial"/>
              </a:rPr>
              <a:t> to dynamically allocate computing resources, ensuring seamless handling of varying workloads. Auto Scaling groups optimized costs during low traffic periods, significantly reducing downtime and performance issues.</a:t>
            </a:r>
            <a:endParaRPr sz="1600" dirty="0">
              <a:solidFill>
                <a:srgbClr val="000000"/>
              </a:solidFill>
              <a:latin typeface="Arial"/>
              <a:ea typeface="Arial"/>
              <a:cs typeface="Arial"/>
              <a:sym typeface="Arial"/>
            </a:endParaRPr>
          </a:p>
          <a:p>
            <a:pPr marL="0" lvl="0" indent="0" algn="l" rtl="0">
              <a:lnSpc>
                <a:spcPct val="100000"/>
              </a:lnSpc>
              <a:spcBef>
                <a:spcPts val="1200"/>
              </a:spcBef>
              <a:spcAft>
                <a:spcPts val="0"/>
              </a:spcAft>
              <a:buNone/>
            </a:pPr>
            <a:endParaRPr sz="1600" dirty="0">
              <a:solidFill>
                <a:srgbClr val="000000"/>
              </a:solidFill>
              <a:latin typeface="Arial"/>
              <a:ea typeface="Arial"/>
              <a:cs typeface="Arial"/>
              <a:sym typeface="Arial"/>
            </a:endParaRPr>
          </a:p>
          <a:p>
            <a:pPr marL="0" lvl="0" indent="0" algn="l" rtl="0">
              <a:lnSpc>
                <a:spcPct val="100000"/>
              </a:lnSpc>
              <a:spcBef>
                <a:spcPts val="1200"/>
              </a:spcBef>
              <a:spcAft>
                <a:spcPts val="0"/>
              </a:spcAft>
              <a:buNone/>
            </a:pPr>
            <a:r>
              <a:rPr lang="en-GB" sz="1600" b="1" dirty="0">
                <a:solidFill>
                  <a:srgbClr val="000000"/>
                </a:solidFill>
                <a:latin typeface="Arial"/>
                <a:ea typeface="Arial"/>
                <a:cs typeface="Arial"/>
                <a:sym typeface="Arial"/>
              </a:rPr>
              <a:t>Data Security</a:t>
            </a:r>
            <a:r>
              <a:rPr lang="en-GB" sz="1600" dirty="0">
                <a:solidFill>
                  <a:srgbClr val="000000"/>
                </a:solidFill>
                <a:latin typeface="Arial"/>
                <a:ea typeface="Arial"/>
                <a:cs typeface="Arial"/>
                <a:sym typeface="Arial"/>
              </a:rPr>
              <a:t>: AWS IAM and AWS Virtual Private Cloud (VPC) managed access control and encryption, guaranteeing the security and privacy of user data.</a:t>
            </a:r>
            <a:endParaRPr sz="1600" dirty="0">
              <a:solidFill>
                <a:srgbClr val="000000"/>
              </a:solidFill>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207475" y="223000"/>
            <a:ext cx="598225" cy="598225"/>
          </a:xfrm>
          <a:prstGeom prst="rect">
            <a:avLst/>
          </a:prstGeom>
          <a:noFill/>
          <a:ln>
            <a:noFill/>
          </a:ln>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anim calcmode="lin" valueType="num">
                                      <p:cBhvr>
                                        <p:cTn id="8" dur="1000" fill="hold"/>
                                        <p:tgtEl>
                                          <p:spTgt spid="158"/>
                                        </p:tgtEl>
                                        <p:attrNameLst>
                                          <p:attrName>ppt_x</p:attrName>
                                        </p:attrNameLst>
                                      </p:cBhvr>
                                      <p:tavLst>
                                        <p:tav tm="0">
                                          <p:val>
                                            <p:strVal val="#ppt_x"/>
                                          </p:val>
                                        </p:tav>
                                        <p:tav tm="100000">
                                          <p:val>
                                            <p:strVal val="#ppt_x"/>
                                          </p:val>
                                        </p:tav>
                                      </p:tavLst>
                                    </p:anim>
                                    <p:anim calcmode="lin" valueType="num">
                                      <p:cBhvr>
                                        <p:cTn id="9" dur="1000" fill="hold"/>
                                        <p:tgtEl>
                                          <p:spTgt spid="15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59">
                                            <p:txEl>
                                              <p:pRg st="0" end="0"/>
                                            </p:txEl>
                                          </p:spTgt>
                                        </p:tgtEl>
                                        <p:attrNameLst>
                                          <p:attrName>style.visibility</p:attrName>
                                        </p:attrNameLst>
                                      </p:cBhvr>
                                      <p:to>
                                        <p:strVal val="visible"/>
                                      </p:to>
                                    </p:set>
                                    <p:animEffect transition="in" filter="wipe(up)">
                                      <p:cBhvr>
                                        <p:cTn id="13" dur="500"/>
                                        <p:tgtEl>
                                          <p:spTgt spid="159">
                                            <p:txEl>
                                              <p:pRg st="0" end="0"/>
                                            </p:txEl>
                                          </p:spTgt>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up)">
                                      <p:cBhvr>
                                        <p:cTn id="17" dur="500"/>
                                        <p:tgtEl>
                                          <p:spTgt spid="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775975" y="593825"/>
            <a:ext cx="7505700" cy="954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556"/>
              <a:buNone/>
            </a:pPr>
            <a:r>
              <a:rPr lang="en-GB" u="sng" dirty="0"/>
              <a:t>Benefits</a:t>
            </a:r>
            <a:endParaRPr u="sng" dirty="0"/>
          </a:p>
        </p:txBody>
      </p:sp>
      <p:pic>
        <p:nvPicPr>
          <p:cNvPr id="166" name="Google Shape;166;p18"/>
          <p:cNvPicPr preferRelativeResize="0"/>
          <p:nvPr/>
        </p:nvPicPr>
        <p:blipFill>
          <a:blip r:embed="rId3">
            <a:alphaModFix/>
          </a:blip>
          <a:stretch>
            <a:fillRect/>
          </a:stretch>
        </p:blipFill>
        <p:spPr>
          <a:xfrm>
            <a:off x="207475" y="223000"/>
            <a:ext cx="598225" cy="598225"/>
          </a:xfrm>
          <a:prstGeom prst="rect">
            <a:avLst/>
          </a:prstGeom>
          <a:noFill/>
          <a:ln>
            <a:noFill/>
          </a:ln>
        </p:spPr>
      </p:pic>
      <p:sp>
        <p:nvSpPr>
          <p:cNvPr id="167" name="Google Shape;167;p18"/>
          <p:cNvSpPr txBox="1">
            <a:spLocks noGrp="1"/>
          </p:cNvSpPr>
          <p:nvPr>
            <p:ph type="body" idx="1"/>
          </p:nvPr>
        </p:nvSpPr>
        <p:spPr>
          <a:xfrm>
            <a:off x="775975" y="1548424"/>
            <a:ext cx="7505700" cy="2464775"/>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600" b="1" u="sng" dirty="0">
                <a:solidFill>
                  <a:srgbClr val="000000"/>
                </a:solidFill>
                <a:latin typeface="Arial"/>
                <a:ea typeface="Arial"/>
                <a:cs typeface="Arial"/>
                <a:sym typeface="Arial"/>
              </a:rPr>
              <a:t>Improved Scalability:</a:t>
            </a:r>
            <a:r>
              <a:rPr lang="en-GB" sz="1600" dirty="0">
                <a:solidFill>
                  <a:srgbClr val="000000"/>
                </a:solidFill>
                <a:latin typeface="Arial"/>
                <a:ea typeface="Arial"/>
                <a:cs typeface="Arial"/>
                <a:sym typeface="Arial"/>
              </a:rPr>
              <a:t> Utilizing AWS EC2 and Auto Scaling led to enhanced scalability, enabling </a:t>
            </a:r>
            <a:r>
              <a:rPr lang="en-GB" sz="1600" dirty="0" err="1">
                <a:solidFill>
                  <a:srgbClr val="000000"/>
                </a:solidFill>
                <a:latin typeface="Arial"/>
                <a:ea typeface="Arial"/>
                <a:cs typeface="Arial"/>
                <a:sym typeface="Arial"/>
              </a:rPr>
              <a:t>Cult.fit</a:t>
            </a:r>
            <a:r>
              <a:rPr lang="en-GB" sz="1600" dirty="0">
                <a:solidFill>
                  <a:srgbClr val="000000"/>
                </a:solidFill>
                <a:latin typeface="Arial"/>
                <a:ea typeface="Arial"/>
                <a:cs typeface="Arial"/>
                <a:sym typeface="Arial"/>
              </a:rPr>
              <a:t> to effectively manage traffic spikes while reducing downtime and performance issues.</a:t>
            </a:r>
            <a:endParaRPr sz="1600" dirty="0">
              <a:solidFill>
                <a:srgbClr val="000000"/>
              </a:solidFill>
              <a:latin typeface="Arial"/>
              <a:ea typeface="Arial"/>
              <a:cs typeface="Arial"/>
              <a:sym typeface="Arial"/>
            </a:endParaRPr>
          </a:p>
          <a:p>
            <a:pPr marL="0" lvl="0" indent="0" algn="l" rtl="0">
              <a:lnSpc>
                <a:spcPct val="100000"/>
              </a:lnSpc>
              <a:spcBef>
                <a:spcPts val="1200"/>
              </a:spcBef>
              <a:spcAft>
                <a:spcPts val="0"/>
              </a:spcAft>
              <a:buNone/>
            </a:pPr>
            <a:r>
              <a:rPr lang="en-GB" sz="1600" b="1" u="sng" dirty="0">
                <a:solidFill>
                  <a:srgbClr val="000000"/>
                </a:solidFill>
                <a:latin typeface="Arial"/>
                <a:ea typeface="Arial"/>
                <a:cs typeface="Arial"/>
                <a:sym typeface="Arial"/>
              </a:rPr>
              <a:t>Cost Savings</a:t>
            </a:r>
            <a:r>
              <a:rPr lang="en-GB" sz="1600" b="1" i="1" u="sng" dirty="0">
                <a:solidFill>
                  <a:srgbClr val="000000"/>
                </a:solidFill>
                <a:latin typeface="Arial"/>
                <a:ea typeface="Arial"/>
                <a:cs typeface="Arial"/>
                <a:sym typeface="Arial"/>
              </a:rPr>
              <a:t>:</a:t>
            </a:r>
            <a:r>
              <a:rPr lang="en-GB" sz="1600" b="1" dirty="0">
                <a:solidFill>
                  <a:srgbClr val="000000"/>
                </a:solidFill>
                <a:latin typeface="Arial"/>
                <a:ea typeface="Arial"/>
                <a:cs typeface="Arial"/>
                <a:sym typeface="Arial"/>
              </a:rPr>
              <a:t> </a:t>
            </a:r>
            <a:r>
              <a:rPr lang="en-GB" sz="1600" dirty="0">
                <a:solidFill>
                  <a:srgbClr val="000000"/>
                </a:solidFill>
                <a:latin typeface="Arial"/>
                <a:ea typeface="Arial"/>
                <a:cs typeface="Arial"/>
                <a:sym typeface="Arial"/>
              </a:rPr>
              <a:t>By leveraging AWS services such as Amazon DynamoDB and Amazon EC2, </a:t>
            </a:r>
            <a:r>
              <a:rPr lang="en-GB" sz="1600" dirty="0" err="1">
                <a:solidFill>
                  <a:srgbClr val="000000"/>
                </a:solidFill>
                <a:latin typeface="Arial"/>
                <a:ea typeface="Arial"/>
                <a:cs typeface="Arial"/>
                <a:sym typeface="Arial"/>
              </a:rPr>
              <a:t>Cult.fit</a:t>
            </a:r>
            <a:r>
              <a:rPr lang="en-GB" sz="1600" dirty="0">
                <a:solidFill>
                  <a:srgbClr val="000000"/>
                </a:solidFill>
                <a:latin typeface="Arial"/>
                <a:ea typeface="Arial"/>
                <a:cs typeface="Arial"/>
                <a:sym typeface="Arial"/>
              </a:rPr>
              <a:t> achieved cost savings, optimizing operational expenses.</a:t>
            </a:r>
            <a:endParaRPr sz="1600" dirty="0">
              <a:solidFill>
                <a:srgbClr val="000000"/>
              </a:solidFill>
              <a:latin typeface="Arial"/>
              <a:ea typeface="Arial"/>
              <a:cs typeface="Arial"/>
              <a:sym typeface="Arial"/>
            </a:endParaRPr>
          </a:p>
          <a:p>
            <a:pPr marL="0" lvl="0" indent="0" algn="l" rtl="0">
              <a:lnSpc>
                <a:spcPct val="100000"/>
              </a:lnSpc>
              <a:spcBef>
                <a:spcPts val="1200"/>
              </a:spcBef>
              <a:spcAft>
                <a:spcPts val="0"/>
              </a:spcAft>
              <a:buNone/>
            </a:pPr>
            <a:r>
              <a:rPr lang="en-GB" sz="1600" b="1" u="sng" dirty="0">
                <a:solidFill>
                  <a:srgbClr val="000000"/>
                </a:solidFill>
                <a:latin typeface="Arial"/>
                <a:ea typeface="Arial"/>
                <a:cs typeface="Arial"/>
                <a:sym typeface="Arial"/>
              </a:rPr>
              <a:t>Enhanced Data Security</a:t>
            </a:r>
            <a:r>
              <a:rPr lang="en-GB" sz="1600" b="1" i="1" u="sng" dirty="0">
                <a:solidFill>
                  <a:srgbClr val="000000"/>
                </a:solidFill>
                <a:latin typeface="Arial"/>
                <a:ea typeface="Arial"/>
                <a:cs typeface="Arial"/>
                <a:sym typeface="Arial"/>
              </a:rPr>
              <a:t>:</a:t>
            </a:r>
            <a:r>
              <a:rPr lang="en-GB" sz="1600" b="1" dirty="0">
                <a:solidFill>
                  <a:srgbClr val="000000"/>
                </a:solidFill>
                <a:latin typeface="Arial"/>
                <a:ea typeface="Arial"/>
                <a:cs typeface="Arial"/>
                <a:sym typeface="Arial"/>
              </a:rPr>
              <a:t> </a:t>
            </a:r>
            <a:r>
              <a:rPr lang="en-GB" sz="1600" dirty="0">
                <a:solidFill>
                  <a:srgbClr val="000000"/>
                </a:solidFill>
                <a:latin typeface="Arial"/>
                <a:ea typeface="Arial"/>
                <a:cs typeface="Arial"/>
                <a:sym typeface="Arial"/>
              </a:rPr>
              <a:t>AWS IAM and VPC provided robust data security measures, reinforcing user trust and ensuring compliance with industry regulations.</a:t>
            </a:r>
            <a:endParaRPr sz="1600" dirty="0"/>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67">
                                            <p:txEl>
                                              <p:pRg st="0" end="0"/>
                                            </p:txEl>
                                          </p:spTgt>
                                        </p:tgtEl>
                                        <p:attrNameLst>
                                          <p:attrName>style.visibility</p:attrName>
                                        </p:attrNameLst>
                                      </p:cBhvr>
                                      <p:to>
                                        <p:strVal val="visible"/>
                                      </p:to>
                                    </p:set>
                                    <p:animEffect transition="in" filter="wipe(up)">
                                      <p:cBhvr>
                                        <p:cTn id="13" dur="500"/>
                                        <p:tgtEl>
                                          <p:spTgt spid="167">
                                            <p:txEl>
                                              <p:pRg st="0" end="0"/>
                                            </p:txEl>
                                          </p:spTgt>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67">
                                            <p:txEl>
                                              <p:pRg st="1" end="1"/>
                                            </p:txEl>
                                          </p:spTgt>
                                        </p:tgtEl>
                                        <p:attrNameLst>
                                          <p:attrName>style.visibility</p:attrName>
                                        </p:attrNameLst>
                                      </p:cBhvr>
                                      <p:to>
                                        <p:strVal val="visible"/>
                                      </p:to>
                                    </p:set>
                                    <p:animEffect transition="in" filter="wipe(up)">
                                      <p:cBhvr>
                                        <p:cTn id="17" dur="500"/>
                                        <p:tgtEl>
                                          <p:spTgt spid="167">
                                            <p:txEl>
                                              <p:pRg st="1" end="1"/>
                                            </p:txEl>
                                          </p:spTgt>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167">
                                            <p:txEl>
                                              <p:pRg st="2" end="2"/>
                                            </p:txEl>
                                          </p:spTgt>
                                        </p:tgtEl>
                                        <p:attrNameLst>
                                          <p:attrName>style.visibility</p:attrName>
                                        </p:attrNameLst>
                                      </p:cBhvr>
                                      <p:to>
                                        <p:strVal val="visible"/>
                                      </p:to>
                                    </p:set>
                                    <p:animEffect transition="in" filter="wipe(up)">
                                      <p:cBhvr>
                                        <p:cTn id="21" dur="500"/>
                                        <p:tgtEl>
                                          <p:spTgt spid="1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780300" y="601000"/>
            <a:ext cx="7505700" cy="954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556"/>
              <a:buNone/>
            </a:pPr>
            <a:r>
              <a:rPr lang="en-GB" u="sng" dirty="0"/>
              <a:t>Conclusion</a:t>
            </a:r>
            <a:endParaRPr u="sng" dirty="0"/>
          </a:p>
        </p:txBody>
      </p:sp>
      <p:pic>
        <p:nvPicPr>
          <p:cNvPr id="173" name="Google Shape;173;p19"/>
          <p:cNvPicPr preferRelativeResize="0"/>
          <p:nvPr/>
        </p:nvPicPr>
        <p:blipFill>
          <a:blip r:embed="rId3">
            <a:alphaModFix/>
          </a:blip>
          <a:stretch>
            <a:fillRect/>
          </a:stretch>
        </p:blipFill>
        <p:spPr>
          <a:xfrm>
            <a:off x="207475" y="223000"/>
            <a:ext cx="598225" cy="598225"/>
          </a:xfrm>
          <a:prstGeom prst="rect">
            <a:avLst/>
          </a:prstGeom>
          <a:noFill/>
          <a:ln>
            <a:noFill/>
          </a:ln>
        </p:spPr>
      </p:pic>
      <p:sp>
        <p:nvSpPr>
          <p:cNvPr id="174" name="Google Shape;174;p19"/>
          <p:cNvSpPr txBox="1">
            <a:spLocks noGrp="1"/>
          </p:cNvSpPr>
          <p:nvPr>
            <p:ph type="body" idx="1"/>
          </p:nvPr>
        </p:nvSpPr>
        <p:spPr>
          <a:xfrm>
            <a:off x="725625" y="1555600"/>
            <a:ext cx="7505700" cy="2448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rgbClr val="000000"/>
              </a:buClr>
              <a:buSzPts val="1900"/>
              <a:buFont typeface="Arial"/>
              <a:buNone/>
            </a:pPr>
            <a:r>
              <a:rPr lang="en-GB" sz="1800" dirty="0" err="1">
                <a:solidFill>
                  <a:srgbClr val="000000"/>
                </a:solidFill>
                <a:latin typeface="Arial"/>
                <a:ea typeface="Arial"/>
                <a:cs typeface="Arial"/>
                <a:sym typeface="Arial"/>
              </a:rPr>
              <a:t>Cult.fit's</a:t>
            </a:r>
            <a:r>
              <a:rPr lang="en-GB" sz="1800" dirty="0">
                <a:solidFill>
                  <a:srgbClr val="000000"/>
                </a:solidFill>
                <a:latin typeface="Arial"/>
                <a:ea typeface="Arial"/>
                <a:cs typeface="Arial"/>
                <a:sym typeface="Arial"/>
              </a:rPr>
              <a:t> transformative journey showcases the potential for businesses to overcome operational challenges and achieve remarkable growth through strategic adoption of AWS solutions. By harnessing the power of AWS, </a:t>
            </a:r>
            <a:r>
              <a:rPr lang="en-GB" sz="1800" dirty="0" err="1">
                <a:solidFill>
                  <a:srgbClr val="000000"/>
                </a:solidFill>
                <a:latin typeface="Arial"/>
                <a:ea typeface="Arial"/>
                <a:cs typeface="Arial"/>
                <a:sym typeface="Arial"/>
              </a:rPr>
              <a:t>Cult.fit</a:t>
            </a:r>
            <a:r>
              <a:rPr lang="en-GB" sz="1800" dirty="0">
                <a:solidFill>
                  <a:srgbClr val="000000"/>
                </a:solidFill>
                <a:latin typeface="Arial"/>
                <a:ea typeface="Arial"/>
                <a:cs typeface="Arial"/>
                <a:sym typeface="Arial"/>
              </a:rPr>
              <a:t> not only overcame its scalability, data security, and performance optimization hurdles but also emerged as a leading fitness and wellness company in India, setting an inspiring example for organisations seeking to thrive in the dynamic landscape of the modern fitness industry.</a:t>
            </a:r>
            <a:endParaRPr sz="1800" dirty="0">
              <a:solidFill>
                <a:srgbClr val="000000"/>
              </a:solidFill>
              <a:latin typeface="Arial"/>
              <a:ea typeface="Arial"/>
              <a:cs typeface="Arial"/>
              <a:sym typeface="Arial"/>
            </a:endParaRPr>
          </a:p>
          <a:p>
            <a:pPr marL="0" lvl="0" indent="0" algn="l" rtl="0">
              <a:lnSpc>
                <a:spcPct val="105000"/>
              </a:lnSpc>
              <a:spcBef>
                <a:spcPts val="0"/>
              </a:spcBef>
              <a:spcAft>
                <a:spcPts val="1200"/>
              </a:spcAft>
              <a:buNone/>
            </a:pPr>
            <a:endParaRPr dirty="0"/>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anim calcmode="lin" valueType="num">
                                      <p:cBhvr>
                                        <p:cTn id="8" dur="1000" fill="hold"/>
                                        <p:tgtEl>
                                          <p:spTgt spid="172"/>
                                        </p:tgtEl>
                                        <p:attrNameLst>
                                          <p:attrName>ppt_x</p:attrName>
                                        </p:attrNameLst>
                                      </p:cBhvr>
                                      <p:tavLst>
                                        <p:tav tm="0">
                                          <p:val>
                                            <p:strVal val="#ppt_x"/>
                                          </p:val>
                                        </p:tav>
                                        <p:tav tm="100000">
                                          <p:val>
                                            <p:strVal val="#ppt_x"/>
                                          </p:val>
                                        </p:tav>
                                      </p:tavLst>
                                    </p:anim>
                                    <p:anim calcmode="lin" valueType="num">
                                      <p:cBhvr>
                                        <p:cTn id="9" dur="1000" fill="hold"/>
                                        <p:tgtEl>
                                          <p:spTgt spid="1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74">
                                            <p:txEl>
                                              <p:pRg st="0" end="0"/>
                                            </p:txEl>
                                          </p:spTgt>
                                        </p:tgtEl>
                                        <p:attrNameLst>
                                          <p:attrName>style.visibility</p:attrName>
                                        </p:attrNameLst>
                                      </p:cBhvr>
                                      <p:to>
                                        <p:strVal val="visible"/>
                                      </p:to>
                                    </p:set>
                                    <p:animEffect transition="in" filter="wipe(up)">
                                      <p:cBhvr>
                                        <p:cTn id="13" dur="1000"/>
                                        <p:tgtEl>
                                          <p:spTgt spid="1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243750" y="821225"/>
            <a:ext cx="2656500" cy="598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u="sng" dirty="0"/>
              <a:t>References</a:t>
            </a:r>
            <a:endParaRPr u="sng" dirty="0"/>
          </a:p>
        </p:txBody>
      </p:sp>
      <p:sp>
        <p:nvSpPr>
          <p:cNvPr id="180" name="Google Shape;180;p20"/>
          <p:cNvSpPr txBox="1"/>
          <p:nvPr/>
        </p:nvSpPr>
        <p:spPr>
          <a:xfrm>
            <a:off x="2592150" y="1993800"/>
            <a:ext cx="3959700" cy="11559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Calibri"/>
              <a:buChar char="●"/>
            </a:pPr>
            <a:r>
              <a:rPr lang="en-GB" sz="1900" b="0" i="0" u="none" strike="noStrike" cap="none" dirty="0">
                <a:solidFill>
                  <a:srgbClr val="000000"/>
                </a:solidFill>
                <a:latin typeface="Calibri"/>
                <a:ea typeface="Calibri"/>
                <a:cs typeface="Calibri"/>
                <a:sym typeface="Calibri"/>
              </a:rPr>
              <a:t>Official Website [</a:t>
            </a:r>
            <a:r>
              <a:rPr lang="en-GB" sz="1900" b="0" i="0" u="sng" strike="noStrike" cap="none" dirty="0">
                <a:solidFill>
                  <a:schemeClr val="hlink"/>
                </a:solidFill>
                <a:latin typeface="Calibri"/>
                <a:ea typeface="Calibri"/>
                <a:cs typeface="Calibri"/>
                <a:sym typeface="Calibri"/>
                <a:hlinkClick r:id="rId3"/>
              </a:rPr>
              <a:t>Click here</a:t>
            </a:r>
            <a:r>
              <a:rPr lang="en-GB" sz="1900" b="0" i="0" u="none" strike="noStrike" cap="none" dirty="0">
                <a:solidFill>
                  <a:srgbClr val="000000"/>
                </a:solidFill>
                <a:latin typeface="Calibri"/>
                <a:ea typeface="Calibri"/>
                <a:cs typeface="Calibri"/>
                <a:sym typeface="Calibri"/>
              </a:rPr>
              <a:t>]</a:t>
            </a:r>
            <a:endParaRPr sz="1900" b="0" i="0" u="none" strike="noStrike" cap="none" dirty="0">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GB" sz="1900" b="0" i="0" u="none" strike="noStrike" cap="none" dirty="0">
                <a:solidFill>
                  <a:srgbClr val="000000"/>
                </a:solidFill>
                <a:latin typeface="Calibri"/>
                <a:ea typeface="Calibri"/>
                <a:cs typeface="Calibri"/>
                <a:sym typeface="Calibri"/>
              </a:rPr>
              <a:t>AWS Services [</a:t>
            </a:r>
            <a:r>
              <a:rPr lang="en-GB" sz="1900" b="0" i="0" u="sng" strike="noStrike" cap="none" dirty="0">
                <a:solidFill>
                  <a:schemeClr val="hlink"/>
                </a:solidFill>
                <a:latin typeface="Calibri"/>
                <a:ea typeface="Calibri"/>
                <a:cs typeface="Calibri"/>
                <a:sym typeface="Calibri"/>
                <a:hlinkClick r:id="rId4"/>
              </a:rPr>
              <a:t>Click here</a:t>
            </a:r>
            <a:r>
              <a:rPr lang="en-GB" sz="1900" b="0" i="0" u="none" strike="noStrike" cap="none" dirty="0">
                <a:solidFill>
                  <a:srgbClr val="000000"/>
                </a:solidFill>
                <a:latin typeface="Calibri"/>
                <a:ea typeface="Calibri"/>
                <a:cs typeface="Calibri"/>
                <a:sym typeface="Calibri"/>
              </a:rPr>
              <a:t>]</a:t>
            </a:r>
            <a:endParaRPr sz="1900" b="0" i="0" u="none" strike="noStrike" cap="none" dirty="0">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GB" sz="1900" b="0" i="0" u="none" strike="noStrike" cap="none" dirty="0">
                <a:solidFill>
                  <a:srgbClr val="000000"/>
                </a:solidFill>
                <a:latin typeface="Calibri"/>
                <a:ea typeface="Calibri"/>
                <a:cs typeface="Calibri"/>
                <a:sym typeface="Calibri"/>
              </a:rPr>
              <a:t>Profits and Revenue [</a:t>
            </a:r>
            <a:r>
              <a:rPr lang="en-GB" sz="1900" b="0" i="0" u="sng" strike="noStrike" cap="none" dirty="0">
                <a:solidFill>
                  <a:schemeClr val="hlink"/>
                </a:solidFill>
                <a:latin typeface="Calibri"/>
                <a:ea typeface="Calibri"/>
                <a:cs typeface="Calibri"/>
                <a:sym typeface="Calibri"/>
                <a:hlinkClick r:id="rId5"/>
              </a:rPr>
              <a:t>Click here</a:t>
            </a:r>
            <a:r>
              <a:rPr lang="en-GB" sz="1900" b="0" i="0" u="none" strike="noStrike" cap="none" dirty="0">
                <a:solidFill>
                  <a:srgbClr val="000000"/>
                </a:solidFill>
                <a:latin typeface="Calibri"/>
                <a:ea typeface="Calibri"/>
                <a:cs typeface="Calibri"/>
                <a:sym typeface="Calibri"/>
              </a:rPr>
              <a:t>]</a:t>
            </a:r>
            <a:endParaRPr sz="1900" b="0" i="0" u="none" strike="noStrike" cap="none" dirty="0">
              <a:solidFill>
                <a:srgbClr val="000000"/>
              </a:solidFill>
              <a:latin typeface="Calibri"/>
              <a:ea typeface="Calibri"/>
              <a:cs typeface="Calibri"/>
              <a:sym typeface="Calibri"/>
            </a:endParaRPr>
          </a:p>
        </p:txBody>
      </p:sp>
      <p:pic>
        <p:nvPicPr>
          <p:cNvPr id="181" name="Google Shape;181;p20"/>
          <p:cNvPicPr preferRelativeResize="0"/>
          <p:nvPr/>
        </p:nvPicPr>
        <p:blipFill>
          <a:blip r:embed="rId6">
            <a:alphaModFix/>
          </a:blip>
          <a:stretch>
            <a:fillRect/>
          </a:stretch>
        </p:blipFill>
        <p:spPr>
          <a:xfrm>
            <a:off x="207475" y="223000"/>
            <a:ext cx="598225" cy="598225"/>
          </a:xfrm>
          <a:prstGeom prst="rect">
            <a:avLst/>
          </a:prstGeom>
          <a:noFill/>
          <a:ln>
            <a:noFill/>
          </a:ln>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anim calcmode="lin" valueType="num">
                                      <p:cBhvr>
                                        <p:cTn id="8" dur="1000" fill="hold"/>
                                        <p:tgtEl>
                                          <p:spTgt spid="179"/>
                                        </p:tgtEl>
                                        <p:attrNameLst>
                                          <p:attrName>ppt_x</p:attrName>
                                        </p:attrNameLst>
                                      </p:cBhvr>
                                      <p:tavLst>
                                        <p:tav tm="0">
                                          <p:val>
                                            <p:strVal val="#ppt_x"/>
                                          </p:val>
                                        </p:tav>
                                        <p:tav tm="100000">
                                          <p:val>
                                            <p:strVal val="#ppt_x"/>
                                          </p:val>
                                        </p:tav>
                                      </p:tavLst>
                                    </p:anim>
                                    <p:anim calcmode="lin" valueType="num">
                                      <p:cBhvr>
                                        <p:cTn id="9" dur="1000" fill="hold"/>
                                        <p:tgtEl>
                                          <p:spTgt spid="179"/>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1250"/>
                                  </p:stCondLst>
                                  <p:childTnLst>
                                    <p:set>
                                      <p:cBhvr>
                                        <p:cTn id="11" dur="1" fill="hold">
                                          <p:stCondLst>
                                            <p:cond delay="0"/>
                                          </p:stCondLst>
                                        </p:cTn>
                                        <p:tgtEl>
                                          <p:spTgt spid="180"/>
                                        </p:tgtEl>
                                        <p:attrNameLst>
                                          <p:attrName>style.visibility</p:attrName>
                                        </p:attrNameLst>
                                      </p:cBhvr>
                                      <p:to>
                                        <p:strVal val="visible"/>
                                      </p:to>
                                    </p:set>
                                    <p:animEffect transition="in" filter="wipe(left)">
                                      <p:cBhvr>
                                        <p:cTn id="12" dur="75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388554" y="1302146"/>
            <a:ext cx="6366900" cy="2539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600"/>
              <a:buNone/>
            </a:pPr>
            <a:r>
              <a:rPr lang="en-GB" sz="9600" dirty="0"/>
              <a:t>Thank You</a:t>
            </a:r>
            <a:endParaRPr sz="9600" dirty="0"/>
          </a:p>
        </p:txBody>
      </p:sp>
      <p:pic>
        <p:nvPicPr>
          <p:cNvPr id="187" name="Google Shape;187;p21"/>
          <p:cNvPicPr preferRelativeResize="0"/>
          <p:nvPr/>
        </p:nvPicPr>
        <p:blipFill>
          <a:blip r:embed="rId3">
            <a:alphaModFix/>
          </a:blip>
          <a:stretch>
            <a:fillRect/>
          </a:stretch>
        </p:blipFill>
        <p:spPr>
          <a:xfrm>
            <a:off x="0" y="0"/>
            <a:ext cx="598225" cy="598225"/>
          </a:xfrm>
          <a:prstGeom prst="rect">
            <a:avLst/>
          </a:prstGeom>
          <a:noFill/>
          <a:ln>
            <a:noFill/>
          </a:ln>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p:cTn id="7" dur="500" fill="hold"/>
                                        <p:tgtEl>
                                          <p:spTgt spid="186"/>
                                        </p:tgtEl>
                                        <p:attrNameLst>
                                          <p:attrName>ppt_w</p:attrName>
                                        </p:attrNameLst>
                                      </p:cBhvr>
                                      <p:tavLst>
                                        <p:tav tm="0">
                                          <p:val>
                                            <p:fltVal val="0"/>
                                          </p:val>
                                        </p:tav>
                                        <p:tav tm="100000">
                                          <p:val>
                                            <p:strVal val="#ppt_w"/>
                                          </p:val>
                                        </p:tav>
                                      </p:tavLst>
                                    </p:anim>
                                    <p:anim calcmode="lin" valueType="num">
                                      <p:cBhvr>
                                        <p:cTn id="8" dur="500" fill="hold"/>
                                        <p:tgtEl>
                                          <p:spTgt spid="186"/>
                                        </p:tgtEl>
                                        <p:attrNameLst>
                                          <p:attrName>ppt_h</p:attrName>
                                        </p:attrNameLst>
                                      </p:cBhvr>
                                      <p:tavLst>
                                        <p:tav tm="0">
                                          <p:val>
                                            <p:fltVal val="0"/>
                                          </p:val>
                                        </p:tav>
                                        <p:tav tm="100000">
                                          <p:val>
                                            <p:strVal val="#ppt_h"/>
                                          </p:val>
                                        </p:tav>
                                      </p:tavLst>
                                    </p:anim>
                                    <p:animEffect transition="in" filter="fade">
                                      <p:cBhvr>
                                        <p:cTn id="9"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622</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Nunito</vt:lpstr>
      <vt:lpstr>Shift</vt:lpstr>
      <vt:lpstr>PowerPoint Presentation</vt:lpstr>
      <vt:lpstr>Introduction</vt:lpstr>
      <vt:lpstr>Problem Statement</vt:lpstr>
      <vt:lpstr>PowerPoint Presentation</vt:lpstr>
      <vt:lpstr>Solutions</vt:lpstr>
      <vt:lpstr>Benefits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 CHAKRABORTY</dc:creator>
  <cp:lastModifiedBy>GUNJAN CHAKRABORTY</cp:lastModifiedBy>
  <cp:revision>4</cp:revision>
  <dcterms:modified xsi:type="dcterms:W3CDTF">2023-10-10T12:26:51Z</dcterms:modified>
</cp:coreProperties>
</file>