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1" r:id="rId1"/>
  </p:sldMasterIdLst>
  <p:notesMasterIdLst>
    <p:notesMasterId r:id="rId15"/>
  </p:notesMasterIdLst>
  <p:sldIdLst>
    <p:sldId id="273" r:id="rId2"/>
    <p:sldId id="271" r:id="rId3"/>
    <p:sldId id="272" r:id="rId4"/>
    <p:sldId id="259" r:id="rId5"/>
    <p:sldId id="260" r:id="rId6"/>
    <p:sldId id="261" r:id="rId7"/>
    <p:sldId id="262" r:id="rId8"/>
    <p:sldId id="269" r:id="rId9"/>
    <p:sldId id="263" r:id="rId10"/>
    <p:sldId id="27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59" d="100"/>
          <a:sy n="59" d="100"/>
        </p:scale>
        <p:origin x="94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[sema naan mudhalvan project.xlsx]Sheet4!PivotTable2</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TYPE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Sheet4!$B$5:$B$6</c:f>
              <c:strCache>
                <c:ptCount val="1"/>
                <c:pt idx="0">
                  <c:v>Contract</c:v>
                </c:pt>
              </c:strCache>
            </c:strRef>
          </c:tx>
          <c:spPr>
            <a:solidFill>
              <a:schemeClr val="accent1"/>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Sheet4!$B$7:$B$17</c:f>
              <c:numCache>
                <c:formatCode>General</c:formatCode>
                <c:ptCount val="10"/>
                <c:pt idx="0">
                  <c:v>38</c:v>
                </c:pt>
                <c:pt idx="1">
                  <c:v>48</c:v>
                </c:pt>
                <c:pt idx="2">
                  <c:v>52</c:v>
                </c:pt>
                <c:pt idx="3">
                  <c:v>57</c:v>
                </c:pt>
                <c:pt idx="4">
                  <c:v>64</c:v>
                </c:pt>
                <c:pt idx="5">
                  <c:v>47</c:v>
                </c:pt>
                <c:pt idx="6">
                  <c:v>42</c:v>
                </c:pt>
                <c:pt idx="7">
                  <c:v>57</c:v>
                </c:pt>
                <c:pt idx="8">
                  <c:v>51</c:v>
                </c:pt>
                <c:pt idx="9">
                  <c:v>58</c:v>
                </c:pt>
              </c:numCache>
            </c:numRef>
          </c:val>
          <c:extLst>
            <c:ext xmlns:c16="http://schemas.microsoft.com/office/drawing/2014/chart" uri="{C3380CC4-5D6E-409C-BE32-E72D297353CC}">
              <c16:uniqueId val="{00000000-5776-429E-9BB2-A5B0C6BC17CA}"/>
            </c:ext>
          </c:extLst>
        </c:ser>
        <c:ser>
          <c:idx val="1"/>
          <c:order val="1"/>
          <c:tx>
            <c:strRef>
              <c:f>Sheet4!$C$5:$C$6</c:f>
              <c:strCache>
                <c:ptCount val="1"/>
                <c:pt idx="0">
                  <c:v>Full-Time</c:v>
                </c:pt>
              </c:strCache>
            </c:strRef>
          </c:tx>
          <c:spPr>
            <a:solidFill>
              <a:schemeClr val="accent2"/>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Sheet4!$C$7:$C$17</c:f>
              <c:numCache>
                <c:formatCode>General</c:formatCode>
                <c:ptCount val="10"/>
                <c:pt idx="0">
                  <c:v>57</c:v>
                </c:pt>
                <c:pt idx="1">
                  <c:v>55</c:v>
                </c:pt>
                <c:pt idx="2">
                  <c:v>54</c:v>
                </c:pt>
                <c:pt idx="3">
                  <c:v>59</c:v>
                </c:pt>
                <c:pt idx="4">
                  <c:v>54</c:v>
                </c:pt>
                <c:pt idx="5">
                  <c:v>42</c:v>
                </c:pt>
                <c:pt idx="6">
                  <c:v>61</c:v>
                </c:pt>
                <c:pt idx="7">
                  <c:v>53</c:v>
                </c:pt>
                <c:pt idx="8">
                  <c:v>46</c:v>
                </c:pt>
                <c:pt idx="9">
                  <c:v>53</c:v>
                </c:pt>
              </c:numCache>
            </c:numRef>
          </c:val>
          <c:extLst>
            <c:ext xmlns:c16="http://schemas.microsoft.com/office/drawing/2014/chart" uri="{C3380CC4-5D6E-409C-BE32-E72D297353CC}">
              <c16:uniqueId val="{00000001-5776-429E-9BB2-A5B0C6BC17CA}"/>
            </c:ext>
          </c:extLst>
        </c:ser>
        <c:ser>
          <c:idx val="2"/>
          <c:order val="2"/>
          <c:tx>
            <c:strRef>
              <c:f>Sheet4!$D$5:$D$6</c:f>
              <c:strCache>
                <c:ptCount val="1"/>
                <c:pt idx="0">
                  <c:v>Part-Time</c:v>
                </c:pt>
              </c:strCache>
            </c:strRef>
          </c:tx>
          <c:spPr>
            <a:solidFill>
              <a:schemeClr val="accent3"/>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Sheet4!$D$7:$D$17</c:f>
              <c:numCache>
                <c:formatCode>General</c:formatCode>
                <c:ptCount val="10"/>
                <c:pt idx="0">
                  <c:v>55</c:v>
                </c:pt>
                <c:pt idx="1">
                  <c:v>42</c:v>
                </c:pt>
                <c:pt idx="2">
                  <c:v>48</c:v>
                </c:pt>
                <c:pt idx="3">
                  <c:v>41</c:v>
                </c:pt>
                <c:pt idx="4">
                  <c:v>36</c:v>
                </c:pt>
                <c:pt idx="5">
                  <c:v>54</c:v>
                </c:pt>
                <c:pt idx="6">
                  <c:v>54</c:v>
                </c:pt>
                <c:pt idx="7">
                  <c:v>57</c:v>
                </c:pt>
                <c:pt idx="8">
                  <c:v>53</c:v>
                </c:pt>
                <c:pt idx="9">
                  <c:v>45</c:v>
                </c:pt>
              </c:numCache>
            </c:numRef>
          </c:val>
          <c:extLst>
            <c:ext xmlns:c16="http://schemas.microsoft.com/office/drawing/2014/chart" uri="{C3380CC4-5D6E-409C-BE32-E72D297353CC}">
              <c16:uniqueId val="{00000002-5776-429E-9BB2-A5B0C6BC17CA}"/>
            </c:ext>
          </c:extLst>
        </c:ser>
        <c:dLbls>
          <c:showLegendKey val="0"/>
          <c:showVal val="0"/>
          <c:showCatName val="0"/>
          <c:showSerName val="0"/>
          <c:showPercent val="0"/>
          <c:showBubbleSize val="0"/>
        </c:dLbls>
        <c:gapWidth val="150"/>
        <c:shape val="box"/>
        <c:axId val="278429152"/>
        <c:axId val="278364928"/>
        <c:axId val="0"/>
      </c:bar3DChart>
      <c:catAx>
        <c:axId val="278429152"/>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364928"/>
        <c:crosses val="autoZero"/>
        <c:auto val="1"/>
        <c:lblAlgn val="ctr"/>
        <c:lblOffset val="100"/>
        <c:noMultiLvlLbl val="0"/>
      </c:catAx>
      <c:valAx>
        <c:axId val="278364928"/>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429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[sema naan mudhalvan project.xlsx]Sheet4!PivotTable2</c:name>
    <c:fmtId val="13"/>
  </c:pivotSource>
  <c:chart>
    <c:title>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s>
    <c:plotArea>
      <c:layout/>
      <c:pieChart>
        <c:varyColors val="1"/>
        <c:ser>
          <c:idx val="0"/>
          <c:order val="0"/>
          <c:tx>
            <c:strRef>
              <c:f>Sheet4!$B$5:$B$6</c:f>
              <c:strCache>
                <c:ptCount val="1"/>
                <c:pt idx="0">
                  <c:v>Contract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0F-4AB6-AA09-BDE852F089A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0F-4AB6-AA09-BDE852F089A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50F-4AB6-AA09-BDE852F089A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50F-4AB6-AA09-BDE852F089A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50F-4AB6-AA09-BDE852F089A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50F-4AB6-AA09-BDE852F089A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50F-4AB6-AA09-BDE852F089A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50F-4AB6-AA09-BDE852F089A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50F-4AB6-AA09-BDE852F089A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50F-4AB6-AA09-BDE852F089A7}"/>
              </c:ext>
            </c:extLst>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Sheet4!$B$7:$B$17</c:f>
              <c:numCache>
                <c:formatCode>General</c:formatCode>
                <c:ptCount val="10"/>
                <c:pt idx="0">
                  <c:v>38</c:v>
                </c:pt>
                <c:pt idx="1">
                  <c:v>48</c:v>
                </c:pt>
                <c:pt idx="2">
                  <c:v>52</c:v>
                </c:pt>
                <c:pt idx="3">
                  <c:v>57</c:v>
                </c:pt>
                <c:pt idx="4">
                  <c:v>64</c:v>
                </c:pt>
                <c:pt idx="5">
                  <c:v>47</c:v>
                </c:pt>
                <c:pt idx="6">
                  <c:v>42</c:v>
                </c:pt>
                <c:pt idx="7">
                  <c:v>57</c:v>
                </c:pt>
                <c:pt idx="8">
                  <c:v>51</c:v>
                </c:pt>
                <c:pt idx="9">
                  <c:v>58</c:v>
                </c:pt>
              </c:numCache>
            </c:numRef>
          </c:val>
          <c:extLst>
            <c:ext xmlns:c16="http://schemas.microsoft.com/office/drawing/2014/chart" uri="{C3380CC4-5D6E-409C-BE32-E72D297353CC}">
              <c16:uniqueId val="{00000014-950F-4AB6-AA09-BDE852F089A7}"/>
            </c:ext>
          </c:extLst>
        </c:ser>
        <c:ser>
          <c:idx val="1"/>
          <c:order val="1"/>
          <c:tx>
            <c:strRef>
              <c:f>Sheet4!$C$5:$C$6</c:f>
              <c:strCache>
                <c:ptCount val="1"/>
                <c:pt idx="0">
                  <c:v>Full-Time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50F-4AB6-AA09-BDE852F089A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50F-4AB6-AA09-BDE852F089A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50F-4AB6-AA09-BDE852F089A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50F-4AB6-AA09-BDE852F089A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50F-4AB6-AA09-BDE852F089A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50F-4AB6-AA09-BDE852F089A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50F-4AB6-AA09-BDE852F089A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50F-4AB6-AA09-BDE852F089A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50F-4AB6-AA09-BDE852F089A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50F-4AB6-AA09-BDE852F089A7}"/>
              </c:ext>
            </c:extLst>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Sheet4!$C$7:$C$17</c:f>
              <c:numCache>
                <c:formatCode>General</c:formatCode>
                <c:ptCount val="10"/>
                <c:pt idx="0">
                  <c:v>57</c:v>
                </c:pt>
                <c:pt idx="1">
                  <c:v>55</c:v>
                </c:pt>
                <c:pt idx="2">
                  <c:v>54</c:v>
                </c:pt>
                <c:pt idx="3">
                  <c:v>59</c:v>
                </c:pt>
                <c:pt idx="4">
                  <c:v>54</c:v>
                </c:pt>
                <c:pt idx="5">
                  <c:v>42</c:v>
                </c:pt>
                <c:pt idx="6">
                  <c:v>61</c:v>
                </c:pt>
                <c:pt idx="7">
                  <c:v>53</c:v>
                </c:pt>
                <c:pt idx="8">
                  <c:v>46</c:v>
                </c:pt>
                <c:pt idx="9">
                  <c:v>53</c:v>
                </c:pt>
              </c:numCache>
            </c:numRef>
          </c:val>
          <c:extLst>
            <c:ext xmlns:c16="http://schemas.microsoft.com/office/drawing/2014/chart" uri="{C3380CC4-5D6E-409C-BE32-E72D297353CC}">
              <c16:uniqueId val="{00000029-950F-4AB6-AA09-BDE852F089A7}"/>
            </c:ext>
          </c:extLst>
        </c:ser>
        <c:ser>
          <c:idx val="2"/>
          <c:order val="2"/>
          <c:tx>
            <c:strRef>
              <c:f>Sheet4!$D$5:$D$6</c:f>
              <c:strCache>
                <c:ptCount val="1"/>
                <c:pt idx="0">
                  <c:v>Part-Time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50F-4AB6-AA09-BDE852F089A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50F-4AB6-AA09-BDE852F089A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50F-4AB6-AA09-BDE852F089A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50F-4AB6-AA09-BDE852F089A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50F-4AB6-AA09-BDE852F089A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50F-4AB6-AA09-BDE852F089A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50F-4AB6-AA09-BDE852F089A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50F-4AB6-AA09-BDE852F089A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50F-4AB6-AA09-BDE852F089A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50F-4AB6-AA09-BDE852F089A7}"/>
              </c:ext>
            </c:extLst>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Sheet4!$D$7:$D$17</c:f>
              <c:numCache>
                <c:formatCode>General</c:formatCode>
                <c:ptCount val="10"/>
                <c:pt idx="0">
                  <c:v>55</c:v>
                </c:pt>
                <c:pt idx="1">
                  <c:v>42</c:v>
                </c:pt>
                <c:pt idx="2">
                  <c:v>48</c:v>
                </c:pt>
                <c:pt idx="3">
                  <c:v>41</c:v>
                </c:pt>
                <c:pt idx="4">
                  <c:v>36</c:v>
                </c:pt>
                <c:pt idx="5">
                  <c:v>54</c:v>
                </c:pt>
                <c:pt idx="6">
                  <c:v>54</c:v>
                </c:pt>
                <c:pt idx="7">
                  <c:v>57</c:v>
                </c:pt>
                <c:pt idx="8">
                  <c:v>53</c:v>
                </c:pt>
                <c:pt idx="9">
                  <c:v>45</c:v>
                </c:pt>
              </c:numCache>
            </c:numRef>
          </c:val>
          <c:extLst>
            <c:ext xmlns:c16="http://schemas.microsoft.com/office/drawing/2014/chart" uri="{C3380CC4-5D6E-409C-BE32-E72D297353CC}">
              <c16:uniqueId val="{0000003E-950F-4AB6-AA09-BDE852F089A7}"/>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752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881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7585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82824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5105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93568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05268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737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2388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1618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88276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9563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0657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77825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116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486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443211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9B6-F822-EB3C-6993-8C024D346271}"/>
              </a:ext>
            </a:extLst>
          </p:cNvPr>
          <p:cNvSpPr>
            <a:spLocks noGrp="1"/>
          </p:cNvSpPr>
          <p:nvPr>
            <p:ph type="title"/>
          </p:nvPr>
        </p:nvSpPr>
        <p:spPr/>
        <p:txBody>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lang="en-IN" dirty="0"/>
          </a:p>
        </p:txBody>
      </p:sp>
      <p:sp>
        <p:nvSpPr>
          <p:cNvPr id="3" name="Content Placeholder 2">
            <a:extLst>
              <a:ext uri="{FF2B5EF4-FFF2-40B4-BE49-F238E27FC236}">
                <a16:creationId xmlns:a16="http://schemas.microsoft.com/office/drawing/2014/main" id="{B7D84AA2-DB88-CF80-24CE-4B4D8FB2B1AA}"/>
              </a:ext>
            </a:extLst>
          </p:cNvPr>
          <p:cNvSpPr>
            <a:spLocks noGrp="1"/>
          </p:cNvSpPr>
          <p:nvPr>
            <p:ph idx="1"/>
          </p:nvPr>
        </p:nvSpPr>
        <p:spPr/>
        <p:txBody>
          <a:bodyPr/>
          <a:lstStyle/>
          <a:p>
            <a:r>
              <a:rPr lang="en-US" sz="2400" dirty="0"/>
              <a:t>STUDENT NAME:  GUNJAN R</a:t>
            </a:r>
          </a:p>
          <a:p>
            <a:r>
              <a:rPr lang="en-US" sz="2400" dirty="0"/>
              <a:t>REGISTER NO:122203920</a:t>
            </a:r>
          </a:p>
          <a:p>
            <a:r>
              <a:rPr lang="en-US" sz="2400" dirty="0"/>
              <a:t>DEPARTMENT: BCOM CS III</a:t>
            </a:r>
            <a:r>
              <a:rPr lang="en-US" sz="2400" baseline="30000" dirty="0"/>
              <a:t>RD</a:t>
            </a:r>
            <a:r>
              <a:rPr lang="en-US" sz="2400" dirty="0"/>
              <a:t> YEAR [SHIFT –II] </a:t>
            </a:r>
          </a:p>
          <a:p>
            <a:r>
              <a:rPr lang="en-US" sz="2400" dirty="0"/>
              <a:t>COLLEGE</a:t>
            </a:r>
            <a:r>
              <a:rPr lang="en-IN" sz="2400" dirty="0"/>
              <a:t> : SHRI SHANKARLAL SUNDARBAI SHASUN JAIN COLLEGE FOR WOMEN</a:t>
            </a:r>
            <a:endParaRPr lang="en-US" sz="2400" dirty="0"/>
          </a:p>
          <a:p>
            <a:endParaRPr lang="en-IN" dirty="0"/>
          </a:p>
        </p:txBody>
      </p:sp>
    </p:spTree>
    <p:extLst>
      <p:ext uri="{BB962C8B-B14F-4D97-AF65-F5344CB8AC3E}">
        <p14:creationId xmlns:p14="http://schemas.microsoft.com/office/powerpoint/2010/main" val="4209015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FF2C-FA2F-3A61-0B1B-B19A03F4F615}"/>
              </a:ext>
            </a:extLst>
          </p:cNvPr>
          <p:cNvSpPr>
            <a:spLocks noGrp="1"/>
          </p:cNvSpPr>
          <p:nvPr>
            <p:ph type="title"/>
          </p:nvPr>
        </p:nvSpPr>
        <p:spPr/>
        <p:txBody>
          <a:bodyPr>
            <a:noAutofit/>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br>
              <a:rPr lang="en-IN" sz="4400" dirty="0">
                <a:latin typeface="Trebuchet MS"/>
                <a:cs typeface="Trebuchet MS"/>
              </a:rPr>
            </a:br>
            <a:endParaRPr lang="en-IN" sz="4400" dirty="0"/>
          </a:p>
        </p:txBody>
      </p:sp>
      <p:sp>
        <p:nvSpPr>
          <p:cNvPr id="3" name="Content Placeholder 2">
            <a:extLst>
              <a:ext uri="{FF2B5EF4-FFF2-40B4-BE49-F238E27FC236}">
                <a16:creationId xmlns:a16="http://schemas.microsoft.com/office/drawing/2014/main" id="{93F00871-7E49-6F91-C485-9DB6CA9CBDC2}"/>
              </a:ext>
            </a:extLst>
          </p:cNvPr>
          <p:cNvSpPr>
            <a:spLocks noGrp="1"/>
          </p:cNvSpPr>
          <p:nvPr>
            <p:ph idx="1"/>
          </p:nvPr>
        </p:nvSpPr>
        <p:spPr/>
        <p:txBody>
          <a:bodyPr/>
          <a:lstStyle/>
          <a:p>
            <a:pPr marL="0" indent="0" algn="just">
              <a:buNone/>
            </a:pPr>
            <a:r>
              <a:rPr lang="en-GB" sz="2400" dirty="0"/>
              <a:t>To model employee type analysis in Excel, start by organizing data such as Employee ID, Name, Department, Job Title, Employment Type (Full-time, Part-time, Contract), Salary, and Performance Rating. Use functions like COUNTIF to count employees by type, Pivot Tables to summarize the data. Visualize the results with pie or bar charts, and apply conditional formatting to highlight key metrics like low performance or high salaries. This setup helps analyse workforce composition and trends efficiently.</a:t>
            </a:r>
            <a:endParaRPr lang="en-IN" sz="2400" dirty="0"/>
          </a:p>
          <a:p>
            <a:endParaRPr lang="en-IN" dirty="0"/>
          </a:p>
        </p:txBody>
      </p:sp>
    </p:spTree>
    <p:extLst>
      <p:ext uri="{BB962C8B-B14F-4D97-AF65-F5344CB8AC3E}">
        <p14:creationId xmlns:p14="http://schemas.microsoft.com/office/powerpoint/2010/main" val="112070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211695648"/>
              </p:ext>
            </p:extLst>
          </p:nvPr>
        </p:nvGraphicFramePr>
        <p:xfrm>
          <a:off x="3238500" y="705970"/>
          <a:ext cx="5715000" cy="54460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Picture 10"/>
          <p:cNvPicPr>
            <a:picLocks noChangeAspect="1"/>
          </p:cNvPicPr>
          <p:nvPr/>
        </p:nvPicPr>
        <p:blipFill>
          <a:blip r:embed="rId3"/>
          <a:stretch>
            <a:fillRect/>
          </a:stretch>
        </p:blipFill>
        <p:spPr>
          <a:xfrm>
            <a:off x="5749902" y="3339797"/>
            <a:ext cx="692196" cy="178406"/>
          </a:xfrm>
          <a:prstGeom prst="rect">
            <a:avLst/>
          </a:prstGeom>
        </p:spPr>
      </p:pic>
      <p:graphicFrame>
        <p:nvGraphicFramePr>
          <p:cNvPr id="12" name="Chart 11"/>
          <p:cNvGraphicFramePr>
            <a:graphicFrameLocks/>
          </p:cNvGraphicFramePr>
          <p:nvPr>
            <p:extLst>
              <p:ext uri="{D42A27DB-BD31-4B8C-83A1-F6EECF244321}">
                <p14:modId xmlns:p14="http://schemas.microsoft.com/office/powerpoint/2010/main" val="895455781"/>
              </p:ext>
            </p:extLst>
          </p:nvPr>
        </p:nvGraphicFramePr>
        <p:xfrm>
          <a:off x="2324100" y="1063322"/>
          <a:ext cx="7543800" cy="45529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1334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Conclusion</a:t>
            </a:r>
          </a:p>
        </p:txBody>
      </p:sp>
      <p:sp>
        <p:nvSpPr>
          <p:cNvPr id="3" name="Rectangle 2"/>
          <p:cNvSpPr/>
          <p:nvPr/>
        </p:nvSpPr>
        <p:spPr>
          <a:xfrm>
            <a:off x="914400" y="1930400"/>
            <a:ext cx="7566702" cy="1569660"/>
          </a:xfrm>
          <a:prstGeom prst="rect">
            <a:avLst/>
          </a:prstGeom>
        </p:spPr>
        <p:txBody>
          <a:bodyPr wrap="square">
            <a:spAutoFit/>
          </a:bodyPr>
          <a:lstStyle/>
          <a:p>
            <a:pPr algn="just"/>
            <a:r>
              <a:rPr lang="en-GB" sz="2400" dirty="0">
                <a:solidFill>
                  <a:srgbClr val="0D0D0D"/>
                </a:solidFill>
                <a:latin typeface="Times New Roman" panose="02020603050405020304" pitchFamily="18" charset="0"/>
                <a:cs typeface="Times New Roman" panose="02020603050405020304" pitchFamily="18" charset="0"/>
              </a:rPr>
              <a:t>In short, Excel helps efficiently analyse employee data by using functions and visual tools to understand workforce distribution,, and performance, aiding better decision-making and trend analysis.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643A-3388-3089-C799-6991A2B33AC3}"/>
              </a:ext>
            </a:extLst>
          </p:cNvPr>
          <p:cNvSpPr>
            <a:spLocks noGrp="1"/>
          </p:cNvSpPr>
          <p:nvPr>
            <p:ph type="title"/>
          </p:nvPr>
        </p:nvSpPr>
        <p:spPr>
          <a:xfrm>
            <a:off x="1797666" y="2768600"/>
            <a:ext cx="8596668" cy="1320800"/>
          </a:xfrm>
        </p:spPr>
        <p:txBody>
          <a:bodyPr>
            <a:noAutofit/>
          </a:bodyPr>
          <a:lstStyle/>
          <a:p>
            <a:r>
              <a:rPr lang="en-US" sz="4000" b="1" dirty="0">
                <a:solidFill>
                  <a:schemeClr val="accent1">
                    <a:lumMod val="50000"/>
                  </a:schemeClr>
                </a:solidFill>
                <a:latin typeface="Times New Roman" panose="02020603050405020304" pitchFamily="18" charset="0"/>
                <a:cs typeface="Times New Roman" panose="02020603050405020304" pitchFamily="18" charset="0"/>
              </a:rPr>
              <a:t>Employee Type Analysis using Excel</a:t>
            </a:r>
            <a:endParaRPr lang="en-IN" sz="4000" dirty="0">
              <a:solidFill>
                <a:schemeClr val="accent1">
                  <a:lumMod val="50000"/>
                </a:schemeClr>
              </a:solidFill>
            </a:endParaRPr>
          </a:p>
        </p:txBody>
      </p:sp>
    </p:spTree>
    <p:extLst>
      <p:ext uri="{BB962C8B-B14F-4D97-AF65-F5344CB8AC3E}">
        <p14:creationId xmlns:p14="http://schemas.microsoft.com/office/powerpoint/2010/main" val="252891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3D84-4F12-DB70-B11E-23E0D5FD9E01}"/>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F7EB86BF-CDF9-50B7-91B7-2D65190D2CEA}"/>
              </a:ext>
            </a:extLst>
          </p:cNvPr>
          <p:cNvSpPr>
            <a:spLocks noGrp="1"/>
          </p:cNvSpPr>
          <p:nvPr>
            <p:ph idx="1"/>
          </p:nvPr>
        </p:nvSpPr>
        <p:spPr/>
        <p:txBody>
          <a:bodyPr>
            <a:normAutofit lnSpcReduction="10000"/>
          </a:bodyPr>
          <a:lstStyle/>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pPr>
              <a:buFont typeface="+mj-lt"/>
              <a:buAutoNum type="arabicPeriod"/>
            </a:pPr>
            <a:endParaRPr lang="en-IN" dirty="0"/>
          </a:p>
        </p:txBody>
      </p:sp>
    </p:spTree>
    <p:extLst>
      <p:ext uri="{BB962C8B-B14F-4D97-AF65-F5344CB8AC3E}">
        <p14:creationId xmlns:p14="http://schemas.microsoft.com/office/powerpoint/2010/main" val="190880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t>P</a:t>
            </a:r>
            <a:r>
              <a:rPr sz="4400" spc="15" dirty="0"/>
              <a:t>ROB</a:t>
            </a:r>
            <a:r>
              <a:rPr sz="4400" spc="55" dirty="0"/>
              <a:t>L</a:t>
            </a:r>
            <a:r>
              <a:rPr sz="4400" spc="-20" dirty="0"/>
              <a:t>E</a:t>
            </a:r>
            <a:r>
              <a:rPr lang="en-IN" sz="4400" spc="20" dirty="0"/>
              <a:t>M </a:t>
            </a:r>
            <a:r>
              <a:rPr sz="4400" spc="10" dirty="0"/>
              <a:t>S</a:t>
            </a:r>
            <a:r>
              <a:rPr sz="4400" spc="-370" dirty="0"/>
              <a:t>T</a:t>
            </a:r>
            <a:r>
              <a:rPr sz="4400" spc="-375" dirty="0"/>
              <a:t>A</a:t>
            </a:r>
            <a:r>
              <a:rPr sz="4400" spc="15" dirty="0"/>
              <a:t>T</a:t>
            </a:r>
            <a:r>
              <a:rPr sz="4400" spc="-10" dirty="0"/>
              <a:t>E</a:t>
            </a:r>
            <a:r>
              <a:rPr sz="4400" spc="-20" dirty="0"/>
              <a:t>ME</a:t>
            </a:r>
            <a:r>
              <a:rPr sz="4400" spc="10" dirty="0"/>
              <a:t>NT</a:t>
            </a:r>
            <a:endParaRPr sz="44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Rectangle 8"/>
          <p:cNvSpPr/>
          <p:nvPr/>
        </p:nvSpPr>
        <p:spPr>
          <a:xfrm>
            <a:off x="1362075" y="2152195"/>
            <a:ext cx="6629400" cy="3902479"/>
          </a:xfrm>
          <a:prstGeom prst="rect">
            <a:avLst/>
          </a:prstGeom>
        </p:spPr>
        <p:txBody>
          <a:bodyPr wrap="square">
            <a:spAutoFit/>
          </a:bodyPr>
          <a:lstStyle/>
          <a:p>
            <a:pPr algn="just">
              <a:lnSpc>
                <a:spcPct val="150000"/>
              </a:lnSpc>
            </a:pPr>
            <a:r>
              <a:rPr lang="en-GB" sz="2400" dirty="0"/>
              <a:t>The goal is to analyse and classify employees into different types or categories based on their attributes such as role, department and other factors. This analysis will help in understanding employee demographics, performance trends, and provide insights for better HR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spc="5" dirty="0"/>
              <a:t>PROJECT</a:t>
            </a:r>
            <a:r>
              <a:rPr lang="en-IN" sz="4400" spc="5" dirty="0"/>
              <a:t> </a:t>
            </a:r>
            <a:r>
              <a:rPr sz="4400" spc="-20" dirty="0"/>
              <a:t>OVERVIEW</a:t>
            </a:r>
            <a:endParaRPr sz="44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39775" y="1981200"/>
            <a:ext cx="7924800" cy="2308324"/>
          </a:xfrm>
          <a:prstGeom prst="rect">
            <a:avLst/>
          </a:prstGeom>
          <a:noFill/>
        </p:spPr>
        <p:txBody>
          <a:bodyPr wrap="square" rtlCol="0">
            <a:spAutoFit/>
          </a:bodyPr>
          <a:lstStyle/>
          <a:p>
            <a:pPr marL="342900" indent="-342900" algn="just">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The goal of this project is to analyse the types of employees within an organization to gain insights into Employee </a:t>
            </a:r>
          </a:p>
          <a:p>
            <a:pPr marL="342900" indent="-342900" algn="just">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distribution across different departments, roles, and levels                      </a:t>
            </a:r>
          </a:p>
          <a:p>
            <a:pPr marL="342900" indent="-342900" algn="just">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 This analysis helps HR and management make data-driven decisions related to staffing, training, promotions, and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723900" y="1676400"/>
            <a:ext cx="7924800" cy="3046988"/>
          </a:xfrm>
          <a:prstGeom prst="rect">
            <a:avLst/>
          </a:prstGeom>
        </p:spPr>
        <p:txBody>
          <a:bodyPr wrap="square">
            <a:spAutoFit/>
          </a:bodyPr>
          <a:lstStyle/>
          <a:p>
            <a:pPr marL="285750" indent="-285750" algn="just">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Human Resources (HR) Department</a:t>
            </a:r>
          </a:p>
          <a:p>
            <a:pPr marL="285750" indent="-285750" algn="just">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Executives and Senior Leadership</a:t>
            </a:r>
          </a:p>
          <a:p>
            <a:pPr marL="342900" indent="-342900" algn="just">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Finance Department</a:t>
            </a:r>
          </a:p>
          <a:p>
            <a:pPr marL="342900" indent="-342900" algn="just">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Operations and Workforce Planning Teams</a:t>
            </a:r>
          </a:p>
          <a:p>
            <a:pPr marL="342900" indent="-342900" algn="just">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Business Analysts &amp; Data Teams                                                                         </a:t>
            </a:r>
          </a:p>
          <a:p>
            <a:pPr marL="342900" indent="-342900" algn="just">
              <a:buFont typeface="Wingdings" panose="05000000000000000000" pitchFamily="2" charset="2"/>
              <a:buChar char="Ø"/>
            </a:pPr>
            <a:r>
              <a:rPr lang="en-GB" sz="2400" dirty="0">
                <a:solidFill>
                  <a:srgbClr val="0D0D0D"/>
                </a:solidFill>
                <a:latin typeface="Times New Roman" panose="02020603050405020304" pitchFamily="18" charset="0"/>
                <a:cs typeface="Times New Roman" panose="02020603050405020304" pitchFamily="18" charset="0"/>
              </a:rPr>
              <a:t>These stakeholders rely on employee analysis to drive decisions related to hiring, employee retention, training, compensation, and overall organizational health.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nSpc>
                <a:spcPct val="100000"/>
              </a:lnSpc>
              <a:spcBef>
                <a:spcPts val="105"/>
              </a:spcBef>
            </a:pP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Rectangle 7"/>
          <p:cNvSpPr/>
          <p:nvPr/>
        </p:nvSpPr>
        <p:spPr>
          <a:xfrm>
            <a:off x="838200" y="1645995"/>
            <a:ext cx="6096000" cy="4893647"/>
          </a:xfrm>
          <a:prstGeom prst="rect">
            <a:avLst/>
          </a:prstGeom>
        </p:spPr>
        <p:txBody>
          <a:bodyPr>
            <a:spAutoFit/>
          </a:bodyPr>
          <a:lstStyle/>
          <a:p>
            <a:pPr algn="just"/>
            <a:r>
              <a:rPr lang="en-GB" sz="2400" dirty="0">
                <a:solidFill>
                  <a:srgbClr val="0D0D0D"/>
                </a:solidFill>
                <a:latin typeface="Times New Roman" panose="02020603050405020304" pitchFamily="18" charset="0"/>
                <a:cs typeface="Times New Roman" panose="02020603050405020304" pitchFamily="18" charset="0"/>
              </a:rPr>
              <a:t>The solution is an Employee Type Analysis Tool built using Excel to help organizations understand their workforce better through comprehensive data analysis. The tool provides an in-depth breakdown of employee demographics, performance, turnover, salary, and other critical metrics by employee type (e.g., full-time, part-time, contract, department, or role).</a:t>
            </a:r>
          </a:p>
          <a:p>
            <a:pPr algn="just"/>
            <a:endParaRPr lang="en-GB" sz="2400" dirty="0">
              <a:solidFill>
                <a:srgbClr val="0D0D0D"/>
              </a:solidFill>
              <a:latin typeface="Times New Roman" panose="02020603050405020304" pitchFamily="18" charset="0"/>
              <a:cs typeface="Times New Roman" panose="02020603050405020304" pitchFamily="18" charset="0"/>
            </a:endParaRPr>
          </a:p>
          <a:p>
            <a:pPr algn="just"/>
            <a:r>
              <a:rPr lang="en-GB" sz="2400" dirty="0">
                <a:solidFill>
                  <a:srgbClr val="0D0D0D"/>
                </a:solidFill>
                <a:latin typeface="Times New Roman" panose="02020603050405020304" pitchFamily="18" charset="0"/>
                <a:cs typeface="Times New Roman" panose="02020603050405020304" pitchFamily="18" charset="0"/>
              </a:rPr>
              <a:t> It leverages data visualization and automated calculations to present actionable insights for HR and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normAutofit/>
          </a:bodyPr>
          <a:lstStyle/>
          <a:p>
            <a:r>
              <a:rPr lang="en-IN" sz="4400" dirty="0"/>
              <a:t>Dataset Description</a:t>
            </a:r>
          </a:p>
        </p:txBody>
      </p:sp>
      <p:sp>
        <p:nvSpPr>
          <p:cNvPr id="3" name="Rectangle 2"/>
          <p:cNvSpPr/>
          <p:nvPr/>
        </p:nvSpPr>
        <p:spPr>
          <a:xfrm>
            <a:off x="685800" y="1676400"/>
            <a:ext cx="7772400" cy="1938992"/>
          </a:xfrm>
          <a:prstGeom prst="rect">
            <a:avLst/>
          </a:prstGeom>
        </p:spPr>
        <p:txBody>
          <a:bodyPr wrap="square">
            <a:spAutoFit/>
          </a:bodyPr>
          <a:lstStyle/>
          <a:p>
            <a:pPr algn="just"/>
            <a:r>
              <a:rPr lang="en-GB" sz="2400" dirty="0">
                <a:solidFill>
                  <a:srgbClr val="0D0D0D"/>
                </a:solidFill>
                <a:latin typeface="Times New Roman" panose="02020603050405020304" pitchFamily="18" charset="0"/>
                <a:cs typeface="Times New Roman" panose="02020603050405020304" pitchFamily="18" charset="0"/>
              </a:rPr>
              <a:t>The dataset is in Excel format, designed for analysis using pivot tables, charts, and filters to explore trends in, performance, and employment types (e.g., full-time </a:t>
            </a:r>
            <a:r>
              <a:rPr lang="en-GB" sz="2400" dirty="0" err="1">
                <a:solidFill>
                  <a:srgbClr val="0D0D0D"/>
                </a:solidFill>
                <a:latin typeface="Times New Roman" panose="02020603050405020304" pitchFamily="18" charset="0"/>
                <a:cs typeface="Times New Roman" panose="02020603050405020304" pitchFamily="18" charset="0"/>
              </a:rPr>
              <a:t>vs</a:t>
            </a:r>
            <a:r>
              <a:rPr lang="en-GB" sz="2400" dirty="0">
                <a:solidFill>
                  <a:srgbClr val="0D0D0D"/>
                </a:solidFill>
                <a:latin typeface="Times New Roman" panose="02020603050405020304" pitchFamily="18" charset="0"/>
                <a:cs typeface="Times New Roman" panose="02020603050405020304" pitchFamily="18" charset="0"/>
              </a:rPr>
              <a:t> part-time, remote , in-office). This dataset aids in workforce planning and performance evaluations.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gn="just">
              <a:lnSpc>
                <a:spcPct val="100000"/>
              </a:lnSpc>
              <a:spcBef>
                <a:spcPts val="130"/>
              </a:spcBef>
            </a:pPr>
            <a:r>
              <a:rPr sz="4400" spc="15" dirty="0"/>
              <a:t>THE</a:t>
            </a:r>
            <a:r>
              <a:rPr sz="4400" spc="20" dirty="0"/>
              <a:t> </a:t>
            </a:r>
            <a:r>
              <a:rPr lang="en-US" sz="4400" spc="20" dirty="0"/>
              <a:t>"</a:t>
            </a:r>
            <a:r>
              <a:rPr sz="4400" spc="10" dirty="0"/>
              <a:t>WOW</a:t>
            </a:r>
            <a:r>
              <a:rPr lang="en-US" sz="4400" spc="10" dirty="0"/>
              <a:t>"</a:t>
            </a:r>
            <a:r>
              <a:rPr sz="4400" spc="85" dirty="0"/>
              <a:t> </a:t>
            </a:r>
            <a:r>
              <a:rPr sz="4400" spc="10" dirty="0"/>
              <a:t>IN</a:t>
            </a:r>
            <a:r>
              <a:rPr sz="4400" spc="-5" dirty="0"/>
              <a:t> </a:t>
            </a:r>
            <a:r>
              <a:rPr sz="4400" spc="15" dirty="0"/>
              <a:t>OUR</a:t>
            </a:r>
            <a:r>
              <a:rPr sz="4400" spc="-10" dirty="0"/>
              <a:t> </a:t>
            </a:r>
            <a:r>
              <a:rPr sz="4400" spc="20" dirty="0"/>
              <a:t>SOLUTION</a:t>
            </a:r>
            <a:endParaRPr sz="4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815975" y="1631427"/>
            <a:ext cx="8404225" cy="1200329"/>
          </a:xfrm>
          <a:prstGeom prst="rect">
            <a:avLst/>
          </a:prstGeom>
        </p:spPr>
        <p:txBody>
          <a:bodyPr wrap="square">
            <a:spAutoFit/>
          </a:bodyPr>
          <a:lstStyle/>
          <a:p>
            <a:pPr algn="just"/>
            <a:r>
              <a:rPr lang="en-GB" sz="2400" dirty="0">
                <a:solidFill>
                  <a:srgbClr val="0D0D0D"/>
                </a:solidFill>
                <a:latin typeface="Times New Roman" panose="02020603050405020304" pitchFamily="18" charset="0"/>
                <a:cs typeface="Times New Roman" panose="02020603050405020304" pitchFamily="18" charset="0"/>
              </a:rPr>
              <a:t>The wow in our solution lies in its ability to provide a comprehensive, yet streamlined analysis of employee data, empowering businesses to make data-driven decisions with ease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266</TotalTime>
  <Words>526</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Roboto</vt:lpstr>
      <vt:lpstr>Times New Roman</vt:lpstr>
      <vt:lpstr>Trebuchet MS</vt:lpstr>
      <vt:lpstr>Wingdings</vt:lpstr>
      <vt:lpstr>Wingdings 3</vt:lpstr>
      <vt:lpstr>Facet</vt:lpstr>
      <vt:lpstr>Employee Data Analysis using Excel  </vt:lpstr>
      <vt:lpstr>Employee Type Analysis using Excel</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gunjan setiya</cp:lastModifiedBy>
  <cp:revision>22</cp:revision>
  <dcterms:created xsi:type="dcterms:W3CDTF">2024-03-29T15:07:22Z</dcterms:created>
  <dcterms:modified xsi:type="dcterms:W3CDTF">2024-09-10T16:02:29Z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