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Poppins" panose="00000500000000000000" pitchFamily="2" charset="0"/>
      <p:regular r:id="rId21"/>
      <p:bold r:id="rId22"/>
      <p:italic r:id="rId23"/>
      <p:boldItalic r:id="rId24"/>
    </p:embeddedFont>
    <p:embeddedFont>
      <p:font typeface="Raleway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226" y="-3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SLIDES_API112204003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SLIDES_API112204003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0582ecde72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0582ecde72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0582ecde72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0582ecde72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0582ecde72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0582ecde72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0582ecde72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0582ecde72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SLIDES_API1122040039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SLIDES_API1122040039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SLIDES_API1122040039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SLIDES_API1122040039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SLIDES_API1122040039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SLIDES_API1122040039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SLIDES_API1122040039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SLIDES_API1122040039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SLIDES_API1122040039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SLIDES_API1122040039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SLIDES_API1122040039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SLIDES_API1122040039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SLIDES_API1122040039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SLIDES_API1122040039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0582ecde72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0582ecde72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582ecde72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582ecde72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0582ecde72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0582ecde72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582ecde72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582ecde72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SLIDES_API1122040039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SLIDES_API1122040039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0582ecde72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0582ecde72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1252728"/>
            <a:ext cx="5331000" cy="19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215125"/>
            <a:ext cx="47394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aleway"/>
              <a:buNone/>
              <a:defRPr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" name="Google Shape;13;p2"/>
          <p:cNvSpPr>
            <a:spLocks noGrp="1"/>
          </p:cNvSpPr>
          <p:nvPr>
            <p:ph type="pic" idx="2"/>
          </p:nvPr>
        </p:nvSpPr>
        <p:spPr>
          <a:xfrm>
            <a:off x="5981375" y="1633728"/>
            <a:ext cx="2122800" cy="19461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 type="tx">
  <p:cSld name="TITLE_AND_BODY">
    <p:bg>
      <p:bgPr>
        <a:solidFill>
          <a:schemeClr val="accent4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1051560" y="1078992"/>
            <a:ext cx="26517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4974336" y="1069848"/>
            <a:ext cx="3758100" cy="25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79400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1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Font typeface="Poppins"/>
              <a:buNone/>
              <a:defRPr sz="21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298448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 idx="2"/>
          </p:nvPr>
        </p:nvSpPr>
        <p:spPr>
          <a:xfrm>
            <a:off x="311700" y="146300"/>
            <a:ext cx="8520600" cy="2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>
            <a:spLocks noGrp="1"/>
          </p:cNvSpPr>
          <p:nvPr>
            <p:ph type="pic" idx="3"/>
          </p:nvPr>
        </p:nvSpPr>
        <p:spPr>
          <a:xfrm>
            <a:off x="4937760" y="1298448"/>
            <a:ext cx="3502200" cy="3310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2">
  <p:cSld name="TITLE_AND_TWO_COLUMNS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Font typeface="Poppins"/>
              <a:buNone/>
              <a:defRPr sz="21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298448"/>
            <a:ext cx="8522100" cy="35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 idx="2"/>
          </p:nvPr>
        </p:nvSpPr>
        <p:spPr>
          <a:xfrm>
            <a:off x="311700" y="146300"/>
            <a:ext cx="8520600" cy="2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">
  <p:cSld name="CUSTOM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">
  <p:cSld name="CUSTOM_1">
    <p:bg>
      <p:bgPr>
        <a:solidFill>
          <a:schemeClr val="accent4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sz="3600" b="1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sz="3600" b="1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sz="3600" b="1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sz="3600" b="1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sz="3600" b="1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sz="3600" b="1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sz="3600" b="1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sz="36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">
  <p:cSld name="TITLE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ctrTitle"/>
          </p:nvPr>
        </p:nvSpPr>
        <p:spPr>
          <a:xfrm>
            <a:off x="311708" y="398878"/>
            <a:ext cx="5331000" cy="19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Loan Default Risk Analysis</a:t>
            </a: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311700" y="2732425"/>
            <a:ext cx="5392800" cy="19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project by </a:t>
            </a:r>
            <a:r>
              <a:rPr lang="en" b="1" i="1"/>
              <a:t>K Mohammed Feroz</a:t>
            </a:r>
            <a:r>
              <a:rPr lang="en" i="1"/>
              <a:t> </a:t>
            </a:r>
            <a:r>
              <a:rPr lang="en"/>
              <a:t>and </a:t>
            </a:r>
            <a:r>
              <a:rPr lang="en" b="1" i="1"/>
              <a:t>Gunjan Singh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Dated 25 September 2024</a:t>
            </a:r>
            <a:endParaRPr/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FC7264CA-07DE-A14C-1683-9DE030324F04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2258" t="-18947" r="3821" b="-32879"/>
          <a:stretch/>
        </p:blipFill>
        <p:spPr>
          <a:xfrm>
            <a:off x="5287975" y="1225296"/>
            <a:ext cx="3488050" cy="3005328"/>
          </a:xfrm>
          <a:prstGeom prst="rect">
            <a:avLst/>
          </a:prstGeom>
        </p:spPr>
      </p:pic>
      <p:sp>
        <p:nvSpPr>
          <p:cNvPr id="43" name="Google Shape;43;p9"/>
          <p:cNvSpPr txBox="1"/>
          <p:nvPr/>
        </p:nvSpPr>
        <p:spPr>
          <a:xfrm>
            <a:off x="367975" y="2067575"/>
            <a:ext cx="4920000" cy="5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 Comprehensive Exploration of Risk Factors</a:t>
            </a:r>
            <a:endParaRPr sz="17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Delinquencies and Credit Inquiries</a:t>
            </a:r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1"/>
          </p:nvPr>
        </p:nvSpPr>
        <p:spPr>
          <a:xfrm>
            <a:off x="311700" y="1298448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i="1">
                <a:solidFill>
                  <a:srgbClr val="000000"/>
                </a:solidFill>
              </a:rPr>
              <a:t>Higher Delinquency Counts</a:t>
            </a:r>
            <a:br>
              <a:rPr lang="en" b="1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Indicate an increased risk of default.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i="1">
                <a:solidFill>
                  <a:srgbClr val="000000"/>
                </a:solidFill>
              </a:rPr>
              <a:t>Delinquent Borrowers</a:t>
            </a:r>
            <a:br>
              <a:rPr lang="en" b="1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Typically fall into lower credit grades.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i="1">
                <a:solidFill>
                  <a:srgbClr val="000000"/>
                </a:solidFill>
              </a:rPr>
              <a:t>Monitoring Credit Inquiries</a:t>
            </a:r>
            <a:br>
              <a:rPr lang="en" b="1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Can provide valuable insights to inform lending practices.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title" idx="2"/>
          </p:nvPr>
        </p:nvSpPr>
        <p:spPr>
          <a:xfrm>
            <a:off x="311700" y="146300"/>
            <a:ext cx="8520600" cy="2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0" name="Google Shape;110;p18"/>
          <p:cNvPicPr preferRelativeResize="0">
            <a:picLocks noGrp="1"/>
          </p:cNvPicPr>
          <p:nvPr>
            <p:ph type="pic" idx="3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300" y="1202450"/>
            <a:ext cx="4796100" cy="3502200"/>
          </a:xfrm>
          <a:prstGeom prst="roundRect">
            <a:avLst>
              <a:gd name="adj" fmla="val 16667"/>
            </a:avLst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of Public Records on Defaults</a:t>
            </a:r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body" idx="1"/>
          </p:nvPr>
        </p:nvSpPr>
        <p:spPr>
          <a:xfrm>
            <a:off x="311700" y="1298448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Negative Public Records</a:t>
            </a:r>
            <a:br>
              <a:rPr lang="en" b="1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Significantly increase the likelihood of default.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Borrowers with Bankruptcies</a:t>
            </a:r>
            <a:br>
              <a:rPr lang="en" b="1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Typically receive lower credit grades.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Comprehensive Background Checks</a:t>
            </a:r>
            <a:br>
              <a:rPr lang="en" b="1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Are essential for effective risk assessment.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title" idx="2"/>
          </p:nvPr>
        </p:nvSpPr>
        <p:spPr>
          <a:xfrm>
            <a:off x="311700" y="146300"/>
            <a:ext cx="8520600" cy="2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8" name="Google Shape;118;p19"/>
          <p:cNvPicPr preferRelativeResize="0">
            <a:picLocks noGrp="1"/>
          </p:cNvPicPr>
          <p:nvPr>
            <p:ph type="pic" idx="3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6975" y="1017725"/>
            <a:ext cx="4645200" cy="2919900"/>
          </a:xfrm>
          <a:prstGeom prst="roundRect">
            <a:avLst>
              <a:gd name="adj" fmla="val 16667"/>
            </a:avLst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 Analysis and Default Rates</a:t>
            </a:r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body" idx="1"/>
          </p:nvPr>
        </p:nvSpPr>
        <p:spPr>
          <a:xfrm>
            <a:off x="311700" y="1298448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Longer-Term Loans</a:t>
            </a:r>
            <a:br>
              <a:rPr lang="en" b="1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Have a higher likelihood of default.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Loan Duration and Borrower Risk</a:t>
            </a:r>
            <a:br>
              <a:rPr lang="en" b="1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The relationship is critical to understand.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Incorporating Term Analysis</a:t>
            </a:r>
            <a:br>
              <a:rPr lang="en" b="1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Is vital for effective risk assessment.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title" idx="2"/>
          </p:nvPr>
        </p:nvSpPr>
        <p:spPr>
          <a:xfrm>
            <a:off x="311700" y="146300"/>
            <a:ext cx="8520600" cy="2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Google Shape;126;p20"/>
          <p:cNvPicPr preferRelativeResize="0">
            <a:picLocks noGrp="1"/>
          </p:cNvPicPr>
          <p:nvPr>
            <p:ph type="pic" idx="3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2750" y="1017725"/>
            <a:ext cx="4683900" cy="3502200"/>
          </a:xfrm>
          <a:prstGeom prst="roundRect">
            <a:avLst>
              <a:gd name="adj" fmla="val 16667"/>
            </a:avLst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Loan Amounts and Risk Correlation</a:t>
            </a:r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body" idx="1"/>
          </p:nvPr>
        </p:nvSpPr>
        <p:spPr>
          <a:xfrm>
            <a:off x="311700" y="1298448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Higher-grade</a:t>
            </a:r>
            <a:r>
              <a:rPr lang="en"/>
              <a:t> loans generally have lower average amounts.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i="1"/>
              <a:t>Lower grades</a:t>
            </a:r>
            <a:r>
              <a:rPr lang="en"/>
              <a:t> (E, F, G) often involve larger loans.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i="1"/>
              <a:t>Loan amount</a:t>
            </a:r>
            <a:r>
              <a:rPr lang="en"/>
              <a:t> is a key factor in assessing default risk.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title" idx="2"/>
          </p:nvPr>
        </p:nvSpPr>
        <p:spPr>
          <a:xfrm>
            <a:off x="311700" y="146300"/>
            <a:ext cx="8520600" cy="2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4" name="Google Shape;134;p21"/>
          <p:cNvPicPr preferRelativeResize="0">
            <a:picLocks noGrp="1"/>
          </p:cNvPicPr>
          <p:nvPr>
            <p:ph type="pic" idx="3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2125" y="955925"/>
            <a:ext cx="4578300" cy="3239100"/>
          </a:xfrm>
          <a:prstGeom prst="roundRect">
            <a:avLst>
              <a:gd name="adj" fmla="val 16667"/>
            </a:avLst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 from Bivariate Analysis</a:t>
            </a:r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body" idx="1"/>
          </p:nvPr>
        </p:nvSpPr>
        <p:spPr>
          <a:xfrm>
            <a:off x="311700" y="1298448"/>
            <a:ext cx="8522100" cy="35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1. Charged-Off Loans</a:t>
            </a:r>
            <a:endParaRPr b="1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●"/>
            </a:pPr>
            <a:r>
              <a:rPr lang="en">
                <a:solidFill>
                  <a:srgbClr val="000000"/>
                </a:solidFill>
              </a:rPr>
              <a:t>Concentrated primarily in lower grades (E, F, G), indicating higher risk.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2. Debt Consolidation Loans</a:t>
            </a:r>
            <a:endParaRPr b="1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●"/>
            </a:pPr>
            <a:r>
              <a:rPr lang="en">
                <a:solidFill>
                  <a:srgbClr val="000000"/>
                </a:solidFill>
              </a:rPr>
              <a:t>Strongly linked to elevated default rates, highlighting potential risk areas.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3. Delinquency Rates</a:t>
            </a:r>
            <a:endParaRPr b="1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●"/>
            </a:pPr>
            <a:r>
              <a:rPr lang="en">
                <a:solidFill>
                  <a:srgbClr val="000000"/>
                </a:solidFill>
              </a:rPr>
              <a:t>Directly correlate with lower loan grades, underscoring the importance of monitoring.</a:t>
            </a:r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title" idx="2"/>
          </p:nvPr>
        </p:nvSpPr>
        <p:spPr>
          <a:xfrm>
            <a:off x="311700" y="146300"/>
            <a:ext cx="8520600" cy="2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Insights</a:t>
            </a:r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body" idx="1"/>
          </p:nvPr>
        </p:nvSpPr>
        <p:spPr>
          <a:xfrm>
            <a:off x="311700" y="1298448"/>
            <a:ext cx="8522100" cy="35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1. Default Rates in Mortgages and Rentals</a:t>
            </a:r>
            <a:endParaRPr b="1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●"/>
            </a:pPr>
            <a:r>
              <a:rPr lang="en">
                <a:solidFill>
                  <a:srgbClr val="000000"/>
                </a:solidFill>
              </a:rPr>
              <a:t>Higher default rates observed, indicating increased risk.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2. Impact of Unverified Incomes</a:t>
            </a:r>
            <a:endParaRPr b="1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●"/>
            </a:pPr>
            <a:r>
              <a:rPr lang="en">
                <a:solidFill>
                  <a:srgbClr val="000000"/>
                </a:solidFill>
              </a:rPr>
              <a:t>Linked to lower credit grades and elevated default rates.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3. Loan Term Length</a:t>
            </a:r>
            <a:endParaRPr b="1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●"/>
            </a:pPr>
            <a:r>
              <a:rPr lang="en">
                <a:solidFill>
                  <a:srgbClr val="000000"/>
                </a:solidFill>
              </a:rPr>
              <a:t>Longer loan terms correlate with increased likelihood of default.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title" idx="2"/>
          </p:nvPr>
        </p:nvSpPr>
        <p:spPr>
          <a:xfrm>
            <a:off x="311700" y="146300"/>
            <a:ext cx="8520600" cy="2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Insights</a:t>
            </a:r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body" idx="1"/>
          </p:nvPr>
        </p:nvSpPr>
        <p:spPr>
          <a:xfrm>
            <a:off x="311700" y="1298448"/>
            <a:ext cx="8522100" cy="35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b="1">
                <a:solidFill>
                  <a:srgbClr val="000000"/>
                </a:solidFill>
              </a:rPr>
              <a:t>Loan Grades</a:t>
            </a:r>
            <a:r>
              <a:rPr lang="en">
                <a:solidFill>
                  <a:srgbClr val="000000"/>
                </a:solidFill>
              </a:rPr>
              <a:t>: Higher grades have lower rates; lower grades carry higher risk and amounts.</a:t>
            </a:r>
            <a:endParaRPr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b="1">
                <a:solidFill>
                  <a:srgbClr val="000000"/>
                </a:solidFill>
              </a:rPr>
              <a:t>Home Ownership</a:t>
            </a:r>
            <a:r>
              <a:rPr lang="en">
                <a:solidFill>
                  <a:srgbClr val="000000"/>
                </a:solidFill>
              </a:rPr>
              <a:t>: Mortgaged or rental borrowers often show higher risk; fully-owned homes indicate lower risk.</a:t>
            </a:r>
            <a:endParaRPr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b="1">
                <a:solidFill>
                  <a:srgbClr val="000000"/>
                </a:solidFill>
              </a:rPr>
              <a:t>Verification</a:t>
            </a:r>
            <a:r>
              <a:rPr lang="en">
                <a:solidFill>
                  <a:srgbClr val="000000"/>
                </a:solidFill>
              </a:rPr>
              <a:t>: Verified incomes align with higher grades; unverified incomes increase default risk.</a:t>
            </a:r>
            <a:endParaRPr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b="1">
                <a:solidFill>
                  <a:srgbClr val="000000"/>
                </a:solidFill>
              </a:rPr>
              <a:t>Loan Purpose</a:t>
            </a:r>
            <a:r>
              <a:rPr lang="en">
                <a:solidFill>
                  <a:srgbClr val="000000"/>
                </a:solidFill>
              </a:rPr>
              <a:t>: Debt consolidation loans are risky and often low-grade.</a:t>
            </a:r>
            <a:endParaRPr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b="1">
                <a:solidFill>
                  <a:srgbClr val="000000"/>
                </a:solidFill>
              </a:rPr>
              <a:t>Delinquencies</a:t>
            </a:r>
            <a:r>
              <a:rPr lang="en">
                <a:solidFill>
                  <a:srgbClr val="000000"/>
                </a:solidFill>
              </a:rPr>
              <a:t>: Recent delinquencies correlate with higher defaults and lower grades.</a:t>
            </a:r>
            <a:endParaRPr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b="1">
                <a:solidFill>
                  <a:srgbClr val="000000"/>
                </a:solidFill>
              </a:rPr>
              <a:t>Public Records</a:t>
            </a:r>
            <a:r>
              <a:rPr lang="en">
                <a:solidFill>
                  <a:srgbClr val="000000"/>
                </a:solidFill>
              </a:rPr>
              <a:t>: Negative records lead to lower grades and increased defaults.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title" idx="2"/>
          </p:nvPr>
        </p:nvSpPr>
        <p:spPr>
          <a:xfrm>
            <a:off x="311700" y="146300"/>
            <a:ext cx="8520600" cy="2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Strategic Recommendations</a:t>
            </a:r>
            <a:endParaRPr/>
          </a:p>
        </p:txBody>
      </p:sp>
      <p:sp>
        <p:nvSpPr>
          <p:cNvPr id="161" name="Google Shape;161;p25"/>
          <p:cNvSpPr txBox="1">
            <a:spLocks noGrp="1"/>
          </p:cNvSpPr>
          <p:nvPr>
            <p:ph type="body" idx="1"/>
          </p:nvPr>
        </p:nvSpPr>
        <p:spPr>
          <a:xfrm>
            <a:off x="311700" y="1298448"/>
            <a:ext cx="8522100" cy="35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enhance risk management, implement stricter income verification processes for lower-grade loans. 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Adopt risk-based pricing for borrowers with delinquencies or multiple credit inquiries. 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Additionally, introduce targeted financial counseling for high-risk loan applicants to better support their financial stability.</a:t>
            </a:r>
            <a:endParaRPr/>
          </a:p>
        </p:txBody>
      </p:sp>
      <p:sp>
        <p:nvSpPr>
          <p:cNvPr id="162" name="Google Shape;162;p25"/>
          <p:cNvSpPr txBox="1">
            <a:spLocks noGrp="1"/>
          </p:cNvSpPr>
          <p:nvPr>
            <p:ph type="title" idx="2"/>
          </p:nvPr>
        </p:nvSpPr>
        <p:spPr>
          <a:xfrm>
            <a:off x="311700" y="146300"/>
            <a:ext cx="8520600" cy="2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body" idx="1"/>
          </p:nvPr>
        </p:nvSpPr>
        <p:spPr>
          <a:xfrm>
            <a:off x="311700" y="1298448"/>
            <a:ext cx="8522100" cy="35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analysis emphasizes the importance of robust risk assessment strategies. 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By understanding key risk factors, lenders can better manage loan portfolios.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Implementing effective strategies is essential to minimize credit losses.</a:t>
            </a:r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title" idx="2"/>
          </p:nvPr>
        </p:nvSpPr>
        <p:spPr>
          <a:xfrm>
            <a:off x="311700" y="146300"/>
            <a:ext cx="8520600" cy="2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1298448"/>
            <a:ext cx="8522100" cy="35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Substantial credit losses arise from lending to high-risk applicants.</a:t>
            </a:r>
            <a:endParaRPr/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'</a:t>
            </a:r>
            <a:r>
              <a:rPr lang="en" b="1" i="1"/>
              <a:t>Charged-off' </a:t>
            </a:r>
            <a:r>
              <a:rPr lang="en"/>
              <a:t>loans serve as indicators of borrower defaults, highlighting the need for better risk assessment.</a:t>
            </a:r>
            <a:endParaRPr/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Identifying </a:t>
            </a:r>
            <a:r>
              <a:rPr lang="en" b="1" i="1"/>
              <a:t>risky borrowers</a:t>
            </a:r>
            <a:r>
              <a:rPr lang="en"/>
              <a:t> is crucial for maintaining financial stability and reducing losses.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 idx="2"/>
          </p:nvPr>
        </p:nvSpPr>
        <p:spPr>
          <a:xfrm>
            <a:off x="311700" y="146300"/>
            <a:ext cx="8520600" cy="2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Approach</a:t>
            </a:r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1298449"/>
            <a:ext cx="8522100" cy="15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i="1"/>
              <a:t>Exploratory Data Analysis </a:t>
            </a:r>
            <a:r>
              <a:rPr lang="en"/>
              <a:t>(EDA) to uncover patterns.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Focus on </a:t>
            </a:r>
            <a:r>
              <a:rPr lang="en" b="1" i="1"/>
              <a:t>univariate </a:t>
            </a:r>
            <a:r>
              <a:rPr lang="en"/>
              <a:t>(individual feature) and </a:t>
            </a:r>
            <a:r>
              <a:rPr lang="en" b="1" i="1"/>
              <a:t>bivariate </a:t>
            </a:r>
            <a:r>
              <a:rPr lang="en"/>
              <a:t>(relationship between features) analyses.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Utilized </a:t>
            </a:r>
            <a:r>
              <a:rPr lang="en" b="1" i="1"/>
              <a:t>visualizations </a:t>
            </a:r>
            <a:r>
              <a:rPr lang="en"/>
              <a:t>to highlight insights and trends.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idx="2"/>
          </p:nvPr>
        </p:nvSpPr>
        <p:spPr>
          <a:xfrm>
            <a:off x="311700" y="146300"/>
            <a:ext cx="8520600" cy="2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1051550" y="1079000"/>
            <a:ext cx="35655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Understanding </a:t>
            </a:r>
            <a:r>
              <a:rPr lang="en"/>
              <a:t>Loan Default Risks</a:t>
            </a:r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body" idx="1"/>
          </p:nvPr>
        </p:nvSpPr>
        <p:spPr>
          <a:xfrm>
            <a:off x="4974336" y="1069848"/>
            <a:ext cx="3758100" cy="25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 i="1"/>
              <a:t>Loan Offerings:</a:t>
            </a:r>
            <a:r>
              <a:rPr lang="en" sz="1500"/>
              <a:t> The online marketplace provides personal, business, and medical loans.</a:t>
            </a:r>
            <a:endParaRPr sz="1500"/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 i="1"/>
              <a:t>Risk of Credit Losses: </a:t>
            </a:r>
            <a:r>
              <a:rPr lang="en" sz="1500"/>
              <a:t>Significant credit losses occur from lending to high-risk borrowers.</a:t>
            </a:r>
            <a:endParaRPr sz="1500"/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 i="1"/>
              <a:t>Data Scope: </a:t>
            </a:r>
            <a:r>
              <a:rPr lang="en" sz="1500"/>
              <a:t>Analysis is based on a dataset of loans issued from 2007 to 2011.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 on Risk Factors</a:t>
            </a:r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1"/>
          </p:nvPr>
        </p:nvSpPr>
        <p:spPr>
          <a:xfrm>
            <a:off x="311700" y="1298448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i="1"/>
              <a:t>Prevalence of Charged-Off Loans: </a:t>
            </a:r>
            <a:r>
              <a:rPr lang="en"/>
              <a:t>Higher rates of charged-off loans are found in lower grades (E, F, G).</a:t>
            </a:r>
            <a:endParaRPr/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i="1"/>
              <a:t>Debt Consolidation Risks:</a:t>
            </a:r>
            <a:r>
              <a:rPr lang="en"/>
              <a:t> Loans for debt consolidation are associated with significantly higher default rates.</a:t>
            </a:r>
            <a:endParaRPr/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i="1"/>
              <a:t>Critical Risk Indicators: </a:t>
            </a:r>
            <a:r>
              <a:rPr lang="en"/>
              <a:t>Unverified income and recent delinquencies are strong predictors of loan defaults.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2"/>
          </p:nvPr>
        </p:nvSpPr>
        <p:spPr>
          <a:xfrm>
            <a:off x="311700" y="146300"/>
            <a:ext cx="8520600" cy="2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1" name="Google Shape;71;p13"/>
          <p:cNvPicPr preferRelativeResize="0">
            <a:picLocks noGrp="1"/>
          </p:cNvPicPr>
          <p:nvPr>
            <p:ph type="pic" idx="3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1017725"/>
            <a:ext cx="4130100" cy="3513600"/>
          </a:xfrm>
          <a:prstGeom prst="roundRect">
            <a:avLst>
              <a:gd name="adj" fmla="val 16667"/>
            </a:avLst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Indicators of Loan Default</a:t>
            </a:r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body" idx="1"/>
          </p:nvPr>
        </p:nvSpPr>
        <p:spPr>
          <a:xfrm>
            <a:off x="311700" y="1298448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 b="1" i="1"/>
              <a:t>Correlation of Loan Status &amp; Borrower Grade :</a:t>
            </a:r>
            <a:r>
              <a:rPr lang="en"/>
              <a:t> Strong link indicating higher risk with lower grades.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</a:t>
            </a:r>
            <a:r>
              <a:rPr lang="en" b="1" i="1"/>
              <a:t>Impact of Home Ownership Status :</a:t>
            </a:r>
            <a:r>
              <a:rPr lang="en"/>
              <a:t>   Homeowners generally present lower default risk.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 </a:t>
            </a:r>
            <a:r>
              <a:rPr lang="en" b="1" i="1"/>
              <a:t>Influence of Verification Status : </a:t>
            </a:r>
            <a:r>
              <a:rPr lang="en"/>
              <a:t>Verified loans show better grade distribution and reduced risk.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title" idx="2"/>
          </p:nvPr>
        </p:nvSpPr>
        <p:spPr>
          <a:xfrm>
            <a:off x="311700" y="146300"/>
            <a:ext cx="8520600" cy="2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14"/>
          <p:cNvPicPr preferRelativeResize="0">
            <a:picLocks noGrp="1"/>
          </p:cNvPicPr>
          <p:nvPr>
            <p:ph type="pic" idx="3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4900" y="1169850"/>
            <a:ext cx="4925700" cy="2779200"/>
          </a:xfrm>
          <a:prstGeom prst="roundRect">
            <a:avLst>
              <a:gd name="adj" fmla="val 16667"/>
            </a:avLst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Data-Driven Insights for Risk Mitigation</a:t>
            </a:r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1"/>
          </p:nvPr>
        </p:nvSpPr>
        <p:spPr>
          <a:xfrm>
            <a:off x="311700" y="1298450"/>
            <a:ext cx="384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i="1"/>
              <a:t>Stricter Income Verification : </a:t>
            </a:r>
            <a:r>
              <a:rPr lang="en"/>
              <a:t>Implement for lower-grade loans to reduce default risk.</a:t>
            </a:r>
            <a:endParaRPr/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i="1"/>
              <a:t>Link Between Income Verification and Defaults :</a:t>
            </a:r>
            <a:r>
              <a:rPr lang="en"/>
              <a:t> Unverified income correlates with higher default rates.</a:t>
            </a:r>
            <a:endParaRPr/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i="1"/>
              <a:t>Risk-Based Pricing Strategies : </a:t>
            </a:r>
            <a:r>
              <a:rPr lang="en"/>
              <a:t>Tailor pricing for high-risk borrowers to enhance loan performance.</a:t>
            </a:r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title" idx="2"/>
          </p:nvPr>
        </p:nvSpPr>
        <p:spPr>
          <a:xfrm>
            <a:off x="311700" y="146300"/>
            <a:ext cx="8520600" cy="2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7" name="Google Shape;87;p15"/>
          <p:cNvPicPr preferRelativeResize="0">
            <a:picLocks noGrp="1"/>
          </p:cNvPicPr>
          <p:nvPr>
            <p:ph type="pic" idx="3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9975" y="1078950"/>
            <a:ext cx="4840800" cy="2657100"/>
          </a:xfrm>
          <a:prstGeom prst="roundRect">
            <a:avLst>
              <a:gd name="adj" fmla="val 16667"/>
            </a:avLst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from Univariate Analysis</a:t>
            </a:r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body" idx="1"/>
          </p:nvPr>
        </p:nvSpPr>
        <p:spPr>
          <a:xfrm>
            <a:off x="311700" y="1298448"/>
            <a:ext cx="8522100" cy="35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Higher-grade loans show </a:t>
            </a:r>
            <a:r>
              <a:rPr lang="en" b="1" i="1"/>
              <a:t>lower </a:t>
            </a:r>
            <a:r>
              <a:rPr lang="en"/>
              <a:t>interest rates.</a:t>
            </a:r>
            <a:endParaRPr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Most loans are concentrated in lower amounts, but </a:t>
            </a:r>
            <a:r>
              <a:rPr lang="en" b="1" i="1"/>
              <a:t>larger loans </a:t>
            </a:r>
            <a:r>
              <a:rPr lang="en"/>
              <a:t>are associated with higher risk.</a:t>
            </a:r>
            <a:endParaRPr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b="1" i="1"/>
              <a:t>Full homeowners</a:t>
            </a:r>
            <a:r>
              <a:rPr lang="en"/>
              <a:t> tend to receive higher grades and pose lower risk.</a:t>
            </a:r>
            <a:endParaRPr/>
          </a:p>
          <a:p>
            <a:pPr marL="457200" lvl="0" indent="0" algn="l" rtl="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title" idx="2"/>
          </p:nvPr>
        </p:nvSpPr>
        <p:spPr>
          <a:xfrm>
            <a:off x="311700" y="146300"/>
            <a:ext cx="8520600" cy="2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Loan Purpose and Default Risk</a:t>
            </a:r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body" idx="1"/>
          </p:nvPr>
        </p:nvSpPr>
        <p:spPr>
          <a:xfrm>
            <a:off x="311700" y="1298448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i="1"/>
              <a:t>Debt Consolidation Loans :</a:t>
            </a:r>
            <a:br>
              <a:rPr lang="en"/>
            </a:br>
            <a:r>
              <a:rPr lang="en"/>
              <a:t>Common but associated with a higher risk of default.</a:t>
            </a:r>
            <a:endParaRPr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i="1"/>
              <a:t>Small Business Loans :</a:t>
            </a:r>
            <a:br>
              <a:rPr lang="en"/>
            </a:br>
            <a:r>
              <a:rPr lang="en"/>
              <a:t>Show elevated default rates compared to other loan types.</a:t>
            </a:r>
            <a:endParaRPr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i="1"/>
              <a:t>Importance of Understanding Loan Purposes :</a:t>
            </a:r>
            <a:br>
              <a:rPr lang="en"/>
            </a:br>
            <a:r>
              <a:rPr lang="en"/>
              <a:t>Insight into loan purposes can inform better lending decisions.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title" idx="2"/>
          </p:nvPr>
        </p:nvSpPr>
        <p:spPr>
          <a:xfrm>
            <a:off x="311700" y="146300"/>
            <a:ext cx="8520600" cy="2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" name="Google Shape;102;p17"/>
          <p:cNvPicPr preferRelativeResize="0">
            <a:picLocks noGrp="1"/>
          </p:cNvPicPr>
          <p:nvPr>
            <p:ph type="pic" idx="3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906750"/>
            <a:ext cx="4453800" cy="3330000"/>
          </a:xfrm>
          <a:prstGeom prst="roundRect">
            <a:avLst>
              <a:gd name="adj" fmla="val 16667"/>
            </a:avLst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orkspace Toolkit by Jeff Su">
  <a:themeElements>
    <a:clrScheme name="Simple Light">
      <a:dk1>
        <a:srgbClr val="094067"/>
      </a:dk1>
      <a:lt1>
        <a:srgbClr val="FFFFFF"/>
      </a:lt1>
      <a:dk2>
        <a:srgbClr val="3DA9FC"/>
      </a:dk2>
      <a:lt2>
        <a:srgbClr val="5F6C7B"/>
      </a:lt2>
      <a:accent1>
        <a:srgbClr val="EF4565"/>
      </a:accent1>
      <a:accent2>
        <a:srgbClr val="0842A0"/>
      </a:accent2>
      <a:accent3>
        <a:srgbClr val="90B4CE"/>
      </a:accent3>
      <a:accent4>
        <a:srgbClr val="F1F3F4"/>
      </a:accent4>
      <a:accent5>
        <a:srgbClr val="DFF1FF"/>
      </a:accent5>
      <a:accent6>
        <a:srgbClr val="EEFF41"/>
      </a:accent6>
      <a:hlink>
        <a:srgbClr val="09406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842</Words>
  <Application>Microsoft Office PowerPoint</Application>
  <PresentationFormat>On-screen Show (16:9)</PresentationFormat>
  <Paragraphs>84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Poppins</vt:lpstr>
      <vt:lpstr>Arial</vt:lpstr>
      <vt:lpstr>Raleway</vt:lpstr>
      <vt:lpstr>Workspace Toolkit by Jeff Su</vt:lpstr>
      <vt:lpstr>Loan Default Risk Analysis</vt:lpstr>
      <vt:lpstr>Problem Statement</vt:lpstr>
      <vt:lpstr>Analysis Approach</vt:lpstr>
      <vt:lpstr>Understanding Loan Default Risks</vt:lpstr>
      <vt:lpstr>Key Findings on Risk Factors</vt:lpstr>
      <vt:lpstr>Key Indicators of Loan Default</vt:lpstr>
      <vt:lpstr>Data-Driven Insights for Risk Mitigation</vt:lpstr>
      <vt:lpstr>Insights from Univariate Analysis</vt:lpstr>
      <vt:lpstr>Loan Purpose and Default Risk</vt:lpstr>
      <vt:lpstr>Delinquencies and Credit Inquiries</vt:lpstr>
      <vt:lpstr>Impact of Public Records on Defaults</vt:lpstr>
      <vt:lpstr>Term Analysis and Default Rates</vt:lpstr>
      <vt:lpstr>Loan Amounts and Risk Correlation</vt:lpstr>
      <vt:lpstr>Key Findings from Bivariate Analysis</vt:lpstr>
      <vt:lpstr>Visual Insights</vt:lpstr>
      <vt:lpstr>Summary of Insights</vt:lpstr>
      <vt:lpstr>Strategic Recommendations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Mohammed Feroz</cp:lastModifiedBy>
  <cp:revision>1</cp:revision>
  <dcterms:modified xsi:type="dcterms:W3CDTF">2024-09-25T17:51:54Z</dcterms:modified>
</cp:coreProperties>
</file>