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7" r:id="rId3"/>
    <p:sldId id="270" r:id="rId4"/>
    <p:sldId id="258" r:id="rId5"/>
    <p:sldId id="275" r:id="rId6"/>
    <p:sldId id="285" r:id="rId7"/>
    <p:sldId id="272" r:id="rId8"/>
    <p:sldId id="268" r:id="rId9"/>
    <p:sldId id="276" r:id="rId10"/>
    <p:sldId id="277" r:id="rId11"/>
    <p:sldId id="286" r:id="rId12"/>
    <p:sldId id="280" r:id="rId13"/>
    <p:sldId id="281" r:id="rId14"/>
    <p:sldId id="278" r:id="rId15"/>
    <p:sldId id="282" r:id="rId16"/>
    <p:sldId id="283" r:id="rId17"/>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C6D58-429F-3CA8-81B4-20038C411AD6}" v="19" dt="2023-03-24T16:57:47.117"/>
    <p1510:client id="{3A4DCBEB-0410-459D-6464-FF66414C2C39}" v="174" dt="2023-03-24T18:01:58.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83069" autoAdjust="0"/>
  </p:normalViewPr>
  <p:slideViewPr>
    <p:cSldViewPr>
      <p:cViewPr varScale="1">
        <p:scale>
          <a:sx n="82" d="100"/>
          <a:sy n="82" d="100"/>
        </p:scale>
        <p:origin x="1037" y="72"/>
      </p:cViewPr>
      <p:guideLst>
        <p:guide orient="horz" pos="2304"/>
        <p:guide pos="3456"/>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4/6/2024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extLst>
      <p:ext uri="{BB962C8B-B14F-4D97-AF65-F5344CB8AC3E}">
        <p14:creationId xmlns:p14="http://schemas.microsoft.com/office/powerpoint/2010/main" val="3367197128"/>
      </p:ext>
    </p:extLst>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FE05FAA-1D74-433B-B47C-6E92E989D7D7}"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618B6E-AD44-4269-86DA-354B65943109}"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4EE6B9-74CC-41A7-B0FF-6A5C5A39445D}"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DF5332-8A02-4AEA-A26F-9160903140B2}"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B03339-2D43-41F6-B0D5-EC83DEBCA5D7}" type="datetime1">
              <a:rPr lang="en-US" smtClean="0"/>
              <a:t>4/6/2024</a:t>
            </a:fld>
            <a:endParaRPr lang="en-US" dirty="0"/>
          </a:p>
        </p:txBody>
      </p:sp>
      <p:sp>
        <p:nvSpPr>
          <p:cNvPr id="5" name="Footer Placeholder 4"/>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2EA75A-FCA2-4484-A056-DF928498FB6B}"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81779D-E386-48EE-91B2-A7A83EE4B570}" type="datetime1">
              <a:rPr lang="en-US" smtClean="0"/>
              <a:t>4/6/2024</a:t>
            </a:fld>
            <a:endParaRPr lang="en-US" dirty="0"/>
          </a:p>
        </p:txBody>
      </p:sp>
      <p:sp>
        <p:nvSpPr>
          <p:cNvPr id="8" name="Footer Placeholder 7"/>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7846EC-0CE8-447F-A9AE-5E37DE151E0D}" type="datetime1">
              <a:rPr lang="en-US" smtClean="0"/>
              <a:t>4/6/2024</a:t>
            </a:fld>
            <a:endParaRPr lang="en-US" dirty="0"/>
          </a:p>
        </p:txBody>
      </p:sp>
      <p:sp>
        <p:nvSpPr>
          <p:cNvPr id="4" name="Footer Placeholder 3"/>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D5F18-C06D-4630-A796-7484FC938202}" type="datetime1">
              <a:rPr lang="en-US" smtClean="0"/>
              <a:t>4/6/2024</a:t>
            </a:fld>
            <a:endParaRPr lang="en-US" dirty="0"/>
          </a:p>
        </p:txBody>
      </p:sp>
      <p:sp>
        <p:nvSpPr>
          <p:cNvPr id="3" name="Footer Placeholder 2"/>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958C04-CDA3-49A9-92FE-27F04E8540D6}"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5346EC-96AA-4A70-B804-00BD3F08CC8C}" type="datetime1">
              <a:rPr lang="en-US" smtClean="0"/>
              <a:t>4/6/2024</a:t>
            </a:fld>
            <a:endParaRPr lang="en-US" dirty="0"/>
          </a:p>
        </p:txBody>
      </p:sp>
      <p:sp>
        <p:nvSpPr>
          <p:cNvPr id="6" name="Footer Placeholder 5"/>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6892DB98-9DF7-49FB-AC6A-64A89941ED9E}" type="datetime1">
              <a:rPr lang="en-US" smtClean="0"/>
              <a:t>4/6/2024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smtClean="0"/>
              <a:t>Agriculture market transperency and yeild prediction to mitigate market manipulation </a:t>
            </a:r>
            <a:endParaRPr lang="en-US" dirty="0"/>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a:t>
            </a:r>
            <a:r>
              <a:rPr lang="en-US" sz="2900" dirty="0" err="1">
                <a:solidFill>
                  <a:schemeClr val="bg1"/>
                </a:solidFill>
                <a:latin typeface="Arial" pitchFamily="34" charset="0"/>
                <a:cs typeface="Arial" pitchFamily="34" charset="0"/>
              </a:rPr>
              <a:t>Dhule</a:t>
            </a:r>
            <a:r>
              <a:rPr lang="en-US" sz="2900" dirty="0">
                <a:solidFill>
                  <a:schemeClr val="bg1"/>
                </a:solidFill>
                <a:latin typeface="Arial" pitchFamily="34" charset="0"/>
                <a:cs typeface="Arial" pitchFamily="34" charset="0"/>
              </a:rPr>
              <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0"/>
            <a:ext cx="10439400" cy="3276599"/>
          </a:xfrm>
        </p:spPr>
        <p:txBody>
          <a:bodyPr vert="horz" lIns="104493" tIns="52247" rIns="104493" bIns="52247" rtlCol="0" anchor="t">
            <a:normAutofit fontScale="47500" lnSpcReduction="20000"/>
          </a:bodyPr>
          <a:lstStyle/>
          <a:p>
            <a:pPr fontAlgn="base"/>
            <a:r>
              <a:rPr lang="en-US" sz="4400" dirty="0">
                <a:solidFill>
                  <a:schemeClr val="tx1"/>
                </a:solidFill>
              </a:rPr>
              <a:t>Major Project Presentation​</a:t>
            </a:r>
          </a:p>
          <a:p>
            <a:pPr fontAlgn="base"/>
            <a:r>
              <a:rPr lang="en-US" sz="4400" dirty="0">
                <a:solidFill>
                  <a:schemeClr val="tx1"/>
                </a:solidFill>
              </a:rPr>
              <a:t>On​</a:t>
            </a:r>
          </a:p>
          <a:p>
            <a:r>
              <a:rPr lang="en-US" sz="4400" dirty="0" smtClean="0">
                <a:solidFill>
                  <a:schemeClr val="tx2">
                    <a:lumMod val="60000"/>
                    <a:lumOff val="40000"/>
                  </a:schemeClr>
                </a:solidFill>
              </a:rPr>
              <a:t>“Reason of </a:t>
            </a:r>
            <a:r>
              <a:rPr lang="en-GB" sz="4400" dirty="0" smtClean="0">
                <a:solidFill>
                  <a:schemeClr val="tx2">
                    <a:lumMod val="60000"/>
                    <a:lumOff val="40000"/>
                  </a:schemeClr>
                </a:solidFill>
              </a:rPr>
              <a:t>Price Inflation </a:t>
            </a:r>
            <a:r>
              <a:rPr lang="en-GB" sz="4400" dirty="0">
                <a:solidFill>
                  <a:schemeClr val="tx2">
                    <a:lumMod val="60000"/>
                    <a:lumOff val="40000"/>
                  </a:schemeClr>
                </a:solidFill>
              </a:rPr>
              <a:t>of crop detection to mitigate </a:t>
            </a:r>
            <a:r>
              <a:rPr lang="en-GB" sz="4400" dirty="0" smtClean="0">
                <a:solidFill>
                  <a:schemeClr val="tx2">
                    <a:lumMod val="60000"/>
                    <a:lumOff val="40000"/>
                  </a:schemeClr>
                </a:solidFill>
              </a:rPr>
              <a:t>market manipulation</a:t>
            </a:r>
            <a:r>
              <a:rPr lang="en-US" sz="4400" dirty="0" smtClean="0">
                <a:solidFill>
                  <a:schemeClr val="tx2">
                    <a:lumMod val="60000"/>
                    <a:lumOff val="40000"/>
                  </a:schemeClr>
                </a:solidFill>
              </a:rPr>
              <a:t>”​</a:t>
            </a:r>
          </a:p>
          <a:p>
            <a:r>
              <a:rPr lang="en-US" sz="4400" dirty="0" smtClean="0">
                <a:solidFill>
                  <a:schemeClr val="tx1"/>
                </a:solidFill>
              </a:rPr>
              <a:t>By</a:t>
            </a:r>
            <a:endParaRPr lang="en-US" sz="4400" dirty="0">
              <a:solidFill>
                <a:schemeClr val="tx1"/>
              </a:solidFill>
            </a:endParaRPr>
          </a:p>
          <a:p>
            <a:r>
              <a:rPr lang="en-US" sz="3800" dirty="0" smtClean="0">
                <a:solidFill>
                  <a:schemeClr val="tx1"/>
                </a:solidFill>
              </a:rPr>
              <a:t>Name of group members</a:t>
            </a:r>
            <a:r>
              <a:rPr lang="en-US" sz="3800" dirty="0">
                <a:solidFill>
                  <a:schemeClr val="tx1"/>
                </a:solidFill>
              </a:rPr>
              <a:t>. </a:t>
            </a:r>
            <a:endParaRPr lang="en-US" sz="3800" dirty="0" smtClean="0">
              <a:solidFill>
                <a:schemeClr val="tx1"/>
              </a:solidFill>
            </a:endParaRPr>
          </a:p>
          <a:p>
            <a:endParaRPr lang="en-US" sz="3800" dirty="0" smtClean="0">
              <a:solidFill>
                <a:schemeClr val="tx1"/>
              </a:solidFill>
            </a:endParaRPr>
          </a:p>
          <a:p>
            <a:pPr lvl="7" algn="just"/>
            <a:r>
              <a:rPr lang="en-US" sz="4200" dirty="0" smtClean="0">
                <a:solidFill>
                  <a:schemeClr val="tx1"/>
                </a:solidFill>
              </a:rPr>
              <a:t>1)More Gunjan (14004200024</a:t>
            </a:r>
            <a:r>
              <a:rPr lang="en-US" sz="4200" dirty="0">
                <a:solidFill>
                  <a:schemeClr val="tx1"/>
                </a:solidFill>
              </a:rPr>
              <a:t>) </a:t>
            </a:r>
          </a:p>
          <a:p>
            <a:pPr lvl="7" algn="just"/>
            <a:r>
              <a:rPr lang="en-US" sz="4200" dirty="0" smtClean="0">
                <a:solidFill>
                  <a:schemeClr val="tx1"/>
                </a:solidFill>
              </a:rPr>
              <a:t>2)More Maitry (14004200025</a:t>
            </a:r>
            <a:r>
              <a:rPr lang="en-US" sz="4200" dirty="0">
                <a:solidFill>
                  <a:schemeClr val="tx1"/>
                </a:solidFill>
              </a:rPr>
              <a:t>) </a:t>
            </a:r>
            <a:endParaRPr lang="en-US" sz="4200" dirty="0" smtClean="0">
              <a:solidFill>
                <a:schemeClr val="tx1"/>
              </a:solidFill>
            </a:endParaRPr>
          </a:p>
          <a:p>
            <a:pPr lvl="7" algn="just"/>
            <a:r>
              <a:rPr lang="en-US" sz="4200" dirty="0" smtClean="0">
                <a:solidFill>
                  <a:schemeClr val="tx1"/>
                </a:solidFill>
              </a:rPr>
              <a:t>3)Sonawane  </a:t>
            </a:r>
            <a:r>
              <a:rPr lang="en-US" sz="4200" dirty="0" err="1" smtClean="0">
                <a:solidFill>
                  <a:schemeClr val="tx1"/>
                </a:solidFill>
              </a:rPr>
              <a:t>Harshal</a:t>
            </a:r>
            <a:r>
              <a:rPr lang="en-US" sz="4200" dirty="0" smtClean="0">
                <a:solidFill>
                  <a:schemeClr val="tx1"/>
                </a:solidFill>
              </a:rPr>
              <a:t>(14004200052</a:t>
            </a:r>
            <a:r>
              <a:rPr lang="en-US" sz="4200" dirty="0">
                <a:solidFill>
                  <a:schemeClr val="tx1"/>
                </a:solidFill>
              </a:rPr>
              <a:t>) </a:t>
            </a:r>
            <a:endParaRPr lang="en-US" sz="4200" dirty="0" smtClean="0">
              <a:solidFill>
                <a:schemeClr val="tx1"/>
              </a:solidFill>
            </a:endParaRPr>
          </a:p>
          <a:p>
            <a:pPr lvl="7" algn="just"/>
            <a:r>
              <a:rPr lang="en-US" sz="4200" dirty="0" smtClean="0">
                <a:solidFill>
                  <a:schemeClr val="tx1"/>
                </a:solidFill>
              </a:rPr>
              <a:t>4)</a:t>
            </a:r>
            <a:r>
              <a:rPr lang="en-US" sz="4200" dirty="0" err="1" smtClean="0">
                <a:solidFill>
                  <a:schemeClr val="tx1"/>
                </a:solidFill>
              </a:rPr>
              <a:t>Bhise</a:t>
            </a:r>
            <a:r>
              <a:rPr lang="en-US" sz="4200" dirty="0" smtClean="0">
                <a:solidFill>
                  <a:schemeClr val="tx1"/>
                </a:solidFill>
              </a:rPr>
              <a:t> </a:t>
            </a:r>
            <a:r>
              <a:rPr lang="en-US" sz="4200" dirty="0" err="1" smtClean="0">
                <a:solidFill>
                  <a:schemeClr val="tx1"/>
                </a:solidFill>
              </a:rPr>
              <a:t>Tejaswini</a:t>
            </a:r>
            <a:r>
              <a:rPr lang="en-US" sz="4200" dirty="0" smtClean="0">
                <a:solidFill>
                  <a:schemeClr val="tx1"/>
                </a:solidFill>
              </a:rPr>
              <a:t>(14004200008</a:t>
            </a:r>
            <a:r>
              <a:rPr lang="en-US" sz="4200" dirty="0">
                <a:solidFill>
                  <a:schemeClr val="tx1"/>
                </a:solidFill>
              </a:rPr>
              <a:t>)</a:t>
            </a:r>
          </a:p>
          <a:p>
            <a:pPr lvl="7" algn="just"/>
            <a:endParaRPr lang="en-US" sz="4200" dirty="0">
              <a:solidFill>
                <a:schemeClr val="tx1"/>
              </a:solidFill>
            </a:endParaRPr>
          </a:p>
          <a:p>
            <a:endParaRPr lang="en-US" sz="3800" dirty="0">
              <a:solidFill>
                <a:srgbClr val="C00000"/>
              </a:solidFill>
            </a:endParaRPr>
          </a:p>
          <a:p>
            <a:endParaRPr lang="en-US" sz="3800" dirty="0">
              <a:solidFill>
                <a:srgbClr val="C00000"/>
              </a:solidFill>
            </a:endParaRPr>
          </a:p>
          <a:p>
            <a:endParaRPr lang="en-US" sz="2700" dirty="0"/>
          </a:p>
        </p:txBody>
      </p:sp>
      <p:sp>
        <p:nvSpPr>
          <p:cNvPr id="6" name="Subtitle 2"/>
          <p:cNvSpPr txBox="1">
            <a:spLocks/>
          </p:cNvSpPr>
          <p:nvPr/>
        </p:nvSpPr>
        <p:spPr>
          <a:xfrm>
            <a:off x="990600" y="5334000"/>
            <a:ext cx="9235440" cy="894080"/>
          </a:xfrm>
          <a:prstGeom prst="rect">
            <a:avLst/>
          </a:prstGeom>
        </p:spPr>
        <p:txBody>
          <a:bodyPr vert="horz" lIns="104493" tIns="52247" rIns="104493" bIns="52247" rtlCol="0">
            <a:normAutofit fontScale="92500" lnSpcReduction="20000"/>
          </a:bodyPr>
          <a:lstStyle/>
          <a:p>
            <a:pPr algn="ctr">
              <a:spcBef>
                <a:spcPct val="20000"/>
              </a:spcBef>
              <a:defRPr/>
            </a:pPr>
            <a:r>
              <a:rPr lang="en-US" sz="2700" dirty="0" smtClean="0"/>
              <a:t>Guide</a:t>
            </a:r>
          </a:p>
          <a:p>
            <a:pPr algn="ctr">
              <a:spcBef>
                <a:spcPct val="20000"/>
              </a:spcBef>
              <a:defRPr/>
            </a:pPr>
            <a:r>
              <a:rPr lang="en-US" sz="3000" dirty="0" err="1" smtClean="0"/>
              <a:t>Prof.NiteenDhutraj</a:t>
            </a:r>
            <a:endParaRPr lang="en-US" sz="3000" dirty="0"/>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700" y="1752600"/>
            <a:ext cx="9448800" cy="5029200"/>
          </a:xfrm>
        </p:spPr>
        <p:txBody>
          <a:bodyPr>
            <a:normAutofit fontScale="40000" lnSpcReduction="20000"/>
          </a:bodyPr>
          <a:lstStyle/>
          <a:p>
            <a:pPr algn="l"/>
            <a:r>
              <a:rPr lang="en-US" sz="6300" b="1" dirty="0">
                <a:solidFill>
                  <a:schemeClr val="tx1"/>
                </a:solidFill>
              </a:rPr>
              <a:t>Step 3: </a:t>
            </a:r>
            <a:r>
              <a:rPr lang="en-US" sz="6300" b="1" dirty="0" smtClean="0">
                <a:solidFill>
                  <a:schemeClr val="tx1"/>
                </a:solidFill>
              </a:rPr>
              <a:t>Anomaly Detection price inflation.</a:t>
            </a:r>
            <a:endParaRPr lang="en-US" sz="6300" dirty="0">
              <a:solidFill>
                <a:schemeClr val="tx1"/>
              </a:solidFill>
            </a:endParaRPr>
          </a:p>
          <a:p>
            <a:pPr marL="571500" indent="-571500" algn="just">
              <a:buFont typeface="Arial" panose="020B0604020202020204" pitchFamily="34" charset="0"/>
              <a:buChar char="•"/>
            </a:pPr>
            <a:r>
              <a:rPr lang="en-US" sz="6300" dirty="0" smtClean="0">
                <a:solidFill>
                  <a:schemeClr val="tx1"/>
                </a:solidFill>
              </a:rPr>
              <a:t>Label instances of price inflation using </a:t>
            </a:r>
            <a:r>
              <a:rPr lang="en-US" sz="6300" dirty="0">
                <a:solidFill>
                  <a:schemeClr val="tx1"/>
                </a:solidFill>
              </a:rPr>
              <a:t>abnormal price fluctuations or production </a:t>
            </a:r>
            <a:r>
              <a:rPr lang="en-US" sz="6300" dirty="0" smtClean="0">
                <a:solidFill>
                  <a:schemeClr val="tx1"/>
                </a:solidFill>
              </a:rPr>
              <a:t>patterns. Train </a:t>
            </a:r>
            <a:r>
              <a:rPr lang="en-US" sz="6300" dirty="0">
                <a:solidFill>
                  <a:schemeClr val="tx1"/>
                </a:solidFill>
              </a:rPr>
              <a:t>a supervised learning model (e.g., Random Forest, Gradient Boosting) to detect and classify intentional storage </a:t>
            </a:r>
            <a:r>
              <a:rPr lang="en-US" sz="6300" dirty="0" smtClean="0">
                <a:solidFill>
                  <a:schemeClr val="tx1"/>
                </a:solidFill>
              </a:rPr>
              <a:t>instances.</a:t>
            </a:r>
          </a:p>
          <a:p>
            <a:pPr algn="just"/>
            <a:r>
              <a:rPr lang="en-US" sz="6600" b="1" dirty="0" smtClean="0">
                <a:solidFill>
                  <a:schemeClr val="tx1"/>
                </a:solidFill>
              </a:rPr>
              <a:t>Step </a:t>
            </a:r>
            <a:r>
              <a:rPr lang="en-US" sz="6600" b="1" dirty="0">
                <a:solidFill>
                  <a:schemeClr val="tx1"/>
                </a:solidFill>
              </a:rPr>
              <a:t>4</a:t>
            </a:r>
            <a:r>
              <a:rPr lang="en-US" sz="6600" b="1" dirty="0" smtClean="0">
                <a:solidFill>
                  <a:schemeClr val="tx1"/>
                </a:solidFill>
              </a:rPr>
              <a:t>: </a:t>
            </a:r>
            <a:r>
              <a:rPr lang="en-US" sz="6600" b="1" dirty="0">
                <a:solidFill>
                  <a:schemeClr val="tx1"/>
                </a:solidFill>
              </a:rPr>
              <a:t>Integration with Django Framework</a:t>
            </a:r>
            <a:endParaRPr lang="en-US" sz="6600" dirty="0">
              <a:solidFill>
                <a:schemeClr val="tx1"/>
              </a:solidFill>
            </a:endParaRPr>
          </a:p>
          <a:p>
            <a:pPr marL="571500" indent="-571500" algn="just">
              <a:buFont typeface="Arial" panose="020B0604020202020204" pitchFamily="34" charset="0"/>
              <a:buChar char="•"/>
            </a:pPr>
            <a:r>
              <a:rPr lang="en-US" sz="6600" dirty="0">
                <a:solidFill>
                  <a:schemeClr val="tx1"/>
                </a:solidFill>
              </a:rPr>
              <a:t>Utilize the Django framework to build a user-friendly interface/dashboard. Design an interactive </a:t>
            </a:r>
            <a:r>
              <a:rPr lang="en-US" sz="6600" dirty="0" smtClean="0">
                <a:solidFill>
                  <a:schemeClr val="tx1"/>
                </a:solidFill>
              </a:rPr>
              <a:t>website </a:t>
            </a:r>
            <a:r>
              <a:rPr lang="en-US" sz="6600" dirty="0">
                <a:solidFill>
                  <a:schemeClr val="tx1"/>
                </a:solidFill>
              </a:rPr>
              <a:t>allowing stakeholders to input data and receive predictions. Integrate the trained machine learning models to provide real-time insights through the interface.</a:t>
            </a:r>
          </a:p>
          <a:p>
            <a:endParaRPr lang="en-IN" sz="6600" dirty="0"/>
          </a:p>
          <a:p>
            <a:pPr marL="571500" indent="-571500" algn="just">
              <a:buFont typeface="Arial" panose="020B0604020202020204" pitchFamily="34" charset="0"/>
              <a:buChar char="•"/>
            </a:pPr>
            <a:endParaRPr lang="en-US" sz="6300" dirty="0" smtClean="0">
              <a:solidFill>
                <a:schemeClr val="tx1"/>
              </a:solidFill>
            </a:endParaRPr>
          </a:p>
          <a:p>
            <a:pPr algn="just"/>
            <a:endParaRPr lang="en-US" sz="4500" dirty="0">
              <a:solidFill>
                <a:schemeClr val="tx1"/>
              </a:solidFill>
            </a:endParaRPr>
          </a:p>
          <a:p>
            <a:pPr algn="just"/>
            <a:endParaRPr lang="en-IN" sz="2500" dirty="0"/>
          </a:p>
        </p:txBody>
      </p:sp>
      <p:sp>
        <p:nvSpPr>
          <p:cNvPr id="4" name="Title 1"/>
          <p:cNvSpPr>
            <a:spLocks noGrp="1"/>
          </p:cNvSpPr>
          <p:nvPr>
            <p:ph type="ctrTitle"/>
          </p:nvPr>
        </p:nvSpPr>
        <p:spPr>
          <a:xfrm>
            <a:off x="533400" y="304800"/>
            <a:ext cx="96774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4400" dirty="0" smtClean="0">
                <a:solidFill>
                  <a:schemeClr val="bg2"/>
                </a:solidFill>
              </a:rPr>
              <a:t>Approach to solve the problem</a:t>
            </a:r>
            <a:endParaRPr lang="en-US" dirty="0">
              <a:solidFill>
                <a:schemeClr val="bg2"/>
              </a:solidFill>
            </a:endParaRPr>
          </a:p>
        </p:txBody>
      </p:sp>
      <p:sp>
        <p:nvSpPr>
          <p:cNvPr id="5" name="Footer Placeholder 3"/>
          <p:cNvSpPr>
            <a:spLocks noGrp="1"/>
          </p:cNvSpPr>
          <p:nvPr>
            <p:ph type="ftr" sz="quarter" idx="11"/>
          </p:nvPr>
        </p:nvSpPr>
        <p:spPr>
          <a:xfrm>
            <a:off x="1752600" y="6780108"/>
            <a:ext cx="7467600" cy="389467"/>
          </a:xfrm>
        </p:spPr>
        <p:txBody>
          <a:bodyPr/>
          <a:lstStyle/>
          <a:p>
            <a:endParaRPr lang="en-US" dirty="0"/>
          </a:p>
        </p:txBody>
      </p:sp>
    </p:spTree>
    <p:extLst>
      <p:ext uri="{BB962C8B-B14F-4D97-AF65-F5344CB8AC3E}">
        <p14:creationId xmlns:p14="http://schemas.microsoft.com/office/powerpoint/2010/main" val="3866654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736612933"/>
              </p:ext>
            </p:extLst>
          </p:nvPr>
        </p:nvGraphicFramePr>
        <p:xfrm>
          <a:off x="548640" y="1615230"/>
          <a:ext cx="9875521" cy="5265895"/>
        </p:xfrm>
        <a:graphic>
          <a:graphicData uri="http://schemas.openxmlformats.org/drawingml/2006/table">
            <a:tbl>
              <a:tblPr firstRow="1" firstCol="1" lastRow="1" lastCol="1" bandRow="1" bandCol="1">
                <a:tableStyleId>{5C22544A-7EE6-4342-B048-85BDC9FD1C3A}</a:tableStyleId>
              </a:tblPr>
              <a:tblGrid>
                <a:gridCol w="1105754">
                  <a:extLst>
                    <a:ext uri="{9D8B030D-6E8A-4147-A177-3AD203B41FA5}">
                      <a16:colId xmlns:a16="http://schemas.microsoft.com/office/drawing/2014/main" val="471373785"/>
                    </a:ext>
                  </a:extLst>
                </a:gridCol>
                <a:gridCol w="2329909">
                  <a:extLst>
                    <a:ext uri="{9D8B030D-6E8A-4147-A177-3AD203B41FA5}">
                      <a16:colId xmlns:a16="http://schemas.microsoft.com/office/drawing/2014/main" val="3498413907"/>
                    </a:ext>
                  </a:extLst>
                </a:gridCol>
                <a:gridCol w="2830607">
                  <a:extLst>
                    <a:ext uri="{9D8B030D-6E8A-4147-A177-3AD203B41FA5}">
                      <a16:colId xmlns:a16="http://schemas.microsoft.com/office/drawing/2014/main" val="2915886581"/>
                    </a:ext>
                  </a:extLst>
                </a:gridCol>
                <a:gridCol w="2154312">
                  <a:extLst>
                    <a:ext uri="{9D8B030D-6E8A-4147-A177-3AD203B41FA5}">
                      <a16:colId xmlns:a16="http://schemas.microsoft.com/office/drawing/2014/main" val="191752552"/>
                    </a:ext>
                  </a:extLst>
                </a:gridCol>
                <a:gridCol w="1454939">
                  <a:extLst>
                    <a:ext uri="{9D8B030D-6E8A-4147-A177-3AD203B41FA5}">
                      <a16:colId xmlns:a16="http://schemas.microsoft.com/office/drawing/2014/main" val="1129170533"/>
                    </a:ext>
                  </a:extLst>
                </a:gridCol>
              </a:tblGrid>
              <a:tr h="569015">
                <a:tc>
                  <a:txBody>
                    <a:bodyPr/>
                    <a:lstStyle/>
                    <a:p>
                      <a:pPr marL="67945" marR="429895" algn="l">
                        <a:lnSpc>
                          <a:spcPct val="115000"/>
                        </a:lnSpc>
                        <a:spcAft>
                          <a:spcPts val="0"/>
                        </a:spcAft>
                      </a:pPr>
                      <a:r>
                        <a:rPr lang="en-US" sz="1400" spc="-20" dirty="0">
                          <a:effectLst/>
                        </a:rPr>
                        <a:t>Sr. </a:t>
                      </a:r>
                      <a:r>
                        <a:rPr lang="en-US" sz="1400" spc="-30" dirty="0">
                          <a:effectLst/>
                        </a:rPr>
                        <a:t>no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46100" algn="l">
                        <a:lnSpc>
                          <a:spcPct val="115000"/>
                        </a:lnSpc>
                        <a:spcAft>
                          <a:spcPts val="0"/>
                        </a:spcAft>
                      </a:pPr>
                      <a:r>
                        <a:rPr lang="en-US" sz="1400" spc="-10" dirty="0">
                          <a:effectLst/>
                        </a:rPr>
                        <a:t>Reference </a:t>
                      </a:r>
                      <a:r>
                        <a:rPr lang="en-US" sz="1400" dirty="0">
                          <a:effectLst/>
                        </a:rPr>
                        <a:t>Name</a:t>
                      </a:r>
                      <a:r>
                        <a:rPr lang="en-US" sz="1400" spc="-75" dirty="0">
                          <a:effectLst/>
                        </a:rPr>
                        <a:t> </a:t>
                      </a:r>
                      <a:r>
                        <a:rPr lang="en-US" sz="1400" dirty="0">
                          <a:effectLst/>
                        </a:rPr>
                        <a:t>(Write Paper Title)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469265" algn="l">
                        <a:lnSpc>
                          <a:spcPct val="115000"/>
                        </a:lnSpc>
                        <a:spcAft>
                          <a:spcPts val="0"/>
                        </a:spcAft>
                      </a:pPr>
                      <a:r>
                        <a:rPr lang="en-US" sz="1400" dirty="0">
                          <a:effectLst/>
                        </a:rPr>
                        <a:t>Seed</a:t>
                      </a:r>
                      <a:r>
                        <a:rPr lang="en-US" sz="1400" spc="-75" dirty="0">
                          <a:effectLst/>
                        </a:rPr>
                        <a:t> </a:t>
                      </a:r>
                      <a:r>
                        <a:rPr lang="en-US" sz="1400" dirty="0">
                          <a:effectLst/>
                        </a:rPr>
                        <a:t>Idea/</a:t>
                      </a:r>
                      <a:r>
                        <a:rPr lang="en-US" sz="1400" spc="-75" dirty="0">
                          <a:effectLst/>
                        </a:rPr>
                        <a:t> </a:t>
                      </a:r>
                      <a:r>
                        <a:rPr lang="en-US" sz="1400" dirty="0">
                          <a:effectLst/>
                        </a:rPr>
                        <a:t>Work </a:t>
                      </a:r>
                      <a:r>
                        <a:rPr lang="en-US" sz="1400" spc="-10" dirty="0">
                          <a:effectLst/>
                        </a:rPr>
                        <a:t>description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667385" algn="l">
                        <a:lnSpc>
                          <a:spcPct val="115000"/>
                        </a:lnSpc>
                        <a:spcAft>
                          <a:spcPts val="0"/>
                        </a:spcAft>
                      </a:pPr>
                      <a:r>
                        <a:rPr lang="en-US" sz="1400" spc="-10" dirty="0">
                          <a:effectLst/>
                        </a:rPr>
                        <a:t>Problems found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marR="437515" algn="l">
                        <a:lnSpc>
                          <a:spcPts val="1380"/>
                        </a:lnSpc>
                        <a:spcAft>
                          <a:spcPts val="0"/>
                        </a:spcAft>
                      </a:pPr>
                      <a:r>
                        <a:rPr lang="en-US" sz="1400" spc="-20" dirty="0">
                          <a:effectLst/>
                        </a:rPr>
                        <a:t>Any </a:t>
                      </a:r>
                      <a:r>
                        <a:rPr lang="en-US" sz="1400" spc="-10" dirty="0">
                          <a:effectLst/>
                        </a:rPr>
                        <a:t>other </a:t>
                      </a:r>
                      <a:r>
                        <a:rPr lang="en-US" sz="1400" spc="-10" dirty="0" err="1">
                          <a:effectLst/>
                        </a:rPr>
                        <a:t>criteri</a:t>
                      </a:r>
                      <a:r>
                        <a:rPr lang="en-US" sz="1400" spc="-10" dirty="0">
                          <a:effectLst/>
                        </a:rPr>
                        <a:t> </a:t>
                      </a:r>
                      <a:r>
                        <a:rPr lang="en-US" sz="1400" spc="-50" dirty="0">
                          <a:effectLst/>
                        </a:rPr>
                        <a:t>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97786267"/>
                  </a:ext>
                </a:extLst>
              </a:tr>
              <a:tr h="1285770">
                <a:tc>
                  <a:txBody>
                    <a:bodyPr/>
                    <a:lstStyle/>
                    <a:p>
                      <a:pPr marL="67945" algn="l">
                        <a:lnSpc>
                          <a:spcPts val="1350"/>
                        </a:lnSpc>
                        <a:spcAft>
                          <a:spcPts val="0"/>
                        </a:spcAft>
                      </a:pPr>
                      <a:r>
                        <a:rPr lang="en-US" sz="1400" spc="-50" dirty="0">
                          <a:effectLst/>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27355" algn="l">
                        <a:lnSpc>
                          <a:spcPct val="115000"/>
                        </a:lnSpc>
                        <a:spcAft>
                          <a:spcPts val="0"/>
                        </a:spcAft>
                      </a:pPr>
                      <a:r>
                        <a:rPr lang="en-US" sz="1400" dirty="0">
                          <a:effectLst/>
                        </a:rPr>
                        <a:t>Crop price </a:t>
                      </a:r>
                      <a:r>
                        <a:rPr lang="en-US" sz="1400" spc="-10" dirty="0">
                          <a:effectLst/>
                        </a:rPr>
                        <a:t>manipulation </a:t>
                      </a:r>
                      <a:r>
                        <a:rPr lang="en-US" sz="1400" dirty="0">
                          <a:effectLst/>
                        </a:rPr>
                        <a:t>using</a:t>
                      </a:r>
                      <a:r>
                        <a:rPr lang="en-US" sz="1400" spc="-75" dirty="0">
                          <a:effectLst/>
                        </a:rPr>
                        <a:t> </a:t>
                      </a:r>
                      <a:r>
                        <a:rPr lang="en-US" sz="1400" dirty="0">
                          <a:effectLst/>
                        </a:rPr>
                        <a:t>Supervise </a:t>
                      </a:r>
                      <a:r>
                        <a:rPr lang="en-US" sz="1400" spc="-10" dirty="0">
                          <a:effectLst/>
                        </a:rPr>
                        <a:t>learning</a:t>
                      </a:r>
                      <a:endParaRPr lang="en-IN" sz="1400" dirty="0">
                        <a:effectLst/>
                      </a:endParaRPr>
                    </a:p>
                    <a:p>
                      <a:pPr marL="67945" marR="705485" algn="l">
                        <a:lnSpc>
                          <a:spcPct val="115000"/>
                        </a:lnSpc>
                        <a:spcAft>
                          <a:spcPts val="0"/>
                        </a:spcAft>
                      </a:pPr>
                      <a:r>
                        <a:rPr lang="en-US" sz="1400" dirty="0" err="1">
                          <a:effectLst/>
                        </a:rPr>
                        <a:t>Dilip</a:t>
                      </a:r>
                      <a:r>
                        <a:rPr lang="en-US" sz="1400" spc="-70" dirty="0">
                          <a:effectLst/>
                        </a:rPr>
                        <a:t> </a:t>
                      </a:r>
                      <a:r>
                        <a:rPr lang="en-US" sz="1400" dirty="0" err="1">
                          <a:effectLst/>
                        </a:rPr>
                        <a:t>Makji</a:t>
                      </a:r>
                      <a:r>
                        <a:rPr lang="en-US" sz="1400" dirty="0">
                          <a:effectLst/>
                        </a:rPr>
                        <a:t>, </a:t>
                      </a:r>
                      <a:r>
                        <a:rPr lang="en-US" sz="1400" spc="-10" dirty="0" err="1">
                          <a:effectLst/>
                        </a:rPr>
                        <a:t>Bhushan</a:t>
                      </a:r>
                      <a:r>
                        <a:rPr lang="en-US" sz="1400" spc="-10" dirty="0">
                          <a:effectLst/>
                        </a:rPr>
                        <a:t> </a:t>
                      </a:r>
                      <a:r>
                        <a:rPr lang="en-US" sz="1400" spc="-10" dirty="0" err="1">
                          <a:effectLst/>
                        </a:rPr>
                        <a:t>Chaudhari</a:t>
                      </a:r>
                      <a:endParaRPr lang="en-IN" sz="1400" dirty="0">
                        <a:effectLst/>
                      </a:endParaRPr>
                    </a:p>
                    <a:p>
                      <a:pPr marL="67945" algn="l">
                        <a:lnSpc>
                          <a:spcPts val="1195"/>
                        </a:lnSpc>
                        <a:spcAft>
                          <a:spcPts val="0"/>
                        </a:spcAft>
                      </a:pPr>
                      <a:r>
                        <a:rPr lang="en-US" sz="1400" spc="-10" dirty="0">
                          <a:effectLst/>
                        </a:rPr>
                        <a:t>(IJRT)2020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455930" algn="l">
                        <a:lnSpc>
                          <a:spcPct val="115000"/>
                        </a:lnSpc>
                        <a:spcAft>
                          <a:spcPts val="0"/>
                        </a:spcAft>
                      </a:pPr>
                      <a:r>
                        <a:rPr lang="en-US" sz="1400">
                          <a:effectLst/>
                        </a:rPr>
                        <a:t>In this paper, they predicted the price of</a:t>
                      </a:r>
                      <a:r>
                        <a:rPr lang="en-US" sz="1400" spc="-35">
                          <a:effectLst/>
                        </a:rPr>
                        <a:t> </a:t>
                      </a:r>
                      <a:r>
                        <a:rPr lang="en-US" sz="1400">
                          <a:effectLst/>
                        </a:rPr>
                        <a:t>different</a:t>
                      </a:r>
                      <a:r>
                        <a:rPr lang="en-US" sz="1400" spc="-35">
                          <a:effectLst/>
                        </a:rPr>
                        <a:t> </a:t>
                      </a:r>
                      <a:r>
                        <a:rPr lang="en-US" sz="1400">
                          <a:effectLst/>
                        </a:rPr>
                        <a:t>crops</a:t>
                      </a:r>
                      <a:r>
                        <a:rPr lang="en-US" sz="1400" spc="-35">
                          <a:effectLst/>
                        </a:rPr>
                        <a:t> </a:t>
                      </a:r>
                      <a:r>
                        <a:rPr lang="en-US" sz="1400">
                          <a:effectLst/>
                        </a:rPr>
                        <a:t>by analyzing the previous</a:t>
                      </a:r>
                      <a:r>
                        <a:rPr lang="en-US" sz="1400" spc="-75">
                          <a:effectLst/>
                        </a:rPr>
                        <a:t> </a:t>
                      </a:r>
                      <a:r>
                        <a:rPr lang="en-US" sz="1400">
                          <a:effectLst/>
                        </a:rPr>
                        <a:t>rainfall</a:t>
                      </a:r>
                      <a:r>
                        <a:rPr lang="en-US" sz="1400" spc="-75">
                          <a:effectLst/>
                        </a:rPr>
                        <a:t> </a:t>
                      </a:r>
                      <a:r>
                        <a:rPr lang="en-US" sz="1400">
                          <a:effectLst/>
                        </a:rPr>
                        <a:t>and WPI data.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73075" algn="l">
                        <a:lnSpc>
                          <a:spcPct val="115000"/>
                        </a:lnSpc>
                        <a:spcAft>
                          <a:spcPts val="0"/>
                        </a:spcAft>
                      </a:pPr>
                      <a:r>
                        <a:rPr lang="en-US" sz="1400" dirty="0">
                          <a:effectLst/>
                        </a:rPr>
                        <a:t>Lack of </a:t>
                      </a:r>
                      <a:r>
                        <a:rPr lang="en-US" sz="1400" spc="-10" dirty="0">
                          <a:effectLst/>
                        </a:rPr>
                        <a:t>intelligibility </a:t>
                      </a:r>
                      <a:r>
                        <a:rPr lang="en-US" sz="1400" dirty="0">
                          <a:effectLst/>
                        </a:rPr>
                        <a:t>of</a:t>
                      </a:r>
                      <a:r>
                        <a:rPr lang="en-US" sz="1400" spc="-10" dirty="0">
                          <a:effectLst/>
                        </a:rPr>
                        <a:t> </a:t>
                      </a:r>
                      <a:r>
                        <a:rPr lang="en-US" sz="1400" dirty="0">
                          <a:effectLst/>
                        </a:rPr>
                        <a:t>the</a:t>
                      </a:r>
                      <a:r>
                        <a:rPr lang="en-US" sz="1400" spc="-10" dirty="0">
                          <a:effectLst/>
                        </a:rPr>
                        <a:t>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gn="l">
                        <a:lnSpc>
                          <a:spcPts val="1350"/>
                        </a:lnSpc>
                        <a:spcAft>
                          <a:spcPts val="0"/>
                        </a:spcAft>
                      </a:pPr>
                      <a:r>
                        <a:rPr lang="en-US" sz="1400" spc="-25">
                          <a:effectLst/>
                        </a:rPr>
                        <a:t>NA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83749118"/>
                  </a:ext>
                </a:extLst>
              </a:tr>
              <a:tr h="2019190">
                <a:tc>
                  <a:txBody>
                    <a:bodyPr/>
                    <a:lstStyle/>
                    <a:p>
                      <a:pPr marL="67945" algn="l">
                        <a:lnSpc>
                          <a:spcPts val="1350"/>
                        </a:lnSpc>
                        <a:spcAft>
                          <a:spcPts val="0"/>
                        </a:spcAft>
                      </a:pPr>
                      <a:r>
                        <a:rPr lang="en-US" sz="1400" spc="-50">
                          <a:effectLst/>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427355" algn="l">
                        <a:lnSpc>
                          <a:spcPct val="115000"/>
                        </a:lnSpc>
                        <a:spcAft>
                          <a:spcPts val="0"/>
                        </a:spcAft>
                      </a:pPr>
                      <a:r>
                        <a:rPr lang="en-US" sz="1400" dirty="0">
                          <a:effectLst/>
                        </a:rPr>
                        <a:t>Crop</a:t>
                      </a:r>
                      <a:r>
                        <a:rPr lang="en-US" sz="1400" spc="-75" dirty="0">
                          <a:effectLst/>
                        </a:rPr>
                        <a:t> </a:t>
                      </a:r>
                      <a:r>
                        <a:rPr lang="en-US" sz="1400" dirty="0">
                          <a:effectLst/>
                        </a:rPr>
                        <a:t>Prediction using Machine </a:t>
                      </a:r>
                      <a:r>
                        <a:rPr lang="en-US" sz="1400" spc="-10" dirty="0">
                          <a:effectLst/>
                        </a:rPr>
                        <a:t>Learning Approaches</a:t>
                      </a:r>
                      <a:endParaRPr lang="en-IN" sz="1400" dirty="0">
                        <a:effectLst/>
                      </a:endParaRPr>
                    </a:p>
                    <a:p>
                      <a:pPr marL="67945" marR="462915" algn="l">
                        <a:lnSpc>
                          <a:spcPct val="115000"/>
                        </a:lnSpc>
                        <a:spcBef>
                          <a:spcPts val="1350"/>
                        </a:spcBef>
                        <a:spcAft>
                          <a:spcPts val="0"/>
                        </a:spcAft>
                      </a:pPr>
                      <a:r>
                        <a:rPr lang="en-US" sz="1400" dirty="0" err="1">
                          <a:effectLst/>
                        </a:rPr>
                        <a:t>Mahendra</a:t>
                      </a:r>
                      <a:r>
                        <a:rPr lang="en-US" sz="1400" dirty="0">
                          <a:effectLst/>
                        </a:rPr>
                        <a:t> N, </a:t>
                      </a:r>
                      <a:r>
                        <a:rPr lang="en-US" sz="1400" spc="-10" dirty="0" err="1">
                          <a:effectLst/>
                        </a:rPr>
                        <a:t>Ashwini</a:t>
                      </a:r>
                      <a:r>
                        <a:rPr lang="en-US" sz="1400" spc="-10" dirty="0">
                          <a:effectLst/>
                        </a:rPr>
                        <a:t>,</a:t>
                      </a:r>
                      <a:r>
                        <a:rPr lang="en-US" sz="1400" spc="400" dirty="0">
                          <a:effectLst/>
                        </a:rPr>
                        <a:t> </a:t>
                      </a:r>
                      <a:r>
                        <a:rPr lang="en-US" sz="1400" dirty="0" err="1">
                          <a:effectLst/>
                        </a:rPr>
                        <a:t>Sadiq</a:t>
                      </a:r>
                      <a:r>
                        <a:rPr lang="en-US" sz="1400" spc="-75" dirty="0">
                          <a:effectLst/>
                        </a:rPr>
                        <a:t> </a:t>
                      </a:r>
                      <a:r>
                        <a:rPr lang="en-US" sz="1400" dirty="0">
                          <a:effectLst/>
                        </a:rPr>
                        <a:t>A</a:t>
                      </a:r>
                      <a:r>
                        <a:rPr lang="en-US" sz="1400" spc="-75" dirty="0">
                          <a:effectLst/>
                        </a:rPr>
                        <a:t> </a:t>
                      </a:r>
                      <a:r>
                        <a:rPr lang="en-US" sz="1400" dirty="0" err="1">
                          <a:effectLst/>
                        </a:rPr>
                        <a:t>Mulla</a:t>
                      </a:r>
                      <a:r>
                        <a:rPr lang="en-US" sz="1400" dirty="0">
                          <a:effectLst/>
                        </a:rPr>
                        <a:t>, </a:t>
                      </a:r>
                      <a:r>
                        <a:rPr lang="en-US" sz="1400" spc="-10" dirty="0" err="1">
                          <a:effectLst/>
                        </a:rPr>
                        <a:t>Dr.S.A.Quadri</a:t>
                      </a:r>
                      <a:r>
                        <a:rPr lang="en-US" sz="1400" spc="-10" dirty="0">
                          <a:effectLst/>
                        </a:rPr>
                        <a:t> </a:t>
                      </a:r>
                      <a:r>
                        <a:rPr lang="en-US" sz="1400" dirty="0">
                          <a:effectLst/>
                        </a:rPr>
                        <a:t>(IJERT) 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469265" algn="l">
                        <a:lnSpc>
                          <a:spcPct val="115000"/>
                        </a:lnSpc>
                        <a:spcAft>
                          <a:spcPts val="0"/>
                        </a:spcAft>
                      </a:pPr>
                      <a:r>
                        <a:rPr lang="en-US" sz="1400" dirty="0">
                          <a:effectLst/>
                        </a:rPr>
                        <a:t>The system will suggest the most suitable crop for land based on content</a:t>
                      </a:r>
                      <a:r>
                        <a:rPr lang="en-US" sz="1400" spc="-65" dirty="0">
                          <a:effectLst/>
                        </a:rPr>
                        <a:t> </a:t>
                      </a:r>
                      <a:r>
                        <a:rPr lang="en-US" sz="1400" dirty="0">
                          <a:effectLst/>
                        </a:rPr>
                        <a:t>and</a:t>
                      </a:r>
                      <a:r>
                        <a:rPr lang="en-US" sz="1400" spc="-65" dirty="0">
                          <a:effectLst/>
                        </a:rPr>
                        <a:t> </a:t>
                      </a:r>
                      <a:r>
                        <a:rPr lang="en-US" sz="1400" dirty="0">
                          <a:effectLst/>
                        </a:rPr>
                        <a:t>weather parameters.</a:t>
                      </a:r>
                      <a:r>
                        <a:rPr lang="en-US" sz="1400" spc="-75" dirty="0">
                          <a:effectLst/>
                        </a:rPr>
                        <a:t> </a:t>
                      </a:r>
                      <a:r>
                        <a:rPr lang="en-US" sz="1400" dirty="0">
                          <a:effectLst/>
                        </a:rPr>
                        <a:t>And</a:t>
                      </a:r>
                      <a:r>
                        <a:rPr lang="en-US" sz="1400" spc="-75" dirty="0">
                          <a:effectLst/>
                        </a:rPr>
                        <a:t> </a:t>
                      </a:r>
                      <a:r>
                        <a:rPr lang="en-US" sz="1400" dirty="0">
                          <a:effectLst/>
                        </a:rPr>
                        <a:t>the system provides information about the</a:t>
                      </a:r>
                      <a:r>
                        <a:rPr lang="en-US" sz="1400" spc="-35" dirty="0">
                          <a:effectLst/>
                        </a:rPr>
                        <a:t> </a:t>
                      </a:r>
                      <a:r>
                        <a:rPr lang="en-US" sz="1400" dirty="0">
                          <a:effectLst/>
                        </a:rPr>
                        <a:t>required</a:t>
                      </a:r>
                      <a:r>
                        <a:rPr lang="en-US" sz="1400" spc="-25" dirty="0">
                          <a:effectLst/>
                        </a:rPr>
                        <a:t> </a:t>
                      </a:r>
                      <a:r>
                        <a:rPr lang="en-US" sz="1400" dirty="0">
                          <a:effectLst/>
                        </a:rPr>
                        <a:t>content and quantity of fertilizers, required seeds</a:t>
                      </a:r>
                      <a:r>
                        <a:rPr lang="en-US" sz="1400" spc="-5" dirty="0">
                          <a:effectLst/>
                        </a:rPr>
                        <a:t> </a:t>
                      </a:r>
                      <a:r>
                        <a:rPr lang="en-US" sz="1400" dirty="0">
                          <a:effectLst/>
                        </a:rPr>
                        <a:t>for</a:t>
                      </a:r>
                      <a:r>
                        <a:rPr lang="en-US" sz="1400" spc="-5" dirty="0">
                          <a:effectLst/>
                        </a:rPr>
                        <a:t> </a:t>
                      </a:r>
                      <a:r>
                        <a:rPr lang="en-US" sz="1400" spc="-10" dirty="0">
                          <a:effectLst/>
                        </a:rPr>
                        <a:t>cultivation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73075" algn="l">
                        <a:lnSpc>
                          <a:spcPct val="115000"/>
                        </a:lnSpc>
                        <a:spcAft>
                          <a:spcPts val="0"/>
                        </a:spcAft>
                      </a:pPr>
                      <a:r>
                        <a:rPr lang="en-US" sz="1400" dirty="0">
                          <a:effectLst/>
                        </a:rPr>
                        <a:t>Problem in </a:t>
                      </a:r>
                      <a:r>
                        <a:rPr lang="en-US" sz="1400" spc="-10" dirty="0">
                          <a:effectLst/>
                        </a:rPr>
                        <a:t>controlling, analogue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gn="l">
                        <a:lnSpc>
                          <a:spcPts val="1350"/>
                        </a:lnSpc>
                        <a:spcAft>
                          <a:spcPts val="0"/>
                        </a:spcAft>
                      </a:pPr>
                      <a:r>
                        <a:rPr lang="en-US" sz="1400" spc="-25" dirty="0">
                          <a:effectLst/>
                        </a:rPr>
                        <a:t>NA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33203648"/>
                  </a:ext>
                </a:extLst>
              </a:tr>
              <a:tr h="1309953">
                <a:tc>
                  <a:txBody>
                    <a:bodyPr/>
                    <a:lstStyle/>
                    <a:p>
                      <a:pPr marL="67945" algn="l">
                        <a:lnSpc>
                          <a:spcPts val="1350"/>
                        </a:lnSpc>
                        <a:spcAft>
                          <a:spcPts val="0"/>
                        </a:spcAft>
                      </a:pPr>
                      <a:r>
                        <a:rPr lang="en-US" sz="1400" spc="-50">
                          <a:effectLst/>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945" marR="512445" algn="l">
                        <a:lnSpc>
                          <a:spcPct val="115000"/>
                        </a:lnSpc>
                        <a:spcAft>
                          <a:spcPts val="0"/>
                        </a:spcAft>
                      </a:pPr>
                      <a:r>
                        <a:rPr lang="en-US" sz="1400">
                          <a:effectLst/>
                        </a:rPr>
                        <a:t>Crop yield </a:t>
                      </a:r>
                      <a:r>
                        <a:rPr lang="en-US" sz="1400" spc="-10">
                          <a:effectLst/>
                        </a:rPr>
                        <a:t>softwareion </a:t>
                      </a:r>
                      <a:r>
                        <a:rPr lang="en-US" sz="1400">
                          <a:effectLst/>
                        </a:rPr>
                        <a:t>using</a:t>
                      </a:r>
                      <a:r>
                        <a:rPr lang="en-US" sz="1400" spc="-75">
                          <a:effectLst/>
                        </a:rPr>
                        <a:t> </a:t>
                      </a:r>
                      <a:r>
                        <a:rPr lang="en-US" sz="1400">
                          <a:effectLst/>
                        </a:rPr>
                        <a:t>machine </a:t>
                      </a:r>
                      <a:r>
                        <a:rPr lang="en-US" sz="1400" spc="-10">
                          <a:effectLst/>
                        </a:rPr>
                        <a:t>learning </a:t>
                      </a:r>
                      <a:r>
                        <a:rPr lang="en-US" sz="1400">
                          <a:effectLst/>
                        </a:rPr>
                        <a:t>Holmgren P, Dr, B V Roy IJERT 2021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7310" marR="469265" algn="l">
                        <a:lnSpc>
                          <a:spcPct val="115000"/>
                        </a:lnSpc>
                        <a:spcAft>
                          <a:spcPts val="0"/>
                        </a:spcAft>
                      </a:pPr>
                      <a:r>
                        <a:rPr lang="en-US" sz="1400" dirty="0">
                          <a:effectLst/>
                        </a:rPr>
                        <a:t>Implementation of such</a:t>
                      </a:r>
                      <a:r>
                        <a:rPr lang="en-US" sz="1400" spc="-35" dirty="0">
                          <a:effectLst/>
                        </a:rPr>
                        <a:t> </a:t>
                      </a:r>
                      <a:r>
                        <a:rPr lang="en-US" sz="1400" dirty="0">
                          <a:effectLst/>
                        </a:rPr>
                        <a:t>a</a:t>
                      </a:r>
                      <a:r>
                        <a:rPr lang="en-US" sz="1400" spc="-40" dirty="0">
                          <a:effectLst/>
                        </a:rPr>
                        <a:t> </a:t>
                      </a:r>
                      <a:r>
                        <a:rPr lang="en-US" sz="1400" dirty="0">
                          <a:effectLst/>
                        </a:rPr>
                        <a:t>system</a:t>
                      </a:r>
                      <a:r>
                        <a:rPr lang="en-US" sz="1400" spc="-35" dirty="0">
                          <a:effectLst/>
                        </a:rPr>
                        <a:t> </a:t>
                      </a:r>
                      <a:r>
                        <a:rPr lang="en-US" sz="1400" dirty="0">
                          <a:effectLst/>
                        </a:rPr>
                        <a:t>with an</a:t>
                      </a:r>
                      <a:r>
                        <a:rPr lang="en-US" sz="1400" spc="-75" dirty="0">
                          <a:effectLst/>
                        </a:rPr>
                        <a:t> </a:t>
                      </a:r>
                      <a:r>
                        <a:rPr lang="en-US" sz="1400" dirty="0">
                          <a:effectLst/>
                        </a:rPr>
                        <a:t>easy-to-use</a:t>
                      </a:r>
                      <a:r>
                        <a:rPr lang="en-US" sz="1400" spc="-75" dirty="0">
                          <a:effectLst/>
                        </a:rPr>
                        <a:t> </a:t>
                      </a:r>
                      <a:r>
                        <a:rPr lang="en-US" sz="1400" dirty="0">
                          <a:effectLst/>
                        </a:rPr>
                        <a:t>web based graphic user interface and the machine learning algorithm will be</a:t>
                      </a:r>
                      <a:endParaRPr lang="en-IN" sz="1400" dirty="0">
                        <a:effectLst/>
                      </a:endParaRPr>
                    </a:p>
                    <a:p>
                      <a:pPr marL="67310" algn="l">
                        <a:lnSpc>
                          <a:spcPts val="1305"/>
                        </a:lnSpc>
                        <a:spcAft>
                          <a:spcPts val="0"/>
                        </a:spcAft>
                      </a:pPr>
                      <a:r>
                        <a:rPr lang="en-US" sz="1400" dirty="0">
                          <a:effectLst/>
                        </a:rPr>
                        <a:t>carried</a:t>
                      </a:r>
                      <a:r>
                        <a:rPr lang="en-US" sz="1400" spc="-15" dirty="0">
                          <a:effectLst/>
                        </a:rPr>
                        <a:t> </a:t>
                      </a:r>
                      <a:r>
                        <a:rPr lang="en-US" sz="1400" spc="-25" dirty="0">
                          <a:effectLst/>
                        </a:rPr>
                        <a:t>out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8580" marR="473075" algn="l">
                        <a:lnSpc>
                          <a:spcPct val="115000"/>
                        </a:lnSpc>
                        <a:spcAft>
                          <a:spcPts val="0"/>
                        </a:spcAft>
                      </a:pPr>
                      <a:r>
                        <a:rPr lang="en-US" sz="1400" spc="-10" dirty="0">
                          <a:effectLst/>
                        </a:rPr>
                        <a:t>Problem </a:t>
                      </a:r>
                      <a:r>
                        <a:rPr lang="en-US" sz="1400" dirty="0">
                          <a:effectLst/>
                        </a:rPr>
                        <a:t>found was lack</a:t>
                      </a:r>
                      <a:r>
                        <a:rPr lang="en-US" sz="1400" spc="-75" dirty="0">
                          <a:effectLst/>
                        </a:rPr>
                        <a:t> </a:t>
                      </a:r>
                      <a:r>
                        <a:rPr lang="en-US" sz="1400" dirty="0">
                          <a:effectLst/>
                        </a:rPr>
                        <a:t>of</a:t>
                      </a:r>
                      <a:r>
                        <a:rPr lang="en-US" sz="1400" spc="-75" dirty="0">
                          <a:effectLst/>
                        </a:rPr>
                        <a:t> </a:t>
                      </a:r>
                      <a:r>
                        <a:rPr lang="en-US" sz="1400" dirty="0">
                          <a:effectLst/>
                        </a:rPr>
                        <a:t>GUI facility for </a:t>
                      </a:r>
                      <a:r>
                        <a:rPr lang="en-US" sz="1400" spc="-10" dirty="0">
                          <a:effectLst/>
                        </a:rPr>
                        <a:t>user.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6675" algn="l">
                        <a:lnSpc>
                          <a:spcPts val="1350"/>
                        </a:lnSpc>
                        <a:spcAft>
                          <a:spcPts val="0"/>
                        </a:spcAft>
                      </a:pPr>
                      <a:r>
                        <a:rPr lang="en-US" sz="1400" spc="-25" dirty="0">
                          <a:effectLst/>
                        </a:rPr>
                        <a:t>NA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0598112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8"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err="1" smtClean="0">
                <a:solidFill>
                  <a:schemeClr val="bg2"/>
                </a:solidFill>
              </a:rPr>
              <a:t>Litrature</a:t>
            </a:r>
            <a:r>
              <a:rPr lang="en-US" dirty="0" smtClean="0">
                <a:solidFill>
                  <a:schemeClr val="bg2"/>
                </a:solidFill>
              </a:rPr>
              <a:t> Survey</a:t>
            </a:r>
            <a:endParaRPr lang="en-US" dirty="0">
              <a:solidFill>
                <a:schemeClr val="bg2"/>
              </a:solidFill>
            </a:endParaRPr>
          </a:p>
        </p:txBody>
      </p:sp>
    </p:spTree>
    <p:extLst>
      <p:ext uri="{BB962C8B-B14F-4D97-AF65-F5344CB8AC3E}">
        <p14:creationId xmlns:p14="http://schemas.microsoft.com/office/powerpoint/2010/main" val="171705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Footer Placeholder 3"/>
          <p:cNvSpPr>
            <a:spLocks noGrp="1"/>
          </p:cNvSpPr>
          <p:nvPr>
            <p:ph type="ftr" sz="quarter" idx="11"/>
          </p:nvPr>
        </p:nvSpPr>
        <p:spPr>
          <a:xfrm>
            <a:off x="609600" y="6780108"/>
            <a:ext cx="9372600" cy="389467"/>
          </a:xfrm>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Rectangle 5"/>
          <p:cNvSpPr/>
          <p:nvPr/>
        </p:nvSpPr>
        <p:spPr>
          <a:xfrm>
            <a:off x="533400" y="304800"/>
            <a:ext cx="989076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t>System Architecture</a:t>
            </a:r>
            <a:endParaRPr lang="en-IN" sz="44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62200"/>
            <a:ext cx="9525000" cy="2819400"/>
          </a:xfrm>
          <a:prstGeom prst="rect">
            <a:avLst/>
          </a:prstGeom>
          <a:noFill/>
        </p:spPr>
      </p:pic>
    </p:spTree>
    <p:extLst>
      <p:ext uri="{BB962C8B-B14F-4D97-AF65-F5344CB8AC3E}">
        <p14:creationId xmlns:p14="http://schemas.microsoft.com/office/powerpoint/2010/main" val="4086686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Footer Placeholder 3"/>
          <p:cNvSpPr>
            <a:spLocks noGrp="1"/>
          </p:cNvSpPr>
          <p:nvPr>
            <p:ph type="ftr" sz="quarter" idx="11"/>
          </p:nvPr>
        </p:nvSpPr>
        <p:spPr>
          <a:xfrm>
            <a:off x="228600" y="6780108"/>
            <a:ext cx="9753600" cy="389467"/>
          </a:xfrm>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Rectangle 5"/>
          <p:cNvSpPr/>
          <p:nvPr/>
        </p:nvSpPr>
        <p:spPr>
          <a:xfrm>
            <a:off x="548640" y="292947"/>
            <a:ext cx="9662160" cy="1219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400" dirty="0" smtClean="0"/>
              <a:t>Use case Diagram</a:t>
            </a:r>
            <a:endParaRPr lang="en-IN" sz="4400" dirty="0"/>
          </a:p>
        </p:txBody>
      </p:sp>
      <p:pic>
        <p:nvPicPr>
          <p:cNvPr id="8" name="Image 3"/>
          <p:cNvPicPr/>
          <p:nvPr/>
        </p:nvPicPr>
        <p:blipFill>
          <a:blip r:embed="rId2" cstate="print"/>
          <a:stretch>
            <a:fillRect/>
          </a:stretch>
        </p:blipFill>
        <p:spPr>
          <a:xfrm>
            <a:off x="1295400" y="1981200"/>
            <a:ext cx="8382000" cy="3810000"/>
          </a:xfrm>
          <a:prstGeom prst="rect">
            <a:avLst/>
          </a:prstGeom>
        </p:spPr>
      </p:pic>
    </p:spTree>
    <p:extLst>
      <p:ext uri="{BB962C8B-B14F-4D97-AF65-F5344CB8AC3E}">
        <p14:creationId xmlns:p14="http://schemas.microsoft.com/office/powerpoint/2010/main" val="7325813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1981200"/>
            <a:ext cx="9601200" cy="4419600"/>
          </a:xfrm>
        </p:spPr>
        <p:txBody>
          <a:bodyPr>
            <a:normAutofit/>
          </a:bodyPr>
          <a:lstStyle/>
          <a:p>
            <a:pPr algn="just"/>
            <a:r>
              <a:rPr lang="en-US" sz="2500" dirty="0">
                <a:solidFill>
                  <a:schemeClr val="tx1"/>
                </a:solidFill>
              </a:rPr>
              <a:t>In conclusion, the </a:t>
            </a:r>
            <a:r>
              <a:rPr lang="en-US" sz="2500" dirty="0" smtClean="0">
                <a:solidFill>
                  <a:schemeClr val="tx1"/>
                </a:solidFill>
              </a:rPr>
              <a:t>"</a:t>
            </a:r>
            <a:r>
              <a:rPr lang="en-US" sz="2500" dirty="0">
                <a:solidFill>
                  <a:schemeClr val="tx1"/>
                </a:solidFill>
                <a:latin typeface="+mj-lt"/>
                <a:cs typeface="Times New Roman" panose="02020603050405020304" pitchFamily="18" charset="0"/>
              </a:rPr>
              <a:t>Intentional </a:t>
            </a:r>
            <a:r>
              <a:rPr lang="en-US" sz="2500" dirty="0" smtClean="0">
                <a:solidFill>
                  <a:schemeClr val="tx1"/>
                </a:solidFill>
                <a:latin typeface="+mj-lt"/>
                <a:cs typeface="Times New Roman" panose="02020603050405020304" pitchFamily="18" charset="0"/>
              </a:rPr>
              <a:t>Storage </a:t>
            </a:r>
            <a:r>
              <a:rPr lang="en-US" sz="2500" dirty="0">
                <a:solidFill>
                  <a:schemeClr val="tx1"/>
                </a:solidFill>
                <a:latin typeface="+mj-lt"/>
                <a:cs typeface="Times New Roman" panose="02020603050405020304" pitchFamily="18" charset="0"/>
              </a:rPr>
              <a:t>of crop detection to mitigate market manipulation and </a:t>
            </a:r>
            <a:r>
              <a:rPr lang="en-US" sz="2500" dirty="0" smtClean="0">
                <a:solidFill>
                  <a:schemeClr val="tx1"/>
                </a:solidFill>
                <a:latin typeface="+mj-lt"/>
                <a:cs typeface="Times New Roman" panose="02020603050405020304" pitchFamily="18" charset="0"/>
              </a:rPr>
              <a:t>Artificial Price</a:t>
            </a:r>
            <a:r>
              <a:rPr lang="en-US" sz="2500" dirty="0" smtClean="0">
                <a:solidFill>
                  <a:schemeClr val="tx1"/>
                </a:solidFill>
              </a:rPr>
              <a:t>" </a:t>
            </a:r>
            <a:r>
              <a:rPr lang="en-US" sz="2500" dirty="0">
                <a:solidFill>
                  <a:schemeClr val="tx1"/>
                </a:solidFill>
              </a:rPr>
              <a:t>project offers a proactive response to intentional storage practices that disrupt agricultural markets. By deploying advanced machine learning techniques, we can detect anomalies, predict prices, and forecast yields. This integrated approach fosters market stability and empowers stakeholders with informed decision-making. Through innovation and collaboration, we envision a future where agricultural markets thrive, benefiting everyone from farmers to consumers.</a:t>
            </a:r>
            <a:endParaRPr lang="en-IN" sz="2500" dirty="0">
              <a:solidFill>
                <a:schemeClr val="tx1"/>
              </a:solidFill>
            </a:endParaRPr>
          </a:p>
        </p:txBody>
      </p:sp>
      <p:sp>
        <p:nvSpPr>
          <p:cNvPr id="4" name="Title 1"/>
          <p:cNvSpPr>
            <a:spLocks noGrp="1"/>
          </p:cNvSpPr>
          <p:nvPr>
            <p:ph type="ctrTitle"/>
          </p:nvPr>
        </p:nvSpPr>
        <p:spPr>
          <a:xfrm>
            <a:off x="495300" y="304800"/>
            <a:ext cx="99822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2"/>
                </a:solidFill>
              </a:rPr>
              <a:t>Conclusion</a:t>
            </a:r>
            <a:endParaRPr lang="en-US" dirty="0">
              <a:solidFill>
                <a:schemeClr val="bg2"/>
              </a:solidFill>
            </a:endParaRPr>
          </a:p>
        </p:txBody>
      </p:sp>
      <p:sp>
        <p:nvSpPr>
          <p:cNvPr id="5" name="Footer Placeholder 3"/>
          <p:cNvSpPr>
            <a:spLocks noGrp="1"/>
          </p:cNvSpPr>
          <p:nvPr>
            <p:ph type="ftr" sz="quarter" idx="11"/>
          </p:nvPr>
        </p:nvSpPr>
        <p:spPr>
          <a:xfrm>
            <a:off x="1752600" y="6780108"/>
            <a:ext cx="7467600" cy="389467"/>
          </a:xfrm>
        </p:spPr>
        <p:txBody>
          <a:bodyPr/>
          <a:lstStyle/>
          <a:p>
            <a:endParaRPr lang="en-US" dirty="0"/>
          </a:p>
        </p:txBody>
      </p:sp>
    </p:spTree>
    <p:extLst>
      <p:ext uri="{BB962C8B-B14F-4D97-AF65-F5344CB8AC3E}">
        <p14:creationId xmlns:p14="http://schemas.microsoft.com/office/powerpoint/2010/main" val="2412409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25000" lnSpcReduction="20000"/>
          </a:bodyPr>
          <a:lstStyle/>
          <a:p>
            <a:pPr marL="0" indent="0">
              <a:buNone/>
            </a:pPr>
            <a:endParaRPr lang="en-IN" dirty="0"/>
          </a:p>
          <a:p>
            <a:r>
              <a:rPr lang="en-US" sz="6400" b="1" dirty="0"/>
              <a:t>Technical Paper References</a:t>
            </a:r>
            <a:r>
              <a:rPr lang="en-US" sz="6400" b="1" dirty="0" smtClean="0"/>
              <a:t>:</a:t>
            </a:r>
            <a:endParaRPr lang="en-IN" sz="6400" b="1" dirty="0"/>
          </a:p>
          <a:p>
            <a:pPr marL="457154" lvl="1" indent="0">
              <a:buNone/>
            </a:pPr>
            <a:r>
              <a:rPr lang="en-US" sz="6400" dirty="0" smtClean="0"/>
              <a:t>[</a:t>
            </a:r>
            <a:r>
              <a:rPr lang="en-US" sz="6400" dirty="0"/>
              <a:t>1] Kusum Lata, Bhushan </a:t>
            </a:r>
            <a:r>
              <a:rPr lang="en-US" sz="6400" dirty="0" err="1"/>
              <a:t>Chaudhari,“CROP</a:t>
            </a:r>
            <a:r>
              <a:rPr lang="en-US" sz="6400" dirty="0"/>
              <a:t> YIELD PREDICTION USING DATA MINING TECHNIQUES AND MACHINE LEARNING MODELS FOR DECISION SUPPORT SYSTEM” Journal of Emerging Technologies and Innovative Research, Volume 6, Issue 4, April 2019.</a:t>
            </a:r>
            <a:endParaRPr lang="en-IN" sz="6400" b="1" dirty="0"/>
          </a:p>
          <a:p>
            <a:pPr marL="457154" lvl="1" indent="0">
              <a:buNone/>
            </a:pPr>
            <a:r>
              <a:rPr lang="en-US" sz="6400" dirty="0"/>
              <a:t> [2] </a:t>
            </a:r>
            <a:r>
              <a:rPr lang="en-US" sz="6400" dirty="0" err="1"/>
              <a:t>Sadiq</a:t>
            </a:r>
            <a:r>
              <a:rPr lang="en-US" sz="6400" dirty="0"/>
              <a:t> A </a:t>
            </a:r>
            <a:r>
              <a:rPr lang="en-US" sz="6400" dirty="0" err="1"/>
              <a:t>Mulla</a:t>
            </a:r>
            <a:r>
              <a:rPr lang="en-US" sz="6400" dirty="0"/>
              <a:t>, </a:t>
            </a:r>
            <a:r>
              <a:rPr lang="en-US" sz="6400" dirty="0" err="1"/>
              <a:t>Dr.S.A.Quadri</a:t>
            </a:r>
            <a:r>
              <a:rPr lang="en-US" sz="6400" dirty="0"/>
              <a:t>, “Crop-yield and Price Forecasting using Machine Learning”, The International journal of analytical and experimental modal analysis, Volume XII, Issue VIII, August/2020. </a:t>
            </a:r>
            <a:endParaRPr lang="en-IN" sz="6400" b="1" dirty="0"/>
          </a:p>
          <a:p>
            <a:pPr marL="457154" lvl="1" indent="0">
              <a:buNone/>
            </a:pPr>
            <a:r>
              <a:rPr lang="en-US" sz="6400" dirty="0"/>
              <a:t>[3] Holmgren P, Thurston T Satellite remote sensing for forestry planning: a review. Scan J For Res 13(1):90– 110, </a:t>
            </a:r>
            <a:r>
              <a:rPr lang="en-US" sz="6400" dirty="0" smtClean="0"/>
              <a:t>1998</a:t>
            </a:r>
            <a:endParaRPr lang="en-IN" sz="6400" b="1" dirty="0"/>
          </a:p>
          <a:p>
            <a:pPr marL="457154" lvl="1" indent="0">
              <a:buNone/>
            </a:pPr>
            <a:r>
              <a:rPr lang="en-US" sz="6400" dirty="0" smtClean="0"/>
              <a:t>[4</a:t>
            </a:r>
            <a:r>
              <a:rPr lang="en-US" sz="6400" dirty="0"/>
              <a:t>] </a:t>
            </a:r>
            <a:r>
              <a:rPr lang="en-US" sz="6400" dirty="0" err="1"/>
              <a:t>Jaiprakash</a:t>
            </a:r>
            <a:r>
              <a:rPr lang="en-US" sz="6400" dirty="0"/>
              <a:t> </a:t>
            </a:r>
            <a:r>
              <a:rPr lang="en-US" sz="6400" dirty="0" err="1"/>
              <a:t>Bisen</a:t>
            </a:r>
            <a:r>
              <a:rPr lang="en-US" sz="6400" dirty="0"/>
              <a:t> Agriculture market reform market (</a:t>
            </a:r>
            <a:r>
              <a:rPr lang="en-US" sz="6400" dirty="0" err="1"/>
              <a:t>eNAM</a:t>
            </a:r>
            <a:r>
              <a:rPr lang="en-US" sz="6400" dirty="0"/>
              <a:t>) in India National rise research 7535006</a:t>
            </a:r>
            <a:endParaRPr lang="en-IN" sz="6400" b="1" dirty="0"/>
          </a:p>
          <a:p>
            <a:pPr marL="457154" lvl="1" indent="0">
              <a:buNone/>
            </a:pPr>
            <a:r>
              <a:rPr lang="en-US" sz="6400" dirty="0"/>
              <a:t>[5]</a:t>
            </a:r>
            <a:r>
              <a:rPr lang="en-US" sz="6400" dirty="0" err="1"/>
              <a:t>Rakesh</a:t>
            </a:r>
            <a:r>
              <a:rPr lang="en-US" sz="6400" dirty="0"/>
              <a:t> </a:t>
            </a:r>
            <a:r>
              <a:rPr lang="en-US" sz="6400" dirty="0" err="1"/>
              <a:t>Rathod</a:t>
            </a:r>
            <a:r>
              <a:rPr lang="en-US" sz="6400" dirty="0"/>
              <a:t>, </a:t>
            </a:r>
            <a:r>
              <a:rPr lang="en-US" sz="6400" dirty="0" err="1"/>
              <a:t>shubham</a:t>
            </a:r>
            <a:r>
              <a:rPr lang="en-US" sz="6400" dirty="0"/>
              <a:t> Panda, Changing </a:t>
            </a:r>
            <a:r>
              <a:rPr lang="en-US" sz="6400" dirty="0" err="1"/>
              <a:t>Resepective</a:t>
            </a:r>
            <a:r>
              <a:rPr lang="en-US" sz="6400" dirty="0"/>
              <a:t> Agriculture, IAASCA </a:t>
            </a:r>
            <a:r>
              <a:rPr lang="en-US" sz="6400" dirty="0" smtClean="0"/>
              <a:t>2019[6]</a:t>
            </a:r>
            <a:r>
              <a:rPr lang="en-US" sz="6400" dirty="0" err="1" smtClean="0"/>
              <a:t>Bajrang</a:t>
            </a:r>
            <a:r>
              <a:rPr lang="en-US" sz="6400" dirty="0" smtClean="0"/>
              <a:t> </a:t>
            </a:r>
            <a:r>
              <a:rPr lang="en-US" sz="6400" dirty="0" err="1"/>
              <a:t>Lal</a:t>
            </a:r>
            <a:r>
              <a:rPr lang="en-US" sz="6400" dirty="0"/>
              <a:t>, Agriculture market as </a:t>
            </a:r>
            <a:r>
              <a:rPr lang="en-US" sz="6400" dirty="0" err="1"/>
              <a:t>casatlyst</a:t>
            </a:r>
            <a:r>
              <a:rPr lang="en-US" sz="6400" dirty="0"/>
              <a:t> for Rural Marketing IJRMEC, ISSN 2250-057x August 2017 </a:t>
            </a:r>
            <a:endParaRPr lang="en-IN" sz="6400" b="1" dirty="0"/>
          </a:p>
          <a:p>
            <a:pPr marL="457154" lvl="1" indent="0">
              <a:buNone/>
            </a:pPr>
            <a:r>
              <a:rPr lang="en-US" sz="6400" dirty="0" smtClean="0"/>
              <a:t>[6]</a:t>
            </a:r>
            <a:r>
              <a:rPr lang="en-US" sz="6400" dirty="0" err="1" smtClean="0"/>
              <a:t>Agus</a:t>
            </a:r>
            <a:r>
              <a:rPr lang="en-US" sz="6400" dirty="0" smtClean="0"/>
              <a:t> </a:t>
            </a:r>
            <a:r>
              <a:rPr lang="en-US" sz="6400" dirty="0" err="1"/>
              <a:t>Diwi</a:t>
            </a:r>
            <a:r>
              <a:rPr lang="en-US" sz="6400" dirty="0"/>
              <a:t> </a:t>
            </a:r>
            <a:r>
              <a:rPr lang="en-US" sz="6400" dirty="0" err="1"/>
              <a:t>Nugroho</a:t>
            </a:r>
            <a:r>
              <a:rPr lang="en-US" sz="6400" dirty="0"/>
              <a:t> Agriculture Market Information in developing Agriculture </a:t>
            </a:r>
            <a:r>
              <a:rPr lang="en-US" sz="6400" dirty="0" err="1"/>
              <a:t>Econimics</a:t>
            </a:r>
            <a:r>
              <a:rPr lang="en-US" sz="6400" dirty="0"/>
              <a:t> AGRICECON </a:t>
            </a:r>
            <a:r>
              <a:rPr lang="en-US" sz="6400" dirty="0" smtClean="0"/>
              <a:t>2021</a:t>
            </a:r>
          </a:p>
          <a:p>
            <a:pPr marL="457154" lvl="1" indent="0" algn="just">
              <a:buNone/>
            </a:pPr>
            <a:endParaRPr lang="en-IN" sz="6400" b="1" dirty="0"/>
          </a:p>
          <a:p>
            <a:pPr marL="457154" lvl="1" indent="0" algn="just">
              <a:buNone/>
            </a:pPr>
            <a:r>
              <a:rPr lang="en-US" sz="6400" b="1" dirty="0"/>
              <a:t>Book References:</a:t>
            </a:r>
            <a:endParaRPr lang="en-IN" sz="6400" b="1" dirty="0"/>
          </a:p>
          <a:p>
            <a:pPr marL="457154" lvl="1" indent="0" algn="just">
              <a:buNone/>
            </a:pPr>
            <a:r>
              <a:rPr lang="en-US" sz="6400" dirty="0" smtClean="0"/>
              <a:t>[7] </a:t>
            </a:r>
            <a:r>
              <a:rPr lang="en-US" sz="6400" dirty="0" err="1"/>
              <a:t>Jogindar</a:t>
            </a:r>
            <a:r>
              <a:rPr lang="en-US" sz="6400" dirty="0"/>
              <a:t> </a:t>
            </a:r>
            <a:r>
              <a:rPr lang="en-US" sz="6400" dirty="0" err="1"/>
              <a:t>Singh,”agriculture</a:t>
            </a:r>
            <a:r>
              <a:rPr lang="en-US" sz="6400" dirty="0"/>
              <a:t> market trade and price” </a:t>
            </a:r>
            <a:r>
              <a:rPr lang="en-US" sz="6400" dirty="0" err="1"/>
              <a:t>Kalyani</a:t>
            </a:r>
            <a:r>
              <a:rPr lang="en-US" sz="6400" dirty="0"/>
              <a:t> </a:t>
            </a:r>
            <a:endParaRPr lang="en-IN" sz="6400" dirty="0"/>
          </a:p>
          <a:p>
            <a:pPr marL="457154" lvl="1" indent="0" algn="just">
              <a:buNone/>
            </a:pPr>
            <a:r>
              <a:rPr lang="en-US" sz="6400" dirty="0" smtClean="0"/>
              <a:t> [8] </a:t>
            </a:r>
            <a:r>
              <a:rPr lang="en-US" sz="6400" dirty="0" err="1"/>
              <a:t>Sawlia</a:t>
            </a:r>
            <a:r>
              <a:rPr lang="en-US" sz="6400" dirty="0"/>
              <a:t> </a:t>
            </a:r>
            <a:r>
              <a:rPr lang="en-US" sz="6400" dirty="0" err="1"/>
              <a:t>Bhihari</a:t>
            </a:r>
            <a:r>
              <a:rPr lang="en-US" sz="6400" dirty="0"/>
              <a:t> </a:t>
            </a:r>
            <a:r>
              <a:rPr lang="en-US" sz="6400" dirty="0" err="1"/>
              <a:t>Varma</a:t>
            </a:r>
            <a:r>
              <a:rPr lang="en-US" sz="6400" dirty="0"/>
              <a:t>, agriculture marketing, scientific  </a:t>
            </a:r>
            <a:endParaRPr lang="en-IN" sz="6400" dirty="0"/>
          </a:p>
          <a:p>
            <a:pPr marL="457154" lvl="1" indent="0" algn="just">
              <a:buNone/>
            </a:pPr>
            <a:r>
              <a:rPr lang="en-US" sz="6400" dirty="0" smtClean="0"/>
              <a:t> [9] </a:t>
            </a:r>
            <a:r>
              <a:rPr lang="en-US" sz="6400" dirty="0" err="1"/>
              <a:t>Nilabja</a:t>
            </a:r>
            <a:r>
              <a:rPr lang="en-US" sz="6400" dirty="0"/>
              <a:t> </a:t>
            </a:r>
            <a:r>
              <a:rPr lang="en-US" sz="6400" dirty="0" err="1"/>
              <a:t>Ghosh</a:t>
            </a:r>
            <a:r>
              <a:rPr lang="en-US" sz="6400" dirty="0"/>
              <a:t>, India’s agriculture marketing, Springer</a:t>
            </a:r>
            <a:endParaRPr lang="en-IN" sz="6400" dirty="0"/>
          </a:p>
          <a:p>
            <a:pPr marL="457154" lvl="1" indent="0" algn="just">
              <a:buNone/>
            </a:pPr>
            <a:r>
              <a:rPr lang="en-US" sz="6400" dirty="0"/>
              <a:t> </a:t>
            </a:r>
            <a:endParaRPr lang="en-IN" sz="6400" dirty="0"/>
          </a:p>
          <a:p>
            <a:pPr marL="457154" lvl="1" indent="0" algn="just">
              <a:buNone/>
            </a:pPr>
            <a:r>
              <a:rPr lang="en-IN" sz="6400" b="1" dirty="0"/>
              <a:t> </a:t>
            </a:r>
            <a:r>
              <a:rPr lang="en-US" sz="6400" b="1" dirty="0" smtClean="0"/>
              <a:t>Magazine Reference</a:t>
            </a:r>
          </a:p>
          <a:p>
            <a:pPr marL="457154" lvl="1" indent="0" algn="just">
              <a:buNone/>
            </a:pPr>
            <a:r>
              <a:rPr lang="en-US" sz="6400" dirty="0" smtClean="0"/>
              <a:t> [10]The </a:t>
            </a:r>
            <a:r>
              <a:rPr lang="en-US" sz="6400" dirty="0"/>
              <a:t>National AGRICULTURE Magazine, Agriculture Today VOLUME XXVI I88UE 5        MAY </a:t>
            </a:r>
            <a:r>
              <a:rPr lang="en-US" sz="6400" dirty="0" smtClean="0"/>
              <a:t>2023</a:t>
            </a:r>
            <a:r>
              <a:rPr lang="en-US" sz="6400" dirty="0"/>
              <a:t> </a:t>
            </a:r>
            <a:endParaRPr lang="en-IN" sz="6400" dirty="0"/>
          </a:p>
          <a:p>
            <a:pPr lvl="1" algn="just"/>
            <a:endParaRPr lang="en-IN" sz="6400" dirty="0"/>
          </a:p>
        </p:txBody>
      </p:sp>
      <p:sp>
        <p:nvSpPr>
          <p:cNvPr id="4" name="Footer Placeholder 3"/>
          <p:cNvSpPr>
            <a:spLocks noGrp="1"/>
          </p:cNvSpPr>
          <p:nvPr>
            <p:ph type="ftr" sz="quarter" idx="11"/>
          </p:nvPr>
        </p:nvSpPr>
        <p:spPr>
          <a:xfrm>
            <a:off x="1143000" y="6780108"/>
            <a:ext cx="8153400" cy="389467"/>
          </a:xfrm>
        </p:spPr>
        <p:txBody>
          <a:bodyPr/>
          <a:lstStyle/>
          <a:p>
            <a:endParaRPr lang="en-US"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6" name="Rectangle 5"/>
          <p:cNvSpPr/>
          <p:nvPr/>
        </p:nvSpPr>
        <p:spPr>
          <a:xfrm>
            <a:off x="685800" y="381000"/>
            <a:ext cx="9753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REFERENCES</a:t>
            </a:r>
            <a:endParaRPr lang="en-IN" sz="4400" dirty="0"/>
          </a:p>
          <a:p>
            <a:pPr algn="ctr"/>
            <a:endParaRPr lang="en-IN" dirty="0"/>
          </a:p>
        </p:txBody>
      </p:sp>
    </p:spTree>
    <p:extLst>
      <p:ext uri="{BB962C8B-B14F-4D97-AF65-F5344CB8AC3E}">
        <p14:creationId xmlns:p14="http://schemas.microsoft.com/office/powerpoint/2010/main" val="1503257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1295401"/>
            <a:ext cx="9875520" cy="2743200"/>
          </a:xfrm>
        </p:spPr>
        <p:txBody>
          <a:bodyPr/>
          <a:lstStyle/>
          <a:p>
            <a:r>
              <a:rPr lang="en-IN" dirty="0" smtClean="0"/>
              <a:t>Thank you </a:t>
            </a:r>
            <a:endParaRPr lang="en-IN" dirty="0"/>
          </a:p>
        </p:txBody>
      </p:sp>
      <p:sp>
        <p:nvSpPr>
          <p:cNvPr id="3" name="Footer Placeholder 2"/>
          <p:cNvSpPr>
            <a:spLocks noGrp="1"/>
          </p:cNvSpPr>
          <p:nvPr>
            <p:ph type="ftr" sz="quarter" idx="11"/>
          </p:nvPr>
        </p:nvSpPr>
        <p:spPr/>
        <p:txBody>
          <a:bodyPr/>
          <a:lstStyle/>
          <a:p>
            <a:r>
              <a:rPr lang="en-US" smtClean="0"/>
              <a:t>Agriculture market transperency and yeild prediction to mitigate market manipulation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707027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fontScale="70000" lnSpcReduction="20000"/>
          </a:bodyPr>
          <a:lstStyle/>
          <a:p>
            <a:r>
              <a:rPr lang="en-US" sz="2500" dirty="0">
                <a:latin typeface="+mj-lt"/>
                <a:cs typeface="Times New Roman" panose="02020603050405020304" pitchFamily="18" charset="0"/>
              </a:rPr>
              <a:t>Project </a:t>
            </a:r>
            <a:r>
              <a:rPr lang="en-US" sz="2500" dirty="0" smtClean="0">
                <a:latin typeface="+mj-lt"/>
                <a:cs typeface="Times New Roman" panose="02020603050405020304" pitchFamily="18" charset="0"/>
              </a:rPr>
              <a:t>Group</a:t>
            </a:r>
          </a:p>
          <a:p>
            <a:pPr marL="0" indent="0">
              <a:buNone/>
            </a:pPr>
            <a:endParaRPr lang="en-US" sz="2500" dirty="0" smtClean="0">
              <a:latin typeface="+mj-lt"/>
              <a:cs typeface="Times New Roman" panose="02020603050405020304" pitchFamily="18" charset="0"/>
            </a:endParaRPr>
          </a:p>
          <a:p>
            <a:r>
              <a:rPr lang="en-US" sz="2500" dirty="0">
                <a:latin typeface="+mj-lt"/>
                <a:cs typeface="Times New Roman" panose="02020603050405020304" pitchFamily="18" charset="0"/>
              </a:rPr>
              <a:t>Project </a:t>
            </a:r>
            <a:r>
              <a:rPr lang="en-US" sz="2500" dirty="0" smtClean="0">
                <a:latin typeface="+mj-lt"/>
                <a:cs typeface="Times New Roman" panose="02020603050405020304" pitchFamily="18" charset="0"/>
              </a:rPr>
              <a:t>Motivation</a:t>
            </a:r>
          </a:p>
          <a:p>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Problem Statement</a:t>
            </a:r>
          </a:p>
          <a:p>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 Project Abstract</a:t>
            </a:r>
          </a:p>
          <a:p>
            <a:pPr marL="0" indent="0">
              <a:buNone/>
            </a:pPr>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Approach </a:t>
            </a:r>
            <a:r>
              <a:rPr lang="en-US" sz="2500" dirty="0">
                <a:latin typeface="+mj-lt"/>
                <a:cs typeface="Times New Roman" panose="02020603050405020304" pitchFamily="18" charset="0"/>
              </a:rPr>
              <a:t>to solve the problem / Technology </a:t>
            </a:r>
            <a:r>
              <a:rPr lang="en-US" sz="2500" dirty="0" smtClean="0">
                <a:latin typeface="+mj-lt"/>
                <a:cs typeface="Times New Roman" panose="02020603050405020304" pitchFamily="18" charset="0"/>
              </a:rPr>
              <a:t>stack</a:t>
            </a:r>
          </a:p>
          <a:p>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System Architecture</a:t>
            </a:r>
          </a:p>
          <a:p>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Use Case </a:t>
            </a:r>
          </a:p>
          <a:p>
            <a:pPr marL="0" indent="0">
              <a:buNone/>
            </a:pPr>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Conclusion</a:t>
            </a:r>
          </a:p>
          <a:p>
            <a:pPr marL="0" indent="0">
              <a:buNone/>
            </a:pPr>
            <a:endParaRPr lang="en-US" sz="2500" dirty="0" smtClean="0">
              <a:latin typeface="+mj-lt"/>
              <a:cs typeface="Times New Roman" panose="02020603050405020304" pitchFamily="18" charset="0"/>
            </a:endParaRPr>
          </a:p>
          <a:p>
            <a:r>
              <a:rPr lang="en-US" sz="2500" dirty="0" smtClean="0">
                <a:latin typeface="+mj-lt"/>
                <a:cs typeface="Times New Roman" panose="02020603050405020304" pitchFamily="18" charset="0"/>
              </a:rPr>
              <a:t>References</a:t>
            </a:r>
          </a:p>
          <a:p>
            <a:pPr marL="0" indent="0">
              <a:buNone/>
            </a:pPr>
            <a:endParaRPr lang="en-US" sz="2500" dirty="0">
              <a:latin typeface="+mj-lt"/>
              <a:cs typeface="Times New Roman" panose="02020603050405020304" pitchFamily="18" charset="0"/>
            </a:endParaRPr>
          </a:p>
          <a:p>
            <a:pPr marL="0" indent="0">
              <a:buNone/>
            </a:pPr>
            <a:endParaRPr lang="en-US" sz="2500" dirty="0">
              <a:latin typeface="+mj-lt"/>
              <a:cs typeface="Times New Roman" panose="02020603050405020304" pitchFamily="18" charset="0"/>
            </a:endParaRPr>
          </a:p>
        </p:txBody>
      </p:sp>
      <p:sp>
        <p:nvSpPr>
          <p:cNvPr id="4" name="Footer Placeholder 3"/>
          <p:cNvSpPr>
            <a:spLocks noGrp="1"/>
          </p:cNvSpPr>
          <p:nvPr>
            <p:ph type="ftr" sz="quarter" idx="11"/>
          </p:nvPr>
        </p:nvSpPr>
        <p:spPr>
          <a:xfrm>
            <a:off x="1524000" y="6780108"/>
            <a:ext cx="7848600" cy="389467"/>
          </a:xfrm>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a:xfrm>
            <a:off x="548640" y="1701178"/>
            <a:ext cx="9875520" cy="4827694"/>
          </a:xfrm>
        </p:spPr>
        <p:txBody>
          <a:bodyPr>
            <a:normAutofit/>
          </a:bodyPr>
          <a:lstStyle/>
          <a:p>
            <a:r>
              <a:rPr lang="en-US" sz="2700" dirty="0">
                <a:latin typeface="+mj-lt"/>
                <a:cs typeface="Times New Roman" panose="02020603050405020304" pitchFamily="18" charset="0"/>
              </a:rPr>
              <a:t>Project </a:t>
            </a:r>
            <a:r>
              <a:rPr lang="en-US" sz="2700" dirty="0" smtClean="0">
                <a:latin typeface="+mj-lt"/>
                <a:cs typeface="Times New Roman" panose="02020603050405020304" pitchFamily="18" charset="0"/>
              </a:rPr>
              <a:t>Title:</a:t>
            </a:r>
            <a:r>
              <a:rPr lang="en-GB" sz="2800" dirty="0">
                <a:solidFill>
                  <a:schemeClr val="tx2">
                    <a:lumMod val="60000"/>
                    <a:lumOff val="40000"/>
                  </a:schemeClr>
                </a:solidFill>
              </a:rPr>
              <a:t> </a:t>
            </a:r>
            <a:r>
              <a:rPr lang="en-GB" sz="2800" dirty="0"/>
              <a:t>Intentional storage of crop detection to mitigate market manipulation and artificial price rise</a:t>
            </a:r>
            <a:endParaRPr lang="en-US" sz="2700" dirty="0">
              <a:latin typeface="+mj-lt"/>
              <a:cs typeface="Times New Roman" panose="02020603050405020304" pitchFamily="18" charset="0"/>
            </a:endParaRPr>
          </a:p>
          <a:p>
            <a:r>
              <a:rPr lang="en-US" sz="2700" dirty="0">
                <a:latin typeface="+mj-lt"/>
                <a:cs typeface="Times New Roman" panose="02020603050405020304" pitchFamily="18" charset="0"/>
              </a:rPr>
              <a:t>Project Domain</a:t>
            </a:r>
            <a:r>
              <a:rPr lang="en-US" sz="2700" dirty="0" smtClean="0">
                <a:latin typeface="+mj-lt"/>
                <a:cs typeface="Times New Roman" panose="02020603050405020304" pitchFamily="18" charset="0"/>
              </a:rPr>
              <a:t>: Ease of Farming using ML</a:t>
            </a:r>
            <a:endParaRPr lang="en-US" sz="2700" dirty="0">
              <a:latin typeface="+mj-lt"/>
              <a:cs typeface="Times New Roman" panose="02020603050405020304" pitchFamily="18" charset="0"/>
            </a:endParaRPr>
          </a:p>
          <a:p>
            <a:r>
              <a:rPr lang="en-US" sz="2700" dirty="0" smtClean="0">
                <a:latin typeface="+mj-lt"/>
                <a:cs typeface="Times New Roman" panose="02020603050405020304" pitchFamily="18" charset="0"/>
              </a:rPr>
              <a:t>Project Group Members:</a:t>
            </a:r>
            <a:endParaRPr lang="en-US" sz="2700" dirty="0">
              <a:latin typeface="+mj-lt"/>
              <a:cs typeface="Times New Roman" panose="02020603050405020304" pitchFamily="18" charset="0"/>
            </a:endParaRPr>
          </a:p>
          <a:p>
            <a:pPr marL="0" indent="0">
              <a:buNone/>
            </a:pPr>
            <a:r>
              <a:rPr lang="en-US" sz="2700" dirty="0" smtClean="0">
                <a:latin typeface="+mj-lt"/>
                <a:cs typeface="Times New Roman" panose="02020603050405020304" pitchFamily="18" charset="0"/>
              </a:rPr>
              <a:t>1)More </a:t>
            </a:r>
            <a:r>
              <a:rPr lang="en-US" sz="2700" dirty="0" err="1" smtClean="0">
                <a:latin typeface="+mj-lt"/>
                <a:cs typeface="Times New Roman" panose="02020603050405020304" pitchFamily="18" charset="0"/>
              </a:rPr>
              <a:t>Gunjan</a:t>
            </a:r>
            <a:r>
              <a:rPr lang="en-US" sz="2700" dirty="0" smtClean="0">
                <a:latin typeface="+mj-lt"/>
                <a:cs typeface="Times New Roman" panose="02020603050405020304" pitchFamily="18" charset="0"/>
              </a:rPr>
              <a:t>(14004200024</a:t>
            </a:r>
            <a:r>
              <a:rPr lang="en-US" sz="2700" dirty="0">
                <a:latin typeface="+mj-lt"/>
                <a:cs typeface="Times New Roman" panose="02020603050405020304" pitchFamily="18" charset="0"/>
              </a:rPr>
              <a:t>) </a:t>
            </a:r>
            <a:endParaRPr lang="en-US" sz="2700" dirty="0" smtClean="0">
              <a:latin typeface="+mj-lt"/>
              <a:cs typeface="Times New Roman" panose="02020603050405020304" pitchFamily="18" charset="0"/>
            </a:endParaRPr>
          </a:p>
          <a:p>
            <a:pPr marL="0" indent="0">
              <a:buNone/>
            </a:pPr>
            <a:r>
              <a:rPr lang="en-US" sz="2700" dirty="0" smtClean="0">
                <a:latin typeface="+mj-lt"/>
                <a:cs typeface="Times New Roman" panose="02020603050405020304" pitchFamily="18" charset="0"/>
              </a:rPr>
              <a:t>2)More </a:t>
            </a:r>
            <a:r>
              <a:rPr lang="en-US" sz="2700" dirty="0" err="1" smtClean="0">
                <a:latin typeface="+mj-lt"/>
                <a:cs typeface="Times New Roman" panose="02020603050405020304" pitchFamily="18" charset="0"/>
              </a:rPr>
              <a:t>Maitry</a:t>
            </a:r>
            <a:r>
              <a:rPr lang="en-US" sz="2700" dirty="0" smtClean="0">
                <a:latin typeface="+mj-lt"/>
                <a:cs typeface="Times New Roman" panose="02020603050405020304" pitchFamily="18" charset="0"/>
              </a:rPr>
              <a:t>(14004200025</a:t>
            </a:r>
            <a:r>
              <a:rPr lang="en-US" sz="2700" dirty="0">
                <a:latin typeface="+mj-lt"/>
                <a:cs typeface="Times New Roman" panose="02020603050405020304" pitchFamily="18" charset="0"/>
              </a:rPr>
              <a:t>) </a:t>
            </a:r>
            <a:endParaRPr lang="en-US" sz="2700" dirty="0" smtClean="0">
              <a:latin typeface="+mj-lt"/>
              <a:cs typeface="Times New Roman" panose="02020603050405020304" pitchFamily="18" charset="0"/>
            </a:endParaRPr>
          </a:p>
          <a:p>
            <a:pPr marL="0" indent="0">
              <a:buNone/>
            </a:pPr>
            <a:r>
              <a:rPr lang="en-US" sz="2700" dirty="0" smtClean="0">
                <a:latin typeface="+mj-lt"/>
                <a:cs typeface="Times New Roman" panose="02020603050405020304" pitchFamily="18" charset="0"/>
              </a:rPr>
              <a:t>3)</a:t>
            </a:r>
            <a:r>
              <a:rPr lang="en-US" sz="2700" dirty="0" err="1" smtClean="0">
                <a:latin typeface="+mj-lt"/>
                <a:cs typeface="Times New Roman" panose="02020603050405020304" pitchFamily="18" charset="0"/>
              </a:rPr>
              <a:t>Sonawane</a:t>
            </a:r>
            <a:r>
              <a:rPr lang="en-US" sz="2700" dirty="0" smtClean="0">
                <a:latin typeface="+mj-lt"/>
                <a:cs typeface="Times New Roman" panose="02020603050405020304" pitchFamily="18" charset="0"/>
              </a:rPr>
              <a:t> </a:t>
            </a:r>
            <a:r>
              <a:rPr lang="en-US" sz="2700" dirty="0" err="1" smtClean="0">
                <a:latin typeface="+mj-lt"/>
                <a:cs typeface="Times New Roman" panose="02020603050405020304" pitchFamily="18" charset="0"/>
              </a:rPr>
              <a:t>Harshal</a:t>
            </a:r>
            <a:r>
              <a:rPr lang="en-US" sz="2700" dirty="0" smtClean="0">
                <a:latin typeface="+mj-lt"/>
                <a:cs typeface="Times New Roman" panose="02020603050405020304" pitchFamily="18" charset="0"/>
              </a:rPr>
              <a:t>(14004200052</a:t>
            </a:r>
            <a:r>
              <a:rPr lang="en-US" sz="2700" dirty="0">
                <a:latin typeface="+mj-lt"/>
                <a:cs typeface="Times New Roman" panose="02020603050405020304" pitchFamily="18" charset="0"/>
              </a:rPr>
              <a:t>) </a:t>
            </a:r>
            <a:endParaRPr lang="en-US" sz="2700" dirty="0" smtClean="0">
              <a:latin typeface="+mj-lt"/>
              <a:cs typeface="Times New Roman" panose="02020603050405020304" pitchFamily="18" charset="0"/>
            </a:endParaRPr>
          </a:p>
          <a:p>
            <a:pPr marL="0" indent="0">
              <a:buNone/>
            </a:pPr>
            <a:r>
              <a:rPr lang="en-US" sz="2700" dirty="0" smtClean="0">
                <a:latin typeface="+mj-lt"/>
                <a:cs typeface="Times New Roman" panose="02020603050405020304" pitchFamily="18" charset="0"/>
              </a:rPr>
              <a:t>4)</a:t>
            </a:r>
            <a:r>
              <a:rPr lang="en-US" sz="2700" dirty="0" err="1" smtClean="0">
                <a:latin typeface="+mj-lt"/>
                <a:cs typeface="Times New Roman" panose="02020603050405020304" pitchFamily="18" charset="0"/>
              </a:rPr>
              <a:t>Bhise</a:t>
            </a:r>
            <a:r>
              <a:rPr lang="en-US" sz="2700" dirty="0" smtClean="0">
                <a:latin typeface="+mj-lt"/>
                <a:cs typeface="Times New Roman" panose="02020603050405020304" pitchFamily="18" charset="0"/>
              </a:rPr>
              <a:t> </a:t>
            </a:r>
            <a:r>
              <a:rPr lang="en-US" sz="2700" dirty="0" err="1" smtClean="0">
                <a:latin typeface="+mj-lt"/>
                <a:cs typeface="Times New Roman" panose="02020603050405020304" pitchFamily="18" charset="0"/>
              </a:rPr>
              <a:t>Tejaswini</a:t>
            </a:r>
            <a:r>
              <a:rPr lang="en-US" sz="2700" dirty="0" smtClean="0">
                <a:latin typeface="+mj-lt"/>
                <a:cs typeface="Times New Roman" panose="02020603050405020304" pitchFamily="18" charset="0"/>
              </a:rPr>
              <a:t>(14004200008</a:t>
            </a:r>
            <a:r>
              <a:rPr lang="en-US" sz="2700" dirty="0">
                <a:latin typeface="+mj-lt"/>
                <a:cs typeface="Times New Roman" panose="02020603050405020304" pitchFamily="18" charset="0"/>
              </a:rPr>
              <a:t>)</a:t>
            </a:r>
          </a:p>
          <a:p>
            <a:endParaRPr lang="en-US" sz="3600" dirty="0" smtClean="0"/>
          </a:p>
        </p:txBody>
      </p:sp>
      <p:sp>
        <p:nvSpPr>
          <p:cNvPr id="7" name="Footer Placeholder 3"/>
          <p:cNvSpPr>
            <a:spLocks noGrp="1"/>
          </p:cNvSpPr>
          <p:nvPr>
            <p:ph type="ftr" sz="quarter" idx="11"/>
          </p:nvPr>
        </p:nvSpPr>
        <p:spPr>
          <a:xfrm>
            <a:off x="1295400" y="6780108"/>
            <a:ext cx="8534400" cy="389467"/>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a:xfrm>
            <a:off x="762000" y="1645206"/>
            <a:ext cx="9525000" cy="3612594"/>
          </a:xfrm>
        </p:spPr>
        <p:txBody>
          <a:bodyPr>
            <a:noAutofit/>
          </a:bodyPr>
          <a:lstStyle/>
          <a:p>
            <a:pPr marL="0" indent="0" algn="just" fontAlgn="base">
              <a:buNone/>
            </a:pPr>
            <a:r>
              <a:rPr lang="en-US" sz="2500" dirty="0">
                <a:cs typeface="Times New Roman" panose="02020603050405020304" pitchFamily="18" charset="0"/>
              </a:rPr>
              <a:t>The Motivation behind the project </a:t>
            </a:r>
            <a:r>
              <a:rPr lang="en-US" sz="2500" dirty="0" smtClean="0">
                <a:cs typeface="Times New Roman" panose="02020603050405020304" pitchFamily="18" charset="0"/>
              </a:rPr>
              <a:t>is </a:t>
            </a:r>
            <a:r>
              <a:rPr lang="en-US" sz="2500" dirty="0">
                <a:cs typeface="Times New Roman" panose="02020603050405020304" pitchFamily="18" charset="0"/>
              </a:rPr>
              <a:t>to address crucial challenges in the agricultural sector. </a:t>
            </a:r>
            <a:r>
              <a:rPr lang="en-US" sz="2500" dirty="0" smtClean="0">
                <a:cs typeface="Times New Roman" panose="02020603050405020304" pitchFamily="18" charset="0"/>
              </a:rPr>
              <a:t>As there is not such prominent system to detect the price </a:t>
            </a:r>
            <a:r>
              <a:rPr lang="en-US" sz="2500" smtClean="0">
                <a:cs typeface="Times New Roman" panose="02020603050405020304" pitchFamily="18" charset="0"/>
              </a:rPr>
              <a:t>inflation. </a:t>
            </a:r>
            <a:r>
              <a:rPr lang="en-US" sz="2500" smtClean="0">
                <a:cs typeface="Times New Roman" panose="02020603050405020304" pitchFamily="18" charset="0"/>
              </a:rPr>
              <a:t>Market </a:t>
            </a:r>
            <a:r>
              <a:rPr lang="en-US" sz="2500" dirty="0">
                <a:cs typeface="Times New Roman" panose="02020603050405020304" pitchFamily="18" charset="0"/>
              </a:rPr>
              <a:t>manipulation and lack of transparency can negatively impact farmers' livelihoods and hinder the growth of the industry the project intends to foster transparency, empower farmers with informed decision-making, and mitigate unethical practices in the agriculture market, ultimately leading to a more sustainable industry</a:t>
            </a:r>
            <a:br>
              <a:rPr lang="en-US" sz="2500" dirty="0">
                <a:cs typeface="Times New Roman" panose="02020603050405020304" pitchFamily="18" charset="0"/>
              </a:rPr>
            </a:br>
            <a:endParaRPr lang="en-US" sz="2500" dirty="0">
              <a:cs typeface="Times New Roman" panose="02020603050405020304" pitchFamily="18" charset="0"/>
            </a:endParaRPr>
          </a:p>
          <a:p>
            <a:pPr marL="0" indent="0" fontAlgn="base">
              <a:buNone/>
            </a:pPr>
            <a:endParaRPr lang="en-US" sz="2500" dirty="0">
              <a:solidFill>
                <a:srgbClr val="FF0000"/>
              </a:solidFill>
            </a:endParaRPr>
          </a:p>
          <a:p>
            <a:pPr marL="0" indent="0" fontAlgn="base">
              <a:buNone/>
            </a:pPr>
            <a:endParaRPr lang="en-US" sz="2500" dirty="0">
              <a:solidFill>
                <a:srgbClr val="FF0000"/>
              </a:solidFill>
            </a:endParaRPr>
          </a:p>
        </p:txBody>
      </p:sp>
      <p:sp>
        <p:nvSpPr>
          <p:cNvPr id="9" name="Footer Placeholder 3"/>
          <p:cNvSpPr>
            <a:spLocks noGrp="1"/>
          </p:cNvSpPr>
          <p:nvPr>
            <p:ph type="ftr" sz="quarter" idx="11"/>
          </p:nvPr>
        </p:nvSpPr>
        <p:spPr>
          <a:xfrm>
            <a:off x="1600200" y="6780108"/>
            <a:ext cx="7620000" cy="389467"/>
          </a:xfrm>
        </p:spPr>
        <p:txBody>
          <a:bodyPr/>
          <a:lstStyle/>
          <a:p>
            <a:endParaRPr lang="en-US" dirty="0"/>
          </a:p>
        </p:txBody>
      </p:sp>
      <p:sp>
        <p:nvSpPr>
          <p:cNvPr id="7" name="Rectangle 6"/>
          <p:cNvSpPr/>
          <p:nvPr/>
        </p:nvSpPr>
        <p:spPr>
          <a:xfrm>
            <a:off x="7498081" y="6258560"/>
            <a:ext cx="271941" cy="428680"/>
          </a:xfrm>
          <a:prstGeom prst="rect">
            <a:avLst/>
          </a:prstGeom>
        </p:spPr>
        <p:txBody>
          <a:bodyPr wrap="none" lIns="104493" tIns="52247" rIns="104493" bIns="52247">
            <a:spAutoFit/>
          </a:bodyPr>
          <a:lstStyle/>
          <a:p>
            <a:r>
              <a:rPr lang="en-US" dirty="0" smtClean="0">
                <a:solidFill>
                  <a:srgbClr val="FF0000"/>
                </a:solidFill>
              </a:rPr>
              <a:t> </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706880"/>
            <a:ext cx="10149840" cy="4827694"/>
          </a:xfrm>
        </p:spPr>
        <p:txBody>
          <a:bodyPr>
            <a:noAutofit/>
          </a:bodyPr>
          <a:lstStyle/>
          <a:p>
            <a:pPr marL="0" indent="0" algn="just">
              <a:buNone/>
            </a:pPr>
            <a:r>
              <a:rPr lang="en-US" sz="2500" dirty="0"/>
              <a:t>The project aims to solve the challenges of </a:t>
            </a:r>
            <a:r>
              <a:rPr lang="en-US" sz="2500" dirty="0" smtClean="0"/>
              <a:t>market price inflation and to know the actual reasons behind the price hike in market which tends to mitigate the unethical practices and to know the reasons behind price hike in market. </a:t>
            </a:r>
            <a:endParaRPr lang="en-US" sz="2500" dirty="0"/>
          </a:p>
        </p:txBody>
      </p:sp>
      <p:sp>
        <p:nvSpPr>
          <p:cNvPr id="5" name="Footer Placeholder 4"/>
          <p:cNvSpPr>
            <a:spLocks noGrp="1"/>
          </p:cNvSpPr>
          <p:nvPr>
            <p:ph type="ftr" sz="quarter" idx="11"/>
          </p:nvPr>
        </p:nvSpPr>
        <p:spPr>
          <a:xfrm>
            <a:off x="1752600" y="6780108"/>
            <a:ext cx="7924800" cy="389467"/>
          </a:xfrm>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706880"/>
            <a:ext cx="9662160" cy="4827694"/>
          </a:xfrm>
        </p:spPr>
        <p:txBody>
          <a:bodyPr>
            <a:normAutofit/>
          </a:bodyPr>
          <a:lstStyle/>
          <a:p>
            <a:pPr algn="just"/>
            <a:r>
              <a:rPr lang="en-IN" sz="2800" dirty="0" smtClean="0"/>
              <a:t>The prime objective of our project is to determine the main reason behind the price inflation in market related to agricultural domain to mitigate the price fluctuation.</a:t>
            </a:r>
            <a:endParaRPr lang="en-IN" sz="2800"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Title 1"/>
          <p:cNvSpPr>
            <a:spLocks noGrp="1"/>
          </p:cNvSpPr>
          <p:nvPr>
            <p:ph type="title"/>
          </p:nvPr>
        </p:nvSpPr>
        <p:spPr>
          <a:xfrm>
            <a:off x="529979" y="226595"/>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smtClean="0"/>
              <a:t>Objective</a:t>
            </a:r>
            <a:endParaRPr lang="en-US" sz="4500" dirty="0">
              <a:solidFill>
                <a:srgbClr val="FF0000"/>
              </a:solidFill>
            </a:endParaRPr>
          </a:p>
        </p:txBody>
      </p:sp>
    </p:spTree>
    <p:extLst>
      <p:ext uri="{BB962C8B-B14F-4D97-AF65-F5344CB8AC3E}">
        <p14:creationId xmlns:p14="http://schemas.microsoft.com/office/powerpoint/2010/main" val="294677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smtClean="0"/>
              <a:t>Aim</a:t>
            </a:r>
            <a:endParaRPr lang="en-US" dirty="0"/>
          </a:p>
        </p:txBody>
      </p:sp>
      <p:sp>
        <p:nvSpPr>
          <p:cNvPr id="7" name="Content Placeholder 6"/>
          <p:cNvSpPr>
            <a:spLocks noGrp="1"/>
          </p:cNvSpPr>
          <p:nvPr>
            <p:ph idx="1"/>
          </p:nvPr>
        </p:nvSpPr>
        <p:spPr>
          <a:xfrm>
            <a:off x="548640" y="1676400"/>
            <a:ext cx="9875520" cy="4858174"/>
          </a:xfrm>
        </p:spPr>
        <p:txBody>
          <a:bodyPr vert="horz" lIns="104493" tIns="52247" rIns="104493" bIns="52247" rtlCol="0" anchor="t">
            <a:normAutofit fontScale="92500" lnSpcReduction="20000"/>
          </a:bodyPr>
          <a:lstStyle/>
          <a:p>
            <a:pPr marL="0" indent="0" algn="just" fontAlgn="base">
              <a:buNone/>
            </a:pPr>
            <a:r>
              <a:rPr lang="en-US" sz="3200" dirty="0" smtClean="0"/>
              <a:t>By </a:t>
            </a:r>
            <a:r>
              <a:rPr lang="en-US" sz="3200" dirty="0"/>
              <a:t>leveraging data-driven technologies, the project aims </a:t>
            </a:r>
            <a:r>
              <a:rPr lang="en-US" sz="3200" dirty="0" smtClean="0"/>
              <a:t>to know the knowledge behind and reasons behind price inflation, timely </a:t>
            </a:r>
            <a:r>
              <a:rPr lang="en-US" sz="3200" dirty="0"/>
              <a:t>and accurate information on crop yields, market trends, and pricing </a:t>
            </a:r>
            <a:r>
              <a:rPr lang="en-US" sz="3200" dirty="0" smtClean="0"/>
              <a:t>dynamics. This </a:t>
            </a:r>
            <a:r>
              <a:rPr lang="en-US" sz="3200" dirty="0"/>
              <a:t>empowerment will enable farmers to make well-informed decisions, optimize their production, and improve their economic prospects</a:t>
            </a:r>
            <a:r>
              <a:rPr lang="en-US" sz="3200" dirty="0" smtClean="0"/>
              <a:t>.</a:t>
            </a:r>
            <a:endParaRPr lang="en-US" sz="3200" dirty="0">
              <a:cs typeface="Calibri"/>
            </a:endParaRPr>
          </a:p>
          <a:p>
            <a:pPr marL="391795" indent="-391795" algn="just"/>
            <a:endParaRPr lang="en-US" sz="4000" dirty="0">
              <a:cs typeface="Calibri"/>
            </a:endParaRPr>
          </a:p>
          <a:p>
            <a:pPr marL="391795" indent="-391795"/>
            <a:endParaRPr lang="en-US" sz="4000" dirty="0">
              <a:cs typeface="Calibri"/>
            </a:endParaRPr>
          </a:p>
          <a:p>
            <a:pPr marL="391795" indent="-391795"/>
            <a:endParaRPr lang="en-US" sz="4000" dirty="0">
              <a:cs typeface="Calibri"/>
            </a:endParaRPr>
          </a:p>
          <a:p>
            <a:pPr marL="0" indent="0">
              <a:buNone/>
            </a:pPr>
            <a:r>
              <a:rPr lang="en-US" sz="4000" dirty="0">
                <a:cs typeface="Calibri"/>
              </a:rPr>
              <a:t>   </a:t>
            </a:r>
            <a:endParaRPr lang="en-US" sz="2400" dirty="0">
              <a:cs typeface="Calibri"/>
            </a:endParaRPr>
          </a:p>
        </p:txBody>
      </p:sp>
      <p:sp>
        <p:nvSpPr>
          <p:cNvPr id="4" name="Footer Placeholder 3"/>
          <p:cNvSpPr>
            <a:spLocks noGrp="1"/>
          </p:cNvSpPr>
          <p:nvPr>
            <p:ph type="ftr" sz="quarter" idx="11"/>
          </p:nvPr>
        </p:nvSpPr>
        <p:spPr>
          <a:xfrm>
            <a:off x="1752600" y="6780108"/>
            <a:ext cx="7467600" cy="389467"/>
          </a:xfrm>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smtClean="0">
                <a:solidFill>
                  <a:schemeClr val="bg2"/>
                </a:solidFill>
              </a:rPr>
              <a:t>Abstract</a:t>
            </a:r>
            <a:endParaRPr lang="en-US" dirty="0">
              <a:solidFill>
                <a:schemeClr val="bg2"/>
              </a:solidFill>
            </a:endParaRPr>
          </a:p>
        </p:txBody>
      </p:sp>
      <p:sp>
        <p:nvSpPr>
          <p:cNvPr id="3" name="Content Placeholder 2"/>
          <p:cNvSpPr>
            <a:spLocks noGrp="1"/>
          </p:cNvSpPr>
          <p:nvPr>
            <p:ph idx="1"/>
          </p:nvPr>
        </p:nvSpPr>
        <p:spPr>
          <a:xfrm>
            <a:off x="548640" y="1706880"/>
            <a:ext cx="9875520" cy="5303520"/>
          </a:xfrm>
        </p:spPr>
        <p:txBody>
          <a:bodyPr>
            <a:normAutofit/>
          </a:bodyPr>
          <a:lstStyle/>
          <a:p>
            <a:pPr marL="0" indent="0" algn="just">
              <a:buNone/>
            </a:pPr>
            <a:r>
              <a:rPr lang="en-US" sz="2500" dirty="0"/>
              <a:t>The project addresses </a:t>
            </a:r>
            <a:r>
              <a:rPr lang="en-US" sz="2500" dirty="0" smtClean="0"/>
              <a:t>reasons impact </a:t>
            </a:r>
            <a:r>
              <a:rPr lang="en-US" sz="2500" dirty="0"/>
              <a:t>on agricultural market price volatility through </a:t>
            </a:r>
            <a:r>
              <a:rPr lang="en-US" sz="2500" dirty="0" smtClean="0"/>
              <a:t>its </a:t>
            </a:r>
            <a:r>
              <a:rPr lang="en-US" sz="2500" dirty="0"/>
              <a:t>goals: detecting </a:t>
            </a:r>
            <a:r>
              <a:rPr lang="en-US" sz="2500" dirty="0" smtClean="0"/>
              <a:t>main reasons behind price hike using </a:t>
            </a:r>
            <a:r>
              <a:rPr lang="en-US" sz="2500" dirty="0"/>
              <a:t>historical data, predicting crop prices via historical, weather, and market factors, and forecasting yields using </a:t>
            </a:r>
            <a:r>
              <a:rPr lang="en-US" sz="2500" dirty="0" smtClean="0"/>
              <a:t>regression </a:t>
            </a:r>
            <a:r>
              <a:rPr lang="en-US" sz="2500" dirty="0"/>
              <a:t>models and weather data. The outcome aims for stable markets benefiting stakeholders</a:t>
            </a:r>
            <a:r>
              <a:rPr lang="en-US" sz="2500" dirty="0" smtClean="0"/>
              <a:t>.</a:t>
            </a:r>
          </a:p>
          <a:p>
            <a:pPr marL="0" indent="0" algn="just">
              <a:buNone/>
            </a:pPr>
            <a:endParaRPr lang="en-US" sz="2500" dirty="0"/>
          </a:p>
        </p:txBody>
      </p:sp>
      <p:sp>
        <p:nvSpPr>
          <p:cNvPr id="9" name="Footer Placeholder 3"/>
          <p:cNvSpPr>
            <a:spLocks noGrp="1"/>
          </p:cNvSpPr>
          <p:nvPr>
            <p:ph type="ftr" sz="quarter" idx="11"/>
          </p:nvPr>
        </p:nvSpPr>
        <p:spPr>
          <a:xfrm>
            <a:off x="1524000" y="6780108"/>
            <a:ext cx="7543800" cy="389467"/>
          </a:xfrm>
        </p:spPr>
        <p:txBody>
          <a:bodyPr/>
          <a:lstStyle/>
          <a:p>
            <a:r>
              <a:rPr lang="en-US" dirty="0" smtClean="0"/>
              <a:t> </a:t>
            </a:r>
            <a:endParaRPr lang="en-US" dirty="0"/>
          </a:p>
        </p:txBody>
      </p:sp>
      <p:sp>
        <p:nvSpPr>
          <p:cNvPr id="6" name="Footer Placeholder 3"/>
          <p:cNvSpPr txBox="1">
            <a:spLocks/>
          </p:cNvSpPr>
          <p:nvPr/>
        </p:nvSpPr>
        <p:spPr>
          <a:xfrm>
            <a:off x="1752600" y="6780108"/>
            <a:ext cx="7467600" cy="389467"/>
          </a:xfrm>
          <a:prstGeom prst="rect">
            <a:avLst/>
          </a:prstGeom>
        </p:spPr>
        <p:txBody>
          <a:bodyPr vert="horz" lIns="104493" tIns="52247" rIns="104493" bIns="52247" rtlCol="0" anchor="ctr"/>
          <a:lstStyle>
            <a:defPPr>
              <a:defRPr lang="en-US"/>
            </a:defPPr>
            <a:lvl1pPr marL="0" algn="ctr" defTabSz="1044924" rtl="0" eaLnBrk="1" latinLnBrk="0" hangingPunct="1">
              <a:defRPr sz="1400" kern="1200">
                <a:solidFill>
                  <a:schemeClr val="tx1">
                    <a:tint val="75000"/>
                  </a:schemeClr>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a:lstStyle>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sz="4400" dirty="0" err="1" smtClean="0">
                <a:solidFill>
                  <a:schemeClr val="bg2"/>
                </a:solidFill>
              </a:rPr>
              <a:t>Approch</a:t>
            </a:r>
            <a:r>
              <a:rPr lang="en-US" sz="4400" dirty="0" smtClean="0">
                <a:solidFill>
                  <a:schemeClr val="bg2"/>
                </a:solidFill>
              </a:rPr>
              <a:t> to solve the problem</a:t>
            </a:r>
            <a:endParaRPr lang="en-US" dirty="0">
              <a:solidFill>
                <a:schemeClr val="bg2"/>
              </a:solidFill>
            </a:endParaRPr>
          </a:p>
        </p:txBody>
      </p:sp>
      <p:sp>
        <p:nvSpPr>
          <p:cNvPr id="3" name="Content Placeholder 2"/>
          <p:cNvSpPr>
            <a:spLocks noGrp="1"/>
          </p:cNvSpPr>
          <p:nvPr>
            <p:ph idx="1"/>
          </p:nvPr>
        </p:nvSpPr>
        <p:spPr/>
        <p:txBody>
          <a:bodyPr>
            <a:normAutofit/>
          </a:bodyPr>
          <a:lstStyle/>
          <a:p>
            <a:pPr marL="0" indent="0">
              <a:buNone/>
            </a:pPr>
            <a:r>
              <a:rPr lang="en-US" dirty="0" smtClean="0"/>
              <a:t> </a:t>
            </a:r>
            <a:endParaRPr lang="en-US" dirty="0"/>
          </a:p>
        </p:txBody>
      </p:sp>
      <p:sp>
        <p:nvSpPr>
          <p:cNvPr id="7" name="Content Placeholder 2"/>
          <p:cNvSpPr txBox="1">
            <a:spLocks/>
          </p:cNvSpPr>
          <p:nvPr/>
        </p:nvSpPr>
        <p:spPr>
          <a:xfrm>
            <a:off x="701040" y="1859280"/>
            <a:ext cx="9875520" cy="4827694"/>
          </a:xfrm>
          <a:prstGeom prst="rect">
            <a:avLst/>
          </a:prstGeom>
        </p:spPr>
        <p:txBody>
          <a:bodyPr vert="horz" lIns="104493" tIns="52247" rIns="104493" bIns="52247" rtlCol="0">
            <a:norm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Font typeface="Arial" pitchFamily="34" charset="0"/>
              <a:buNone/>
            </a:pPr>
            <a:endParaRPr lang="en-US" sz="2500" dirty="0"/>
          </a:p>
        </p:txBody>
      </p:sp>
      <p:sp>
        <p:nvSpPr>
          <p:cNvPr id="5" name="Content Placeholder 2"/>
          <p:cNvSpPr txBox="1">
            <a:spLocks/>
          </p:cNvSpPr>
          <p:nvPr/>
        </p:nvSpPr>
        <p:spPr>
          <a:xfrm>
            <a:off x="457200" y="1706880"/>
            <a:ext cx="10119360" cy="5132494"/>
          </a:xfrm>
          <a:prstGeom prst="rect">
            <a:avLst/>
          </a:prstGeom>
        </p:spPr>
        <p:txBody>
          <a:bodyPr vert="horz" lIns="104493" tIns="52247" rIns="104493" bIns="52247" rtlCol="0">
            <a:normAutofit/>
          </a:bodyPr>
          <a:lst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a:lstStyle>
          <a:p>
            <a:pPr marL="0" indent="0" algn="just">
              <a:buNone/>
            </a:pPr>
            <a:r>
              <a:rPr lang="en-US" sz="2500" b="1" dirty="0"/>
              <a:t>Step 1: Data Collection and Preparation</a:t>
            </a:r>
            <a:endParaRPr lang="en-US" sz="2500" dirty="0"/>
          </a:p>
          <a:p>
            <a:pPr algn="just"/>
            <a:r>
              <a:rPr lang="en-US" sz="2500" dirty="0"/>
              <a:t>Gather comprehensive </a:t>
            </a:r>
            <a:r>
              <a:rPr lang="en-US" sz="2500" dirty="0" smtClean="0"/>
              <a:t>historical data </a:t>
            </a:r>
            <a:r>
              <a:rPr lang="en-US" sz="2500" dirty="0"/>
              <a:t>on vegetable prices, production levels, weather conditions, market demand, and supply.</a:t>
            </a:r>
          </a:p>
          <a:p>
            <a:pPr algn="just"/>
            <a:r>
              <a:rPr lang="en-US" sz="2500" dirty="0"/>
              <a:t>Preprocess the data by handling missing values, outliers, and normalizing features.</a:t>
            </a:r>
          </a:p>
          <a:p>
            <a:pPr marL="0" indent="0" algn="just">
              <a:buNone/>
            </a:pPr>
            <a:r>
              <a:rPr lang="en-US" sz="2500" b="1" dirty="0"/>
              <a:t>Step 2: Feature Engineering</a:t>
            </a:r>
            <a:endParaRPr lang="en-US" sz="2500" dirty="0"/>
          </a:p>
          <a:p>
            <a:pPr algn="just"/>
            <a:r>
              <a:rPr lang="en-US" sz="2500" dirty="0"/>
              <a:t>Extract relevant features from the data, including price trends, seasonal patterns, weather variables, and market indicators</a:t>
            </a:r>
            <a:r>
              <a:rPr lang="en-US" sz="2700" dirty="0" smtClean="0"/>
              <a:t>.</a:t>
            </a:r>
          </a:p>
          <a:p>
            <a:pPr algn="just"/>
            <a:endParaRPr lang="en-US" sz="2700" dirty="0" smtClean="0"/>
          </a:p>
          <a:p>
            <a:pPr marL="0" indent="0" algn="just">
              <a:buNone/>
            </a:pPr>
            <a:endParaRPr lang="en-US" sz="2700" dirty="0" smtClean="0"/>
          </a:p>
          <a:p>
            <a:pPr marL="0" indent="0" algn="just">
              <a:buFont typeface="Arial" pitchFamily="34" charset="0"/>
              <a:buNone/>
            </a:pPr>
            <a:endParaRPr lang="en-US" sz="2500" dirty="0"/>
          </a:p>
        </p:txBody>
      </p:sp>
      <p:sp>
        <p:nvSpPr>
          <p:cNvPr id="6" name="Footer Placeholder 3"/>
          <p:cNvSpPr>
            <a:spLocks noGrp="1"/>
          </p:cNvSpPr>
          <p:nvPr>
            <p:ph type="ftr" sz="quarter" idx="11"/>
          </p:nvPr>
        </p:nvSpPr>
        <p:spPr>
          <a:xfrm>
            <a:off x="1752600" y="6780108"/>
            <a:ext cx="7467600" cy="389467"/>
          </a:xfrm>
        </p:spPr>
        <p:txBody>
          <a:bodyPr/>
          <a:lstStyle/>
          <a:p>
            <a:endParaRPr lang="en-US" dirty="0"/>
          </a:p>
        </p:txBody>
      </p:sp>
    </p:spTree>
    <p:extLst>
      <p:ext uri="{BB962C8B-B14F-4D97-AF65-F5344CB8AC3E}">
        <p14:creationId xmlns:p14="http://schemas.microsoft.com/office/powerpoint/2010/main" val="173073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TotalTime>
  <Words>1034</Words>
  <Application>Microsoft Office PowerPoint</Application>
  <PresentationFormat>Custom</PresentationFormat>
  <Paragraphs>127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SVKM’s Institute of Technology, Dhule Department of Information Technology</vt:lpstr>
      <vt:lpstr>Contents</vt:lpstr>
      <vt:lpstr>Project Details </vt:lpstr>
      <vt:lpstr>Motivation</vt:lpstr>
      <vt:lpstr>Problem statement</vt:lpstr>
      <vt:lpstr>Objective</vt:lpstr>
      <vt:lpstr>Aim</vt:lpstr>
      <vt:lpstr>Abstract</vt:lpstr>
      <vt:lpstr>Approch to solve the problem</vt:lpstr>
      <vt:lpstr>Approach to solve the problem</vt:lpstr>
      <vt:lpstr>Litrature Survey</vt:lpstr>
      <vt:lpstr>PowerPoint Presentation</vt:lpstr>
      <vt:lpstr>PowerPoint Presentation</vt:lpstr>
      <vt:lpstr>Conclusion</vt:lpstr>
      <vt:lpstr>PowerPoint Presentation</vt:lpstr>
      <vt:lpstr>Thank you </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GUNJAN</cp:lastModifiedBy>
  <cp:revision>290</cp:revision>
  <dcterms:created xsi:type="dcterms:W3CDTF">2006-08-16T00:00:00Z</dcterms:created>
  <dcterms:modified xsi:type="dcterms:W3CDTF">2024-04-06T06:20:39Z</dcterms:modified>
  <cp:version>2</cp:version>
</cp:coreProperties>
</file>