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1.xml" ContentType="application/vnd.openxmlformats-officedocument.drawingml.diagramColors+xml"/>
  <Override PartName="/ppt/diagrams/colors2.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quickStyle2.xml" ContentType="application/vnd.openxmlformats-officedocument.drawingml.diagramStyle+xml"/>
  <Override PartName="/ppt/diagrams/quickStyle3.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
  </p:notesMasterIdLst>
  <p:sldIdLst>
    <p:sldId id="256" r:id="rId2"/>
    <p:sldId id="329" r:id="rId3"/>
    <p:sldId id="326" r:id="rId4"/>
    <p:sldId id="330" r:id="rId5"/>
    <p:sldId id="327" r:id="rId6"/>
    <p:sldId id="328" r:id="rId7"/>
    <p:sldId id="331" r:id="rId8"/>
  </p:sldIdLst>
  <p:sldSz cx="9144000" cy="5143500" type="screen16x9"/>
  <p:notesSz cx="6858000" cy="9144000"/>
  <p:embeddedFontLst>
    <p:embeddedFont>
      <p:font typeface="Fira Sans Extra Condensed SemiBold" charset="0"/>
      <p:regular r:id="rId10"/>
      <p:bold r:id="rId11"/>
      <p:italic r:id="rId12"/>
      <p:boldItalic r:id="rId13"/>
    </p:embeddedFont>
    <p:embeddedFont>
      <p:font typeface="Fira Sans Extra Condensed" charset="0"/>
      <p:regular r:id="rId14"/>
      <p:bold r:id="rId15"/>
      <p:italic r:id="rId16"/>
      <p:boldItalic r:id="rId17"/>
    </p:embeddedFont>
    <p:embeddedFont>
      <p:font typeface="Roboto"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F62A"/>
    <a:srgbClr val="D7F56B"/>
    <a:srgbClr val="99FF33"/>
    <a:srgbClr val="7DF3AA"/>
    <a:srgbClr val="C5CBFF"/>
    <a:srgbClr val="F5D459"/>
    <a:srgbClr val="FAF4CA"/>
    <a:srgbClr val="D5E6FF"/>
    <a:srgbClr val="AFF7C0"/>
  </p:clrMru>
</p:presentationPr>
</file>

<file path=ppt/tableStyles.xml><?xml version="1.0" encoding="utf-8"?>
<a:tblStyleLst xmlns:a="http://schemas.openxmlformats.org/drawingml/2006/main" def="{20092ECF-7BB7-427E-AC7B-86EEF4BF56EC}">
  <a:tblStyle styleId="{20092ECF-7BB7-427E-AC7B-86EEF4BF56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3" autoAdjust="0"/>
    <p:restoredTop sz="94660"/>
  </p:normalViewPr>
  <p:slideViewPr>
    <p:cSldViewPr>
      <p:cViewPr>
        <p:scale>
          <a:sx n="75" d="100"/>
          <a:sy n="75" d="100"/>
        </p:scale>
        <p:origin x="-1260" y="-34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96693E-0467-4FCB-A90C-F09E54BF93A9}" type="doc">
      <dgm:prSet loTypeId="urn:microsoft.com/office/officeart/2005/8/layout/venn3" loCatId="relationship" qsTypeId="urn:microsoft.com/office/officeart/2005/8/quickstyle/simple1" qsCatId="simple" csTypeId="urn:microsoft.com/office/officeart/2005/8/colors/colorful1" csCatId="colorful" phldr="1"/>
      <dgm:spPr/>
      <dgm:t>
        <a:bodyPr/>
        <a:lstStyle/>
        <a:p>
          <a:endParaRPr lang="en-US"/>
        </a:p>
      </dgm:t>
    </dgm:pt>
    <dgm:pt modelId="{05205FF3-F02C-4561-9D17-FAFBB8AA6E14}">
      <dgm:prSet phldrT="[Text]" custT="1"/>
      <dgm:spPr/>
      <dgm:t>
        <a:bodyPr/>
        <a:lstStyle/>
        <a:p>
          <a:endParaRPr lang="en-US" sz="1800" dirty="0">
            <a:solidFill>
              <a:schemeClr val="bg1"/>
            </a:solidFill>
            <a:latin typeface="+mn-lt"/>
          </a:endParaRPr>
        </a:p>
      </dgm:t>
    </dgm:pt>
    <dgm:pt modelId="{91710A22-379F-4010-87EE-0A2F3C24568B}" type="parTrans" cxnId="{0D9C2CF0-A56B-432C-B404-730E288FA8E9}">
      <dgm:prSet/>
      <dgm:spPr/>
      <dgm:t>
        <a:bodyPr/>
        <a:lstStyle/>
        <a:p>
          <a:endParaRPr lang="en-US"/>
        </a:p>
      </dgm:t>
    </dgm:pt>
    <dgm:pt modelId="{D7AC78F9-3E46-4A53-830F-045A4E3EB3EE}" type="sibTrans" cxnId="{0D9C2CF0-A56B-432C-B404-730E288FA8E9}">
      <dgm:prSet/>
      <dgm:spPr/>
      <dgm:t>
        <a:bodyPr/>
        <a:lstStyle/>
        <a:p>
          <a:endParaRPr lang="en-US"/>
        </a:p>
      </dgm:t>
    </dgm:pt>
    <dgm:pt modelId="{00F690F2-FE7C-4CF5-93FD-DF367E8E041A}">
      <dgm:prSet phldrT="[Text]"/>
      <dgm:spPr/>
      <dgm:t>
        <a:bodyPr/>
        <a:lstStyle/>
        <a:p>
          <a:endParaRPr lang="en-US" dirty="0"/>
        </a:p>
      </dgm:t>
    </dgm:pt>
    <dgm:pt modelId="{C3F28975-4AA0-4B18-B2F3-E69C202964D8}" type="sibTrans" cxnId="{20727090-0170-47AE-BDA4-53155C87F040}">
      <dgm:prSet/>
      <dgm:spPr/>
      <dgm:t>
        <a:bodyPr/>
        <a:lstStyle/>
        <a:p>
          <a:endParaRPr lang="en-US"/>
        </a:p>
      </dgm:t>
    </dgm:pt>
    <dgm:pt modelId="{767A6ADB-66C6-4A91-B68E-92441D5937C3}" type="parTrans" cxnId="{20727090-0170-47AE-BDA4-53155C87F040}">
      <dgm:prSet/>
      <dgm:spPr/>
      <dgm:t>
        <a:bodyPr/>
        <a:lstStyle/>
        <a:p>
          <a:endParaRPr lang="en-US"/>
        </a:p>
      </dgm:t>
    </dgm:pt>
    <dgm:pt modelId="{9C70A7BC-9E0C-4E0A-AFED-D485E81A230A}" type="pres">
      <dgm:prSet presAssocID="{5E96693E-0467-4FCB-A90C-F09E54BF93A9}" presName="Name0" presStyleCnt="0">
        <dgm:presLayoutVars>
          <dgm:dir/>
          <dgm:resizeHandles val="exact"/>
        </dgm:presLayoutVars>
      </dgm:prSet>
      <dgm:spPr/>
      <dgm:t>
        <a:bodyPr/>
        <a:lstStyle/>
        <a:p>
          <a:endParaRPr lang="en-US"/>
        </a:p>
      </dgm:t>
    </dgm:pt>
    <dgm:pt modelId="{21C6F9E3-47B6-483E-A0E5-9338DB482F8C}" type="pres">
      <dgm:prSet presAssocID="{05205FF3-F02C-4561-9D17-FAFBB8AA6E14}" presName="Name5" presStyleLbl="vennNode1" presStyleIdx="0" presStyleCnt="2" custLinFactNeighborX="-10562" custLinFactNeighborY="-4">
        <dgm:presLayoutVars>
          <dgm:bulletEnabled val="1"/>
        </dgm:presLayoutVars>
      </dgm:prSet>
      <dgm:spPr/>
      <dgm:t>
        <a:bodyPr/>
        <a:lstStyle/>
        <a:p>
          <a:endParaRPr lang="en-US"/>
        </a:p>
      </dgm:t>
    </dgm:pt>
    <dgm:pt modelId="{C5DA162C-3875-47C4-B98D-0D2426DCC706}" type="pres">
      <dgm:prSet presAssocID="{D7AC78F9-3E46-4A53-830F-045A4E3EB3EE}" presName="space" presStyleCnt="0"/>
      <dgm:spPr/>
    </dgm:pt>
    <dgm:pt modelId="{604877BF-F379-4F0B-B60E-FF8BD708726D}" type="pres">
      <dgm:prSet presAssocID="{00F690F2-FE7C-4CF5-93FD-DF367E8E041A}" presName="Name5" presStyleLbl="vennNode1" presStyleIdx="1" presStyleCnt="2" custLinFactNeighborX="10000">
        <dgm:presLayoutVars>
          <dgm:bulletEnabled val="1"/>
        </dgm:presLayoutVars>
      </dgm:prSet>
      <dgm:spPr/>
      <dgm:t>
        <a:bodyPr/>
        <a:lstStyle/>
        <a:p>
          <a:endParaRPr lang="en-US"/>
        </a:p>
      </dgm:t>
    </dgm:pt>
  </dgm:ptLst>
  <dgm:cxnLst>
    <dgm:cxn modelId="{20727090-0170-47AE-BDA4-53155C87F040}" srcId="{5E96693E-0467-4FCB-A90C-F09E54BF93A9}" destId="{00F690F2-FE7C-4CF5-93FD-DF367E8E041A}" srcOrd="1" destOrd="0" parTransId="{767A6ADB-66C6-4A91-B68E-92441D5937C3}" sibTransId="{C3F28975-4AA0-4B18-B2F3-E69C202964D8}"/>
    <dgm:cxn modelId="{B14E677F-2BD4-45A2-8281-367B5BA73C0E}" type="presOf" srcId="{05205FF3-F02C-4561-9D17-FAFBB8AA6E14}" destId="{21C6F9E3-47B6-483E-A0E5-9338DB482F8C}" srcOrd="0" destOrd="0" presId="urn:microsoft.com/office/officeart/2005/8/layout/venn3"/>
    <dgm:cxn modelId="{D7340099-671B-4100-90B3-EFFDC25A532D}" type="presOf" srcId="{00F690F2-FE7C-4CF5-93FD-DF367E8E041A}" destId="{604877BF-F379-4F0B-B60E-FF8BD708726D}" srcOrd="0" destOrd="0" presId="urn:microsoft.com/office/officeart/2005/8/layout/venn3"/>
    <dgm:cxn modelId="{0D9C2CF0-A56B-432C-B404-730E288FA8E9}" srcId="{5E96693E-0467-4FCB-A90C-F09E54BF93A9}" destId="{05205FF3-F02C-4561-9D17-FAFBB8AA6E14}" srcOrd="0" destOrd="0" parTransId="{91710A22-379F-4010-87EE-0A2F3C24568B}" sibTransId="{D7AC78F9-3E46-4A53-830F-045A4E3EB3EE}"/>
    <dgm:cxn modelId="{590B50BF-CCB5-43DA-9A2C-A35D4664A399}" type="presOf" srcId="{5E96693E-0467-4FCB-A90C-F09E54BF93A9}" destId="{9C70A7BC-9E0C-4E0A-AFED-D485E81A230A}" srcOrd="0" destOrd="0" presId="urn:microsoft.com/office/officeart/2005/8/layout/venn3"/>
    <dgm:cxn modelId="{6A590B08-5FEE-42F2-9BDF-D287007BD085}" type="presParOf" srcId="{9C70A7BC-9E0C-4E0A-AFED-D485E81A230A}" destId="{21C6F9E3-47B6-483E-A0E5-9338DB482F8C}" srcOrd="0" destOrd="0" presId="urn:microsoft.com/office/officeart/2005/8/layout/venn3"/>
    <dgm:cxn modelId="{8F30369A-67BE-4769-86FC-977AB5832905}" type="presParOf" srcId="{9C70A7BC-9E0C-4E0A-AFED-D485E81A230A}" destId="{C5DA162C-3875-47C4-B98D-0D2426DCC706}" srcOrd="1" destOrd="0" presId="urn:microsoft.com/office/officeart/2005/8/layout/venn3"/>
    <dgm:cxn modelId="{75F9FBB5-332C-4F97-8BD0-3C699670478E}" type="presParOf" srcId="{9C70A7BC-9E0C-4E0A-AFED-D485E81A230A}" destId="{604877BF-F379-4F0B-B60E-FF8BD708726D}" srcOrd="2" destOrd="0" presId="urn:microsoft.com/office/officeart/2005/8/layout/venn3"/>
  </dgm:cxnLst>
  <dgm:bg/>
  <dgm:whole/>
</dgm:dataModel>
</file>

<file path=ppt/diagrams/data2.xml><?xml version="1.0" encoding="utf-8"?>
<dgm:dataModel xmlns:dgm="http://schemas.openxmlformats.org/drawingml/2006/diagram" xmlns:a="http://schemas.openxmlformats.org/drawingml/2006/main">
  <dgm:ptLst>
    <dgm:pt modelId="{7C1CBCE3-FD93-4E84-B4F1-ABB6B3DB1C74}"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en-US"/>
        </a:p>
      </dgm:t>
    </dgm:pt>
    <dgm:pt modelId="{67162B71-E934-4030-B122-4454DB1C287B}">
      <dgm:prSet phldrT="[Text]"/>
      <dgm:spPr/>
      <dgm:t>
        <a:bodyPr/>
        <a:lstStyle/>
        <a:p>
          <a:r>
            <a:rPr lang="en-US" dirty="0" smtClean="0">
              <a:latin typeface="Times New Roman" pitchFamily="18" charset="0"/>
              <a:cs typeface="Times New Roman" pitchFamily="18" charset="0"/>
            </a:rPr>
            <a:t>Stable</a:t>
          </a:r>
          <a:r>
            <a:rPr lang="en-US" baseline="0" dirty="0" smtClean="0">
              <a:latin typeface="Times New Roman" pitchFamily="18" charset="0"/>
              <a:cs typeface="Times New Roman" pitchFamily="18" charset="0"/>
            </a:rPr>
            <a:t> and robust</a:t>
          </a:r>
          <a:endParaRPr lang="en-US" dirty="0">
            <a:latin typeface="Times New Roman" pitchFamily="18" charset="0"/>
            <a:cs typeface="Times New Roman" pitchFamily="18" charset="0"/>
          </a:endParaRPr>
        </a:p>
      </dgm:t>
    </dgm:pt>
    <dgm:pt modelId="{B58FD004-66FB-4E25-AE5C-FD442A43FC4B}" type="parTrans" cxnId="{EAF5CD98-975D-4F9C-8D77-71F34AB83BD6}">
      <dgm:prSet/>
      <dgm:spPr/>
      <dgm:t>
        <a:bodyPr/>
        <a:lstStyle/>
        <a:p>
          <a:endParaRPr lang="en-US"/>
        </a:p>
      </dgm:t>
    </dgm:pt>
    <dgm:pt modelId="{FFF9ECBD-9B9D-4B1D-BB9F-A38C98973CC2}" type="sibTrans" cxnId="{EAF5CD98-975D-4F9C-8D77-71F34AB83BD6}">
      <dgm:prSet/>
      <dgm:spPr/>
      <dgm:t>
        <a:bodyPr/>
        <a:lstStyle/>
        <a:p>
          <a:endParaRPr lang="en-US"/>
        </a:p>
      </dgm:t>
    </dgm:pt>
    <dgm:pt modelId="{E22DED48-8E8B-46ED-A9B7-1A0096E36CFE}">
      <dgm:prSet phldrT="[Text]"/>
      <dgm:spPr/>
      <dgm:t>
        <a:bodyPr/>
        <a:lstStyle/>
        <a:p>
          <a:r>
            <a:rPr lang="en-US" dirty="0" smtClean="0"/>
            <a:t>.</a:t>
          </a:r>
          <a:endParaRPr lang="en-US" dirty="0"/>
        </a:p>
      </dgm:t>
    </dgm:pt>
    <dgm:pt modelId="{F322F769-96B2-4036-AD73-C34834D7A239}" type="parTrans" cxnId="{D14E049F-BFB4-49B3-AE14-AE7FF61778A8}">
      <dgm:prSet/>
      <dgm:spPr/>
      <dgm:t>
        <a:bodyPr/>
        <a:lstStyle/>
        <a:p>
          <a:endParaRPr lang="en-US"/>
        </a:p>
      </dgm:t>
    </dgm:pt>
    <dgm:pt modelId="{75AC3EFF-C75A-4081-AB7C-B42CAE1C3FFC}" type="sibTrans" cxnId="{D14E049F-BFB4-49B3-AE14-AE7FF61778A8}">
      <dgm:prSet/>
      <dgm:spPr/>
      <dgm:t>
        <a:bodyPr/>
        <a:lstStyle/>
        <a:p>
          <a:endParaRPr lang="en-US"/>
        </a:p>
      </dgm:t>
    </dgm:pt>
    <dgm:pt modelId="{38621BC5-24D7-45F3-B1DA-AA7E48F02834}">
      <dgm:prSet phldrT="[Text]"/>
      <dgm:spPr/>
      <dgm:t>
        <a:bodyPr/>
        <a:lstStyle/>
        <a:p>
          <a:r>
            <a:rPr lang="en-US" dirty="0" smtClean="0">
              <a:latin typeface="Roboto" charset="0"/>
              <a:ea typeface="Roboto" charset="0"/>
            </a:rPr>
            <a:t>Less </a:t>
          </a:r>
          <a:r>
            <a:rPr lang="en-US" dirty="0" smtClean="0">
              <a:latin typeface="Times New Roman" pitchFamily="18" charset="0"/>
              <a:ea typeface="Roboto" charset="0"/>
              <a:cs typeface="Times New Roman" pitchFamily="18" charset="0"/>
            </a:rPr>
            <a:t>expensive</a:t>
          </a:r>
          <a:endParaRPr lang="en-US" dirty="0">
            <a:latin typeface="Times New Roman" pitchFamily="18" charset="0"/>
            <a:ea typeface="Roboto" charset="0"/>
            <a:cs typeface="Times New Roman" pitchFamily="18" charset="0"/>
          </a:endParaRPr>
        </a:p>
      </dgm:t>
    </dgm:pt>
    <dgm:pt modelId="{B5D3C56F-F5E9-4011-94B7-0B427DCD42EA}" type="parTrans" cxnId="{7E42AB45-D2CC-415F-AE37-90336CD7F85D}">
      <dgm:prSet/>
      <dgm:spPr/>
      <dgm:t>
        <a:bodyPr/>
        <a:lstStyle/>
        <a:p>
          <a:endParaRPr lang="en-US"/>
        </a:p>
      </dgm:t>
    </dgm:pt>
    <dgm:pt modelId="{B981BBE9-11D2-4816-AB81-5D5B1E50727F}" type="sibTrans" cxnId="{7E42AB45-D2CC-415F-AE37-90336CD7F85D}">
      <dgm:prSet/>
      <dgm:spPr/>
      <dgm:t>
        <a:bodyPr/>
        <a:lstStyle/>
        <a:p>
          <a:endParaRPr lang="en-US"/>
        </a:p>
      </dgm:t>
    </dgm:pt>
    <dgm:pt modelId="{A5B97A4B-4713-4B2B-B0B5-26AD67005914}">
      <dgm:prSet phldrT="[Text]"/>
      <dgm:spPr/>
      <dgm:t>
        <a:bodyPr/>
        <a:lstStyle/>
        <a:p>
          <a:r>
            <a:rPr lang="en-US" dirty="0" smtClean="0"/>
            <a:t>.</a:t>
          </a:r>
          <a:endParaRPr lang="en-US" dirty="0"/>
        </a:p>
      </dgm:t>
    </dgm:pt>
    <dgm:pt modelId="{6AB27E03-F08B-4F0C-9CFD-40B01F9B506E}" type="sibTrans" cxnId="{3F79DDBE-C423-48BC-A5C0-8567FE12A35E}">
      <dgm:prSet/>
      <dgm:spPr/>
      <dgm:t>
        <a:bodyPr/>
        <a:lstStyle/>
        <a:p>
          <a:endParaRPr lang="en-US"/>
        </a:p>
      </dgm:t>
    </dgm:pt>
    <dgm:pt modelId="{F79394E5-A8EE-4536-B02C-98E3EE76161D}" type="parTrans" cxnId="{3F79DDBE-C423-48BC-A5C0-8567FE12A35E}">
      <dgm:prSet/>
      <dgm:spPr/>
      <dgm:t>
        <a:bodyPr/>
        <a:lstStyle/>
        <a:p>
          <a:endParaRPr lang="en-US"/>
        </a:p>
      </dgm:t>
    </dgm:pt>
    <dgm:pt modelId="{21E2D91E-709D-4371-BBBA-DF9371FD593F}" type="pres">
      <dgm:prSet presAssocID="{7C1CBCE3-FD93-4E84-B4F1-ABB6B3DB1C74}" presName="linearFlow" presStyleCnt="0">
        <dgm:presLayoutVars>
          <dgm:dir/>
          <dgm:animLvl val="lvl"/>
          <dgm:resizeHandles val="exact"/>
        </dgm:presLayoutVars>
      </dgm:prSet>
      <dgm:spPr/>
      <dgm:t>
        <a:bodyPr/>
        <a:lstStyle/>
        <a:p>
          <a:endParaRPr lang="en-US"/>
        </a:p>
      </dgm:t>
    </dgm:pt>
    <dgm:pt modelId="{F5BFDAF5-29E7-4876-9C13-4F29E6958C59}" type="pres">
      <dgm:prSet presAssocID="{A5B97A4B-4713-4B2B-B0B5-26AD67005914}" presName="composite" presStyleCnt="0"/>
      <dgm:spPr/>
    </dgm:pt>
    <dgm:pt modelId="{A967CEF6-E063-4499-8ED8-922FA59F81A7}" type="pres">
      <dgm:prSet presAssocID="{A5B97A4B-4713-4B2B-B0B5-26AD67005914}" presName="parentText" presStyleLbl="alignNode1" presStyleIdx="0" presStyleCnt="2">
        <dgm:presLayoutVars>
          <dgm:chMax val="1"/>
          <dgm:bulletEnabled val="1"/>
        </dgm:presLayoutVars>
      </dgm:prSet>
      <dgm:spPr/>
      <dgm:t>
        <a:bodyPr/>
        <a:lstStyle/>
        <a:p>
          <a:endParaRPr lang="en-US"/>
        </a:p>
      </dgm:t>
    </dgm:pt>
    <dgm:pt modelId="{26A39C0B-2C60-48DF-9F8D-7A133C0F19C4}" type="pres">
      <dgm:prSet presAssocID="{A5B97A4B-4713-4B2B-B0B5-26AD67005914}" presName="descendantText" presStyleLbl="alignAcc1" presStyleIdx="0" presStyleCnt="2">
        <dgm:presLayoutVars>
          <dgm:bulletEnabled val="1"/>
        </dgm:presLayoutVars>
      </dgm:prSet>
      <dgm:spPr/>
      <dgm:t>
        <a:bodyPr/>
        <a:lstStyle/>
        <a:p>
          <a:endParaRPr lang="en-US"/>
        </a:p>
      </dgm:t>
    </dgm:pt>
    <dgm:pt modelId="{018B6D89-E358-49AE-9654-2BF911A3B783}" type="pres">
      <dgm:prSet presAssocID="{6AB27E03-F08B-4F0C-9CFD-40B01F9B506E}" presName="sp" presStyleCnt="0"/>
      <dgm:spPr/>
    </dgm:pt>
    <dgm:pt modelId="{5324F020-25E2-4BC1-B348-0F883A94EFA2}" type="pres">
      <dgm:prSet presAssocID="{E22DED48-8E8B-46ED-A9B7-1A0096E36CFE}" presName="composite" presStyleCnt="0"/>
      <dgm:spPr/>
    </dgm:pt>
    <dgm:pt modelId="{D67C55A8-6138-4079-BA05-65FE1BBF2434}" type="pres">
      <dgm:prSet presAssocID="{E22DED48-8E8B-46ED-A9B7-1A0096E36CFE}" presName="parentText" presStyleLbl="alignNode1" presStyleIdx="1" presStyleCnt="2">
        <dgm:presLayoutVars>
          <dgm:chMax val="1"/>
          <dgm:bulletEnabled val="1"/>
        </dgm:presLayoutVars>
      </dgm:prSet>
      <dgm:spPr/>
      <dgm:t>
        <a:bodyPr/>
        <a:lstStyle/>
        <a:p>
          <a:endParaRPr lang="en-US"/>
        </a:p>
      </dgm:t>
    </dgm:pt>
    <dgm:pt modelId="{4022DC20-FDC3-4845-BC57-766BC05B9D79}" type="pres">
      <dgm:prSet presAssocID="{E22DED48-8E8B-46ED-A9B7-1A0096E36CFE}" presName="descendantText" presStyleLbl="alignAcc1" presStyleIdx="1" presStyleCnt="2">
        <dgm:presLayoutVars>
          <dgm:bulletEnabled val="1"/>
        </dgm:presLayoutVars>
      </dgm:prSet>
      <dgm:spPr/>
      <dgm:t>
        <a:bodyPr/>
        <a:lstStyle/>
        <a:p>
          <a:endParaRPr lang="en-US"/>
        </a:p>
      </dgm:t>
    </dgm:pt>
  </dgm:ptLst>
  <dgm:cxnLst>
    <dgm:cxn modelId="{7E42AB45-D2CC-415F-AE37-90336CD7F85D}" srcId="{E22DED48-8E8B-46ED-A9B7-1A0096E36CFE}" destId="{38621BC5-24D7-45F3-B1DA-AA7E48F02834}" srcOrd="0" destOrd="0" parTransId="{B5D3C56F-F5E9-4011-94B7-0B427DCD42EA}" sibTransId="{B981BBE9-11D2-4816-AB81-5D5B1E50727F}"/>
    <dgm:cxn modelId="{BC99F1BA-5C53-4448-AD46-A7D7907FC3C1}" type="presOf" srcId="{7C1CBCE3-FD93-4E84-B4F1-ABB6B3DB1C74}" destId="{21E2D91E-709D-4371-BBBA-DF9371FD593F}" srcOrd="0" destOrd="0" presId="urn:microsoft.com/office/officeart/2005/8/layout/chevron2"/>
    <dgm:cxn modelId="{3A8F9EDD-A448-4A4E-837D-5D590A1A8093}" type="presOf" srcId="{E22DED48-8E8B-46ED-A9B7-1A0096E36CFE}" destId="{D67C55A8-6138-4079-BA05-65FE1BBF2434}" srcOrd="0" destOrd="0" presId="urn:microsoft.com/office/officeart/2005/8/layout/chevron2"/>
    <dgm:cxn modelId="{D14E049F-BFB4-49B3-AE14-AE7FF61778A8}" srcId="{7C1CBCE3-FD93-4E84-B4F1-ABB6B3DB1C74}" destId="{E22DED48-8E8B-46ED-A9B7-1A0096E36CFE}" srcOrd="1" destOrd="0" parTransId="{F322F769-96B2-4036-AD73-C34834D7A239}" sibTransId="{75AC3EFF-C75A-4081-AB7C-B42CAE1C3FFC}"/>
    <dgm:cxn modelId="{3F79DDBE-C423-48BC-A5C0-8567FE12A35E}" srcId="{7C1CBCE3-FD93-4E84-B4F1-ABB6B3DB1C74}" destId="{A5B97A4B-4713-4B2B-B0B5-26AD67005914}" srcOrd="0" destOrd="0" parTransId="{F79394E5-A8EE-4536-B02C-98E3EE76161D}" sibTransId="{6AB27E03-F08B-4F0C-9CFD-40B01F9B506E}"/>
    <dgm:cxn modelId="{A73FFD9A-7D97-497F-A369-A5741D38B6F5}" type="presOf" srcId="{A5B97A4B-4713-4B2B-B0B5-26AD67005914}" destId="{A967CEF6-E063-4499-8ED8-922FA59F81A7}" srcOrd="0" destOrd="0" presId="urn:microsoft.com/office/officeart/2005/8/layout/chevron2"/>
    <dgm:cxn modelId="{6523E872-92C1-41A4-BB2C-58BCD4AF7C7F}" type="presOf" srcId="{38621BC5-24D7-45F3-B1DA-AA7E48F02834}" destId="{4022DC20-FDC3-4845-BC57-766BC05B9D79}" srcOrd="0" destOrd="0" presId="urn:microsoft.com/office/officeart/2005/8/layout/chevron2"/>
    <dgm:cxn modelId="{802FCA0F-5D38-4D36-B758-39B419BEC7D8}" type="presOf" srcId="{67162B71-E934-4030-B122-4454DB1C287B}" destId="{26A39C0B-2C60-48DF-9F8D-7A133C0F19C4}" srcOrd="0" destOrd="0" presId="urn:microsoft.com/office/officeart/2005/8/layout/chevron2"/>
    <dgm:cxn modelId="{EAF5CD98-975D-4F9C-8D77-71F34AB83BD6}" srcId="{A5B97A4B-4713-4B2B-B0B5-26AD67005914}" destId="{67162B71-E934-4030-B122-4454DB1C287B}" srcOrd="0" destOrd="0" parTransId="{B58FD004-66FB-4E25-AE5C-FD442A43FC4B}" sibTransId="{FFF9ECBD-9B9D-4B1D-BB9F-A38C98973CC2}"/>
    <dgm:cxn modelId="{8BF86BB9-0602-4931-87DB-5DA5B567F67D}" type="presParOf" srcId="{21E2D91E-709D-4371-BBBA-DF9371FD593F}" destId="{F5BFDAF5-29E7-4876-9C13-4F29E6958C59}" srcOrd="0" destOrd="0" presId="urn:microsoft.com/office/officeart/2005/8/layout/chevron2"/>
    <dgm:cxn modelId="{0EB1C1DA-384E-4C7F-8B10-E3EAB11497EA}" type="presParOf" srcId="{F5BFDAF5-29E7-4876-9C13-4F29E6958C59}" destId="{A967CEF6-E063-4499-8ED8-922FA59F81A7}" srcOrd="0" destOrd="0" presId="urn:microsoft.com/office/officeart/2005/8/layout/chevron2"/>
    <dgm:cxn modelId="{23AC1C4C-AA1A-4C51-BE46-1183CF6422D8}" type="presParOf" srcId="{F5BFDAF5-29E7-4876-9C13-4F29E6958C59}" destId="{26A39C0B-2C60-48DF-9F8D-7A133C0F19C4}" srcOrd="1" destOrd="0" presId="urn:microsoft.com/office/officeart/2005/8/layout/chevron2"/>
    <dgm:cxn modelId="{B4A8E767-9290-4EEC-ADAC-18C3C50C1508}" type="presParOf" srcId="{21E2D91E-709D-4371-BBBA-DF9371FD593F}" destId="{018B6D89-E358-49AE-9654-2BF911A3B783}" srcOrd="1" destOrd="0" presId="urn:microsoft.com/office/officeart/2005/8/layout/chevron2"/>
    <dgm:cxn modelId="{E27D551B-1F41-4C33-8E6B-C586EE273B91}" type="presParOf" srcId="{21E2D91E-709D-4371-BBBA-DF9371FD593F}" destId="{5324F020-25E2-4BC1-B348-0F883A94EFA2}" srcOrd="2" destOrd="0" presId="urn:microsoft.com/office/officeart/2005/8/layout/chevron2"/>
    <dgm:cxn modelId="{883C708F-C720-44D6-9AB4-C3742CFDCC17}" type="presParOf" srcId="{5324F020-25E2-4BC1-B348-0F883A94EFA2}" destId="{D67C55A8-6138-4079-BA05-65FE1BBF2434}" srcOrd="0" destOrd="0" presId="urn:microsoft.com/office/officeart/2005/8/layout/chevron2"/>
    <dgm:cxn modelId="{E8BB3B6F-0B5D-46E8-8DBD-959FBA50D1E2}" type="presParOf" srcId="{5324F020-25E2-4BC1-B348-0F883A94EFA2}" destId="{4022DC20-FDC3-4845-BC57-766BC05B9D79}" srcOrd="1" destOrd="0" presId="urn:microsoft.com/office/officeart/2005/8/layout/chevron2"/>
  </dgm:cxnLst>
  <dgm:bg/>
  <dgm:whole/>
</dgm:dataModel>
</file>

<file path=ppt/diagrams/data3.xml><?xml version="1.0" encoding="utf-8"?>
<dgm:dataModel xmlns:dgm="http://schemas.openxmlformats.org/drawingml/2006/diagram" xmlns:a="http://schemas.openxmlformats.org/drawingml/2006/main">
  <dgm:ptLst>
    <dgm:pt modelId="{7C1CBCE3-FD93-4E84-B4F1-ABB6B3DB1C74}"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en-US"/>
        </a:p>
      </dgm:t>
    </dgm:pt>
    <dgm:pt modelId="{67162B71-E934-4030-B122-4454DB1C287B}">
      <dgm:prSet phldrT="[Text]"/>
      <dgm:spPr/>
      <dgm:t>
        <a:bodyPr/>
        <a:lstStyle/>
        <a:p>
          <a:r>
            <a:rPr lang="en-US" dirty="0" smtClean="0">
              <a:latin typeface="Times New Roman" pitchFamily="18" charset="0"/>
              <a:cs typeface="Times New Roman" pitchFamily="18" charset="0"/>
            </a:rPr>
            <a:t>Ill-posed nature</a:t>
          </a:r>
          <a:endParaRPr lang="en-US" dirty="0">
            <a:latin typeface="Times New Roman" pitchFamily="18" charset="0"/>
            <a:cs typeface="Times New Roman" pitchFamily="18" charset="0"/>
          </a:endParaRPr>
        </a:p>
      </dgm:t>
    </dgm:pt>
    <dgm:pt modelId="{B58FD004-66FB-4E25-AE5C-FD442A43FC4B}" type="parTrans" cxnId="{EAF5CD98-975D-4F9C-8D77-71F34AB83BD6}">
      <dgm:prSet/>
      <dgm:spPr/>
      <dgm:t>
        <a:bodyPr/>
        <a:lstStyle/>
        <a:p>
          <a:endParaRPr lang="en-US"/>
        </a:p>
      </dgm:t>
    </dgm:pt>
    <dgm:pt modelId="{FFF9ECBD-9B9D-4B1D-BB9F-A38C98973CC2}" type="sibTrans" cxnId="{EAF5CD98-975D-4F9C-8D77-71F34AB83BD6}">
      <dgm:prSet/>
      <dgm:spPr/>
      <dgm:t>
        <a:bodyPr/>
        <a:lstStyle/>
        <a:p>
          <a:endParaRPr lang="en-US"/>
        </a:p>
      </dgm:t>
    </dgm:pt>
    <dgm:pt modelId="{E22DED48-8E8B-46ED-A9B7-1A0096E36CFE}">
      <dgm:prSet phldrT="[Text]"/>
      <dgm:spPr/>
      <dgm:t>
        <a:bodyPr/>
        <a:lstStyle/>
        <a:p>
          <a:r>
            <a:rPr lang="en-US" dirty="0" smtClean="0"/>
            <a:t>.</a:t>
          </a:r>
          <a:endParaRPr lang="en-US" dirty="0"/>
        </a:p>
      </dgm:t>
    </dgm:pt>
    <dgm:pt modelId="{F322F769-96B2-4036-AD73-C34834D7A239}" type="parTrans" cxnId="{D14E049F-BFB4-49B3-AE14-AE7FF61778A8}">
      <dgm:prSet/>
      <dgm:spPr/>
      <dgm:t>
        <a:bodyPr/>
        <a:lstStyle/>
        <a:p>
          <a:endParaRPr lang="en-US"/>
        </a:p>
      </dgm:t>
    </dgm:pt>
    <dgm:pt modelId="{75AC3EFF-C75A-4081-AB7C-B42CAE1C3FFC}" type="sibTrans" cxnId="{D14E049F-BFB4-49B3-AE14-AE7FF61778A8}">
      <dgm:prSet/>
      <dgm:spPr/>
      <dgm:t>
        <a:bodyPr/>
        <a:lstStyle/>
        <a:p>
          <a:endParaRPr lang="en-US"/>
        </a:p>
      </dgm:t>
    </dgm:pt>
    <dgm:pt modelId="{38621BC5-24D7-45F3-B1DA-AA7E48F02834}">
      <dgm:prSet phldrT="[Text]"/>
      <dgm:spPr/>
      <dgm:t>
        <a:bodyPr/>
        <a:lstStyle/>
        <a:p>
          <a:r>
            <a:rPr lang="en-US" dirty="0" smtClean="0">
              <a:latin typeface="Times New Roman" pitchFamily="18" charset="0"/>
              <a:cs typeface="Times New Roman" pitchFamily="18" charset="0"/>
            </a:rPr>
            <a:t>Expensive</a:t>
          </a:r>
          <a:endParaRPr lang="en-US" dirty="0">
            <a:latin typeface="Times New Roman" pitchFamily="18" charset="0"/>
            <a:cs typeface="Times New Roman" pitchFamily="18" charset="0"/>
          </a:endParaRPr>
        </a:p>
      </dgm:t>
    </dgm:pt>
    <dgm:pt modelId="{B5D3C56F-F5E9-4011-94B7-0B427DCD42EA}" type="parTrans" cxnId="{7E42AB45-D2CC-415F-AE37-90336CD7F85D}">
      <dgm:prSet/>
      <dgm:spPr/>
      <dgm:t>
        <a:bodyPr/>
        <a:lstStyle/>
        <a:p>
          <a:endParaRPr lang="en-US"/>
        </a:p>
      </dgm:t>
    </dgm:pt>
    <dgm:pt modelId="{B981BBE9-11D2-4816-AB81-5D5B1E50727F}" type="sibTrans" cxnId="{7E42AB45-D2CC-415F-AE37-90336CD7F85D}">
      <dgm:prSet/>
      <dgm:spPr/>
      <dgm:t>
        <a:bodyPr/>
        <a:lstStyle/>
        <a:p>
          <a:endParaRPr lang="en-US"/>
        </a:p>
      </dgm:t>
    </dgm:pt>
    <dgm:pt modelId="{A5B97A4B-4713-4B2B-B0B5-26AD67005914}">
      <dgm:prSet phldrT="[Text]"/>
      <dgm:spPr/>
      <dgm:t>
        <a:bodyPr/>
        <a:lstStyle/>
        <a:p>
          <a:r>
            <a:rPr lang="en-US" dirty="0" smtClean="0"/>
            <a:t>.</a:t>
          </a:r>
          <a:endParaRPr lang="en-US" dirty="0"/>
        </a:p>
      </dgm:t>
    </dgm:pt>
    <dgm:pt modelId="{6AB27E03-F08B-4F0C-9CFD-40B01F9B506E}" type="sibTrans" cxnId="{3F79DDBE-C423-48BC-A5C0-8567FE12A35E}">
      <dgm:prSet/>
      <dgm:spPr/>
      <dgm:t>
        <a:bodyPr/>
        <a:lstStyle/>
        <a:p>
          <a:endParaRPr lang="en-US"/>
        </a:p>
      </dgm:t>
    </dgm:pt>
    <dgm:pt modelId="{F79394E5-A8EE-4536-B02C-98E3EE76161D}" type="parTrans" cxnId="{3F79DDBE-C423-48BC-A5C0-8567FE12A35E}">
      <dgm:prSet/>
      <dgm:spPr/>
      <dgm:t>
        <a:bodyPr/>
        <a:lstStyle/>
        <a:p>
          <a:endParaRPr lang="en-US"/>
        </a:p>
      </dgm:t>
    </dgm:pt>
    <dgm:pt modelId="{21E2D91E-709D-4371-BBBA-DF9371FD593F}" type="pres">
      <dgm:prSet presAssocID="{7C1CBCE3-FD93-4E84-B4F1-ABB6B3DB1C74}" presName="linearFlow" presStyleCnt="0">
        <dgm:presLayoutVars>
          <dgm:dir/>
          <dgm:animLvl val="lvl"/>
          <dgm:resizeHandles val="exact"/>
        </dgm:presLayoutVars>
      </dgm:prSet>
      <dgm:spPr/>
      <dgm:t>
        <a:bodyPr/>
        <a:lstStyle/>
        <a:p>
          <a:endParaRPr lang="en-US"/>
        </a:p>
      </dgm:t>
    </dgm:pt>
    <dgm:pt modelId="{F5BFDAF5-29E7-4876-9C13-4F29E6958C59}" type="pres">
      <dgm:prSet presAssocID="{A5B97A4B-4713-4B2B-B0B5-26AD67005914}" presName="composite" presStyleCnt="0"/>
      <dgm:spPr/>
    </dgm:pt>
    <dgm:pt modelId="{A967CEF6-E063-4499-8ED8-922FA59F81A7}" type="pres">
      <dgm:prSet presAssocID="{A5B97A4B-4713-4B2B-B0B5-26AD67005914}" presName="parentText" presStyleLbl="alignNode1" presStyleIdx="0" presStyleCnt="2">
        <dgm:presLayoutVars>
          <dgm:chMax val="1"/>
          <dgm:bulletEnabled val="1"/>
        </dgm:presLayoutVars>
      </dgm:prSet>
      <dgm:spPr/>
      <dgm:t>
        <a:bodyPr/>
        <a:lstStyle/>
        <a:p>
          <a:endParaRPr lang="en-US"/>
        </a:p>
      </dgm:t>
    </dgm:pt>
    <dgm:pt modelId="{26A39C0B-2C60-48DF-9F8D-7A133C0F19C4}" type="pres">
      <dgm:prSet presAssocID="{A5B97A4B-4713-4B2B-B0B5-26AD67005914}" presName="descendantText" presStyleLbl="alignAcc1" presStyleIdx="0" presStyleCnt="2">
        <dgm:presLayoutVars>
          <dgm:bulletEnabled val="1"/>
        </dgm:presLayoutVars>
      </dgm:prSet>
      <dgm:spPr/>
      <dgm:t>
        <a:bodyPr/>
        <a:lstStyle/>
        <a:p>
          <a:endParaRPr lang="en-US"/>
        </a:p>
      </dgm:t>
    </dgm:pt>
    <dgm:pt modelId="{018B6D89-E358-49AE-9654-2BF911A3B783}" type="pres">
      <dgm:prSet presAssocID="{6AB27E03-F08B-4F0C-9CFD-40B01F9B506E}" presName="sp" presStyleCnt="0"/>
      <dgm:spPr/>
    </dgm:pt>
    <dgm:pt modelId="{5324F020-25E2-4BC1-B348-0F883A94EFA2}" type="pres">
      <dgm:prSet presAssocID="{E22DED48-8E8B-46ED-A9B7-1A0096E36CFE}" presName="composite" presStyleCnt="0"/>
      <dgm:spPr/>
    </dgm:pt>
    <dgm:pt modelId="{D67C55A8-6138-4079-BA05-65FE1BBF2434}" type="pres">
      <dgm:prSet presAssocID="{E22DED48-8E8B-46ED-A9B7-1A0096E36CFE}" presName="parentText" presStyleLbl="alignNode1" presStyleIdx="1" presStyleCnt="2">
        <dgm:presLayoutVars>
          <dgm:chMax val="1"/>
          <dgm:bulletEnabled val="1"/>
        </dgm:presLayoutVars>
      </dgm:prSet>
      <dgm:spPr/>
      <dgm:t>
        <a:bodyPr/>
        <a:lstStyle/>
        <a:p>
          <a:endParaRPr lang="en-US"/>
        </a:p>
      </dgm:t>
    </dgm:pt>
    <dgm:pt modelId="{4022DC20-FDC3-4845-BC57-766BC05B9D79}" type="pres">
      <dgm:prSet presAssocID="{E22DED48-8E8B-46ED-A9B7-1A0096E36CFE}" presName="descendantText" presStyleLbl="alignAcc1" presStyleIdx="1" presStyleCnt="2">
        <dgm:presLayoutVars>
          <dgm:bulletEnabled val="1"/>
        </dgm:presLayoutVars>
      </dgm:prSet>
      <dgm:spPr/>
      <dgm:t>
        <a:bodyPr/>
        <a:lstStyle/>
        <a:p>
          <a:endParaRPr lang="en-US"/>
        </a:p>
      </dgm:t>
    </dgm:pt>
  </dgm:ptLst>
  <dgm:cxnLst>
    <dgm:cxn modelId="{224DABC8-8BDA-4258-A4EC-7F48DEA0084D}" type="presOf" srcId="{67162B71-E934-4030-B122-4454DB1C287B}" destId="{26A39C0B-2C60-48DF-9F8D-7A133C0F19C4}" srcOrd="0" destOrd="0" presId="urn:microsoft.com/office/officeart/2005/8/layout/chevron2"/>
    <dgm:cxn modelId="{7E42AB45-D2CC-415F-AE37-90336CD7F85D}" srcId="{E22DED48-8E8B-46ED-A9B7-1A0096E36CFE}" destId="{38621BC5-24D7-45F3-B1DA-AA7E48F02834}" srcOrd="0" destOrd="0" parTransId="{B5D3C56F-F5E9-4011-94B7-0B427DCD42EA}" sibTransId="{B981BBE9-11D2-4816-AB81-5D5B1E50727F}"/>
    <dgm:cxn modelId="{C6DCEC14-16AE-43C1-9999-26C5A525B59A}" type="presOf" srcId="{7C1CBCE3-FD93-4E84-B4F1-ABB6B3DB1C74}" destId="{21E2D91E-709D-4371-BBBA-DF9371FD593F}" srcOrd="0" destOrd="0" presId="urn:microsoft.com/office/officeart/2005/8/layout/chevron2"/>
    <dgm:cxn modelId="{D14E049F-BFB4-49B3-AE14-AE7FF61778A8}" srcId="{7C1CBCE3-FD93-4E84-B4F1-ABB6B3DB1C74}" destId="{E22DED48-8E8B-46ED-A9B7-1A0096E36CFE}" srcOrd="1" destOrd="0" parTransId="{F322F769-96B2-4036-AD73-C34834D7A239}" sibTransId="{75AC3EFF-C75A-4081-AB7C-B42CAE1C3FFC}"/>
    <dgm:cxn modelId="{3F79DDBE-C423-48BC-A5C0-8567FE12A35E}" srcId="{7C1CBCE3-FD93-4E84-B4F1-ABB6B3DB1C74}" destId="{A5B97A4B-4713-4B2B-B0B5-26AD67005914}" srcOrd="0" destOrd="0" parTransId="{F79394E5-A8EE-4536-B02C-98E3EE76161D}" sibTransId="{6AB27E03-F08B-4F0C-9CFD-40B01F9B506E}"/>
    <dgm:cxn modelId="{CADBCAD6-BBEB-4936-BF92-D85A55EC3B87}" type="presOf" srcId="{E22DED48-8E8B-46ED-A9B7-1A0096E36CFE}" destId="{D67C55A8-6138-4079-BA05-65FE1BBF2434}" srcOrd="0" destOrd="0" presId="urn:microsoft.com/office/officeart/2005/8/layout/chevron2"/>
    <dgm:cxn modelId="{E4B4A332-FD4A-4FC1-A184-0AF51ABBCF74}" type="presOf" srcId="{A5B97A4B-4713-4B2B-B0B5-26AD67005914}" destId="{A967CEF6-E063-4499-8ED8-922FA59F81A7}" srcOrd="0" destOrd="0" presId="urn:microsoft.com/office/officeart/2005/8/layout/chevron2"/>
    <dgm:cxn modelId="{EAF5CD98-975D-4F9C-8D77-71F34AB83BD6}" srcId="{A5B97A4B-4713-4B2B-B0B5-26AD67005914}" destId="{67162B71-E934-4030-B122-4454DB1C287B}" srcOrd="0" destOrd="0" parTransId="{B58FD004-66FB-4E25-AE5C-FD442A43FC4B}" sibTransId="{FFF9ECBD-9B9D-4B1D-BB9F-A38C98973CC2}"/>
    <dgm:cxn modelId="{ADFBF807-747E-4FF8-AA04-66310E72D80F}" type="presOf" srcId="{38621BC5-24D7-45F3-B1DA-AA7E48F02834}" destId="{4022DC20-FDC3-4845-BC57-766BC05B9D79}" srcOrd="0" destOrd="0" presId="urn:microsoft.com/office/officeart/2005/8/layout/chevron2"/>
    <dgm:cxn modelId="{A8988176-C97A-4173-A9B0-95FAE2C6B4F0}" type="presParOf" srcId="{21E2D91E-709D-4371-BBBA-DF9371FD593F}" destId="{F5BFDAF5-29E7-4876-9C13-4F29E6958C59}" srcOrd="0" destOrd="0" presId="urn:microsoft.com/office/officeart/2005/8/layout/chevron2"/>
    <dgm:cxn modelId="{CFC3A71C-B3D2-4F07-8308-4696814A50F4}" type="presParOf" srcId="{F5BFDAF5-29E7-4876-9C13-4F29E6958C59}" destId="{A967CEF6-E063-4499-8ED8-922FA59F81A7}" srcOrd="0" destOrd="0" presId="urn:microsoft.com/office/officeart/2005/8/layout/chevron2"/>
    <dgm:cxn modelId="{D6F36B50-EB71-4B94-90DA-3160D9402612}" type="presParOf" srcId="{F5BFDAF5-29E7-4876-9C13-4F29E6958C59}" destId="{26A39C0B-2C60-48DF-9F8D-7A133C0F19C4}" srcOrd="1" destOrd="0" presId="urn:microsoft.com/office/officeart/2005/8/layout/chevron2"/>
    <dgm:cxn modelId="{433D637E-FD71-4FF5-A557-FD88A58936C8}" type="presParOf" srcId="{21E2D91E-709D-4371-BBBA-DF9371FD593F}" destId="{018B6D89-E358-49AE-9654-2BF911A3B783}" srcOrd="1" destOrd="0" presId="urn:microsoft.com/office/officeart/2005/8/layout/chevron2"/>
    <dgm:cxn modelId="{2A12CC24-86B4-4377-ABF8-C3163E385C75}" type="presParOf" srcId="{21E2D91E-709D-4371-BBBA-DF9371FD593F}" destId="{5324F020-25E2-4BC1-B348-0F883A94EFA2}" srcOrd="2" destOrd="0" presId="urn:microsoft.com/office/officeart/2005/8/layout/chevron2"/>
    <dgm:cxn modelId="{7AAC9909-08D8-417F-9E47-C0F7F923A3ED}" type="presParOf" srcId="{5324F020-25E2-4BC1-B348-0F883A94EFA2}" destId="{D67C55A8-6138-4079-BA05-65FE1BBF2434}" srcOrd="0" destOrd="0" presId="urn:microsoft.com/office/officeart/2005/8/layout/chevron2"/>
    <dgm:cxn modelId="{BEFCAC75-F296-405B-A592-53DA9EE65331}" type="presParOf" srcId="{5324F020-25E2-4BC1-B348-0F883A94EFA2}" destId="{4022DC20-FDC3-4845-BC57-766BC05B9D79}"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0">
              <a:srgbClr val="5E9EFF">
                <a:alpha val="3000"/>
              </a:srgbClr>
            </a:gs>
            <a:gs pos="39999">
              <a:srgbClr val="85C2FF"/>
            </a:gs>
            <a:gs pos="70000">
              <a:srgbClr val="C4D6EB"/>
            </a:gs>
            <a:gs pos="100000">
              <a:srgbClr val="FFEBFA"/>
            </a:gs>
          </a:gsLst>
          <a:lin ang="2700000" scaled="0"/>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2.xml"/><Relationship Id="rId13" Type="http://schemas.openxmlformats.org/officeDocument/2006/relationships/diagramColors" Target="../diagrams/colors3.xml"/><Relationship Id="rId3" Type="http://schemas.openxmlformats.org/officeDocument/2006/relationships/diagramLayout" Target="../diagrams/layout1.xml"/><Relationship Id="rId7" Type="http://schemas.openxmlformats.org/officeDocument/2006/relationships/diagramLayout" Target="../diagrams/layout2.xml"/><Relationship Id="rId12" Type="http://schemas.openxmlformats.org/officeDocument/2006/relationships/diagramQuickStyle" Target="../diagrams/quickStyle3.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diagramData" Target="../diagrams/data2.xml"/><Relationship Id="rId11" Type="http://schemas.openxmlformats.org/officeDocument/2006/relationships/diagramLayout" Target="../diagrams/layout3.xml"/><Relationship Id="rId5" Type="http://schemas.openxmlformats.org/officeDocument/2006/relationships/diagramColors" Target="../diagrams/colors1.xml"/><Relationship Id="rId10" Type="http://schemas.openxmlformats.org/officeDocument/2006/relationships/diagramData" Target="../diagrams/data3.xml"/><Relationship Id="rId4" Type="http://schemas.openxmlformats.org/officeDocument/2006/relationships/diagramQuickStyle" Target="../diagrams/quickStyle1.xml"/><Relationship Id="rId9" Type="http://schemas.openxmlformats.org/officeDocument/2006/relationships/diagramColors" Target="../diagrams/colors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3000"/>
            <a:lum/>
          </a:blip>
          <a:srcRect/>
          <a:stretch>
            <a:fillRect l="-19000" r="-19000"/>
          </a:stretch>
        </a:blipFill>
        <a:effectLst/>
      </p:bgPr>
    </p:bg>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500034" y="1857370"/>
            <a:ext cx="8215370" cy="1714512"/>
          </a:xfrm>
          <a:prstGeom prst="rect">
            <a:avLst/>
          </a:prstGeom>
          <a:solidFill>
            <a:srgbClr val="C5CBFF"/>
          </a:solidFill>
        </p:spPr>
        <p:txBody>
          <a:bodyPr spcFirstLastPara="1" wrap="square" lIns="91425" tIns="91425" rIns="91425" bIns="91425" anchor="t" anchorCtr="0">
            <a:noAutofit/>
          </a:bodyPr>
          <a:lstStyle/>
          <a:p>
            <a:pPr algn="l"/>
            <a:r>
              <a:rPr lang="en-US" sz="2800" b="1" dirty="0" smtClean="0">
                <a:latin typeface="Times New Roman" pitchFamily="18" charset="0"/>
                <a:cs typeface="Times New Roman" pitchFamily="18" charset="0"/>
              </a:rPr>
              <a:t>Competitive </a:t>
            </a:r>
            <a:r>
              <a:rPr lang="en-US" sz="2800" b="1" dirty="0" smtClean="0">
                <a:latin typeface="Times New Roman" pitchFamily="18" charset="0"/>
                <a:cs typeface="Times New Roman" pitchFamily="18" charset="0"/>
              </a:rPr>
              <a:t>Machine learning approach </a:t>
            </a:r>
            <a:r>
              <a:rPr lang="en-US" sz="2800" b="1" dirty="0" smtClean="0">
                <a:latin typeface="Times New Roman" pitchFamily="18" charset="0"/>
                <a:cs typeface="Times New Roman" pitchFamily="18" charset="0"/>
              </a:rPr>
              <a:t> for </a:t>
            </a:r>
            <a:r>
              <a:rPr lang="en-US" sz="2800" b="1" dirty="0" smtClean="0">
                <a:latin typeface="Times New Roman" pitchFamily="18" charset="0"/>
                <a:cs typeface="Times New Roman" pitchFamily="18" charset="0"/>
              </a:rPr>
              <a:t>Retrieval </a:t>
            </a:r>
            <a:r>
              <a:rPr lang="en-US" sz="2800" b="1" dirty="0" smtClean="0">
                <a:latin typeface="Times New Roman" pitchFamily="18" charset="0"/>
                <a:cs typeface="Times New Roman" pitchFamily="18" charset="0"/>
              </a:rPr>
              <a:t>of crop biophysical parameters from C-Band SAR data- </a:t>
            </a:r>
            <a:endParaRPr lang="en-US" sz="2800" b="1" dirty="0">
              <a:latin typeface="Times New Roman" pitchFamily="18" charset="0"/>
              <a:cs typeface="Times New Roman" pitchFamily="18" charset="0"/>
            </a:endParaRPr>
          </a:p>
        </p:txBody>
      </p:sp>
      <p:sp>
        <p:nvSpPr>
          <p:cNvPr id="47" name="Google Shape;47;p15"/>
          <p:cNvSpPr txBox="1">
            <a:spLocks noGrp="1"/>
          </p:cNvSpPr>
          <p:nvPr>
            <p:ph type="subTitle" idx="1"/>
          </p:nvPr>
        </p:nvSpPr>
        <p:spPr>
          <a:xfrm>
            <a:off x="285720" y="4000510"/>
            <a:ext cx="2581200" cy="711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b="1" dirty="0" smtClean="0"/>
              <a:t>-</a:t>
            </a:r>
            <a:r>
              <a:rPr lang="en-US" dirty="0" smtClean="0"/>
              <a:t>GUNJAN KUHIKAR</a:t>
            </a:r>
            <a:endParaRPr/>
          </a:p>
        </p:txBody>
      </p:sp>
      <p:sp>
        <p:nvSpPr>
          <p:cNvPr id="478" name="TextBox 477"/>
          <p:cNvSpPr txBox="1"/>
          <p:nvPr/>
        </p:nvSpPr>
        <p:spPr>
          <a:xfrm>
            <a:off x="1857356" y="571486"/>
            <a:ext cx="5214974" cy="584775"/>
          </a:xfrm>
          <a:prstGeom prst="rect">
            <a:avLst/>
          </a:prstGeom>
          <a:noFill/>
        </p:spPr>
        <p:txBody>
          <a:bodyPr wrap="square" rtlCol="0">
            <a:spAutoFit/>
          </a:bodyPr>
          <a:lstStyle/>
          <a:p>
            <a:pPr algn="ctr"/>
            <a:r>
              <a:rPr lang="en-US" sz="3200" b="1" dirty="0" smtClean="0">
                <a:solidFill>
                  <a:schemeClr val="tx1">
                    <a:lumMod val="75000"/>
                    <a:lumOff val="25000"/>
                  </a:schemeClr>
                </a:solidFill>
                <a:latin typeface="Roboto" charset="0"/>
                <a:ea typeface="Roboto" charset="0"/>
              </a:rPr>
              <a:t>MTP Stage -I</a:t>
            </a:r>
            <a:endParaRPr lang="en-US" sz="3200" b="1" dirty="0">
              <a:solidFill>
                <a:schemeClr val="tx1">
                  <a:lumMod val="75000"/>
                  <a:lumOff val="25000"/>
                </a:schemeClr>
              </a:solidFill>
              <a:latin typeface="Roboto" charset="0"/>
              <a:ea typeface="Roboto" charset="0"/>
            </a:endParaRPr>
          </a:p>
        </p:txBody>
      </p:sp>
      <p:pic>
        <p:nvPicPr>
          <p:cNvPr id="73730" name="Picture 2" descr="https://lh3.googleusercontent.com/VULo8Gw3DrlYRz27utPpsqu10gVi9ESMDkWclwY51Uy2rf3lwJ8jVBrhL3EOmhm3CZ0gvDFVQvaYigazjhh1XdhsLziflFbvZDD3dnjsMN8er_NIfr7fl-9yxkxELz4PCrJpvqPnh0vHJTPQY8TtdaiKCPa_iTl2p5bz_NHPGRUbQ97dD_uBGClA9hc4"/>
          <p:cNvPicPr>
            <a:picLocks noChangeAspect="1" noChangeArrowheads="1"/>
          </p:cNvPicPr>
          <p:nvPr/>
        </p:nvPicPr>
        <p:blipFill>
          <a:blip r:embed="rId4"/>
          <a:srcRect/>
          <a:stretch>
            <a:fillRect/>
          </a:stretch>
        </p:blipFill>
        <p:spPr bwMode="auto">
          <a:xfrm>
            <a:off x="0" y="214296"/>
            <a:ext cx="1571604" cy="1571605"/>
          </a:xfrm>
          <a:prstGeom prst="rect">
            <a:avLst/>
          </a:prstGeom>
          <a:noFill/>
        </p:spPr>
      </p:pic>
      <p:sp>
        <p:nvSpPr>
          <p:cNvPr id="480" name="TextBox 479"/>
          <p:cNvSpPr txBox="1"/>
          <p:nvPr/>
        </p:nvSpPr>
        <p:spPr>
          <a:xfrm>
            <a:off x="5214942" y="4357700"/>
            <a:ext cx="3429024" cy="369332"/>
          </a:xfrm>
          <a:prstGeom prst="rect">
            <a:avLst/>
          </a:prstGeom>
          <a:noFill/>
        </p:spPr>
        <p:txBody>
          <a:bodyPr wrap="square" rtlCol="0">
            <a:spAutoFit/>
          </a:bodyPr>
          <a:lstStyle/>
          <a:p>
            <a:r>
              <a:rPr lang="en-US" sz="1800" dirty="0" smtClean="0">
                <a:latin typeface="Times New Roman" pitchFamily="18" charset="0"/>
                <a:cs typeface="Times New Roman" pitchFamily="18" charset="0"/>
              </a:rPr>
              <a:t>Guide: </a:t>
            </a:r>
            <a:r>
              <a:rPr lang="en-US" sz="1800" b="1" i="1" dirty="0" smtClean="0">
                <a:latin typeface="Times New Roman" pitchFamily="18" charset="0"/>
                <a:cs typeface="Times New Roman" pitchFamily="18" charset="0"/>
              </a:rPr>
              <a:t>Prof </a:t>
            </a:r>
            <a:r>
              <a:rPr lang="en-US" sz="1800" b="1" i="1" dirty="0" err="1" smtClean="0">
                <a:latin typeface="Times New Roman" pitchFamily="18" charset="0"/>
                <a:cs typeface="Times New Roman" pitchFamily="18" charset="0"/>
              </a:rPr>
              <a:t>Avik</a:t>
            </a:r>
            <a:r>
              <a:rPr lang="en-US" sz="1800" b="1" i="1" dirty="0" smtClean="0">
                <a:latin typeface="Times New Roman" pitchFamily="18" charset="0"/>
                <a:cs typeface="Times New Roman" pitchFamily="18" charset="0"/>
              </a:rPr>
              <a:t> Bhattacharya</a:t>
            </a:r>
            <a:endParaRPr lang="en-US" sz="1800" b="1"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00048"/>
            <a:ext cx="8520600" cy="841800"/>
          </a:xfrm>
        </p:spPr>
        <p:txBody>
          <a:bodyPr>
            <a:normAutofit fontScale="90000"/>
          </a:bodyPr>
          <a:lstStyle/>
          <a:p>
            <a:pPr algn="l"/>
            <a:r>
              <a:rPr lang="en-US" sz="2000" dirty="0" err="1" smtClean="0"/>
              <a:t>Probem</a:t>
            </a:r>
            <a:r>
              <a:rPr lang="en-US" sz="2000" dirty="0" smtClean="0"/>
              <a:t> </a:t>
            </a:r>
            <a:r>
              <a:rPr lang="en-US" sz="2000" dirty="0" err="1" smtClean="0"/>
              <a:t>statement:</a:t>
            </a:r>
            <a:r>
              <a:rPr lang="en-US" sz="2000" b="0" dirty="0" err="1" smtClean="0"/>
              <a:t>Farmers</a:t>
            </a:r>
            <a:r>
              <a:rPr lang="en-US" sz="2000" b="0" dirty="0" smtClean="0"/>
              <a:t> </a:t>
            </a:r>
            <a:r>
              <a:rPr lang="en-US" sz="1800" b="0" dirty="0" smtClean="0"/>
              <a:t>and agricultural service providers require reliable information on crop conditions and productivity throughout the cultivation period. The crop conditions and their productivity are directly related to the crop biophysical parameters such as Plant Area Index (PAI), Wet Biomass (WB), and Vegetation Water Content (VWC).</a:t>
            </a:r>
            <a:r>
              <a:rPr lang="en-US" dirty="0" smtClean="0"/>
              <a:t/>
            </a:r>
            <a:br>
              <a:rPr lang="en-US" dirty="0" smtClean="0"/>
            </a:br>
            <a:endParaRPr lang="en-US" dirty="0"/>
          </a:p>
        </p:txBody>
      </p:sp>
      <p:graphicFrame>
        <p:nvGraphicFramePr>
          <p:cNvPr id="11" name="Diagram 10"/>
          <p:cNvGraphicFramePr/>
          <p:nvPr/>
        </p:nvGraphicFramePr>
        <p:xfrm>
          <a:off x="571472" y="1357304"/>
          <a:ext cx="2928958" cy="1357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p:cNvSpPr txBox="1"/>
          <p:nvPr/>
        </p:nvSpPr>
        <p:spPr>
          <a:xfrm>
            <a:off x="714348" y="1500180"/>
            <a:ext cx="1571636" cy="261610"/>
          </a:xfrm>
          <a:prstGeom prst="rect">
            <a:avLst/>
          </a:prstGeom>
          <a:noFill/>
        </p:spPr>
        <p:txBody>
          <a:bodyPr wrap="square" rtlCol="0">
            <a:spAutoFit/>
          </a:bodyPr>
          <a:lstStyle/>
          <a:p>
            <a:pPr lvl="0" algn="ctr"/>
            <a:r>
              <a:rPr lang="en-US" sz="1100" b="1" dirty="0" smtClean="0">
                <a:solidFill>
                  <a:schemeClr val="tx1"/>
                </a:solidFill>
              </a:rPr>
              <a:t>SAR data</a:t>
            </a:r>
            <a:endParaRPr lang="en-US" sz="1100" b="1" dirty="0">
              <a:solidFill>
                <a:schemeClr val="tx1"/>
              </a:solidFill>
            </a:endParaRPr>
          </a:p>
        </p:txBody>
      </p:sp>
      <p:sp>
        <p:nvSpPr>
          <p:cNvPr id="13" name="Rectangle 12"/>
          <p:cNvSpPr/>
          <p:nvPr/>
        </p:nvSpPr>
        <p:spPr>
          <a:xfrm>
            <a:off x="2143108" y="1500180"/>
            <a:ext cx="1005403" cy="261610"/>
          </a:xfrm>
          <a:prstGeom prst="rect">
            <a:avLst/>
          </a:prstGeom>
        </p:spPr>
        <p:txBody>
          <a:bodyPr wrap="none">
            <a:spAutoFit/>
          </a:bodyPr>
          <a:lstStyle/>
          <a:p>
            <a:pPr algn="ctr"/>
            <a:r>
              <a:rPr lang="en-US" sz="1100" b="1" dirty="0" smtClean="0"/>
              <a:t>Optical Data</a:t>
            </a:r>
            <a:endParaRPr lang="en-US" sz="1100" b="1" dirty="0"/>
          </a:p>
        </p:txBody>
      </p:sp>
      <p:sp>
        <p:nvSpPr>
          <p:cNvPr id="14" name="Rectangle 13"/>
          <p:cNvSpPr/>
          <p:nvPr/>
        </p:nvSpPr>
        <p:spPr>
          <a:xfrm>
            <a:off x="857224" y="1857370"/>
            <a:ext cx="2143124" cy="415498"/>
          </a:xfrm>
          <a:prstGeom prst="rect">
            <a:avLst/>
          </a:prstGeom>
        </p:spPr>
        <p:txBody>
          <a:bodyPr wrap="square">
            <a:spAutoFit/>
          </a:bodyPr>
          <a:lstStyle/>
          <a:p>
            <a:r>
              <a:rPr lang="en-US" sz="1050" dirty="0" smtClean="0">
                <a:latin typeface="Times New Roman" pitchFamily="18" charset="0"/>
                <a:cs typeface="Times New Roman" pitchFamily="18" charset="0"/>
              </a:rPr>
              <a:t>can easily penetrate</a:t>
            </a:r>
          </a:p>
          <a:p>
            <a:r>
              <a:rPr lang="en-US" sz="1050" dirty="0" smtClean="0">
                <a:latin typeface="Times New Roman" pitchFamily="18" charset="0"/>
                <a:cs typeface="Times New Roman" pitchFamily="18" charset="0"/>
              </a:rPr>
              <a:t> through clouds</a:t>
            </a:r>
            <a:endParaRPr lang="en-US" sz="1050" dirty="0">
              <a:latin typeface="Times New Roman" pitchFamily="18" charset="0"/>
              <a:cs typeface="Times New Roman" pitchFamily="18" charset="0"/>
            </a:endParaRPr>
          </a:p>
        </p:txBody>
      </p:sp>
      <p:sp>
        <p:nvSpPr>
          <p:cNvPr id="15" name="Rectangle 14"/>
          <p:cNvSpPr/>
          <p:nvPr/>
        </p:nvSpPr>
        <p:spPr>
          <a:xfrm>
            <a:off x="2214546" y="1857370"/>
            <a:ext cx="4572000" cy="415498"/>
          </a:xfrm>
          <a:prstGeom prst="rect">
            <a:avLst/>
          </a:prstGeom>
        </p:spPr>
        <p:txBody>
          <a:bodyPr>
            <a:spAutoFit/>
          </a:bodyPr>
          <a:lstStyle/>
          <a:p>
            <a:r>
              <a:rPr lang="en-US" sz="1050" dirty="0" smtClean="0">
                <a:latin typeface="Times New Roman" pitchFamily="18" charset="0"/>
                <a:cs typeface="Times New Roman" pitchFamily="18" charset="0"/>
              </a:rPr>
              <a:t>only function in </a:t>
            </a:r>
          </a:p>
          <a:p>
            <a:r>
              <a:rPr lang="en-US" sz="1050" dirty="0" smtClean="0">
                <a:latin typeface="Times New Roman" pitchFamily="18" charset="0"/>
                <a:cs typeface="Times New Roman" pitchFamily="18" charset="0"/>
              </a:rPr>
              <a:t>the daytime</a:t>
            </a:r>
            <a:endParaRPr lang="en-US" sz="1050" dirty="0">
              <a:latin typeface="Times New Roman" pitchFamily="18" charset="0"/>
              <a:cs typeface="Times New Roman" pitchFamily="18" charset="0"/>
            </a:endParaRPr>
          </a:p>
        </p:txBody>
      </p:sp>
      <p:sp>
        <p:nvSpPr>
          <p:cNvPr id="16" name="Rectangle 15"/>
          <p:cNvSpPr/>
          <p:nvPr/>
        </p:nvSpPr>
        <p:spPr>
          <a:xfrm>
            <a:off x="5214942" y="1500180"/>
            <a:ext cx="1782860" cy="307777"/>
          </a:xfrm>
          <a:prstGeom prst="rect">
            <a:avLst/>
          </a:prstGeom>
          <a:solidFill>
            <a:srgbClr val="99FF33"/>
          </a:solidFill>
        </p:spPr>
        <p:txBody>
          <a:bodyPr wrap="none">
            <a:spAutoFit/>
          </a:bodyPr>
          <a:lstStyle/>
          <a:p>
            <a:r>
              <a:rPr lang="en-US" dirty="0" smtClean="0">
                <a:latin typeface="Roboto" charset="0"/>
                <a:ea typeface="Roboto" charset="0"/>
              </a:rPr>
              <a:t>Models for Retrieval</a:t>
            </a:r>
            <a:endParaRPr lang="en-US" dirty="0"/>
          </a:p>
        </p:txBody>
      </p:sp>
      <p:sp>
        <p:nvSpPr>
          <p:cNvPr id="17" name="Google Shape;1004;p27"/>
          <p:cNvSpPr/>
          <p:nvPr/>
        </p:nvSpPr>
        <p:spPr>
          <a:xfrm>
            <a:off x="5500694" y="2701956"/>
            <a:ext cx="1684280" cy="727050"/>
          </a:xfrm>
          <a:prstGeom prst="roundRect">
            <a:avLst>
              <a:gd name="adj" fmla="val 2080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12;p27"/>
          <p:cNvSpPr txBox="1"/>
          <p:nvPr/>
        </p:nvSpPr>
        <p:spPr>
          <a:xfrm>
            <a:off x="5429256" y="2714626"/>
            <a:ext cx="1771800" cy="60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smtClean="0">
                <a:latin typeface="Roboto" charset="0"/>
                <a:ea typeface="Roboto" charset="0"/>
                <a:cs typeface="Fira Sans Extra Condensed"/>
                <a:sym typeface="Fira Sans Extra Condensed"/>
              </a:rPr>
              <a:t>R</a:t>
            </a:r>
            <a:r>
              <a:rPr lang="en" b="1" dirty="0" smtClean="0">
                <a:latin typeface="Roboto" charset="0"/>
                <a:ea typeface="Roboto" charset="0"/>
                <a:cs typeface="Fira Sans Extra Condensed"/>
                <a:sym typeface="Fira Sans Extra Condensed"/>
              </a:rPr>
              <a:t>etrieval of Biophysical Parameters</a:t>
            </a:r>
            <a:endParaRPr b="1">
              <a:solidFill>
                <a:srgbClr val="000000"/>
              </a:solidFill>
              <a:latin typeface="Roboto" charset="0"/>
              <a:ea typeface="Roboto" charset="0"/>
              <a:cs typeface="Fira Sans Extra Condensed"/>
              <a:sym typeface="Fira Sans Extra Condensed"/>
            </a:endParaRPr>
          </a:p>
        </p:txBody>
      </p:sp>
      <p:cxnSp>
        <p:nvCxnSpPr>
          <p:cNvPr id="22" name="Google Shape;1013;p27"/>
          <p:cNvCxnSpPr>
            <a:endCxn id="17" idx="0"/>
          </p:cNvCxnSpPr>
          <p:nvPr/>
        </p:nvCxnSpPr>
        <p:spPr>
          <a:xfrm>
            <a:off x="4671896" y="1835730"/>
            <a:ext cx="1670938" cy="866226"/>
          </a:xfrm>
          <a:prstGeom prst="bentConnector2">
            <a:avLst/>
          </a:prstGeom>
          <a:noFill/>
          <a:ln w="9525" cap="flat" cmpd="sng">
            <a:solidFill>
              <a:schemeClr val="dk2"/>
            </a:solidFill>
            <a:prstDash val="solid"/>
            <a:round/>
            <a:headEnd type="none" w="med" len="med"/>
            <a:tailEnd type="none" w="med" len="med"/>
          </a:ln>
        </p:spPr>
      </p:cxnSp>
      <p:cxnSp>
        <p:nvCxnSpPr>
          <p:cNvPr id="23" name="Google Shape;1014;p27"/>
          <p:cNvCxnSpPr>
            <a:stCxn id="17" idx="0"/>
          </p:cNvCxnSpPr>
          <p:nvPr/>
        </p:nvCxnSpPr>
        <p:spPr>
          <a:xfrm rot="5400000" flipH="1" flipV="1">
            <a:off x="6602883" y="1597321"/>
            <a:ext cx="844586" cy="1364684"/>
          </a:xfrm>
          <a:prstGeom prst="bentConnector2">
            <a:avLst/>
          </a:prstGeom>
          <a:noFill/>
          <a:ln w="9525" cap="flat" cmpd="sng">
            <a:solidFill>
              <a:schemeClr val="dk2"/>
            </a:solidFill>
            <a:prstDash val="solid"/>
            <a:round/>
            <a:headEnd type="none" w="med" len="med"/>
            <a:tailEnd type="none" w="med" len="med"/>
          </a:ln>
        </p:spPr>
      </p:cxnSp>
      <p:sp>
        <p:nvSpPr>
          <p:cNvPr id="34" name="Google Shape;1051;p27"/>
          <p:cNvSpPr txBox="1"/>
          <p:nvPr/>
        </p:nvSpPr>
        <p:spPr>
          <a:xfrm>
            <a:off x="3714744" y="1928808"/>
            <a:ext cx="1967046" cy="54750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smtClean="0">
                <a:latin typeface="Roboto" charset="0"/>
                <a:ea typeface="Roboto" charset="0"/>
                <a:cs typeface="Times New Roman" pitchFamily="18" charset="0"/>
                <a:sym typeface="Fira Sans Extra Condensed"/>
              </a:rPr>
              <a:t>Machine </a:t>
            </a:r>
            <a:r>
              <a:rPr lang="en" sz="1600" b="1" dirty="0" smtClean="0">
                <a:latin typeface="Times New Roman" pitchFamily="18" charset="0"/>
                <a:ea typeface="Roboto" charset="0"/>
                <a:cs typeface="Times New Roman" pitchFamily="18" charset="0"/>
                <a:sym typeface="Fira Sans Extra Condensed"/>
              </a:rPr>
              <a:t>Learning</a:t>
            </a:r>
            <a:r>
              <a:rPr lang="en" sz="1600" b="1" dirty="0" smtClean="0">
                <a:latin typeface="Roboto" charset="0"/>
                <a:ea typeface="Roboto" charset="0"/>
                <a:cs typeface="Times New Roman" pitchFamily="18" charset="0"/>
                <a:sym typeface="Fira Sans Extra Condensed"/>
              </a:rPr>
              <a:t>  Models</a:t>
            </a:r>
            <a:endParaRPr sz="1600" b="1">
              <a:solidFill>
                <a:srgbClr val="000000"/>
              </a:solidFill>
              <a:latin typeface="Roboto" charset="0"/>
              <a:ea typeface="Roboto" charset="0"/>
              <a:cs typeface="Times New Roman" pitchFamily="18" charset="0"/>
              <a:sym typeface="Fira Sans Extra Condensed"/>
            </a:endParaRPr>
          </a:p>
        </p:txBody>
      </p:sp>
      <p:sp>
        <p:nvSpPr>
          <p:cNvPr id="40" name="Rectangle 39"/>
          <p:cNvSpPr/>
          <p:nvPr/>
        </p:nvSpPr>
        <p:spPr>
          <a:xfrm>
            <a:off x="6763220" y="1928808"/>
            <a:ext cx="2380780" cy="307777"/>
          </a:xfrm>
          <a:prstGeom prst="rect">
            <a:avLst/>
          </a:prstGeom>
        </p:spPr>
        <p:txBody>
          <a:bodyPr wrap="none">
            <a:spAutoFit/>
          </a:bodyPr>
          <a:lstStyle/>
          <a:p>
            <a:pPr lvl="0" algn="r"/>
            <a:r>
              <a:rPr lang="en-US" b="1" dirty="0" smtClean="0">
                <a:latin typeface="Roboto" charset="0"/>
                <a:ea typeface="Roboto" charset="0"/>
                <a:cs typeface="Fira Sans Extra Condensed"/>
                <a:sym typeface="Fira Sans Extra Condensed"/>
              </a:rPr>
              <a:t>Empirical/Physical  Models</a:t>
            </a:r>
            <a:endParaRPr lang="en-US" b="1" dirty="0">
              <a:latin typeface="Roboto" charset="0"/>
              <a:ea typeface="Roboto" charset="0"/>
              <a:cs typeface="Fira Sans Extra Condensed"/>
              <a:sym typeface="Fira Sans Extra Condensed"/>
            </a:endParaRPr>
          </a:p>
        </p:txBody>
      </p:sp>
      <p:sp>
        <p:nvSpPr>
          <p:cNvPr id="45" name="Rectangle 44"/>
          <p:cNvSpPr/>
          <p:nvPr/>
        </p:nvSpPr>
        <p:spPr>
          <a:xfrm>
            <a:off x="3714744" y="1857370"/>
            <a:ext cx="2286016"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6" name="Diagram 45"/>
          <p:cNvGraphicFramePr/>
          <p:nvPr/>
        </p:nvGraphicFramePr>
        <p:xfrm>
          <a:off x="3571868" y="2643188"/>
          <a:ext cx="2000232" cy="71438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47" name="Diagram 46"/>
          <p:cNvGraphicFramePr/>
          <p:nvPr/>
        </p:nvGraphicFramePr>
        <p:xfrm>
          <a:off x="7072330" y="2643188"/>
          <a:ext cx="2214546" cy="71438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49" name="Google Shape;867;p24"/>
          <p:cNvSpPr/>
          <p:nvPr/>
        </p:nvSpPr>
        <p:spPr>
          <a:xfrm>
            <a:off x="0" y="3857634"/>
            <a:ext cx="2357454" cy="785818"/>
          </a:xfrm>
          <a:prstGeom prst="roundRect">
            <a:avLst>
              <a:gd name="adj" fmla="val 50000"/>
            </a:avLst>
          </a:prstGeom>
          <a:solidFill>
            <a:srgbClr val="00B050">
              <a:alpha val="25099"/>
            </a:srgbClr>
          </a:solidFill>
          <a:ln>
            <a:solidFill>
              <a:srgbClr val="00B050"/>
            </a:solidFill>
          </a:ln>
        </p:spPr>
        <p:txBody>
          <a:bodyPr spcFirstLastPara="1" wrap="square" lIns="91425" tIns="91425" rIns="91425" bIns="91425" anchor="ctr" anchorCtr="0">
            <a:noAutofit/>
          </a:bodyPr>
          <a:lstStyle/>
          <a:p>
            <a:pPr algn="ctr"/>
            <a:r>
              <a:rPr lang="en-US" sz="1800" b="1" dirty="0" smtClean="0">
                <a:latin typeface="Times New Roman" pitchFamily="18" charset="0"/>
                <a:cs typeface="Times New Roman" pitchFamily="18" charset="0"/>
              </a:rPr>
              <a:t>Biophysical parameters</a:t>
            </a:r>
            <a:endParaRPr lang="en-US" sz="1800" b="1" dirty="0" smtClean="0">
              <a:latin typeface="Times New Roman" pitchFamily="18" charset="0"/>
              <a:ea typeface="Fira Sans Extra Condensed"/>
              <a:cs typeface="Times New Roman" pitchFamily="18" charset="0"/>
              <a:sym typeface="Fira Sans Extra Condensed"/>
            </a:endParaRPr>
          </a:p>
        </p:txBody>
      </p:sp>
      <p:sp>
        <p:nvSpPr>
          <p:cNvPr id="50" name="Google Shape;428;p18"/>
          <p:cNvSpPr/>
          <p:nvPr/>
        </p:nvSpPr>
        <p:spPr>
          <a:xfrm>
            <a:off x="3357554" y="3571882"/>
            <a:ext cx="2143140" cy="428628"/>
          </a:xfrm>
          <a:prstGeom prst="roundRect">
            <a:avLst>
              <a:gd name="adj" fmla="val 50000"/>
            </a:avLst>
          </a:prstGeom>
          <a:solidFill>
            <a:schemeClr val="accent6"/>
          </a:solidFill>
          <a:ln>
            <a:solidFill>
              <a:schemeClr val="tx1"/>
            </a:solidFill>
          </a:ln>
        </p:spPr>
        <p:txBody>
          <a:bodyPr spcFirstLastPara="1" wrap="square" lIns="91425" tIns="91425" rIns="91425" bIns="91425" anchor="ctr" anchorCtr="0">
            <a:noAutofit/>
          </a:bodyPr>
          <a:lstStyle/>
          <a:p>
            <a:endParaRPr lang="en-US" sz="1800" dirty="0" smtClean="0">
              <a:solidFill>
                <a:schemeClr val="bg1"/>
              </a:solidFill>
            </a:endParaRPr>
          </a:p>
          <a:p>
            <a:pPr algn="ctr"/>
            <a:r>
              <a:rPr lang="en-US" b="1" dirty="0" smtClean="0">
                <a:solidFill>
                  <a:schemeClr val="bg1"/>
                </a:solidFill>
                <a:latin typeface="Times New Roman" pitchFamily="18" charset="0"/>
                <a:cs typeface="Times New Roman" pitchFamily="18" charset="0"/>
              </a:rPr>
              <a:t>Plant Area Index(PAI)</a:t>
            </a:r>
          </a:p>
          <a:p>
            <a:pPr marL="0" lvl="0" indent="0" algn="l" rtl="0">
              <a:spcBef>
                <a:spcPts val="0"/>
              </a:spcBef>
              <a:spcAft>
                <a:spcPts val="0"/>
              </a:spcAft>
              <a:buNone/>
            </a:pPr>
            <a:endParaRPr sz="1800"/>
          </a:p>
        </p:txBody>
      </p:sp>
      <p:sp>
        <p:nvSpPr>
          <p:cNvPr id="51" name="Google Shape;441;p18"/>
          <p:cNvSpPr/>
          <p:nvPr/>
        </p:nvSpPr>
        <p:spPr>
          <a:xfrm>
            <a:off x="3357554" y="4143386"/>
            <a:ext cx="2143140" cy="428628"/>
          </a:xfrm>
          <a:prstGeom prst="roundRect">
            <a:avLst>
              <a:gd name="adj" fmla="val 50000"/>
            </a:avLst>
          </a:prstGeom>
          <a:solidFill>
            <a:schemeClr val="accent3"/>
          </a:solidFill>
          <a:ln>
            <a:solidFill>
              <a:schemeClr val="tx1"/>
            </a:solidFill>
          </a:ln>
        </p:spPr>
        <p:txBody>
          <a:bodyPr spcFirstLastPara="1" wrap="square" lIns="91425" tIns="91425" rIns="91425" bIns="91425" anchor="ctr" anchorCtr="0">
            <a:noAutofit/>
          </a:bodyPr>
          <a:lstStyle/>
          <a:p>
            <a:pPr lvl="0" algn="ctr"/>
            <a:r>
              <a:rPr lang="en-US" sz="1200" b="1" dirty="0" smtClean="0">
                <a:solidFill>
                  <a:schemeClr val="bg1"/>
                </a:solidFill>
              </a:rPr>
              <a:t>Wet-Biomass(WB)</a:t>
            </a:r>
            <a:endParaRPr lang="en-US" sz="1200" b="1" dirty="0">
              <a:solidFill>
                <a:schemeClr val="bg1"/>
              </a:solidFill>
            </a:endParaRPr>
          </a:p>
        </p:txBody>
      </p:sp>
      <p:sp>
        <p:nvSpPr>
          <p:cNvPr id="52" name="Google Shape;420;p18"/>
          <p:cNvSpPr/>
          <p:nvPr/>
        </p:nvSpPr>
        <p:spPr>
          <a:xfrm>
            <a:off x="3357554" y="4643452"/>
            <a:ext cx="2143140" cy="357190"/>
          </a:xfrm>
          <a:prstGeom prst="roundRect">
            <a:avLst>
              <a:gd name="adj" fmla="val 50000"/>
            </a:avLst>
          </a:prstGeom>
          <a:solidFill>
            <a:schemeClr val="accent4"/>
          </a:solidFill>
          <a:ln>
            <a:solidFill>
              <a:schemeClr val="tx1"/>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smtClean="0">
                <a:solidFill>
                  <a:schemeClr val="bg1"/>
                </a:solidFill>
                <a:latin typeface="Times New Roman" pitchFamily="18" charset="0"/>
                <a:cs typeface="Times New Roman" pitchFamily="18" charset="0"/>
              </a:rPr>
              <a:t>Vegetation</a:t>
            </a:r>
            <a:r>
              <a:rPr lang="en-US" sz="1200" b="1" dirty="0" smtClean="0">
                <a:solidFill>
                  <a:schemeClr val="bg1"/>
                </a:solidFill>
              </a:rPr>
              <a:t> Water Content(VWC)</a:t>
            </a:r>
            <a:endParaRPr sz="1200" b="1">
              <a:solidFill>
                <a:schemeClr val="bg1"/>
              </a:solidFill>
            </a:endParaRPr>
          </a:p>
        </p:txBody>
      </p:sp>
      <p:cxnSp>
        <p:nvCxnSpPr>
          <p:cNvPr id="73" name="Straight Arrow Connector 72"/>
          <p:cNvCxnSpPr/>
          <p:nvPr/>
        </p:nvCxnSpPr>
        <p:spPr>
          <a:xfrm>
            <a:off x="2357422" y="4357700"/>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a:off x="2500298" y="3786196"/>
            <a:ext cx="85725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a:off x="2500298" y="4857766"/>
            <a:ext cx="857256"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1" name="Straight Connector 80"/>
          <p:cNvCxnSpPr/>
          <p:nvPr/>
        </p:nvCxnSpPr>
        <p:spPr>
          <a:xfrm rot="5400000">
            <a:off x="1964513" y="4321981"/>
            <a:ext cx="107157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ataset.PNG"/>
          <p:cNvPicPr>
            <a:picLocks noChangeAspect="1"/>
          </p:cNvPicPr>
          <p:nvPr/>
        </p:nvPicPr>
        <p:blipFill>
          <a:blip r:embed="rId2"/>
          <a:stretch>
            <a:fillRect/>
          </a:stretch>
        </p:blipFill>
        <p:spPr>
          <a:xfrm>
            <a:off x="142844" y="785800"/>
            <a:ext cx="4643470" cy="3636756"/>
          </a:xfrm>
          <a:prstGeom prst="rect">
            <a:avLst/>
          </a:prstGeom>
        </p:spPr>
      </p:pic>
      <p:pic>
        <p:nvPicPr>
          <p:cNvPr id="4" name="Picture 3" descr="29.11.2022_06.22.20_REC.png"/>
          <p:cNvPicPr>
            <a:picLocks noChangeAspect="1"/>
          </p:cNvPicPr>
          <p:nvPr/>
        </p:nvPicPr>
        <p:blipFill>
          <a:blip r:embed="rId3"/>
          <a:stretch>
            <a:fillRect/>
          </a:stretch>
        </p:blipFill>
        <p:spPr>
          <a:xfrm>
            <a:off x="4786314" y="1214428"/>
            <a:ext cx="4214333" cy="2632658"/>
          </a:xfrm>
          <a:prstGeom prst="rect">
            <a:avLst/>
          </a:prstGeom>
        </p:spPr>
      </p:pic>
      <p:sp>
        <p:nvSpPr>
          <p:cNvPr id="5" name="Google Shape;1005;p27"/>
          <p:cNvSpPr txBox="1">
            <a:spLocks/>
          </p:cNvSpPr>
          <p:nvPr/>
        </p:nvSpPr>
        <p:spPr>
          <a:xfrm>
            <a:off x="0" y="0"/>
            <a:ext cx="9144000" cy="371400"/>
          </a:xfrm>
          <a:prstGeom prst="rect">
            <a:avLst/>
          </a:prstGeom>
          <a:solidFill>
            <a:srgbClr val="D7F56B"/>
          </a:solidFill>
          <a:ln>
            <a:noFill/>
          </a:ln>
        </p:spPr>
        <p:txBody>
          <a:bodyPr spcFirstLastPara="1" wrap="square" lIns="91425" tIns="91425" rIns="91425" bIns="91425" anchor="ctr" anchorCtr="0">
            <a:noAutofit/>
          </a:bodyPr>
          <a:lstStyle/>
          <a:p>
            <a:pPr lvl="0">
              <a:buClr>
                <a:schemeClr val="dk1"/>
              </a:buClr>
              <a:buSzPts val="2800"/>
            </a:pPr>
            <a:r>
              <a:rPr lang="en-US" sz="2800" dirty="0" smtClean="0"/>
              <a:t>Study Area and Dataset</a:t>
            </a:r>
            <a:endParaRPr kumimoji="0" lang="en-US" sz="2800" b="1" i="0" u="none" strike="noStrike" kern="0" cap="none" spc="0" normalizeH="0" baseline="0" noProof="0" dirty="0">
              <a:ln>
                <a:noFill/>
              </a:ln>
              <a:solidFill>
                <a:schemeClr val="dk1"/>
              </a:solidFill>
              <a:effectLst/>
              <a:uLnTx/>
              <a:uFillTx/>
              <a:latin typeface="Roboto" charset="0"/>
              <a:ea typeface="Roboto" charset="0"/>
              <a:cs typeface="Fira Sans Extra Condensed"/>
              <a:sym typeface="Fira Sans Extra Condensed"/>
            </a:endParaRPr>
          </a:p>
        </p:txBody>
      </p:sp>
      <p:sp>
        <p:nvSpPr>
          <p:cNvPr id="6" name="TextBox 5"/>
          <p:cNvSpPr txBox="1"/>
          <p:nvPr/>
        </p:nvSpPr>
        <p:spPr>
          <a:xfrm>
            <a:off x="142844" y="4429138"/>
            <a:ext cx="5788764" cy="338554"/>
          </a:xfrm>
          <a:prstGeom prst="rect">
            <a:avLst/>
          </a:prstGeom>
          <a:noFill/>
        </p:spPr>
        <p:txBody>
          <a:bodyPr wrap="none" rtlCol="0">
            <a:spAutoFit/>
          </a:bodyPr>
          <a:lstStyle/>
          <a:p>
            <a:r>
              <a:rPr lang="en-US" sz="800" dirty="0" smtClean="0"/>
              <a:t>Figure 1. Pauli RGB image of RADARSAT-2 acquired on 17 July during the SMAPVEX16 campaign in Manitoba (Canada</a:t>
            </a:r>
            <a:r>
              <a:rPr lang="en-US" sz="800" dirty="0" smtClean="0"/>
              <a:t>).</a:t>
            </a:r>
          </a:p>
          <a:p>
            <a:r>
              <a:rPr lang="en-US" sz="800" dirty="0" smtClean="0"/>
              <a:t> </a:t>
            </a:r>
            <a:r>
              <a:rPr lang="en-US" sz="800" dirty="0" smtClean="0"/>
              <a:t>Fields sampled during the experiment are indicated, and the layout of the sampling design is indicated for one field.</a:t>
            </a:r>
            <a:endParaRPr lang="en-US"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286908" cy="371400"/>
          </a:xfrm>
        </p:spPr>
        <p:txBody>
          <a:bodyPr>
            <a:normAutofit fontScale="90000"/>
          </a:bodyPr>
          <a:lstStyle/>
          <a:p>
            <a:pPr algn="l"/>
            <a:r>
              <a:rPr lang="en-US" dirty="0" smtClean="0"/>
              <a:t>Generating </a:t>
            </a:r>
            <a:r>
              <a:rPr lang="en-US" dirty="0" err="1" smtClean="0"/>
              <a:t>Polarimetric</a:t>
            </a:r>
            <a:r>
              <a:rPr lang="en-US" dirty="0" smtClean="0"/>
              <a:t> Parameters in SNAP</a:t>
            </a:r>
            <a:endParaRPr lang="en-US" dirty="0"/>
          </a:p>
        </p:txBody>
      </p:sp>
      <p:pic>
        <p:nvPicPr>
          <p:cNvPr id="4" name="Picture 3" descr="29.11.2022_19.54.24_REC.png"/>
          <p:cNvPicPr>
            <a:picLocks noChangeAspect="1"/>
          </p:cNvPicPr>
          <p:nvPr/>
        </p:nvPicPr>
        <p:blipFill>
          <a:blip r:embed="rId2"/>
          <a:stretch>
            <a:fillRect/>
          </a:stretch>
        </p:blipFill>
        <p:spPr>
          <a:xfrm>
            <a:off x="285720" y="785800"/>
            <a:ext cx="3238095" cy="3971429"/>
          </a:xfrm>
          <a:prstGeom prst="rect">
            <a:avLst/>
          </a:prstGeom>
        </p:spPr>
      </p:pic>
      <p:pic>
        <p:nvPicPr>
          <p:cNvPr id="6" name="Picture 5" descr="29.11.2022_19.57.53_REC.png"/>
          <p:cNvPicPr>
            <a:picLocks noChangeAspect="1"/>
          </p:cNvPicPr>
          <p:nvPr/>
        </p:nvPicPr>
        <p:blipFill>
          <a:blip r:embed="rId3"/>
          <a:stretch>
            <a:fillRect/>
          </a:stretch>
        </p:blipFill>
        <p:spPr>
          <a:xfrm>
            <a:off x="3643306" y="857238"/>
            <a:ext cx="5500694" cy="2965275"/>
          </a:xfrm>
          <a:prstGeom prst="rect">
            <a:avLst/>
          </a:prstGeom>
        </p:spPr>
      </p:pic>
      <p:sp>
        <p:nvSpPr>
          <p:cNvPr id="8" name="Google Shape;936;p26"/>
          <p:cNvSpPr txBox="1">
            <a:spLocks/>
          </p:cNvSpPr>
          <p:nvPr/>
        </p:nvSpPr>
        <p:spPr>
          <a:xfrm>
            <a:off x="0" y="0"/>
            <a:ext cx="9144000" cy="371400"/>
          </a:xfrm>
          <a:prstGeom prst="rect">
            <a:avLst/>
          </a:prstGeom>
          <a:solidFill>
            <a:srgbClr val="D7F56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Fira Sans Extra Condensed"/>
              <a:buNone/>
              <a:tabLst/>
              <a:defRPr/>
            </a:pPr>
            <a:r>
              <a:rPr kumimoji="0" lang="en-US" sz="2000" b="1" i="0" u="none" strike="noStrike" kern="0" cap="none" spc="0" normalizeH="0" baseline="0" noProof="0" dirty="0" smtClean="0">
                <a:ln>
                  <a:noFill/>
                </a:ln>
                <a:solidFill>
                  <a:schemeClr val="dk1"/>
                </a:solidFill>
                <a:effectLst/>
                <a:uLnTx/>
                <a:uFillTx/>
                <a:latin typeface="Fira Sans Extra Condensed"/>
                <a:ea typeface="Fira Sans Extra Condensed"/>
                <a:cs typeface="Fira Sans Extra Condensed"/>
                <a:sym typeface="Fira Sans Extra Condensed"/>
              </a:rPr>
              <a:t>Generating </a:t>
            </a:r>
            <a:r>
              <a:rPr kumimoji="0" lang="en-US" sz="2000" b="1" i="0" u="none" strike="noStrike" kern="0" cap="none" spc="0" normalizeH="0" baseline="0" noProof="0" dirty="0" err="1" smtClean="0">
                <a:ln>
                  <a:noFill/>
                </a:ln>
                <a:solidFill>
                  <a:schemeClr val="dk1"/>
                </a:solidFill>
                <a:effectLst/>
                <a:uLnTx/>
                <a:uFillTx/>
                <a:latin typeface="Fira Sans Extra Condensed"/>
                <a:ea typeface="Fira Sans Extra Condensed"/>
                <a:cs typeface="Fira Sans Extra Condensed"/>
                <a:sym typeface="Fira Sans Extra Condensed"/>
              </a:rPr>
              <a:t>Polarimetric</a:t>
            </a:r>
            <a:r>
              <a:rPr kumimoji="0" lang="en-US" sz="2000" b="1" i="0" u="none" strike="noStrike" kern="0" cap="none" spc="0" normalizeH="0" baseline="0" noProof="0" dirty="0" smtClean="0">
                <a:ln>
                  <a:noFill/>
                </a:ln>
                <a:solidFill>
                  <a:schemeClr val="dk1"/>
                </a:solidFill>
                <a:effectLst/>
                <a:uLnTx/>
                <a:uFillTx/>
                <a:latin typeface="Fira Sans Extra Condensed"/>
                <a:ea typeface="Fira Sans Extra Condensed"/>
                <a:cs typeface="Fira Sans Extra Condensed"/>
                <a:sym typeface="Fira Sans Extra Condensed"/>
              </a:rPr>
              <a:t> Parameters from SAR </a:t>
            </a:r>
            <a:r>
              <a:rPr kumimoji="0" lang="en-US" sz="2000" b="1" i="0" u="none" strike="noStrike" kern="0" cap="none" spc="0" normalizeH="0" noProof="0" dirty="0" smtClean="0">
                <a:ln>
                  <a:noFill/>
                </a:ln>
                <a:solidFill>
                  <a:schemeClr val="dk1"/>
                </a:solidFill>
                <a:effectLst/>
                <a:uLnTx/>
                <a:uFillTx/>
                <a:latin typeface="Fira Sans Extra Condensed"/>
                <a:ea typeface="Fira Sans Extra Condensed"/>
                <a:cs typeface="Fira Sans Extra Condensed"/>
                <a:sym typeface="Fira Sans Extra Condensed"/>
              </a:rPr>
              <a:t> IMAGES </a:t>
            </a:r>
            <a:r>
              <a:rPr kumimoji="0" lang="en-US" sz="2000" b="1" i="0" u="none" strike="noStrike" kern="0" cap="none" spc="0" normalizeH="0" baseline="0" noProof="0" dirty="0" smtClean="0">
                <a:ln>
                  <a:noFill/>
                </a:ln>
                <a:solidFill>
                  <a:schemeClr val="dk1"/>
                </a:solidFill>
                <a:effectLst/>
                <a:uLnTx/>
                <a:uFillTx/>
                <a:latin typeface="Fira Sans Extra Condensed"/>
                <a:ea typeface="Fira Sans Extra Condensed"/>
                <a:cs typeface="Fira Sans Extra Condensed"/>
                <a:sym typeface="Fira Sans Extra Condensed"/>
              </a:rPr>
              <a:t>in SNAP for </a:t>
            </a:r>
            <a:r>
              <a:rPr kumimoji="0" lang="en-US" sz="2000" b="1" i="0" u="none" strike="noStrike" kern="0" cap="none" spc="0" normalizeH="0" baseline="0" noProof="0" dirty="0" err="1" smtClean="0">
                <a:ln>
                  <a:noFill/>
                </a:ln>
                <a:solidFill>
                  <a:schemeClr val="dk1"/>
                </a:solidFill>
                <a:effectLst/>
                <a:uLnTx/>
                <a:uFillTx/>
                <a:latin typeface="Fira Sans Extra Condensed"/>
                <a:ea typeface="Fira Sans Extra Condensed"/>
                <a:cs typeface="Fira Sans Extra Condensed"/>
                <a:sym typeface="Fira Sans Extra Condensed"/>
              </a:rPr>
              <a:t>Traning</a:t>
            </a:r>
            <a:r>
              <a:rPr kumimoji="0" lang="en-US" sz="2000" b="1" i="0" u="none" strike="noStrike" kern="0" cap="none" spc="0" normalizeH="0" baseline="0" noProof="0" dirty="0" smtClean="0">
                <a:ln>
                  <a:noFill/>
                </a:ln>
                <a:solidFill>
                  <a:schemeClr val="dk1"/>
                </a:solidFill>
                <a:effectLst/>
                <a:uLnTx/>
                <a:uFillTx/>
                <a:latin typeface="Fira Sans Extra Condensed"/>
                <a:ea typeface="Fira Sans Extra Condensed"/>
                <a:cs typeface="Fira Sans Extra Condensed"/>
                <a:sym typeface="Fira Sans Extra Condensed"/>
              </a:rPr>
              <a:t> Purpose</a:t>
            </a:r>
            <a:endParaRPr kumimoji="0" lang="en-US" sz="2000" b="1" i="0" u="none" strike="noStrike" kern="0" cap="none" spc="0" normalizeH="0" baseline="0" noProof="0" dirty="0">
              <a:ln>
                <a:noFill/>
              </a:ln>
              <a:solidFill>
                <a:schemeClr val="dk1"/>
              </a:solidFill>
              <a:effectLst/>
              <a:uLnTx/>
              <a:uFillTx/>
              <a:latin typeface="Roboto" charset="0"/>
              <a:ea typeface="Roboto" charset="0"/>
              <a:cs typeface="Fira Sans Extra Condensed"/>
              <a:sym typeface="Fira Sans Extra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omparison.png"/>
          <p:cNvPicPr>
            <a:picLocks noChangeAspect="1"/>
          </p:cNvPicPr>
          <p:nvPr/>
        </p:nvPicPr>
        <p:blipFill>
          <a:blip r:embed="rId2"/>
          <a:stretch>
            <a:fillRect/>
          </a:stretch>
        </p:blipFill>
        <p:spPr>
          <a:xfrm>
            <a:off x="4454643" y="1357304"/>
            <a:ext cx="4689357" cy="1643074"/>
          </a:xfrm>
          <a:prstGeom prst="rect">
            <a:avLst/>
          </a:prstGeom>
        </p:spPr>
      </p:pic>
      <p:pic>
        <p:nvPicPr>
          <p:cNvPr id="8" name="Picture 7" descr="resu.PNG"/>
          <p:cNvPicPr>
            <a:picLocks noChangeAspect="1"/>
          </p:cNvPicPr>
          <p:nvPr/>
        </p:nvPicPr>
        <p:blipFill>
          <a:blip r:embed="rId3"/>
          <a:stretch>
            <a:fillRect/>
          </a:stretch>
        </p:blipFill>
        <p:spPr>
          <a:xfrm>
            <a:off x="0" y="428610"/>
            <a:ext cx="4522641" cy="4143368"/>
          </a:xfrm>
          <a:prstGeom prst="rect">
            <a:avLst/>
          </a:prstGeom>
        </p:spPr>
      </p:pic>
      <p:sp>
        <p:nvSpPr>
          <p:cNvPr id="9" name="Google Shape;936;p26"/>
          <p:cNvSpPr txBox="1">
            <a:spLocks noGrp="1"/>
          </p:cNvSpPr>
          <p:nvPr>
            <p:ph type="title"/>
          </p:nvPr>
        </p:nvSpPr>
        <p:spPr>
          <a:xfrm>
            <a:off x="0" y="0"/>
            <a:ext cx="9144000" cy="357172"/>
          </a:xfrm>
          <a:prstGeom prst="rect">
            <a:avLst/>
          </a:prstGeom>
          <a:solidFill>
            <a:srgbClr val="D7F56B"/>
          </a:solidFill>
        </p:spPr>
        <p:txBody>
          <a:bodyPr spcFirstLastPara="1" wrap="square" lIns="91425" tIns="91425" rIns="91425" bIns="91425" anchor="ctr" anchorCtr="0">
            <a:noAutofit/>
          </a:bodyPr>
          <a:lstStyle/>
          <a:p>
            <a:pPr lvl="0" algn="l"/>
            <a:r>
              <a:rPr lang="en-US" dirty="0" smtClean="0">
                <a:latin typeface="Roboto" charset="0"/>
                <a:ea typeface="Roboto" charset="0"/>
              </a:rPr>
              <a:t>RESULTS FOR WHEAT CROP:</a:t>
            </a:r>
            <a:endParaRPr>
              <a:latin typeface="Roboto" charset="0"/>
              <a:ea typeface="Roboto" charset="0"/>
            </a:endParaRPr>
          </a:p>
        </p:txBody>
      </p:sp>
      <p:sp>
        <p:nvSpPr>
          <p:cNvPr id="10" name="TextBox 9"/>
          <p:cNvSpPr txBox="1"/>
          <p:nvPr/>
        </p:nvSpPr>
        <p:spPr>
          <a:xfrm>
            <a:off x="4786314" y="857238"/>
            <a:ext cx="4357686" cy="307777"/>
          </a:xfrm>
          <a:prstGeom prst="rect">
            <a:avLst/>
          </a:prstGeom>
          <a:noFill/>
        </p:spPr>
        <p:txBody>
          <a:bodyPr wrap="square" rtlCol="0">
            <a:spAutoFit/>
          </a:bodyPr>
          <a:lstStyle/>
          <a:p>
            <a:r>
              <a:rPr lang="en-US" dirty="0" smtClean="0"/>
              <a:t>Comparison of  the Three Algorithms  with results</a:t>
            </a:r>
            <a:endParaRPr lang="en-US" dirty="0"/>
          </a:p>
        </p:txBody>
      </p:sp>
      <p:sp>
        <p:nvSpPr>
          <p:cNvPr id="11" name="TextBox 10"/>
          <p:cNvSpPr txBox="1"/>
          <p:nvPr/>
        </p:nvSpPr>
        <p:spPr>
          <a:xfrm>
            <a:off x="0" y="4643452"/>
            <a:ext cx="7417415" cy="307777"/>
          </a:xfrm>
          <a:prstGeom prst="rect">
            <a:avLst/>
          </a:prstGeom>
          <a:noFill/>
        </p:spPr>
        <p:txBody>
          <a:bodyPr wrap="none" rtlCol="0">
            <a:spAutoFit/>
          </a:bodyPr>
          <a:lstStyle/>
          <a:p>
            <a:r>
              <a:rPr lang="en-US" dirty="0" smtClean="0"/>
              <a:t>Scatter plot of the wheat crop using </a:t>
            </a:r>
            <a:r>
              <a:rPr lang="en-US" dirty="0" err="1" smtClean="0"/>
              <a:t>gaussian</a:t>
            </a:r>
            <a:r>
              <a:rPr lang="en-US" dirty="0" smtClean="0"/>
              <a:t> process regression  with various polarizations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36;p26"/>
          <p:cNvSpPr txBox="1">
            <a:spLocks noGrp="1"/>
          </p:cNvSpPr>
          <p:nvPr>
            <p:ph type="title"/>
          </p:nvPr>
        </p:nvSpPr>
        <p:spPr>
          <a:xfrm>
            <a:off x="0" y="0"/>
            <a:ext cx="9144000" cy="371400"/>
          </a:xfrm>
          <a:prstGeom prst="rect">
            <a:avLst/>
          </a:prstGeom>
          <a:solidFill>
            <a:srgbClr val="D7F56B"/>
          </a:solidFill>
        </p:spPr>
        <p:txBody>
          <a:bodyPr spcFirstLastPara="1" wrap="square" lIns="91425" tIns="91425" rIns="91425" bIns="91425" anchor="ctr" anchorCtr="0">
            <a:noAutofit/>
          </a:bodyPr>
          <a:lstStyle/>
          <a:p>
            <a:pPr lvl="0" algn="l"/>
            <a:r>
              <a:rPr lang="en-US" dirty="0" smtClean="0">
                <a:latin typeface="Roboto" charset="0"/>
                <a:ea typeface="Roboto" charset="0"/>
              </a:rPr>
              <a:t>Advantages:</a:t>
            </a:r>
            <a:endParaRPr>
              <a:latin typeface="Roboto" charset="0"/>
              <a:ea typeface="Roboto" charset="0"/>
            </a:endParaRPr>
          </a:p>
        </p:txBody>
      </p:sp>
      <p:sp>
        <p:nvSpPr>
          <p:cNvPr id="7" name="Google Shape;936;p26"/>
          <p:cNvSpPr txBox="1">
            <a:spLocks/>
          </p:cNvSpPr>
          <p:nvPr/>
        </p:nvSpPr>
        <p:spPr>
          <a:xfrm>
            <a:off x="0" y="2000246"/>
            <a:ext cx="9144000" cy="371400"/>
          </a:xfrm>
          <a:prstGeom prst="rect">
            <a:avLst/>
          </a:prstGeom>
          <a:solidFill>
            <a:srgbClr val="D7F56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Fira Sans Extra Condensed"/>
              <a:buNone/>
              <a:tabLst/>
              <a:defRPr/>
            </a:pPr>
            <a:r>
              <a:rPr kumimoji="0" lang="en-US" sz="2800" b="1" i="0" u="none" strike="noStrike" kern="0" cap="none" spc="0" normalizeH="0" baseline="0" noProof="0" dirty="0" smtClean="0">
                <a:ln>
                  <a:noFill/>
                </a:ln>
                <a:solidFill>
                  <a:schemeClr val="dk1"/>
                </a:solidFill>
                <a:effectLst/>
                <a:uLnTx/>
                <a:uFillTx/>
                <a:latin typeface="Roboto" charset="0"/>
                <a:ea typeface="Roboto" charset="0"/>
                <a:cs typeface="Fira Sans Extra Condensed"/>
                <a:sym typeface="Fira Sans Extra Condensed"/>
              </a:rPr>
              <a:t>Disadvantage:</a:t>
            </a:r>
            <a:endParaRPr kumimoji="0" lang="en-US" sz="2800" b="1" i="0" u="none" strike="noStrike" kern="0" cap="none" spc="0" normalizeH="0" baseline="0" noProof="0" dirty="0">
              <a:ln>
                <a:noFill/>
              </a:ln>
              <a:solidFill>
                <a:schemeClr val="dk1"/>
              </a:solidFill>
              <a:effectLst/>
              <a:uLnTx/>
              <a:uFillTx/>
              <a:latin typeface="Roboto" charset="0"/>
              <a:ea typeface="Roboto" charset="0"/>
              <a:cs typeface="Fira Sans Extra Condensed"/>
              <a:sym typeface="Fira Sans Extra Condensed"/>
            </a:endParaRPr>
          </a:p>
        </p:txBody>
      </p:sp>
      <p:sp>
        <p:nvSpPr>
          <p:cNvPr id="8" name="TextBox 7"/>
          <p:cNvSpPr txBox="1"/>
          <p:nvPr/>
        </p:nvSpPr>
        <p:spPr>
          <a:xfrm>
            <a:off x="214282" y="2500312"/>
            <a:ext cx="7338869" cy="954107"/>
          </a:xfrm>
          <a:prstGeom prst="rect">
            <a:avLst/>
          </a:prstGeom>
          <a:noFill/>
        </p:spPr>
        <p:txBody>
          <a:bodyPr wrap="square" rtlCol="0">
            <a:spAutoFit/>
          </a:bodyPr>
          <a:lstStyle/>
          <a:p>
            <a:pPr>
              <a:buFont typeface="Arial" pitchFamily="34" charset="0"/>
              <a:buChar char="•"/>
            </a:pPr>
            <a:r>
              <a:rPr lang="en-US" dirty="0" smtClean="0"/>
              <a:t>Pre processing of SAR is difficult to interpret </a:t>
            </a:r>
          </a:p>
          <a:p>
            <a:pPr>
              <a:buFont typeface="Arial" pitchFamily="34" charset="0"/>
              <a:buChar char="•"/>
            </a:pPr>
            <a:r>
              <a:rPr lang="en-US" dirty="0" smtClean="0"/>
              <a:t>Speckle reduces the resolution of images in SAR</a:t>
            </a:r>
            <a:endParaRPr lang="en-US" dirty="0" smtClean="0"/>
          </a:p>
          <a:p>
            <a:pPr>
              <a:buFont typeface="Arial" pitchFamily="34" charset="0"/>
              <a:buChar char="•"/>
            </a:pPr>
            <a:r>
              <a:rPr lang="en-US" dirty="0" smtClean="0"/>
              <a:t>finding </a:t>
            </a:r>
            <a:r>
              <a:rPr lang="en-US" dirty="0" smtClean="0"/>
              <a:t>the most relevant feature of a GPR model </a:t>
            </a:r>
            <a:r>
              <a:rPr lang="en-US" dirty="0" smtClean="0"/>
              <a:t>utilizing</a:t>
            </a:r>
          </a:p>
          <a:p>
            <a:r>
              <a:rPr lang="en-US" dirty="0" smtClean="0"/>
              <a:t>an </a:t>
            </a:r>
            <a:r>
              <a:rPr lang="en-US" dirty="0" smtClean="0"/>
              <a:t>isotropic RBF kernel may not be enough.</a:t>
            </a:r>
            <a:endParaRPr lang="en-US" dirty="0"/>
          </a:p>
        </p:txBody>
      </p:sp>
      <p:sp>
        <p:nvSpPr>
          <p:cNvPr id="10" name="Google Shape;936;p26"/>
          <p:cNvSpPr txBox="1">
            <a:spLocks/>
          </p:cNvSpPr>
          <p:nvPr/>
        </p:nvSpPr>
        <p:spPr>
          <a:xfrm>
            <a:off x="0" y="3786196"/>
            <a:ext cx="9144000" cy="371400"/>
          </a:xfrm>
          <a:prstGeom prst="rect">
            <a:avLst/>
          </a:prstGeom>
          <a:solidFill>
            <a:srgbClr val="D7F56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Fira Sans Extra Condensed"/>
              <a:buNone/>
              <a:tabLst/>
              <a:defRPr/>
            </a:pPr>
            <a:r>
              <a:rPr lang="en-US" sz="2800" b="1" dirty="0" smtClean="0">
                <a:solidFill>
                  <a:schemeClr val="dk1"/>
                </a:solidFill>
                <a:latin typeface="Roboto" charset="0"/>
                <a:ea typeface="Roboto" charset="0"/>
                <a:cs typeface="Fira Sans Extra Condensed"/>
                <a:sym typeface="Fira Sans Extra Condensed"/>
              </a:rPr>
              <a:t>Conclusion</a:t>
            </a:r>
            <a:r>
              <a:rPr kumimoji="0" lang="en-US" sz="2800" b="1" i="0" u="none" strike="noStrike" kern="0" cap="none" spc="0" normalizeH="0" baseline="0" noProof="0" dirty="0" smtClean="0">
                <a:ln>
                  <a:noFill/>
                </a:ln>
                <a:solidFill>
                  <a:schemeClr val="dk1"/>
                </a:solidFill>
                <a:effectLst/>
                <a:uLnTx/>
                <a:uFillTx/>
                <a:latin typeface="Roboto" charset="0"/>
                <a:ea typeface="Roboto" charset="0"/>
                <a:cs typeface="Fira Sans Extra Condensed"/>
                <a:sym typeface="Fira Sans Extra Condensed"/>
              </a:rPr>
              <a:t>:</a:t>
            </a:r>
            <a:endParaRPr kumimoji="0" lang="en-US" sz="2800" b="1" i="0" u="none" strike="noStrike" kern="0" cap="none" spc="0" normalizeH="0" baseline="0" noProof="0" dirty="0">
              <a:ln>
                <a:noFill/>
              </a:ln>
              <a:solidFill>
                <a:schemeClr val="dk1"/>
              </a:solidFill>
              <a:effectLst/>
              <a:uLnTx/>
              <a:uFillTx/>
              <a:latin typeface="Roboto" charset="0"/>
              <a:ea typeface="Roboto" charset="0"/>
              <a:cs typeface="Fira Sans Extra Condensed"/>
              <a:sym typeface="Fira Sans Extra Condensed"/>
            </a:endParaRPr>
          </a:p>
        </p:txBody>
      </p:sp>
      <p:sp>
        <p:nvSpPr>
          <p:cNvPr id="12" name="TextBox 11"/>
          <p:cNvSpPr txBox="1"/>
          <p:nvPr/>
        </p:nvSpPr>
        <p:spPr>
          <a:xfrm>
            <a:off x="214282" y="785800"/>
            <a:ext cx="7487947" cy="738664"/>
          </a:xfrm>
          <a:prstGeom prst="rect">
            <a:avLst/>
          </a:prstGeom>
          <a:noFill/>
        </p:spPr>
        <p:txBody>
          <a:bodyPr wrap="none" rtlCol="0">
            <a:spAutoFit/>
          </a:bodyPr>
          <a:lstStyle/>
          <a:p>
            <a:pPr>
              <a:buFont typeface="Arial" pitchFamily="34" charset="0"/>
              <a:buChar char="•"/>
            </a:pPr>
            <a:r>
              <a:rPr lang="en-US" dirty="0" smtClean="0"/>
              <a:t>Cost effective</a:t>
            </a:r>
          </a:p>
          <a:p>
            <a:pPr>
              <a:buFont typeface="Arial" pitchFamily="34" charset="0"/>
              <a:buChar char="•"/>
            </a:pPr>
            <a:r>
              <a:rPr lang="en-US" dirty="0" smtClean="0"/>
              <a:t>SAR cover large are at a same time</a:t>
            </a:r>
          </a:p>
          <a:p>
            <a:pPr>
              <a:buFont typeface="Arial" pitchFamily="34" charset="0"/>
              <a:buChar char="•"/>
            </a:pPr>
            <a:r>
              <a:rPr lang="en-US" dirty="0" smtClean="0"/>
              <a:t>SAR data does not depend on seasonality and  large area can be covered at the same time</a:t>
            </a:r>
            <a:endParaRPr lang="en-US" dirty="0"/>
          </a:p>
        </p:txBody>
      </p:sp>
      <p:sp>
        <p:nvSpPr>
          <p:cNvPr id="13" name="TextBox 12"/>
          <p:cNvSpPr txBox="1"/>
          <p:nvPr/>
        </p:nvSpPr>
        <p:spPr>
          <a:xfrm>
            <a:off x="285720" y="4429138"/>
            <a:ext cx="8688597" cy="307777"/>
          </a:xfrm>
          <a:prstGeom prst="rect">
            <a:avLst/>
          </a:prstGeom>
          <a:noFill/>
        </p:spPr>
        <p:txBody>
          <a:bodyPr wrap="none" rtlCol="0">
            <a:spAutoFit/>
          </a:bodyPr>
          <a:lstStyle/>
          <a:p>
            <a:r>
              <a:rPr lang="en-US" dirty="0" smtClean="0"/>
              <a:t>With increasing the accuracy this model can be used by the farmers  to increase profit  and yield of the crop</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714494"/>
            <a:ext cx="8229600" cy="1285884"/>
          </a:xfrm>
          <a:solidFill>
            <a:srgbClr val="B7F62A"/>
          </a:solidFill>
        </p:spPr>
        <p:txBody>
          <a:bodyPr>
            <a:normAutofit/>
          </a:bodyPr>
          <a:lstStyle/>
          <a:p>
            <a:r>
              <a:rPr lang="en-US" dirty="0" smtClean="0"/>
              <a:t>THANK YOU </a:t>
            </a:r>
            <a:r>
              <a:rPr lang="en-US" dirty="0" smtClean="0">
                <a:sym typeface="Wingdings" pitchFamily="2" charset="2"/>
              </a:rPr>
              <a:t></a:t>
            </a:r>
            <a:endParaRPr lang="en-US" dirty="0"/>
          </a:p>
        </p:txBody>
      </p:sp>
    </p:spTree>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9888</TotalTime>
  <Words>310</Words>
  <PresentationFormat>On-screen Show (16:9)</PresentationFormat>
  <Paragraphs>48</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Times New Roman</vt:lpstr>
      <vt:lpstr>Fira Sans Extra Condensed SemiBold</vt:lpstr>
      <vt:lpstr>Fira Sans Extra Condensed</vt:lpstr>
      <vt:lpstr>Roboto</vt:lpstr>
      <vt:lpstr>Wingdings</vt:lpstr>
      <vt:lpstr>Machine Learning Infographics by Slidesgo</vt:lpstr>
      <vt:lpstr>Competitive Machine learning approach  for Retrieval of crop biophysical parameters from C-Band SAR data- </vt:lpstr>
      <vt:lpstr>Probem statement:Farmers and agricultural service providers require reliable information on crop conditions and productivity throughout the cultivation period. The crop conditions and their productivity are directly related to the crop biophysical parameters such as Plant Area Index (PAI), Wet Biomass (WB), and Vegetation Water Content (VWC). </vt:lpstr>
      <vt:lpstr>Slide 3</vt:lpstr>
      <vt:lpstr>Generating Polarimetric Parameters in SNAP</vt:lpstr>
      <vt:lpstr>RESULTS FOR WHEAT CROP:</vt:lpstr>
      <vt:lpstr>Advantages: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retrieve crop biophysical parameters from C-Band SAR data. Competitive Machine learning approach</dc:title>
  <dc:creator>Gunjan</dc:creator>
  <cp:lastModifiedBy>NEW</cp:lastModifiedBy>
  <cp:revision>13</cp:revision>
  <dcterms:modified xsi:type="dcterms:W3CDTF">2022-12-01T03:07:37Z</dcterms:modified>
</cp:coreProperties>
</file>