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F62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432200"/>
            <a:ext cx="3545700" cy="33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4750600"/>
            <a:ext cx="25812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0400BC-3DF7-4779-A4EB-5DEE70399D1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09D93F-7291-4E6A-81B8-5ECF1077C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548633"/>
            <a:ext cx="82296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3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48633"/>
            <a:ext cx="82296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36633"/>
            <a:ext cx="8229600" cy="4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758" y="3786190"/>
            <a:ext cx="90332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b="1" dirty="0" smtClean="0"/>
              <a:t>Problem Statement:</a:t>
            </a:r>
            <a:r>
              <a:rPr lang="en-US" b="1" dirty="0"/>
              <a:t> </a:t>
            </a:r>
            <a:r>
              <a:rPr lang="en-US" dirty="0"/>
              <a:t>Knowledge of land-use/land-cover (LULC) change is </a:t>
            </a:r>
            <a:endParaRPr lang="en-US" dirty="0" smtClean="0"/>
          </a:p>
          <a:p>
            <a:pPr fontAlgn="base"/>
            <a:r>
              <a:rPr lang="en-US" dirty="0" smtClean="0"/>
              <a:t>essential </a:t>
            </a:r>
            <a:r>
              <a:rPr lang="en-US" dirty="0"/>
              <a:t>in a number of fields </a:t>
            </a:r>
            <a:r>
              <a:rPr lang="en-US" dirty="0" smtClean="0"/>
              <a:t>based </a:t>
            </a:r>
            <a:r>
              <a:rPr lang="en-US" dirty="0"/>
              <a:t>on the use of Earth observations, </a:t>
            </a:r>
            <a:endParaRPr lang="en-US" dirty="0" smtClean="0"/>
          </a:p>
          <a:p>
            <a:pPr fontAlgn="base"/>
            <a:r>
              <a:rPr lang="en-US" dirty="0" smtClean="0"/>
              <a:t>such </a:t>
            </a:r>
            <a:r>
              <a:rPr lang="en-US" dirty="0"/>
              <a:t>as urban and regional planning environmental vulnerability </a:t>
            </a:r>
            <a:endParaRPr lang="en-US" dirty="0" smtClean="0"/>
          </a:p>
          <a:p>
            <a:pPr fontAlgn="base"/>
            <a:r>
              <a:rPr lang="en-US" dirty="0" smtClean="0"/>
              <a:t>and </a:t>
            </a:r>
            <a:r>
              <a:rPr lang="en-US" dirty="0"/>
              <a:t>impact assessment, natural disasters and hazards monitoring 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Solutions: </a:t>
            </a:r>
            <a:r>
              <a:rPr lang="en-US" dirty="0" smtClean="0"/>
              <a:t>map LULC patterns and dynamics from the satellite observations, including</a:t>
            </a:r>
          </a:p>
          <a:p>
            <a:pPr fontAlgn="base"/>
            <a:r>
              <a:rPr lang="en-US" dirty="0" smtClean="0"/>
              <a:t> traditional terrestrial mapping, as well as satellite-based mapping.</a:t>
            </a:r>
            <a:endParaRPr lang="en-US" dirty="0"/>
          </a:p>
          <a:p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5" name="Google Shape;936;p26"/>
          <p:cNvSpPr txBox="1">
            <a:spLocks/>
          </p:cNvSpPr>
          <p:nvPr/>
        </p:nvSpPr>
        <p:spPr>
          <a:xfrm>
            <a:off x="0" y="1643050"/>
            <a:ext cx="9144000" cy="1214422"/>
          </a:xfrm>
          <a:prstGeom prst="rect">
            <a:avLst/>
          </a:prstGeom>
          <a:solidFill>
            <a:srgbClr val="D7F5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5200"/>
            </a:pPr>
            <a:r>
              <a:rPr lang="en-US" sz="2800" dirty="0" smtClean="0"/>
              <a:t>Land-Use Land-Cover Classification by Machine Learning Classifiers for Satellite Observations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Fira Sans Extra Condensed SemiBold" charset="0"/>
              <a:ea typeface="Roboto" charset="0"/>
              <a:cs typeface="Fira Sans Extra Condensed SemiBold"/>
              <a:sym typeface="Fira Sans Extra Condensed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3636" y="300037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Prof :</a:t>
            </a:r>
            <a:r>
              <a:rPr lang="en-US" i="1" dirty="0" err="1" smtClean="0"/>
              <a:t>Shrinath</a:t>
            </a:r>
            <a:r>
              <a:rPr lang="en-US" i="1" dirty="0" smtClean="0"/>
              <a:t> </a:t>
            </a:r>
            <a:r>
              <a:rPr lang="en-US" i="1" dirty="0" err="1" smtClean="0"/>
              <a:t>Ghedam</a:t>
            </a:r>
            <a:endParaRPr lang="en-US" i="1" dirty="0"/>
          </a:p>
        </p:txBody>
      </p:sp>
      <p:pic>
        <p:nvPicPr>
          <p:cNvPr id="8" name="Picture 2" descr="https://lh3.googleusercontent.com/VULo8Gw3DrlYRz27utPpsqu10gVi9ESMDkWclwY51Uy2rf3lwJ8jVBrhL3EOmhm3CZ0gvDFVQvaYigazjhh1XdhsLziflFbvZDD3dnjsMN8er_NIfr7fl-9yxkxELz4PCrJpvqPnh0vHJTPQY8TtdaiKCPa_iTl2p5bz_NHPGRUbQ97dD_uBGClA9hc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71604" cy="15716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5200"/>
          </a:xfrm>
          <a:solidFill>
            <a:srgbClr val="B7F62A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Dataset:</a:t>
            </a:r>
            <a:endParaRPr lang="en-US" dirty="0"/>
          </a:p>
        </p:txBody>
      </p:sp>
      <p:pic>
        <p:nvPicPr>
          <p:cNvPr id="8" name="Content Placeholder 7" descr="01.12.2022_05.00.44_RE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4572008"/>
            <a:ext cx="4514286" cy="1590476"/>
          </a:xfrm>
        </p:spPr>
      </p:pic>
      <p:pic>
        <p:nvPicPr>
          <p:cNvPr id="4" name="Picture 3" descr="29.11.2022_06.54.42_REC.png"/>
          <p:cNvPicPr>
            <a:picLocks noChangeAspect="1"/>
          </p:cNvPicPr>
          <p:nvPr/>
        </p:nvPicPr>
        <p:blipFill>
          <a:blip r:embed="rId3"/>
          <a:srcRect r="2317" b="2928"/>
          <a:stretch>
            <a:fillRect/>
          </a:stretch>
        </p:blipFill>
        <p:spPr>
          <a:xfrm>
            <a:off x="214282" y="1500174"/>
            <a:ext cx="8022671" cy="4857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72" y="857232"/>
            <a:ext cx="686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Landsat</a:t>
            </a:r>
            <a:r>
              <a:rPr lang="en-US" dirty="0" smtClean="0"/>
              <a:t> 8 Operational Land Imager (OLI) image Of </a:t>
            </a:r>
            <a:r>
              <a:rPr lang="en-US" dirty="0" err="1" smtClean="0"/>
              <a:t>Ganga</a:t>
            </a:r>
            <a:r>
              <a:rPr lang="en-US" dirty="0" smtClean="0"/>
              <a:t> region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5200"/>
          </a:xfrm>
          <a:solidFill>
            <a:srgbClr val="B7F62A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Description of the classes identified: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29.11.2022_06.54.56_RE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785794"/>
            <a:ext cx="8358214" cy="4521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5200"/>
          </a:xfrm>
          <a:solidFill>
            <a:srgbClr val="B7F62A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FLOWCHART:</a:t>
            </a:r>
            <a:endParaRPr lang="en-US" dirty="0"/>
          </a:p>
        </p:txBody>
      </p:sp>
      <p:pic>
        <p:nvPicPr>
          <p:cNvPr id="4" name="Content Placeholder 3" descr="29.11.2022_06.55.24_RE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571480"/>
            <a:ext cx="6647084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346" y="0"/>
            <a:ext cx="9144000" cy="829543"/>
          </a:xfrm>
          <a:solidFill>
            <a:srgbClr val="B7F62A"/>
          </a:solidFill>
        </p:spPr>
        <p:txBody>
          <a:bodyPr>
            <a:normAutofit/>
          </a:bodyPr>
          <a:lstStyle/>
          <a:p>
            <a:r>
              <a:rPr lang="en-US" dirty="0" smtClean="0"/>
              <a:t>Algorithms applied for classification:</a:t>
            </a:r>
            <a:endParaRPr lang="en-US" dirty="0"/>
          </a:p>
        </p:txBody>
      </p:sp>
      <p:pic>
        <p:nvPicPr>
          <p:cNvPr id="8" name="Content Placeholder 7" descr="01.12.2022_05.30.05_RE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60" y="4071942"/>
            <a:ext cx="4786346" cy="2609524"/>
          </a:xfrm>
        </p:spPr>
      </p:pic>
      <p:pic>
        <p:nvPicPr>
          <p:cNvPr id="9" name="Picture 8" descr="01.12.2022_05.29.55_REC.png"/>
          <p:cNvPicPr>
            <a:picLocks noChangeAspect="1"/>
          </p:cNvPicPr>
          <p:nvPr/>
        </p:nvPicPr>
        <p:blipFill>
          <a:blip r:embed="rId3"/>
          <a:srcRect l="6000" t="4008" r="1000" b="5807"/>
          <a:stretch>
            <a:fillRect/>
          </a:stretch>
        </p:blipFill>
        <p:spPr>
          <a:xfrm>
            <a:off x="1428728" y="785794"/>
            <a:ext cx="6643734" cy="3214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5200"/>
          </a:xfrm>
          <a:solidFill>
            <a:srgbClr val="B7F62A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pic>
        <p:nvPicPr>
          <p:cNvPr id="10" name="Content Placeholder 9" descr="rf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40" y="928670"/>
            <a:ext cx="3152381" cy="3752381"/>
          </a:xfrm>
        </p:spPr>
      </p:pic>
      <p:pic>
        <p:nvPicPr>
          <p:cNvPr id="11" name="Picture 10" descr="a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928670"/>
            <a:ext cx="2928926" cy="3695238"/>
          </a:xfrm>
          <a:prstGeom prst="rect">
            <a:avLst/>
          </a:prstGeom>
        </p:spPr>
      </p:pic>
      <p:pic>
        <p:nvPicPr>
          <p:cNvPr id="12" name="Picture 11" descr="sv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28670"/>
            <a:ext cx="3142857" cy="3723810"/>
          </a:xfrm>
          <a:prstGeom prst="rect">
            <a:avLst/>
          </a:prstGeom>
        </p:spPr>
      </p:pic>
      <p:pic>
        <p:nvPicPr>
          <p:cNvPr id="13" name="Picture 12" descr="sca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4714884"/>
            <a:ext cx="8180953" cy="1371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71678"/>
            <a:ext cx="9144000" cy="495200"/>
          </a:xfrm>
          <a:solidFill>
            <a:srgbClr val="B7F62A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71744"/>
            <a:ext cx="8229600" cy="15716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aim was to suggest the best classifier. </a:t>
            </a:r>
            <a:r>
              <a:rPr lang="en-US" dirty="0" smtClean="0"/>
              <a:t>Three </a:t>
            </a:r>
            <a:r>
              <a:rPr lang="en-US" dirty="0" smtClean="0"/>
              <a:t>machine-learning algorithms were applied on the </a:t>
            </a:r>
            <a:r>
              <a:rPr lang="en-US" dirty="0" err="1" smtClean="0"/>
              <a:t>Landsat</a:t>
            </a:r>
            <a:r>
              <a:rPr lang="en-US" dirty="0" smtClean="0"/>
              <a:t> 8 (OLI) data for the LULC classification. Accuracy assessments were undertaken by using the Kappa coefficient, an index-based technique and empirical observations. Results suggest that the area under each LULC class varies under different classifiers.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maximum variation is observed for the agricultural and fallow lands, while the minimum for the water bodies and wetlands. Such variation requires a need to prove the best suited </a:t>
            </a:r>
            <a:r>
              <a:rPr lang="en-US" dirty="0" smtClean="0"/>
              <a:t>classifier</a:t>
            </a:r>
          </a:p>
          <a:p>
            <a:pPr>
              <a:buNone/>
            </a:pPr>
            <a:r>
              <a:rPr lang="en-US" dirty="0" smtClean="0"/>
              <a:t>.</a:t>
            </a:r>
          </a:p>
        </p:txBody>
      </p:sp>
      <p:pic>
        <p:nvPicPr>
          <p:cNvPr id="9" name="Picture 8" descr="01.12.2022_05.11.53_RE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849872"/>
          </a:xfrm>
          <a:prstGeom prst="rect">
            <a:avLst/>
          </a:prstGeom>
        </p:spPr>
      </p:pic>
      <p:pic>
        <p:nvPicPr>
          <p:cNvPr id="10" name="Picture 9" descr="01.12.2022_05.12.33_REC.png"/>
          <p:cNvPicPr>
            <a:picLocks noChangeAspect="1"/>
          </p:cNvPicPr>
          <p:nvPr/>
        </p:nvPicPr>
        <p:blipFill>
          <a:blip r:embed="rId3"/>
          <a:srcRect t="12565"/>
          <a:stretch>
            <a:fillRect/>
          </a:stretch>
        </p:blipFill>
        <p:spPr>
          <a:xfrm>
            <a:off x="0" y="1500174"/>
            <a:ext cx="9144000" cy="4971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B7F62A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RESULTS:Kappa</a:t>
            </a:r>
            <a:r>
              <a:rPr lang="en-US" b="1" dirty="0" smtClean="0"/>
              <a:t> Coefficient  (k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000504"/>
            <a:ext cx="9144000" cy="369332"/>
          </a:xfrm>
          <a:prstGeom prst="rect">
            <a:avLst/>
          </a:prstGeom>
          <a:solidFill>
            <a:srgbClr val="B7F62A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 OF LULC MAPPING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357694"/>
            <a:ext cx="86439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Target detection - identification of landing strips, roads, clearings, bridges, land/water </a:t>
            </a:r>
            <a:r>
              <a:rPr lang="en-US" sz="1400" dirty="0" smtClean="0"/>
              <a:t>interface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/>
              <a:t>Natural resource management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/>
              <a:t>Routing and logistics planning for seismic / exploration/resource extraction activities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072074"/>
            <a:ext cx="9144000" cy="369332"/>
          </a:xfrm>
          <a:prstGeom prst="rect">
            <a:avLst/>
          </a:prstGeom>
          <a:solidFill>
            <a:srgbClr val="B7F62A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DISADVANTAGES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572140"/>
            <a:ext cx="31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preprocessing is difficult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MTPPPTGUNJ1</Template>
  <TotalTime>2800</TotalTime>
  <Words>222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Machine Learning Infographics by Slidesgo</vt:lpstr>
      <vt:lpstr>Slide 1</vt:lpstr>
      <vt:lpstr>Dataset:</vt:lpstr>
      <vt:lpstr>Description of the classes identified:</vt:lpstr>
      <vt:lpstr>FLOWCHART:</vt:lpstr>
      <vt:lpstr>Algorithms applied for classification:</vt:lpstr>
      <vt:lpstr>Results:</vt:lpstr>
      <vt:lpstr>Conclusion: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Land-Use Land-Cover Classification by Machine Learning Classifiers for Satellite Observations—A Review</dc:title>
  <dc:creator>NEW</dc:creator>
  <cp:lastModifiedBy>NEW</cp:lastModifiedBy>
  <cp:revision>4</cp:revision>
  <dcterms:created xsi:type="dcterms:W3CDTF">2022-11-29T01:23:18Z</dcterms:created>
  <dcterms:modified xsi:type="dcterms:W3CDTF">2022-12-01T00:03:35Z</dcterms:modified>
</cp:coreProperties>
</file>