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20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89E84D-EAF5-49E5-BDFF-F546699C028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89E84D-EAF5-49E5-BDFF-F546699C028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89E84D-EAF5-49E5-BDFF-F546699C028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89E84D-EAF5-49E5-BDFF-F546699C028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9E84D-EAF5-49E5-BDFF-F546699C028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89E84D-EAF5-49E5-BDFF-F546699C0280}"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89E84D-EAF5-49E5-BDFF-F546699C0280}" type="datetimeFigureOut">
              <a:rPr lang="en-US" smtClean="0"/>
              <a:pPr/>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89E84D-EAF5-49E5-BDFF-F546699C0280}" type="datetimeFigureOut">
              <a:rPr lang="en-US" smtClean="0"/>
              <a:pPr/>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E84D-EAF5-49E5-BDFF-F546699C0280}" type="datetimeFigureOut">
              <a:rPr lang="en-US" smtClean="0"/>
              <a:pPr/>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9E84D-EAF5-49E5-BDFF-F546699C0280}"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9E84D-EAF5-49E5-BDFF-F546699C0280}"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B7554-00D4-4C18-A729-EC01E2D4AC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9E84D-EAF5-49E5-BDFF-F546699C0280}" type="datetimeFigureOut">
              <a:rPr lang="en-US" smtClean="0"/>
              <a:pPr/>
              <a:t>7/28/2020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B7554-00D4-4C18-A729-EC01E2D4AC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COMMUNICATION SKILL I</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Time Consuming: </a:t>
            </a:r>
            <a:r>
              <a:rPr lang="en-US" dirty="0" smtClean="0"/>
              <a:t>In order to craft an impeccable piece of document, one has to invest an ample amount of time which is indeed difficult in constrained timelines.</a:t>
            </a:r>
          </a:p>
          <a:p>
            <a:r>
              <a:rPr lang="en-US" b="1" dirty="0" smtClean="0"/>
              <a:t>Non-flexible: </a:t>
            </a:r>
            <a:r>
              <a:rPr lang="en-US" dirty="0" smtClean="0"/>
              <a:t>A written document cannot be altered once circulated. This makes written communication non-flexible as every written word is concrete and final.</a:t>
            </a:r>
          </a:p>
          <a:p>
            <a:endParaRPr lang="en-US" dirty="0"/>
          </a:p>
        </p:txBody>
      </p:sp>
      <p:sp>
        <p:nvSpPr>
          <p:cNvPr id="4" name="Title 1"/>
          <p:cNvSpPr>
            <a:spLocks noGrp="1"/>
          </p:cNvSpPr>
          <p:nvPr>
            <p:ph type="title"/>
          </p:nvPr>
        </p:nvSpPr>
        <p:spPr/>
        <p:txBody>
          <a:bodyPr>
            <a:normAutofit fontScale="90000"/>
          </a:bodyPr>
          <a:lstStyle/>
          <a:p>
            <a:r>
              <a:rPr lang="en-US" b="1" dirty="0" smtClean="0"/>
              <a:t>Disadvantages of Written Communication</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fontScale="85000" lnSpcReduction="20000"/>
          </a:bodyPr>
          <a:lstStyle/>
          <a:p>
            <a:r>
              <a:rPr lang="en-US" b="1" dirty="0" smtClean="0"/>
              <a:t>No Scope for Clarification: </a:t>
            </a:r>
            <a:r>
              <a:rPr lang="en-US" dirty="0" smtClean="0"/>
              <a:t>If the document is not </a:t>
            </a:r>
            <a:r>
              <a:rPr lang="en-US" dirty="0" err="1" smtClean="0"/>
              <a:t>curated</a:t>
            </a:r>
            <a:r>
              <a:rPr lang="en-US" dirty="0" smtClean="0"/>
              <a:t> keeping the less informed person’s mindset in check, the details cannot be perceived by such people via the formulated written document</a:t>
            </a:r>
          </a:p>
          <a:p>
            <a:r>
              <a:rPr lang="en-US" b="1" dirty="0" smtClean="0"/>
              <a:t>Demands Writing Proficiency: </a:t>
            </a:r>
            <a:r>
              <a:rPr lang="en-US" dirty="0" smtClean="0"/>
              <a:t>In order to deliver the message adequately across the other end, one should have competencies in the writing sector.</a:t>
            </a:r>
          </a:p>
          <a:p>
            <a:r>
              <a:rPr lang="en-US" b="1" dirty="0" smtClean="0"/>
              <a:t>Probability of Wrong Interpretation: </a:t>
            </a:r>
            <a:r>
              <a:rPr lang="en-US" dirty="0" smtClean="0"/>
              <a:t>If there are complex words or difficult sentences included in the written document, one may interpret a wrong/no meaning out of it. Thus, in order to use written communication, one should make use of easy language.</a:t>
            </a:r>
            <a:endParaRPr lang="en-US" dirty="0"/>
          </a:p>
        </p:txBody>
      </p:sp>
      <p:sp>
        <p:nvSpPr>
          <p:cNvPr id="4" name="Title 1"/>
          <p:cNvSpPr>
            <a:spLocks noGrp="1"/>
          </p:cNvSpPr>
          <p:nvPr>
            <p:ph type="title"/>
          </p:nvPr>
        </p:nvSpPr>
        <p:spPr/>
        <p:txBody>
          <a:bodyPr>
            <a:normAutofit fontScale="90000"/>
          </a:bodyPr>
          <a:lstStyle/>
          <a:p>
            <a:r>
              <a:rPr lang="en-US" b="1" dirty="0" smtClean="0"/>
              <a:t>Disadvantages of Written Communication</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Do’s and Don’ts of non - verbal messages and body language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799" y="1600200"/>
            <a:ext cx="4093535" cy="3200400"/>
          </a:xfrm>
          <a:prstGeom prst="rect">
            <a:avLst/>
          </a:prstGeom>
          <a:noFill/>
          <a:ln w="9525">
            <a:noFill/>
            <a:miter lim="800000"/>
            <a:headEnd/>
            <a:tailEnd/>
          </a:ln>
          <a:effectLst/>
        </p:spPr>
      </p:pic>
      <p:sp>
        <p:nvSpPr>
          <p:cNvPr id="5" name="TextBox 4"/>
          <p:cNvSpPr txBox="1"/>
          <p:nvPr/>
        </p:nvSpPr>
        <p:spPr>
          <a:xfrm>
            <a:off x="4267200" y="4191000"/>
            <a:ext cx="762000" cy="369332"/>
          </a:xfrm>
          <a:prstGeom prst="rect">
            <a:avLst/>
          </a:prstGeom>
          <a:noFill/>
        </p:spPr>
        <p:txBody>
          <a:bodyPr wrap="square" rtlCol="0">
            <a:spAutoFit/>
          </a:bodyPr>
          <a:lstStyle/>
          <a:p>
            <a:r>
              <a:rPr lang="en-US" dirty="0" err="1" smtClean="0"/>
              <a:t>Do’S</a:t>
            </a:r>
            <a:endParaRPr lang="en-US" dirty="0"/>
          </a:p>
        </p:txBody>
      </p:sp>
      <p:pic>
        <p:nvPicPr>
          <p:cNvPr id="1027" name="Picture 3"/>
          <p:cNvPicPr>
            <a:picLocks noChangeAspect="1" noChangeArrowheads="1"/>
          </p:cNvPicPr>
          <p:nvPr/>
        </p:nvPicPr>
        <p:blipFill>
          <a:blip r:embed="rId3"/>
          <a:srcRect/>
          <a:stretch>
            <a:fillRect/>
          </a:stretch>
        </p:blipFill>
        <p:spPr bwMode="auto">
          <a:xfrm>
            <a:off x="5181600" y="1676400"/>
            <a:ext cx="3505200" cy="3048000"/>
          </a:xfrm>
          <a:prstGeom prst="rect">
            <a:avLst/>
          </a:prstGeom>
          <a:noFill/>
          <a:ln w="9525">
            <a:noFill/>
            <a:miter lim="800000"/>
            <a:headEnd/>
            <a:tailEnd/>
          </a:ln>
          <a:effectLst/>
        </p:spPr>
      </p:pic>
      <p:sp>
        <p:nvSpPr>
          <p:cNvPr id="7" name="Rectangle 6"/>
          <p:cNvSpPr/>
          <p:nvPr/>
        </p:nvSpPr>
        <p:spPr>
          <a:xfrm>
            <a:off x="1524000" y="5181600"/>
            <a:ext cx="1895712" cy="369332"/>
          </a:xfrm>
          <a:prstGeom prst="rect">
            <a:avLst/>
          </a:prstGeom>
        </p:spPr>
        <p:txBody>
          <a:bodyPr wrap="none">
            <a:spAutoFit/>
          </a:bodyPr>
          <a:lstStyle/>
          <a:p>
            <a:r>
              <a:rPr lang="en-US" dirty="0" smtClean="0"/>
              <a:t>Make eye contact.</a:t>
            </a:r>
            <a:endParaRPr lang="en-US" dirty="0"/>
          </a:p>
        </p:txBody>
      </p:sp>
      <p:sp>
        <p:nvSpPr>
          <p:cNvPr id="8" name="Rectangle 7"/>
          <p:cNvSpPr/>
          <p:nvPr/>
        </p:nvSpPr>
        <p:spPr>
          <a:xfrm>
            <a:off x="6019800" y="5181600"/>
            <a:ext cx="2320764" cy="369332"/>
          </a:xfrm>
          <a:prstGeom prst="rect">
            <a:avLst/>
          </a:prstGeom>
        </p:spPr>
        <p:txBody>
          <a:bodyPr wrap="none">
            <a:spAutoFit/>
          </a:bodyPr>
          <a:lstStyle/>
          <a:p>
            <a:r>
              <a:rPr lang="en-US" dirty="0" smtClean="0"/>
              <a:t>Have a firm handshake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hand gestures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0" y="1371600"/>
            <a:ext cx="4267200" cy="4759096"/>
          </a:xfrm>
          <a:prstGeom prst="rect">
            <a:avLst/>
          </a:prstGeom>
          <a:noFill/>
          <a:ln w="9525">
            <a:noFill/>
            <a:miter lim="800000"/>
            <a:headEnd/>
            <a:tailEnd/>
          </a:ln>
          <a:effectLst/>
        </p:spPr>
      </p:pic>
      <p:sp>
        <p:nvSpPr>
          <p:cNvPr id="5" name="Rectangle 4"/>
          <p:cNvSpPr/>
          <p:nvPr/>
        </p:nvSpPr>
        <p:spPr>
          <a:xfrm>
            <a:off x="4267200" y="1447800"/>
            <a:ext cx="4876800" cy="3970318"/>
          </a:xfrm>
          <a:prstGeom prst="rect">
            <a:avLst/>
          </a:prstGeom>
        </p:spPr>
        <p:txBody>
          <a:bodyPr wrap="square">
            <a:spAutoFit/>
          </a:bodyPr>
          <a:lstStyle/>
          <a:p>
            <a:r>
              <a:rPr lang="en-US" dirty="0" smtClean="0"/>
              <a:t>• Check your facial </a:t>
            </a:r>
            <a:r>
              <a:rPr lang="en-US" dirty="0" err="1" smtClean="0"/>
              <a:t>expression,it</a:t>
            </a:r>
            <a:r>
              <a:rPr lang="en-US" dirty="0" smtClean="0"/>
              <a:t> needs to</a:t>
            </a:r>
          </a:p>
          <a:p>
            <a:r>
              <a:rPr lang="en-US" dirty="0" smtClean="0"/>
              <a:t>match with your words. Imagine telling a scary</a:t>
            </a:r>
          </a:p>
          <a:p>
            <a:r>
              <a:rPr lang="en-US" dirty="0" smtClean="0"/>
              <a:t>incident laughing throughout the narration.</a:t>
            </a:r>
          </a:p>
          <a:p>
            <a:endParaRPr lang="en-US" dirty="0" smtClean="0"/>
          </a:p>
          <a:p>
            <a:r>
              <a:rPr lang="en-US" dirty="0" smtClean="0"/>
              <a:t>• Be natural with your gestures</a:t>
            </a:r>
          </a:p>
          <a:p>
            <a:endParaRPr lang="en-US" dirty="0" smtClean="0"/>
          </a:p>
          <a:p>
            <a:r>
              <a:rPr lang="en-US" dirty="0" smtClean="0"/>
              <a:t>• Maintain a receptive posture. ...</a:t>
            </a:r>
          </a:p>
          <a:p>
            <a:endParaRPr lang="en-US" dirty="0" smtClean="0"/>
          </a:p>
          <a:p>
            <a:r>
              <a:rPr lang="en-US" dirty="0" smtClean="0"/>
              <a:t>• Refrain from sending mismatched messages. </a:t>
            </a:r>
          </a:p>
          <a:p>
            <a:endParaRPr lang="en-US" dirty="0" smtClean="0"/>
          </a:p>
          <a:p>
            <a:r>
              <a:rPr lang="en-US" dirty="0" smtClean="0"/>
              <a:t>• Watch for actions that can be taken for</a:t>
            </a:r>
          </a:p>
          <a:p>
            <a:r>
              <a:rPr lang="en-US" dirty="0" smtClean="0"/>
              <a:t>defensiveness.</a:t>
            </a:r>
          </a:p>
          <a:p>
            <a:endParaRPr lang="en-US" dirty="0" smtClean="0"/>
          </a:p>
          <a:p>
            <a:r>
              <a:rPr lang="en-US" dirty="0" smtClean="0"/>
              <a:t>• Be engaged and involved.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Rubbing your hands together during an important meet up</a:t>
            </a:r>
          </a:p>
          <a:p>
            <a:r>
              <a:rPr lang="en-US" dirty="0" smtClean="0"/>
              <a:t>Leaning back while meeting with a friend or close colleague.</a:t>
            </a:r>
          </a:p>
          <a:p>
            <a:r>
              <a:rPr lang="en-US" dirty="0" smtClean="0"/>
              <a:t>Crossing your arms during an interesting conversation.</a:t>
            </a:r>
          </a:p>
          <a:p>
            <a:r>
              <a:rPr lang="en-US" dirty="0" smtClean="0"/>
              <a:t>Not making eye contact.</a:t>
            </a:r>
          </a:p>
          <a:p>
            <a:r>
              <a:rPr lang="en-US" dirty="0" smtClean="0"/>
              <a:t>Making too much eye contact.</a:t>
            </a:r>
          </a:p>
          <a:p>
            <a:r>
              <a:rPr lang="en-US" dirty="0" smtClean="0"/>
              <a:t>Fidgeting.</a:t>
            </a:r>
          </a:p>
          <a:p>
            <a:r>
              <a:rPr lang="en-US" dirty="0" smtClean="0"/>
              <a:t>Touching your face too often.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Verbal Communication Skill</a:t>
            </a:r>
            <a:endParaRPr lang="en-US" dirty="0"/>
          </a:p>
        </p:txBody>
      </p:sp>
      <p:sp>
        <p:nvSpPr>
          <p:cNvPr id="3" name="Content Placeholder 2"/>
          <p:cNvSpPr>
            <a:spLocks noGrp="1"/>
          </p:cNvSpPr>
          <p:nvPr>
            <p:ph idx="1"/>
          </p:nvPr>
        </p:nvSpPr>
        <p:spPr>
          <a:xfrm>
            <a:off x="0" y="1600200"/>
            <a:ext cx="9144000" cy="4525963"/>
          </a:xfrm>
        </p:spPr>
        <p:txBody>
          <a:bodyPr>
            <a:normAutofit lnSpcReduction="10000"/>
          </a:bodyPr>
          <a:lstStyle/>
          <a:p>
            <a:r>
              <a:rPr lang="en-US" b="1" dirty="0" smtClean="0"/>
              <a:t>It saves </a:t>
            </a:r>
            <a:r>
              <a:rPr lang="en-US" b="1" dirty="0" err="1" smtClean="0"/>
              <a:t>time:</a:t>
            </a:r>
            <a:r>
              <a:rPr lang="en-US" dirty="0" err="1" smtClean="0"/>
              <a:t>The</a:t>
            </a:r>
            <a:r>
              <a:rPr lang="en-US" dirty="0" smtClean="0"/>
              <a:t> verbal form of communication helps you to quickly send intended message thus saving time.</a:t>
            </a:r>
          </a:p>
          <a:p>
            <a:r>
              <a:rPr lang="en-US" b="1" dirty="0" smtClean="0"/>
              <a:t>It saves you money: No requirement of paper or designing a flyer, spell check etc.</a:t>
            </a:r>
          </a:p>
          <a:p>
            <a:r>
              <a:rPr lang="en-US" b="1" dirty="0" smtClean="0"/>
              <a:t>Feedback quickness: </a:t>
            </a:r>
            <a:r>
              <a:rPr lang="en-US" dirty="0" smtClean="0"/>
              <a:t>The distinct advantage of verbal communication is in the fact that the receiver can ask and clarify his doubt on the spot without any delay.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Most convenient method: </a:t>
            </a:r>
            <a:r>
              <a:rPr lang="en-US" dirty="0" smtClean="0"/>
              <a:t>Verbal communication is the most widely adopted means of communication globally. People prefer more of verbal communication due to the convenience factor</a:t>
            </a:r>
          </a:p>
          <a:p>
            <a:r>
              <a:rPr lang="en-US" b="1" dirty="0" smtClean="0"/>
              <a:t>Ease of </a:t>
            </a:r>
            <a:r>
              <a:rPr lang="en-US" b="1" dirty="0" err="1" smtClean="0"/>
              <a:t>preparation:</a:t>
            </a:r>
            <a:r>
              <a:rPr lang="en-US" dirty="0" err="1" smtClean="0"/>
              <a:t>Oral</a:t>
            </a:r>
            <a:r>
              <a:rPr lang="en-US" dirty="0" smtClean="0"/>
              <a:t> communication is the easiest way of communication as it does not require preparation of any material.</a:t>
            </a:r>
            <a:endParaRPr lang="en-US" dirty="0"/>
          </a:p>
        </p:txBody>
      </p:sp>
      <p:sp>
        <p:nvSpPr>
          <p:cNvPr id="4" name="Title 1"/>
          <p:cNvSpPr>
            <a:spLocks noGrp="1"/>
          </p:cNvSpPr>
          <p:nvPr>
            <p:ph type="title"/>
          </p:nvPr>
        </p:nvSpPr>
        <p:spPr/>
        <p:txBody>
          <a:bodyPr>
            <a:normAutofit fontScale="90000"/>
          </a:bodyPr>
          <a:lstStyle/>
          <a:p>
            <a:r>
              <a:rPr lang="en-US" b="1" dirty="0" smtClean="0"/>
              <a:t>Advantages of Verbal Communication Skill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Verbal Communication:</a:t>
            </a:r>
            <a:endParaRPr lang="en-US" b="1" dirty="0"/>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r>
              <a:rPr lang="en-US" b="1" dirty="0" smtClean="0"/>
              <a:t>Chances of distortion in </a:t>
            </a:r>
            <a:r>
              <a:rPr lang="en-US" b="1" dirty="0" err="1" smtClean="0"/>
              <a:t>meaning:</a:t>
            </a:r>
            <a:r>
              <a:rPr lang="en-US" dirty="0" err="1" smtClean="0"/>
              <a:t>Due</a:t>
            </a:r>
            <a:r>
              <a:rPr lang="en-US" dirty="0" smtClean="0"/>
              <a:t> to the presence of various barriers in effective communication, it may happen that the intended meaning of the message changes for the intended person, causing a lot of problems in the future.</a:t>
            </a:r>
          </a:p>
          <a:p>
            <a:r>
              <a:rPr lang="en-US" b="1" dirty="0" smtClean="0"/>
              <a:t>Not convenient for long messages: </a:t>
            </a:r>
            <a:r>
              <a:rPr lang="en-US" dirty="0" smtClean="0"/>
              <a:t>It is not at all convenient to convey long messages orally as it may happen that by the time message is completed, the receiver may forget the previously spoken important points leading to a chance of ineffective communication.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b="1" dirty="0" smtClean="0"/>
              <a:t>Irrelevant information: </a:t>
            </a:r>
            <a:r>
              <a:rPr lang="en-US" dirty="0" smtClean="0"/>
              <a:t>While having an important discussion, a lot of irrelevant information can creep in during a conversation leading to a waste of time and gap in the relevant information. This leads to unnecessary time waste and sometimes omitting or forgetting to converse on what is really important.</a:t>
            </a:r>
          </a:p>
          <a:p>
            <a:r>
              <a:rPr lang="en-US" b="1" dirty="0" smtClean="0"/>
              <a:t>Misunderstanding: </a:t>
            </a:r>
            <a:r>
              <a:rPr lang="en-US" dirty="0" smtClean="0"/>
              <a:t>Usually, when two individuals are having deep conversations, they can have some misunderstandings during the time. Sometimes subtle hints given or some words spoken with some intention get misinterpreted and a whole new different meaning comes out of it.</a:t>
            </a:r>
            <a:endParaRPr lang="en-US" dirty="0"/>
          </a:p>
        </p:txBody>
      </p:sp>
      <p:sp>
        <p:nvSpPr>
          <p:cNvPr id="4" name="Title 1"/>
          <p:cNvSpPr>
            <a:spLocks noGrp="1"/>
          </p:cNvSpPr>
          <p:nvPr>
            <p:ph type="title"/>
          </p:nvPr>
        </p:nvSpPr>
        <p:spPr/>
        <p:txBody>
          <a:bodyPr>
            <a:normAutofit fontScale="90000"/>
          </a:bodyPr>
          <a:lstStyle/>
          <a:p>
            <a:r>
              <a:rPr lang="en-US" b="1" dirty="0" smtClean="0"/>
              <a:t>Disadvantages of Verbal Communication:</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Communication cost: </a:t>
            </a:r>
            <a:r>
              <a:rPr lang="en-US" dirty="0" smtClean="0"/>
              <a:t>Sometimes verbal communication can be really expensive if you need to communicate in a language that you are not familiar with. You will need another person to play the part of translator for you. With advanced technological </a:t>
            </a:r>
            <a:r>
              <a:rPr lang="en-US" smtClean="0"/>
              <a:t>services of hologram</a:t>
            </a:r>
            <a:r>
              <a:rPr lang="en-US" dirty="0" smtClean="0"/>
              <a:t>, translator may not be required but surely cost is involved.</a:t>
            </a:r>
            <a:endParaRPr lang="en-US" dirty="0"/>
          </a:p>
        </p:txBody>
      </p:sp>
      <p:sp>
        <p:nvSpPr>
          <p:cNvPr id="4" name="Title 1"/>
          <p:cNvSpPr>
            <a:spLocks noGrp="1"/>
          </p:cNvSpPr>
          <p:nvPr>
            <p:ph type="title"/>
          </p:nvPr>
        </p:nvSpPr>
        <p:spPr/>
        <p:txBody>
          <a:bodyPr>
            <a:normAutofit fontScale="90000"/>
          </a:bodyPr>
          <a:lstStyle/>
          <a:p>
            <a:r>
              <a:rPr lang="en-US" b="1" dirty="0" smtClean="0"/>
              <a:t>Disadvantages of Verbal Communication:</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What is communication?</a:t>
            </a:r>
          </a:p>
        </p:txBody>
      </p:sp>
      <p:sp>
        <p:nvSpPr>
          <p:cNvPr id="3" name="Content Placeholder 2"/>
          <p:cNvSpPr>
            <a:spLocks noGrp="1"/>
          </p:cNvSpPr>
          <p:nvPr>
            <p:ph idx="1"/>
          </p:nvPr>
        </p:nvSpPr>
        <p:spPr>
          <a:xfrm>
            <a:off x="457200" y="1600200"/>
            <a:ext cx="3810000" cy="4525963"/>
          </a:xfrm>
        </p:spPr>
        <p:txBody>
          <a:bodyPr/>
          <a:lstStyle/>
          <a:p>
            <a:r>
              <a:rPr lang="en-US" dirty="0"/>
              <a:t>Exchange of information by signs and signals, speaking, writing or using some other medium and </a:t>
            </a:r>
            <a:r>
              <a:rPr lang="en-US" dirty="0" err="1"/>
              <a:t>meansis</a:t>
            </a:r>
            <a:r>
              <a:rPr lang="en-US" dirty="0"/>
              <a:t> </a:t>
            </a:r>
            <a:r>
              <a:rPr lang="en-US" dirty="0" smtClean="0"/>
              <a:t>called communication</a:t>
            </a:r>
            <a:r>
              <a:rPr lang="en-US" dirty="0"/>
              <a:t>.</a:t>
            </a:r>
          </a:p>
        </p:txBody>
      </p:sp>
      <p:pic>
        <p:nvPicPr>
          <p:cNvPr id="2050" name="Picture 2" descr="Communication Stock Photo, Picture And Royalty Free Image. Image ..."/>
          <p:cNvPicPr>
            <a:picLocks noChangeAspect="1" noChangeArrowheads="1"/>
          </p:cNvPicPr>
          <p:nvPr/>
        </p:nvPicPr>
        <p:blipFill>
          <a:blip r:embed="rId2"/>
          <a:srcRect/>
          <a:stretch>
            <a:fillRect/>
          </a:stretch>
        </p:blipFill>
        <p:spPr bwMode="auto">
          <a:xfrm>
            <a:off x="4038600" y="1676400"/>
            <a:ext cx="4849092" cy="373380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non-verbal communication:</a:t>
            </a:r>
            <a:endParaRPr lang="en-US" dirty="0"/>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r>
              <a:rPr lang="en-US" b="1" dirty="0" smtClean="0"/>
              <a:t>Complementary: </a:t>
            </a:r>
            <a:r>
              <a:rPr lang="en-US" dirty="0" smtClean="0"/>
              <a:t>Non-verbal cues complement a verbal message by adding to its meaning.</a:t>
            </a:r>
          </a:p>
          <a:p>
            <a:pPr>
              <a:buNone/>
            </a:pPr>
            <a:endParaRPr lang="en-US" dirty="0" smtClean="0"/>
          </a:p>
          <a:p>
            <a:r>
              <a:rPr lang="en-US" b="1" dirty="0" smtClean="0"/>
              <a:t>Easy presentation: </a:t>
            </a:r>
            <a:r>
              <a:rPr lang="en-US" dirty="0" smtClean="0"/>
              <a:t>Information can be easily presented in non-verbal communication using visual, audio-visual and silent means of non-verbal communication.</a:t>
            </a:r>
          </a:p>
          <a:p>
            <a:pPr>
              <a:buNone/>
            </a:pPr>
            <a:endParaRPr lang="en-US" dirty="0" smtClean="0"/>
          </a:p>
          <a:p>
            <a:r>
              <a:rPr lang="en-US" b="1" dirty="0" smtClean="0"/>
              <a:t>Substituting: </a:t>
            </a:r>
            <a:r>
              <a:rPr lang="en-US" dirty="0" smtClean="0"/>
              <a:t>Non-verbal messages may substitute for the verbal message especially if it is blocked by noise, interruption,</a:t>
            </a:r>
            <a:r>
              <a:rPr lang="en-US" b="1" dirty="0" smtClean="0"/>
              <a:t> </a:t>
            </a:r>
            <a:r>
              <a:rPr lang="en-US" dirty="0" smtClean="0"/>
              <a:t>long-distance, language barrier etc.</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b="1" dirty="0" smtClean="0"/>
              <a:t>Reducing wastage of time: </a:t>
            </a:r>
            <a:r>
              <a:rPr lang="en-US" dirty="0" smtClean="0"/>
              <a:t>The message of non-verbal communication reaches the receiver very fast. Non-verbal cues of communication like sign and symbol can also communicate some messages very quickly than written or oral messages.</a:t>
            </a:r>
          </a:p>
          <a:p>
            <a:endParaRPr lang="en-US" dirty="0"/>
          </a:p>
        </p:txBody>
      </p:sp>
      <p:sp>
        <p:nvSpPr>
          <p:cNvPr id="4" name="Title 1"/>
          <p:cNvSpPr>
            <a:spLocks noGrp="1"/>
          </p:cNvSpPr>
          <p:nvPr>
            <p:ph type="title"/>
          </p:nvPr>
        </p:nvSpPr>
        <p:spPr/>
        <p:txBody>
          <a:bodyPr>
            <a:normAutofit fontScale="90000"/>
          </a:bodyPr>
          <a:lstStyle/>
          <a:p>
            <a:r>
              <a:rPr lang="en-US" b="1" dirty="0" smtClean="0"/>
              <a:t>Advantages of non-verbal communication: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b="1" dirty="0" smtClean="0"/>
              <a:t>Vague and imprecise: </a:t>
            </a:r>
            <a:r>
              <a:rPr lang="en-US" dirty="0" smtClean="0"/>
              <a:t>Non-verbal communication is quite vague and imprecise. Since in this mode of communication, there is no use of words or language to express clear meaning to the receiver.</a:t>
            </a:r>
          </a:p>
          <a:p>
            <a:pPr>
              <a:buNone/>
            </a:pPr>
            <a:endParaRPr lang="en-US" dirty="0" smtClean="0"/>
          </a:p>
          <a:p>
            <a:r>
              <a:rPr lang="en-US" b="1" dirty="0" smtClean="0"/>
              <a:t>Continuous: </a:t>
            </a:r>
            <a:r>
              <a:rPr lang="en-US" dirty="0" smtClean="0"/>
              <a:t>It is possible to stop talking in verbal communication, but it is generally not possible to stop non – verbal cues.</a:t>
            </a:r>
          </a:p>
          <a:p>
            <a:endParaRPr lang="en-US" dirty="0"/>
          </a:p>
        </p:txBody>
      </p:sp>
      <p:sp>
        <p:nvSpPr>
          <p:cNvPr id="4" name="Title 1"/>
          <p:cNvSpPr>
            <a:spLocks noGrp="1"/>
          </p:cNvSpPr>
          <p:nvPr>
            <p:ph type="title"/>
          </p:nvPr>
        </p:nvSpPr>
        <p:spPr/>
        <p:txBody>
          <a:bodyPr>
            <a:normAutofit fontScale="90000"/>
          </a:bodyPr>
          <a:lstStyle/>
          <a:p>
            <a:r>
              <a:rPr lang="en-US" b="1" dirty="0" smtClean="0"/>
              <a:t>Disadvantages of non-verbal communication: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Multi-channel: </a:t>
            </a:r>
            <a:r>
              <a:rPr lang="en-US" dirty="0" smtClean="0"/>
              <a:t>while watching someone’s eyes, you may miss something significant in a hand gesture. Everything is happening at once and therefore it may be confusing to keep up with everything.</a:t>
            </a:r>
          </a:p>
          <a:p>
            <a:r>
              <a:rPr lang="en-US" b="1" dirty="0" smtClean="0"/>
              <a:t>Long conversations are not possible: </a:t>
            </a:r>
            <a:r>
              <a:rPr lang="en-US" dirty="0" smtClean="0"/>
              <a:t>In non-verbal communication, long conversation and necessary explanations are not possible.</a:t>
            </a:r>
            <a:endParaRPr lang="en-US" dirty="0"/>
          </a:p>
        </p:txBody>
      </p:sp>
      <p:sp>
        <p:nvSpPr>
          <p:cNvPr id="4" name="Title 1"/>
          <p:cNvSpPr>
            <a:spLocks noGrp="1"/>
          </p:cNvSpPr>
          <p:nvPr>
            <p:ph type="title"/>
          </p:nvPr>
        </p:nvSpPr>
        <p:spPr/>
        <p:txBody>
          <a:bodyPr>
            <a:normAutofit fontScale="90000"/>
          </a:bodyPr>
          <a:lstStyle/>
          <a:p>
            <a:r>
              <a:rPr lang="en-US" b="1" dirty="0" smtClean="0"/>
              <a:t>Disadvantages of non-verbal communication: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600200"/>
          </a:xfrm>
        </p:spPr>
        <p:txBody>
          <a:bodyPr>
            <a:normAutofit/>
          </a:bodyPr>
          <a:lstStyle/>
          <a:p>
            <a:r>
              <a:rPr lang="en-US" b="1" dirty="0" smtClean="0"/>
              <a:t>Visual perception</a:t>
            </a:r>
            <a:r>
              <a:rPr lang="en-US" dirty="0" smtClean="0"/>
              <a:t>: Visual perception is the ability to see and interpret.</a:t>
            </a:r>
          </a:p>
          <a:p>
            <a:endParaRPr lang="en-US" dirty="0"/>
          </a:p>
        </p:txBody>
      </p:sp>
      <p:sp>
        <p:nvSpPr>
          <p:cNvPr id="4" name="Title 1"/>
          <p:cNvSpPr>
            <a:spLocks noGrp="1"/>
          </p:cNvSpPr>
          <p:nvPr>
            <p:ph type="title"/>
          </p:nvPr>
        </p:nvSpPr>
        <p:spPr/>
        <p:txBody>
          <a:bodyPr>
            <a:normAutofit/>
          </a:bodyPr>
          <a:lstStyle/>
          <a:p>
            <a:r>
              <a:rPr lang="en-US" dirty="0" smtClean="0"/>
              <a:t>Perspectives in Communication</a:t>
            </a:r>
            <a:endParaRPr lang="en-US" dirty="0"/>
          </a:p>
        </p:txBody>
      </p:sp>
      <p:pic>
        <p:nvPicPr>
          <p:cNvPr id="1027" name="Picture 3"/>
          <p:cNvPicPr>
            <a:picLocks noChangeAspect="1" noChangeArrowheads="1"/>
          </p:cNvPicPr>
          <p:nvPr/>
        </p:nvPicPr>
        <p:blipFill>
          <a:blip r:embed="rId2"/>
          <a:srcRect/>
          <a:stretch>
            <a:fillRect/>
          </a:stretch>
        </p:blipFill>
        <p:spPr bwMode="auto">
          <a:xfrm>
            <a:off x="4800600" y="2971800"/>
            <a:ext cx="3124200" cy="34979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rot="520845">
            <a:off x="1447800" y="3199162"/>
            <a:ext cx="2590800" cy="3201638"/>
          </a:xfrm>
          <a:prstGeom prst="rect">
            <a:avLst/>
          </a:prstGeom>
          <a:noFill/>
          <a:ln w="9525">
            <a:noFill/>
            <a:miter lim="800000"/>
            <a:headEnd/>
            <a:tailEnd/>
          </a:ln>
          <a:effectLst/>
        </p:spPr>
      </p:pic>
    </p:spTree>
  </p:cSld>
  <p:clrMapOvr>
    <a:masterClrMapping/>
  </p:clrMapOvr>
  <p:transition>
    <p:cut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smtClean="0"/>
              <a:t>Language</a:t>
            </a:r>
            <a:r>
              <a:rPr lang="en-US" dirty="0" smtClean="0"/>
              <a:t>-The different perspectives we experience can be with language as well. Few words used in one language may have totally different meaning in another language.</a:t>
            </a:r>
          </a:p>
          <a:p>
            <a:r>
              <a:rPr lang="en-US" dirty="0" smtClean="0"/>
              <a:t>Past Experiences</a:t>
            </a:r>
          </a:p>
          <a:p>
            <a:r>
              <a:rPr lang="en-US" dirty="0" smtClean="0"/>
              <a:t>Prejudices: Prejudices occur when we take an isolated experience with one ‘type’ of person and then act as if all encounters in the future with people of the same ‘type’ or with the same characteristics will result in the same experience.</a:t>
            </a:r>
            <a:endParaRPr lang="en-US" dirty="0"/>
          </a:p>
        </p:txBody>
      </p:sp>
      <p:sp>
        <p:nvSpPr>
          <p:cNvPr id="4" name="Title 1"/>
          <p:cNvSpPr>
            <a:spLocks noGrp="1"/>
          </p:cNvSpPr>
          <p:nvPr>
            <p:ph type="title"/>
          </p:nvPr>
        </p:nvSpPr>
        <p:spPr/>
        <p:txBody>
          <a:bodyPr>
            <a:normAutofit/>
          </a:bodyPr>
          <a:lstStyle/>
          <a:p>
            <a:r>
              <a:rPr lang="en-US" dirty="0" smtClean="0"/>
              <a:t>Perspectives in Communication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Feelings: </a:t>
            </a:r>
            <a:r>
              <a:rPr lang="en-US" dirty="0" smtClean="0"/>
              <a:t>There are actually two ways in which your feelings can influence your communication with another person.</a:t>
            </a:r>
          </a:p>
          <a:p>
            <a:r>
              <a:rPr lang="en-US" b="1" dirty="0" smtClean="0"/>
              <a:t>Environment</a:t>
            </a:r>
            <a:r>
              <a:rPr lang="en-US" dirty="0" smtClean="0"/>
              <a:t>: The last area of influence on communication is your environment. All of us communicate differently in different Environments.</a:t>
            </a:r>
            <a:endParaRPr lang="en-US" dirty="0"/>
          </a:p>
        </p:txBody>
      </p:sp>
      <p:sp>
        <p:nvSpPr>
          <p:cNvPr id="4" name="Title 1"/>
          <p:cNvSpPr>
            <a:spLocks noGrp="1"/>
          </p:cNvSpPr>
          <p:nvPr>
            <p:ph type="title"/>
          </p:nvPr>
        </p:nvSpPr>
        <p:spPr/>
        <p:txBody>
          <a:bodyPr>
            <a:normAutofit/>
          </a:bodyPr>
          <a:lstStyle/>
          <a:p>
            <a:r>
              <a:rPr lang="en-US" dirty="0" smtClean="0"/>
              <a:t>Perspectives in Communication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Learning objectives of effective communication</a:t>
            </a:r>
            <a:endParaRPr lang="en-US" dirty="0"/>
          </a:p>
        </p:txBody>
      </p:sp>
      <p:sp>
        <p:nvSpPr>
          <p:cNvPr id="3" name="Content Placeholder 2"/>
          <p:cNvSpPr>
            <a:spLocks noGrp="1"/>
          </p:cNvSpPr>
          <p:nvPr>
            <p:ph idx="1"/>
          </p:nvPr>
        </p:nvSpPr>
        <p:spPr>
          <a:xfrm>
            <a:off x="457200" y="1600200"/>
            <a:ext cx="4572000" cy="4525963"/>
          </a:xfrm>
        </p:spPr>
        <p:txBody>
          <a:bodyPr/>
          <a:lstStyle/>
          <a:p>
            <a:r>
              <a:rPr lang="en-US" b="1" dirty="0"/>
              <a:t>1. Sending, receiving and understanding the message or information</a:t>
            </a:r>
          </a:p>
          <a:p>
            <a:r>
              <a:rPr lang="en-US" b="1" dirty="0"/>
              <a:t>2. Development of Interpersonal Skills</a:t>
            </a:r>
          </a:p>
          <a:p>
            <a:r>
              <a:rPr lang="en-US" b="1" dirty="0"/>
              <a:t>3. To express effectively with maximum efficiency</a:t>
            </a:r>
            <a:endParaRPr lang="en-US" dirty="0"/>
          </a:p>
        </p:txBody>
      </p:sp>
      <p:sp>
        <p:nvSpPr>
          <p:cNvPr id="1026" name="AutoShape 2" descr="Objectives light bulb word cloud collage — Stock Vector © dizanna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Objectives light bulb word cloud collage — Stock Vector © dizanna ..."/>
          <p:cNvPicPr>
            <a:picLocks noChangeAspect="1" noChangeArrowheads="1"/>
          </p:cNvPicPr>
          <p:nvPr/>
        </p:nvPicPr>
        <p:blipFill>
          <a:blip r:embed="rId2"/>
          <a:srcRect l="23351" r="24108" b="11385"/>
          <a:stretch>
            <a:fillRect/>
          </a:stretch>
        </p:blipFill>
        <p:spPr bwMode="auto">
          <a:xfrm>
            <a:off x="5562600" y="1295400"/>
            <a:ext cx="3048000" cy="417688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a:t>
            </a:r>
            <a:r>
              <a:rPr lang="en-US" b="1" dirty="0"/>
              <a:t>Communication Cycle</a:t>
            </a:r>
            <a:endParaRPr lang="en-US" dirty="0"/>
          </a:p>
        </p:txBody>
      </p:sp>
      <p:sp>
        <p:nvSpPr>
          <p:cNvPr id="3" name="Content Placeholder 2"/>
          <p:cNvSpPr>
            <a:spLocks noGrp="1"/>
          </p:cNvSpPr>
          <p:nvPr>
            <p:ph idx="1"/>
          </p:nvPr>
        </p:nvSpPr>
        <p:spPr>
          <a:xfrm>
            <a:off x="457200" y="1600200"/>
            <a:ext cx="4495800" cy="4525963"/>
          </a:xfrm>
        </p:spPr>
        <p:txBody>
          <a:bodyPr>
            <a:normAutofit fontScale="92500" lnSpcReduction="20000"/>
          </a:bodyPr>
          <a:lstStyle/>
          <a:p>
            <a:r>
              <a:rPr lang="en-US" dirty="0"/>
              <a:t>Communication cycle is the process by which a message is sent by an individual and it passes through a chain </a:t>
            </a:r>
            <a:r>
              <a:rPr lang="en-US" dirty="0" smtClean="0"/>
              <a:t>of recipients</a:t>
            </a:r>
            <a:r>
              <a:rPr lang="en-US" dirty="0"/>
              <a:t>. The timing and effectiveness of a communication cycle is based on how long it takes for feedback to be </a:t>
            </a:r>
            <a:r>
              <a:rPr lang="en-US" dirty="0" smtClean="0"/>
              <a:t>received by </a:t>
            </a:r>
            <a:r>
              <a:rPr lang="en-US" dirty="0"/>
              <a:t>the initial sender.</a:t>
            </a:r>
          </a:p>
        </p:txBody>
      </p:sp>
      <p:pic>
        <p:nvPicPr>
          <p:cNvPr id="7170" name="Picture 2"/>
          <p:cNvPicPr>
            <a:picLocks noChangeAspect="1" noChangeArrowheads="1"/>
          </p:cNvPicPr>
          <p:nvPr/>
        </p:nvPicPr>
        <p:blipFill>
          <a:blip r:embed="rId2"/>
          <a:srcRect l="17693" r="10736"/>
          <a:stretch>
            <a:fillRect/>
          </a:stretch>
        </p:blipFill>
        <p:spPr bwMode="auto">
          <a:xfrm>
            <a:off x="4800600" y="1295400"/>
            <a:ext cx="4114800" cy="43205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ommunication Cycle model by Shannon and Weaver | Communication ..."/>
          <p:cNvPicPr>
            <a:picLocks noChangeAspect="1" noChangeArrowheads="1"/>
          </p:cNvPicPr>
          <p:nvPr/>
        </p:nvPicPr>
        <p:blipFill>
          <a:blip r:embed="rId2"/>
          <a:srcRect t="22431" b="17569"/>
          <a:stretch>
            <a:fillRect/>
          </a:stretch>
        </p:blipFill>
        <p:spPr bwMode="auto">
          <a:xfrm>
            <a:off x="4724400" y="1828800"/>
            <a:ext cx="4419600" cy="3455324"/>
          </a:xfrm>
          <a:prstGeom prst="rect">
            <a:avLst/>
          </a:prstGeom>
          <a:noFill/>
        </p:spPr>
      </p:pic>
      <p:sp>
        <p:nvSpPr>
          <p:cNvPr id="2" name="Title 1"/>
          <p:cNvSpPr>
            <a:spLocks noGrp="1"/>
          </p:cNvSpPr>
          <p:nvPr>
            <p:ph type="title"/>
          </p:nvPr>
        </p:nvSpPr>
        <p:spPr/>
        <p:txBody>
          <a:bodyPr/>
          <a:lstStyle/>
          <a:p>
            <a:r>
              <a:rPr lang="en-US" b="1" dirty="0" smtClean="0"/>
              <a:t>Communication Cycle</a:t>
            </a:r>
            <a:endParaRPr lang="en-US" dirty="0"/>
          </a:p>
        </p:txBody>
      </p:sp>
      <p:sp>
        <p:nvSpPr>
          <p:cNvPr id="3" name="Content Placeholder 2"/>
          <p:cNvSpPr>
            <a:spLocks noGrp="1"/>
          </p:cNvSpPr>
          <p:nvPr>
            <p:ph idx="1"/>
          </p:nvPr>
        </p:nvSpPr>
        <p:spPr>
          <a:xfrm>
            <a:off x="457200" y="1600200"/>
            <a:ext cx="4419600" cy="4525963"/>
          </a:xfrm>
        </p:spPr>
        <p:txBody>
          <a:bodyPr>
            <a:normAutofit fontScale="62500" lnSpcReduction="20000"/>
          </a:bodyPr>
          <a:lstStyle/>
          <a:p>
            <a:r>
              <a:rPr lang="en-US" dirty="0"/>
              <a:t>Sender: the person or entity originating the communication</a:t>
            </a:r>
          </a:p>
          <a:p>
            <a:r>
              <a:rPr lang="en-US" dirty="0" smtClean="0"/>
              <a:t>Message</a:t>
            </a:r>
            <a:r>
              <a:rPr lang="en-US" dirty="0"/>
              <a:t>: the information that the sender wishes to convey</a:t>
            </a:r>
          </a:p>
          <a:p>
            <a:r>
              <a:rPr lang="en-US" dirty="0" smtClean="0"/>
              <a:t>Encoding</a:t>
            </a:r>
            <a:r>
              <a:rPr lang="en-US" dirty="0"/>
              <a:t>: how the sender </a:t>
            </a:r>
            <a:r>
              <a:rPr lang="en-US" dirty="0" smtClean="0"/>
              <a:t>chooses</a:t>
            </a:r>
          </a:p>
          <a:p>
            <a:pPr>
              <a:buNone/>
            </a:pPr>
            <a:r>
              <a:rPr lang="en-US" dirty="0"/>
              <a:t>	</a:t>
            </a:r>
            <a:r>
              <a:rPr lang="en-US" dirty="0" smtClean="0"/>
              <a:t> </a:t>
            </a:r>
            <a:r>
              <a:rPr lang="en-US" dirty="0"/>
              <a:t>to bring the message into a form appropriate for sending</a:t>
            </a:r>
          </a:p>
          <a:p>
            <a:r>
              <a:rPr lang="en-US" dirty="0" smtClean="0"/>
              <a:t>Channel</a:t>
            </a:r>
            <a:r>
              <a:rPr lang="en-US" dirty="0"/>
              <a:t>: the means by which the message is sent</a:t>
            </a:r>
          </a:p>
          <a:p>
            <a:r>
              <a:rPr lang="en-US" dirty="0" smtClean="0"/>
              <a:t>Receiver</a:t>
            </a:r>
            <a:r>
              <a:rPr lang="en-US" dirty="0"/>
              <a:t>: the person or entity to whom the message is sent</a:t>
            </a:r>
          </a:p>
          <a:p>
            <a:r>
              <a:rPr lang="en-US" dirty="0" smtClean="0"/>
              <a:t>Decoding</a:t>
            </a:r>
            <a:r>
              <a:rPr lang="en-US" dirty="0"/>
              <a:t>: how the receiver interprets and understands the message</a:t>
            </a:r>
          </a:p>
          <a:p>
            <a:r>
              <a:rPr lang="en-US" dirty="0" smtClean="0"/>
              <a:t>Feedback</a:t>
            </a:r>
            <a:r>
              <a:rPr lang="en-US" dirty="0"/>
              <a:t>: the receiver's response to the message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srcRect/>
          <a:stretch>
            <a:fillRect/>
          </a:stretch>
        </p:blipFill>
        <p:spPr bwMode="auto">
          <a:xfrm>
            <a:off x="4689104" y="1143000"/>
            <a:ext cx="4454896" cy="28194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b="1" dirty="0" smtClean="0"/>
              <a:t>Various Communication Styles</a:t>
            </a:r>
            <a:endParaRPr lang="en-US" dirty="0"/>
          </a:p>
        </p:txBody>
      </p:sp>
      <p:sp>
        <p:nvSpPr>
          <p:cNvPr id="3" name="Content Placeholder 2"/>
          <p:cNvSpPr>
            <a:spLocks noGrp="1"/>
          </p:cNvSpPr>
          <p:nvPr>
            <p:ph idx="1"/>
          </p:nvPr>
        </p:nvSpPr>
        <p:spPr>
          <a:xfrm>
            <a:off x="0" y="1600200"/>
            <a:ext cx="5029200" cy="4800600"/>
          </a:xfrm>
        </p:spPr>
        <p:txBody>
          <a:bodyPr>
            <a:normAutofit fontScale="62500" lnSpcReduction="20000"/>
          </a:bodyPr>
          <a:lstStyle/>
          <a:p>
            <a:r>
              <a:rPr lang="en-US" b="1" dirty="0" smtClean="0"/>
              <a:t>There </a:t>
            </a:r>
            <a:r>
              <a:rPr lang="en-US" b="1" dirty="0"/>
              <a:t>are four main categories of </a:t>
            </a:r>
            <a:r>
              <a:rPr lang="en-US" b="1" dirty="0" smtClean="0"/>
              <a:t>communication </a:t>
            </a:r>
            <a:r>
              <a:rPr lang="en-US" b="1" dirty="0"/>
              <a:t>styles including verbal, non - verbal, written and visual:</a:t>
            </a:r>
          </a:p>
          <a:p>
            <a:pPr marL="514350" indent="-514350">
              <a:buAutoNum type="arabicPeriod"/>
            </a:pPr>
            <a:r>
              <a:rPr lang="en-US" b="1" dirty="0" smtClean="0"/>
              <a:t>Verbal : </a:t>
            </a:r>
            <a:r>
              <a:rPr lang="en-US" dirty="0"/>
              <a:t>Verbal communication is the use of language to transfer/share information through speaking or sign language. It is one </a:t>
            </a:r>
            <a:r>
              <a:rPr lang="en-US" dirty="0" err="1" smtClean="0"/>
              <a:t>ofthe</a:t>
            </a:r>
            <a:r>
              <a:rPr lang="en-US" dirty="0" smtClean="0"/>
              <a:t> </a:t>
            </a:r>
            <a:r>
              <a:rPr lang="en-US" dirty="0"/>
              <a:t>most common types, often used during presentations, video conferences, phone calls, meetings and </a:t>
            </a:r>
            <a:r>
              <a:rPr lang="en-US" dirty="0" smtClean="0"/>
              <a:t>one-on-one conversations.</a:t>
            </a:r>
          </a:p>
          <a:p>
            <a:pPr>
              <a:buNone/>
            </a:pPr>
            <a:r>
              <a:rPr lang="en-US" b="1" dirty="0" smtClean="0"/>
              <a:t>2. Non – verbal : </a:t>
            </a:r>
            <a:r>
              <a:rPr lang="en-US" dirty="0" smtClean="0"/>
              <a:t>Non - verbal communication is the use of body language, gestures and facial expressions to convey information to others. It intentional or unintentional.</a:t>
            </a:r>
          </a:p>
          <a:p>
            <a:pPr>
              <a:buNone/>
            </a:pPr>
            <a:r>
              <a:rPr lang="en-US" dirty="0" smtClean="0"/>
              <a:t>	Non - verbal communication is helpful when trying to understand others’ thoughts and feelings.</a:t>
            </a:r>
          </a:p>
          <a:p>
            <a:pPr marL="514350" indent="-514350">
              <a:buAutoNum type="arabicPeriod"/>
            </a:pPr>
            <a:endParaRPr lang="en-US" dirty="0"/>
          </a:p>
        </p:txBody>
      </p:sp>
      <p:pic>
        <p:nvPicPr>
          <p:cNvPr id="5" name="Picture 2" descr="What is Nonverbal Communication Anyway? What do I do if my child ..."/>
          <p:cNvPicPr>
            <a:picLocks noChangeAspect="1" noChangeArrowheads="1"/>
          </p:cNvPicPr>
          <p:nvPr/>
        </p:nvPicPr>
        <p:blipFill>
          <a:blip r:embed="rId3"/>
          <a:srcRect/>
          <a:stretch>
            <a:fillRect/>
          </a:stretch>
        </p:blipFill>
        <p:spPr bwMode="auto">
          <a:xfrm>
            <a:off x="5029200" y="4038600"/>
            <a:ext cx="4051671" cy="2514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4343400" cy="6400800"/>
          </a:xfrm>
        </p:spPr>
        <p:txBody>
          <a:bodyPr>
            <a:normAutofit fontScale="77500" lnSpcReduction="20000"/>
          </a:bodyPr>
          <a:lstStyle/>
          <a:p>
            <a:pPr>
              <a:buNone/>
            </a:pPr>
            <a:r>
              <a:rPr lang="en-US" b="1" dirty="0" smtClean="0"/>
              <a:t>3. Visual :</a:t>
            </a:r>
            <a:r>
              <a:rPr lang="en-US" dirty="0" smtClean="0"/>
              <a:t>Visual communication is the act of using photographs, videos, art, drawings, sketches, charts and graphs to convey information. Visuals are often used as an aid during presentations to provide helpful context alongside written and/or verbal communication.</a:t>
            </a:r>
          </a:p>
          <a:p>
            <a:pPr>
              <a:buNone/>
            </a:pPr>
            <a:r>
              <a:rPr lang="en-US" b="1" dirty="0" smtClean="0"/>
              <a:t>4. Written : </a:t>
            </a:r>
            <a:r>
              <a:rPr lang="en-US" dirty="0" smtClean="0"/>
              <a:t>Written </a:t>
            </a:r>
            <a:r>
              <a:rPr lang="en-US" dirty="0"/>
              <a:t>communication is the act of writing, typing or printing symbols like letters and numbers to convey information. It </a:t>
            </a:r>
            <a:r>
              <a:rPr lang="en-US" dirty="0" smtClean="0"/>
              <a:t>is helpful </a:t>
            </a:r>
            <a:r>
              <a:rPr lang="en-US" dirty="0"/>
              <a:t>because it provides a record of </a:t>
            </a:r>
            <a:r>
              <a:rPr lang="en-US" dirty="0" smtClean="0"/>
              <a:t>information </a:t>
            </a:r>
            <a:r>
              <a:rPr lang="en-US" dirty="0"/>
              <a:t>for reference</a:t>
            </a:r>
          </a:p>
        </p:txBody>
      </p:sp>
      <p:pic>
        <p:nvPicPr>
          <p:cNvPr id="19460" name="Picture 4" descr="Written Communication - e-learning WMB bespoke development"/>
          <p:cNvPicPr>
            <a:picLocks noChangeAspect="1" noChangeArrowheads="1"/>
          </p:cNvPicPr>
          <p:nvPr/>
        </p:nvPicPr>
        <p:blipFill>
          <a:blip r:embed="rId2"/>
          <a:srcRect/>
          <a:stretch>
            <a:fillRect/>
          </a:stretch>
        </p:blipFill>
        <p:spPr bwMode="auto">
          <a:xfrm>
            <a:off x="4724400" y="3429000"/>
            <a:ext cx="4337001" cy="2846847"/>
          </a:xfrm>
          <a:prstGeom prst="rect">
            <a:avLst/>
          </a:prstGeom>
          <a:noFill/>
        </p:spPr>
      </p:pic>
      <p:pic>
        <p:nvPicPr>
          <p:cNvPr id="3074" name="Picture 2" descr="Benefits of Visual Communication"/>
          <p:cNvPicPr>
            <a:picLocks noChangeAspect="1" noChangeArrowheads="1"/>
          </p:cNvPicPr>
          <p:nvPr/>
        </p:nvPicPr>
        <p:blipFill>
          <a:blip r:embed="rId3"/>
          <a:srcRect/>
          <a:stretch>
            <a:fillRect/>
          </a:stretch>
        </p:blipFill>
        <p:spPr bwMode="auto">
          <a:xfrm>
            <a:off x="4648200" y="609600"/>
            <a:ext cx="4267200" cy="2895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Written Communication</a:t>
            </a:r>
            <a:endParaRPr lang="en-US" b="1" dirty="0"/>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pPr marL="514350" indent="-514350">
              <a:buAutoNum type="arabicPeriod"/>
            </a:pPr>
            <a:r>
              <a:rPr lang="en-US" b="1" dirty="0" smtClean="0"/>
              <a:t>A Permanent Record : </a:t>
            </a:r>
            <a:r>
              <a:rPr lang="en-US" dirty="0" smtClean="0"/>
              <a:t>A written communication helps to maintain a permanent record of the information exchanged or shared.</a:t>
            </a:r>
            <a:endParaRPr lang="en-US" b="1" dirty="0" smtClean="0"/>
          </a:p>
          <a:p>
            <a:pPr>
              <a:buNone/>
            </a:pPr>
            <a:r>
              <a:rPr lang="en-US" b="1" dirty="0" smtClean="0"/>
              <a:t>2. Meticulous Presentation : </a:t>
            </a:r>
            <a:r>
              <a:rPr lang="en-US" dirty="0" smtClean="0"/>
              <a:t>As written document is a permanent record, people are very cautious to fulfill all the writing requisites to make the writing perceivable at the other end.</a:t>
            </a:r>
          </a:p>
          <a:p>
            <a:pPr>
              <a:buNone/>
            </a:pPr>
            <a:r>
              <a:rPr lang="en-US" dirty="0" smtClean="0"/>
              <a:t>3. </a:t>
            </a:r>
            <a:r>
              <a:rPr lang="en-US" b="1" dirty="0" smtClean="0"/>
              <a:t>Easy Circulation: </a:t>
            </a:r>
            <a:r>
              <a:rPr lang="en-US" dirty="0" smtClean="0"/>
              <a:t>A written document can easily be circulated in an </a:t>
            </a:r>
            <a:r>
              <a:rPr lang="en-US" dirty="0" err="1" smtClean="0"/>
              <a:t>organisation</a:t>
            </a:r>
            <a:r>
              <a:rPr lang="en-US" dirty="0" smtClean="0"/>
              <a:t>, unlike the oral communication medium.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pPr>
              <a:buNone/>
            </a:pPr>
            <a:r>
              <a:rPr lang="en-US" dirty="0" smtClean="0"/>
              <a:t>4. </a:t>
            </a:r>
            <a:r>
              <a:rPr lang="en-US" b="1" dirty="0" smtClean="0"/>
              <a:t>Suitable for Statistical Data: </a:t>
            </a:r>
            <a:r>
              <a:rPr lang="en-US" dirty="0" smtClean="0"/>
              <a:t>Statistical charts and figures are difficult to be interpreted verbally, thus, circulating a document allow people to examine such intrinsic detail with ease.</a:t>
            </a:r>
          </a:p>
          <a:p>
            <a:pPr>
              <a:buNone/>
            </a:pPr>
            <a:r>
              <a:rPr lang="en-US" dirty="0" smtClean="0"/>
              <a:t>5. </a:t>
            </a:r>
            <a:r>
              <a:rPr lang="en-US" b="1" dirty="0" smtClean="0"/>
              <a:t>Promotes Goodwill: </a:t>
            </a:r>
            <a:r>
              <a:rPr lang="en-US" dirty="0" smtClean="0"/>
              <a:t>When conducting business, a well-crafted written document speaks volumes about the competence of a particular </a:t>
            </a:r>
            <a:r>
              <a:rPr lang="en-US" dirty="0" err="1" smtClean="0"/>
              <a:t>organisation</a:t>
            </a:r>
            <a:r>
              <a:rPr lang="en-US" dirty="0" smtClean="0"/>
              <a:t>.</a:t>
            </a:r>
            <a:endParaRPr lang="en-US" dirty="0"/>
          </a:p>
        </p:txBody>
      </p:sp>
      <p:sp>
        <p:nvSpPr>
          <p:cNvPr id="4" name="Title 1"/>
          <p:cNvSpPr>
            <a:spLocks noGrp="1"/>
          </p:cNvSpPr>
          <p:nvPr>
            <p:ph type="title"/>
          </p:nvPr>
        </p:nvSpPr>
        <p:spPr/>
        <p:txBody>
          <a:bodyPr>
            <a:normAutofit fontScale="90000"/>
          </a:bodyPr>
          <a:lstStyle/>
          <a:p>
            <a:r>
              <a:rPr lang="en-US" b="1" dirty="0" smtClean="0"/>
              <a:t>Advantages of Written Communication</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1501</Words>
  <Application>Microsoft Office PowerPoint</Application>
  <PresentationFormat>On-screen Show (4:3)</PresentationFormat>
  <Paragraphs>105</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COMMUNICATION SKILL I</vt:lpstr>
      <vt:lpstr>What is communication?</vt:lpstr>
      <vt:lpstr>Learning objectives of effective communication</vt:lpstr>
      <vt:lpstr>What is Communication Cycle</vt:lpstr>
      <vt:lpstr>Communication Cycle</vt:lpstr>
      <vt:lpstr>Various Communication Styles</vt:lpstr>
      <vt:lpstr>PowerPoint Presentation</vt:lpstr>
      <vt:lpstr>Advantages of Written Communication</vt:lpstr>
      <vt:lpstr>Advantages of Written Communication</vt:lpstr>
      <vt:lpstr>Disadvantages of Written Communication</vt:lpstr>
      <vt:lpstr>Disadvantages of Written Communication</vt:lpstr>
      <vt:lpstr>The Do’s and Don’ts of non - verbal messages and body language</vt:lpstr>
      <vt:lpstr>Few hand gestures</vt:lpstr>
      <vt:lpstr>Don’ts</vt:lpstr>
      <vt:lpstr>Advantages of Verbal Communication Skill</vt:lpstr>
      <vt:lpstr>Advantages of Verbal Communication Skill</vt:lpstr>
      <vt:lpstr>Disadvantages of Verbal Communication:</vt:lpstr>
      <vt:lpstr>Disadvantages of Verbal Communication:</vt:lpstr>
      <vt:lpstr>Disadvantages of Verbal Communication:</vt:lpstr>
      <vt:lpstr>Advantages of non-verbal communication:</vt:lpstr>
      <vt:lpstr>Advantages of non-verbal communication:</vt:lpstr>
      <vt:lpstr>Disadvantages of non-verbal communication:</vt:lpstr>
      <vt:lpstr>Disadvantages of non-verbal communication:</vt:lpstr>
      <vt:lpstr>Perspectives in Communication</vt:lpstr>
      <vt:lpstr>Perspectives in Communication</vt:lpstr>
      <vt:lpstr>Perspectives in Communication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 I</dc:title>
  <dc:creator>ESHAAN</dc:creator>
  <cp:lastModifiedBy>sir</cp:lastModifiedBy>
  <cp:revision>24</cp:revision>
  <dcterms:created xsi:type="dcterms:W3CDTF">2020-07-01T17:16:38Z</dcterms:created>
  <dcterms:modified xsi:type="dcterms:W3CDTF">2020-07-28T03:29:56Z</dcterms:modified>
</cp:coreProperties>
</file>