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Quattrocento" panose="02020502030000000404" pitchFamily="18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46f1b16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2e46f1b165a_0_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e46f1b165a_0_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6319599" y="1235154"/>
            <a:ext cx="7214830" cy="90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59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6600"/>
              <a:buFont typeface="Quattrocento"/>
              <a:buNone/>
            </a:pPr>
            <a:r>
              <a:rPr lang="en-US" sz="6600" b="0" i="0" u="none" strike="noStrike" cap="non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Diabetes</a:t>
            </a:r>
            <a:endParaRPr/>
          </a:p>
          <a:p>
            <a:pPr marL="0" marR="0" lvl="0" indent="0" algn="l" rtl="0">
              <a:lnSpc>
                <a:spcPct val="10759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6600"/>
              <a:buFont typeface="Quattrocento"/>
              <a:buNone/>
            </a:pPr>
            <a:r>
              <a:rPr lang="en-US" sz="6600" b="0" i="0" u="none" strike="noStrike" cap="non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Prediction</a:t>
            </a:r>
            <a:endParaRPr sz="6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5709425" y="4727077"/>
            <a:ext cx="8087776" cy="99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2400"/>
              <a:buFont typeface="Quattrocento"/>
              <a:buNone/>
            </a:pPr>
            <a:r>
              <a:rPr lang="en-US" sz="2400" b="0" i="0" u="none" strike="noStrike" cap="none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Submitted BY:                                                Submitted to: </a:t>
            </a:r>
            <a:endParaRPr dirty="0"/>
          </a:p>
          <a:p>
            <a:pPr marL="0" marR="0" lvl="0" indent="0" algn="l" rtl="0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2400"/>
              <a:buFont typeface="Quattrocento"/>
              <a:buNone/>
            </a:pPr>
            <a:r>
              <a:rPr lang="en-US" sz="2400" b="0" i="0" u="none" strike="noStrike" cap="none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TEAM: </a:t>
            </a:r>
            <a:endParaRPr dirty="0"/>
          </a:p>
          <a:p>
            <a:pPr marL="0" marR="0" lvl="0" indent="0" algn="l" rtl="0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2400"/>
              <a:buFont typeface="Quattrocento"/>
              <a:buNone/>
            </a:pPr>
            <a:r>
              <a:rPr lang="en-US" sz="2400" b="0" i="0" u="none" strike="noStrike" cap="none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1)Prachi Sah                                                   M</a:t>
            </a:r>
            <a:r>
              <a:rPr lang="en-US" sz="240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s.</a:t>
            </a:r>
            <a:r>
              <a:rPr lang="en-US" sz="2400" b="0" i="0" u="none" strike="noStrike" cap="none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 Heera Patwal</a:t>
            </a:r>
            <a:endParaRPr sz="2400" b="0" i="0" u="none" strike="noStrike" cap="none" dirty="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marR="0" lvl="0" indent="0" algn="l" rtl="0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2400"/>
              <a:buFont typeface="Quattrocento"/>
              <a:buNone/>
            </a:pPr>
            <a:r>
              <a:rPr lang="en-US" sz="2400" b="0" i="0" u="none" strike="noStrike" cap="none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2)Gunjan Bhanwal</a:t>
            </a:r>
            <a:endParaRPr sz="2400" b="0" i="0" u="none" strike="noStrike" cap="none" dirty="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marR="0" lvl="0" indent="0" algn="l" rtl="0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2400"/>
              <a:buFont typeface="Quattrocento"/>
              <a:buNone/>
            </a:pPr>
            <a:r>
              <a:rPr lang="en-US" sz="2400" b="0" i="0" u="none" strike="noStrike" cap="none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3)</a:t>
            </a:r>
            <a:r>
              <a:rPr lang="en-US" sz="2400" b="0" i="0" u="none" strike="noStrike" cap="none" dirty="0" err="1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Richarani</a:t>
            </a:r>
            <a:r>
              <a:rPr lang="en-US" sz="2400" b="0" i="0" u="none" strike="noStrike" cap="none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 Tarase</a:t>
            </a:r>
            <a:endParaRPr sz="2400" b="0" i="0" u="none" strike="noStrike" cap="none" dirty="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43663" y="5308402"/>
            <a:ext cx="107275" cy="9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8"/>
              <a:buFont typeface="Calibri"/>
              <a:buNone/>
            </a:pPr>
            <a:endParaRPr sz="76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23747" y="94568"/>
            <a:ext cx="1817645" cy="181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162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/>
          <p:nvPr/>
        </p:nvSpPr>
        <p:spPr>
          <a:xfrm>
            <a:off x="833199" y="2330053"/>
            <a:ext cx="5228153" cy="65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117"/>
              <a:buFont typeface="Quattrocento"/>
              <a:buNone/>
            </a:pPr>
            <a:r>
              <a:rPr lang="en-US" sz="4117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Conclusion</a:t>
            </a:r>
            <a:endParaRPr sz="41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833199" y="3316724"/>
            <a:ext cx="7477601" cy="133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The project successfully developed a machine learning model capable of predicting diabetes with a high degree of accuracy.</a:t>
            </a: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The deployed web application provides an accessible tool for healthcare professionals to make informed decisions.</a:t>
            </a: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Future work can focus on incorporating additional features and exploring deep learning techniques to further improve prediction accuracy.</a:t>
            </a: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833249" y="6061485"/>
            <a:ext cx="7477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The developed model can serve as a valuable tool in the fight against diabetes, paving the way for improved patient outcomes and reduced healthcare costs.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5200" y="94568"/>
            <a:ext cx="1817645" cy="181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52" y="985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5763339" y="3091101"/>
            <a:ext cx="168116" cy="39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Calibri"/>
              <a:buNone/>
            </a:pP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997863" y="5356265"/>
            <a:ext cx="170617" cy="39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Calibri"/>
              <a:buNone/>
            </a:pP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88378" y="-9850"/>
            <a:ext cx="1817645" cy="1810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4846261" y="2383750"/>
            <a:ext cx="5228153" cy="65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117"/>
              <a:buFont typeface="Quattrocento"/>
              <a:buNone/>
            </a:pPr>
            <a:r>
              <a:rPr lang="en-US" sz="4117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Introduction</a:t>
            </a:r>
            <a:endParaRPr sz="41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4846261" y="362033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5040690" y="3674269"/>
            <a:ext cx="111085" cy="39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470"/>
              <a:buFont typeface="Quattrocento"/>
              <a:buNone/>
            </a:pPr>
            <a:r>
              <a:rPr lang="en-US" sz="247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1</a:t>
            </a: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5457275" y="3537100"/>
            <a:ext cx="40422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158" b="1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Understanding Diabetes</a:t>
            </a:r>
            <a:endParaRPr sz="2158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5832263" y="4017891"/>
            <a:ext cx="3819900" cy="1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Diabetes is a chronic condition characterized by the body's inability to regulate blood sugar levels effectively.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9610547" y="362033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9776401" y="3674269"/>
            <a:ext cx="168116" cy="39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470"/>
              <a:buFont typeface="Quattrocento"/>
              <a:buNone/>
            </a:pPr>
            <a:r>
              <a:rPr lang="en-US" sz="247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2</a:t>
            </a: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10332661" y="3620333"/>
            <a:ext cx="3600155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258" b="1" dirty="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Early Intervention</a:t>
            </a:r>
            <a:endParaRPr sz="2258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332661" y="4080391"/>
            <a:ext cx="3820001" cy="133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 dirty="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Early detection and management of diabetes can significantly improve patient quality of life and prevent serious complications.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4846261" y="588549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5010925" y="5939433"/>
            <a:ext cx="170617" cy="39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470"/>
              <a:buFont typeface="Quattrocento"/>
              <a:buNone/>
            </a:pPr>
            <a:r>
              <a:rPr lang="en-US" sz="247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3</a:t>
            </a: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5568375" y="5885499"/>
            <a:ext cx="3819900" cy="1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158" b="1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Predictive Analytics</a:t>
            </a:r>
            <a:endParaRPr sz="2158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5568375" y="6345555"/>
            <a:ext cx="8584287" cy="66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Leveraging data-driven techniques can help identify individuals at risk of developing diabetes, enabling proactive interventions.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2348389" y="2302788"/>
            <a:ext cx="5228153" cy="65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117"/>
              <a:buFont typeface="Quattrocento"/>
              <a:buNone/>
            </a:pPr>
            <a:r>
              <a:rPr lang="en-US" sz="4117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Project Overview</a:t>
            </a:r>
            <a:endParaRPr sz="41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2348389" y="3511629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Objective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2348389" y="4060627"/>
            <a:ext cx="2949416" cy="133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Develop a predictive model to identify individuals at risk of developing diabetes based on various risk factors.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5847398" y="3511629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Approach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5847398" y="4060627"/>
            <a:ext cx="2949416" cy="133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Utilize machine learning algorithms to analyze patient data and generate accurate diabetes risk predictions.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9346406" y="3511629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Potential Impact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9346406" y="4060627"/>
            <a:ext cx="2949416" cy="166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Early detection and intervention can lead to improved health outcomes and reduced healthcare costs.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3747" y="94568"/>
            <a:ext cx="1817645" cy="181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2348389" y="1550670"/>
            <a:ext cx="5228153" cy="65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117"/>
              <a:buFont typeface="Quattrocento"/>
              <a:buNone/>
            </a:pPr>
            <a:r>
              <a:rPr lang="en-US" sz="4117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Objectives</a:t>
            </a:r>
            <a:endParaRPr sz="41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2348389" y="2648426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570559" y="2870597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Risk Factor Analysis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2570559" y="3330654"/>
            <a:ext cx="4411385" cy="99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Identify the key demographic, lifestyle, and medical factors that contribute to diabetes risk.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7426285" y="2648426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7648456" y="2870597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Predictive Modeling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7648456" y="3330654"/>
            <a:ext cx="4411385" cy="99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Develop a robust machine learning model to accurately predict the likelihood of an individual developing diabetes.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2348389" y="4774763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2570559" y="4996934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Early Intervention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2570559" y="5456992"/>
            <a:ext cx="4411385" cy="99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Provide healthcare professionals with a tool to identify high-risk individuals and implement preventive measures.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7426285" y="4774763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7648456" y="4996934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Improve Outcomes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7648456" y="5456992"/>
            <a:ext cx="4411385" cy="99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Empower individuals to take proactive steps towards managing their health and reducing the burden of diabetes.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3747" y="94568"/>
            <a:ext cx="1817645" cy="181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/>
          <p:nvPr/>
        </p:nvSpPr>
        <p:spPr>
          <a:xfrm>
            <a:off x="833199" y="1042868"/>
            <a:ext cx="52281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117"/>
              <a:buFont typeface="Quattrocento"/>
              <a:buNone/>
            </a:pPr>
            <a:r>
              <a:rPr lang="en-US" sz="4117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Methodology</a:t>
            </a:r>
            <a:endParaRPr sz="41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52644" y="2029539"/>
            <a:ext cx="27600" cy="5157000"/>
          </a:xfrm>
          <a:prstGeom prst="rect">
            <a:avLst/>
          </a:prstGeom>
          <a:solidFill>
            <a:srgbClr val="EF9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1416427" y="2515493"/>
            <a:ext cx="777600" cy="27600"/>
          </a:xfrm>
          <a:prstGeom prst="rect">
            <a:avLst/>
          </a:prstGeom>
          <a:solidFill>
            <a:srgbClr val="EF9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916484" y="2279452"/>
            <a:ext cx="499800" cy="499800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1110913" y="2333387"/>
            <a:ext cx="1110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470"/>
              <a:buFont typeface="Quattrocento"/>
              <a:buNone/>
            </a:pPr>
            <a:r>
              <a:rPr lang="en-US" sz="247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1</a:t>
            </a: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2388513" y="2251710"/>
            <a:ext cx="26139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Data Collection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2388513" y="2711768"/>
            <a:ext cx="7751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Use the Pima Indians Diabetes Database for training and testing the model.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1416427" y="4308574"/>
            <a:ext cx="777600" cy="27600"/>
          </a:xfrm>
          <a:prstGeom prst="rect">
            <a:avLst/>
          </a:prstGeom>
          <a:solidFill>
            <a:srgbClr val="EF9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916484" y="4072533"/>
            <a:ext cx="499800" cy="499800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082338" y="4126468"/>
            <a:ext cx="1680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470"/>
              <a:buFont typeface="Quattrocento"/>
              <a:buNone/>
            </a:pPr>
            <a:r>
              <a:rPr lang="en-US" sz="247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2</a:t>
            </a: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388513" y="4044791"/>
            <a:ext cx="26139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Data Preprocessing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2388513" y="4504849"/>
            <a:ext cx="7751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Handle missing values, normalize the data, and split it into training and testing sets.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416427" y="6101655"/>
            <a:ext cx="777600" cy="27600"/>
          </a:xfrm>
          <a:prstGeom prst="rect">
            <a:avLst/>
          </a:prstGeom>
          <a:solidFill>
            <a:srgbClr val="EF9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916484" y="5865614"/>
            <a:ext cx="499800" cy="499800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081147" y="5919549"/>
            <a:ext cx="1707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470"/>
              <a:buFont typeface="Quattrocento"/>
              <a:buNone/>
            </a:pPr>
            <a:r>
              <a:rPr lang="en-US" sz="247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3</a:t>
            </a: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2388513" y="5837873"/>
            <a:ext cx="26139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Model Selection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2388513" y="6297930"/>
            <a:ext cx="7751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Experiment with different machine learning algorithms such as Logistic Regression, Decision Trees, Random Forest, and Support Vector Machines</a:t>
            </a: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.But Here we have selected SVM.</a:t>
            </a: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723" y="94568"/>
            <a:ext cx="1817645" cy="181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 flipH="1">
            <a:off x="1180215" y="2029546"/>
            <a:ext cx="41700" cy="3265200"/>
          </a:xfrm>
          <a:prstGeom prst="rect">
            <a:avLst/>
          </a:prstGeom>
          <a:solidFill>
            <a:srgbClr val="EF9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>
            <a:off x="1416427" y="2515493"/>
            <a:ext cx="777600" cy="27600"/>
          </a:xfrm>
          <a:prstGeom prst="rect">
            <a:avLst/>
          </a:prstGeom>
          <a:solidFill>
            <a:srgbClr val="EF9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916484" y="2279452"/>
            <a:ext cx="499800" cy="499800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1110913" y="2333387"/>
            <a:ext cx="1110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470"/>
              <a:buFont typeface="Quattrocento"/>
              <a:buNone/>
            </a:pPr>
            <a:r>
              <a:rPr lang="en-US" sz="247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4</a:t>
            </a: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2388513" y="2251710"/>
            <a:ext cx="26139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Model Evaluation: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388513" y="2711768"/>
            <a:ext cx="7751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endParaRPr sz="26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416427" y="4308574"/>
            <a:ext cx="777600" cy="27600"/>
          </a:xfrm>
          <a:prstGeom prst="rect">
            <a:avLst/>
          </a:prstGeom>
          <a:solidFill>
            <a:srgbClr val="EF9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916484" y="4072533"/>
            <a:ext cx="499800" cy="499800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82338" y="4126468"/>
            <a:ext cx="1680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470"/>
              <a:buFont typeface="Quattrocento"/>
              <a:buNone/>
            </a:pPr>
            <a:r>
              <a:rPr lang="en-US" sz="247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5</a:t>
            </a:r>
            <a:endParaRPr sz="24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2388513" y="4044791"/>
            <a:ext cx="26139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Deployment: 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2388513" y="4504849"/>
            <a:ext cx="7751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Implement a web application using Streamlit for easy interaction with the predictive model.</a:t>
            </a: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723" y="94568"/>
            <a:ext cx="1817645" cy="181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/>
          <p:nvPr/>
        </p:nvSpPr>
        <p:spPr>
          <a:xfrm>
            <a:off x="2540913" y="2711774"/>
            <a:ext cx="77511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Use metrics like accuracy, precision, recall, and accuracy score to evaluate the performance of the models.</a:t>
            </a: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1017914" y="513913"/>
            <a:ext cx="52281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117"/>
              <a:buFont typeface="Quattrocento"/>
              <a:buNone/>
            </a:pPr>
            <a:r>
              <a:rPr lang="en-US" sz="4117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Implementation</a:t>
            </a:r>
            <a:endParaRPr sz="41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0439" y="3687595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/>
          <p:nvPr/>
        </p:nvSpPr>
        <p:spPr>
          <a:xfrm>
            <a:off x="2680439" y="4465192"/>
            <a:ext cx="22335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Data Processing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2680439" y="4925249"/>
            <a:ext cx="22335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Implement automated data ingestion, cleaning, and feature engineering pipelines.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7069" y="3687595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/>
          <p:nvPr/>
        </p:nvSpPr>
        <p:spPr>
          <a:xfrm>
            <a:off x="5247069" y="4465192"/>
            <a:ext cx="22335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Model Training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5247069" y="4925249"/>
            <a:ext cx="22335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Train and fine-tune the chosen machine learning algorithm to maximize predictive accuracy.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3818" y="3687595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/>
          <p:nvPr/>
        </p:nvSpPr>
        <p:spPr>
          <a:xfrm>
            <a:off x="7813818" y="4465192"/>
            <a:ext cx="2233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Model Deployment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7813818" y="5252076"/>
            <a:ext cx="2233500" cy="1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Integrate the predictive model into a user-friendly application for healthcare professionals.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9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80449" y="3687595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10380449" y="4465192"/>
            <a:ext cx="2233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Monitoring and Refinement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10380449" y="5252076"/>
            <a:ext cx="22335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Continuously monitor model performance and update the system to maintain high accuracy.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23747" y="94568"/>
            <a:ext cx="1817645" cy="181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/>
          <p:nvPr/>
        </p:nvSpPr>
        <p:spPr>
          <a:xfrm>
            <a:off x="1270979" y="1578310"/>
            <a:ext cx="29502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4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Technologies Used</a:t>
            </a:r>
            <a:endParaRPr sz="24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4012550" y="1578300"/>
            <a:ext cx="72693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Python, Scikit-learn, Pandas, Numpy, Streamlit.</a:t>
            </a:r>
            <a:endParaRPr sz="22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endParaRPr sz="17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1408254" y="2934610"/>
            <a:ext cx="29502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4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Steps:</a:t>
            </a:r>
            <a:endParaRPr sz="24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670164" y="632940"/>
            <a:ext cx="52281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117"/>
              <a:buFont typeface="Quattrocento"/>
              <a:buNone/>
            </a:pPr>
            <a:r>
              <a:rPr lang="en-US" sz="4117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Results</a:t>
            </a:r>
            <a:endParaRPr sz="41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892334" y="1871548"/>
            <a:ext cx="45186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Metric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5862837" y="1871548"/>
            <a:ext cx="45186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Value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670164" y="2345654"/>
            <a:ext cx="9933600" cy="615000"/>
          </a:xfrm>
          <a:prstGeom prst="rect">
            <a:avLst/>
          </a:prstGeom>
          <a:solidFill>
            <a:srgbClr val="23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92334" y="2486505"/>
            <a:ext cx="45186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Accuracy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5862837" y="2486505"/>
            <a:ext cx="45186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78%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447914" y="7123923"/>
            <a:ext cx="99336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The developed model demonstrated high predictive accuracy, identifying individuals at risk of developing diabetes with a high degree of reliability.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3747" y="94568"/>
            <a:ext cx="1817645" cy="181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75" y="3296050"/>
            <a:ext cx="5062976" cy="34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100" y="3264675"/>
            <a:ext cx="5972043" cy="3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1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2348389" y="1836182"/>
            <a:ext cx="5228153" cy="65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3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117"/>
              <a:buFont typeface="Quattrocento"/>
              <a:buNone/>
            </a:pPr>
            <a:r>
              <a:rPr lang="en-US" sz="4117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Challenges Faced</a:t>
            </a:r>
            <a:endParaRPr sz="41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8389" y="2822853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/>
          <p:nvPr/>
        </p:nvSpPr>
        <p:spPr>
          <a:xfrm>
            <a:off x="2570559" y="4044791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Data Quality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2570559" y="4504849"/>
            <a:ext cx="2866787" cy="99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Ensuring the completeness and accuracy of the patient data was a critical challenge.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9517" y="2822853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5881687" y="4044791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Feature Engineering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5881687" y="4504849"/>
            <a:ext cx="2866787" cy="166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Identifying the most relevant predictive features from the complex dataset required extensive exploration and testing.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1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70645" y="2822853"/>
            <a:ext cx="3311247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/>
          <p:nvPr/>
        </p:nvSpPr>
        <p:spPr>
          <a:xfrm>
            <a:off x="9192816" y="4044791"/>
            <a:ext cx="2614017" cy="32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058"/>
              <a:buFont typeface="Quattrocento"/>
              <a:buNone/>
            </a:pPr>
            <a:r>
              <a:rPr lang="en-US" sz="2058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Model Optimization</a:t>
            </a:r>
            <a:endParaRPr sz="205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9192816" y="4504849"/>
            <a:ext cx="2866906" cy="166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4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750"/>
              <a:buFont typeface="Quattrocento"/>
              <a:buNone/>
            </a:pPr>
            <a:r>
              <a:rPr lang="en-US" sz="1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Tuning the hyperparameters of the machine learning algorithms to achieve optimal performance was an iterative process.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23747" y="94568"/>
            <a:ext cx="1817645" cy="181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Custom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Quattrocento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Gunjan Bhanwal</cp:lastModifiedBy>
  <cp:revision>1</cp:revision>
  <dcterms:modified xsi:type="dcterms:W3CDTF">2024-06-10T05:16:09Z</dcterms:modified>
</cp:coreProperties>
</file>