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8E60D3B-5D7C-4F32-89D9-C3B0145929A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C04B10-5EA8-4981-A260-40BE4A08F6E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0CEE71-AF87-4FB7-842C-F07A9FCC851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1F2F26-6370-454D-B067-9FAEF42365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Combinational Logic Design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04320" y="4256280"/>
            <a:ext cx="34243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Dr. Chandan Karfa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CSE IIT Guwahati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Overflow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Two numbers with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digits each are added and the sum is a number occupying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+ 1 digits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 result that contains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+ 1 bits cannot be accommodated by an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-bit word.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Overflow occurs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unsigned number: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two positive numbers are added.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reflected by the carry out 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Overflow for signed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leftmost bit always represents the 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negative numbers are in 2’s-complement form.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When two signed numbers are added, the sign bit is treated as part of the number.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end carry does not indicate an overflow.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overflow cannot occur after an addition if one number is positive and the other is negative,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Overflow for signed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Addition of two 8 bits signed numbers. (range: -128 to 127)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the carry out of the sign bit position is taken as the sign bit of the result, then the nine-bit answer so obtained will be correct.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since the answer cannot be accommodated within eight bits, we say that an overflow has occurred.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1708200" y="2562840"/>
            <a:ext cx="6858360" cy="14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Overflow for signed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Overflow condition can be detected by observing the carry into the sign bit position and the carry out of the sign bit position.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these two carries are not equal, an overflow has occurred.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the two carries are applied to an exclusive-OR gate, an overflow is detected when the output of the gate is equal to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79920" y="403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Overflow for signed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476388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Unsigned numbers: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bit detects an overflow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Signed numbers: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V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bit detects an overflow.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V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 0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then no overflow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V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 1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overflow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5331240" y="1729440"/>
            <a:ext cx="6755040" cy="331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Decimal adder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Arithmetic operations directly in the decimal number system represent decimal numbers in binary coded 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An adder for such a computer must employ arithmetic circuits that accept coded decimal numbers and present results in the same code.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decimal adder requires a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minimum of nine inputs and five outputs, since four bits are required to code each decimal digit and the circuit must have an input and output carry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Depends on the code used.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BCD adder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26643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Numbers range 0-9.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Adder results: 0-19 (including input carry)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4816800" y="0"/>
            <a:ext cx="7062480" cy="527724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290160" y="5040000"/>
            <a:ext cx="80661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When the binary sum is equal to or less than 1001, the corresponding BCD number is identical, and therefore no conversion is needed.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When the binary sum is greater than 1001, the addition of binary 6 (0110) to the binary sum converts it to the correct BCD representation and also produces an output carry as required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BCD Adder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Corrections needed when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 1.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other six combinations from 1010 through 1111 that need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when 1 in position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8.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 distinguish them from binary 1000 and 1001, which also have a 1 in position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8,  either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4 or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 must have a 1.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3612240" y="4935240"/>
            <a:ext cx="2790720" cy="5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BCD Adder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3572280" y="669600"/>
            <a:ext cx="6099480" cy="58226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637200" y="2436480"/>
            <a:ext cx="1875960" cy="3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Adder/Subtractor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Mano, Chapter 4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89440" y="197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Binary Multiplier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Content Placeholder 3" descr=""/>
          <p:cNvPicPr/>
          <p:nvPr/>
        </p:nvPicPr>
        <p:blipFill>
          <a:blip r:embed="rId1"/>
          <a:stretch/>
        </p:blipFill>
        <p:spPr>
          <a:xfrm>
            <a:off x="289440" y="1523160"/>
            <a:ext cx="5574960" cy="399492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5864760" y="1027800"/>
            <a:ext cx="609552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A bit of the multiplier is ANDed with each bit of the multiplicand in as many levels as there are bits in the multiplier.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The binary output in each level of AND gates is added with the partial product of the previous level to form a new partial product.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The last level produces the product.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For 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J </a:t>
            </a: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multiplier bits and 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K </a:t>
            </a: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multiplicand bits, we need 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J </a:t>
            </a:r>
            <a:r>
              <a:rPr b="0" lang="en-IN" sz="1800" spc="-1" strike="noStrike">
                <a:solidFill>
                  <a:srgbClr val="000000"/>
                </a:solidFill>
                <a:latin typeface="PearsonMATH02"/>
              </a:rPr>
              <a:t>* 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PearsonMATH18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AND gates and </a:t>
            </a:r>
            <a:r>
              <a:rPr b="0" lang="en-IN" sz="1800" spc="-1" strike="noStrike">
                <a:solidFill>
                  <a:srgbClr val="000000"/>
                </a:solidFill>
                <a:latin typeface="PearsonMATH18"/>
              </a:rPr>
              <a:t>(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J </a:t>
            </a:r>
            <a:r>
              <a:rPr b="0" lang="en-IN" sz="1800" spc="-1" strike="noStrike">
                <a:solidFill>
                  <a:srgbClr val="000000"/>
                </a:solidFill>
                <a:latin typeface="PearsonMATH02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PearsonMATH18"/>
              </a:rPr>
              <a:t>) * 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K </a:t>
            </a: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bit adders to produce a product of (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J </a:t>
            </a:r>
            <a:r>
              <a:rPr b="0" lang="en-IN" sz="1800" spc="-1" strike="noStrike">
                <a:solidFill>
                  <a:srgbClr val="000000"/>
                </a:solidFill>
                <a:latin typeface="PearsonMATH02"/>
              </a:rPr>
              <a:t>+ </a:t>
            </a:r>
            <a:r>
              <a:rPr b="0" i="1" lang="en-IN" sz="1800" spc="-1" strike="noStrike">
                <a:solidFill>
                  <a:srgbClr val="000000"/>
                </a:solidFill>
                <a:latin typeface="TimesTenLTStd-Italic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TimesTenLTStd-Roman"/>
              </a:rPr>
              <a:t>) bits.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Binary Multiplier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Content Placeholder 3" descr=""/>
          <p:cNvPicPr/>
          <p:nvPr/>
        </p:nvPicPr>
        <p:blipFill>
          <a:blip r:embed="rId1"/>
          <a:stretch/>
        </p:blipFill>
        <p:spPr>
          <a:xfrm>
            <a:off x="6095880" y="120600"/>
            <a:ext cx="5061960" cy="533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00320" y="172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Full Adder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838080" y="1355760"/>
            <a:ext cx="2764800" cy="293328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102960" y="4095720"/>
            <a:ext cx="5846760" cy="235080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3"/>
          <a:stretch/>
        </p:blipFill>
        <p:spPr>
          <a:xfrm>
            <a:off x="4410360" y="1235160"/>
            <a:ext cx="3303720" cy="265788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7" descr=""/>
          <p:cNvPicPr/>
          <p:nvPr/>
        </p:nvPicPr>
        <p:blipFill>
          <a:blip r:embed="rId4"/>
          <a:stretch/>
        </p:blipFill>
        <p:spPr>
          <a:xfrm>
            <a:off x="8036640" y="1235160"/>
            <a:ext cx="3097800" cy="24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Full Adder – area optimized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556560" y="1519560"/>
            <a:ext cx="6322320" cy="217620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5" descr=""/>
          <p:cNvPicPr/>
          <p:nvPr/>
        </p:nvPicPr>
        <p:blipFill>
          <a:blip r:embed="rId2"/>
          <a:stretch/>
        </p:blipFill>
        <p:spPr>
          <a:xfrm>
            <a:off x="1160280" y="3696120"/>
            <a:ext cx="2730960" cy="28972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5208120" y="3844800"/>
            <a:ext cx="2161800" cy="27576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7" descr=""/>
          <p:cNvPicPr/>
          <p:nvPr/>
        </p:nvPicPr>
        <p:blipFill>
          <a:blip r:embed="rId4"/>
          <a:stretch/>
        </p:blipFill>
        <p:spPr>
          <a:xfrm>
            <a:off x="5208120" y="4269240"/>
            <a:ext cx="2209320" cy="2473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"/>
          <p:cNvPicPr/>
          <p:nvPr/>
        </p:nvPicPr>
        <p:blipFill>
          <a:blip r:embed="rId5"/>
          <a:stretch/>
        </p:blipFill>
        <p:spPr>
          <a:xfrm>
            <a:off x="5146200" y="4712760"/>
            <a:ext cx="2333160" cy="27576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9" descr=""/>
          <p:cNvPicPr/>
          <p:nvPr/>
        </p:nvPicPr>
        <p:blipFill>
          <a:blip r:embed="rId6"/>
          <a:stretch/>
        </p:blipFill>
        <p:spPr>
          <a:xfrm>
            <a:off x="5093640" y="5125680"/>
            <a:ext cx="1218960" cy="361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10" descr=""/>
          <p:cNvPicPr/>
          <p:nvPr/>
        </p:nvPicPr>
        <p:blipFill>
          <a:blip r:embed="rId7"/>
          <a:stretch/>
        </p:blipFill>
        <p:spPr>
          <a:xfrm>
            <a:off x="3954240" y="5565240"/>
            <a:ext cx="3114360" cy="39024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11" descr=""/>
          <p:cNvPicPr/>
          <p:nvPr/>
        </p:nvPicPr>
        <p:blipFill>
          <a:blip r:embed="rId8"/>
          <a:stretch/>
        </p:blipFill>
        <p:spPr>
          <a:xfrm>
            <a:off x="7901280" y="1625400"/>
            <a:ext cx="2828520" cy="22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Four bit binary adder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4520520"/>
            <a:ext cx="10515240" cy="1656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Also known as ripple carry adder.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Large combinational/propagation delay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2n for normal design for n bits addition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3n for area optimized design for n bits addition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1297440" y="1690560"/>
            <a:ext cx="6659280" cy="23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Full Adder/Subtractor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is done by taking the 2’s complement of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and adding it to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 – B = A + (2</a:t>
            </a:r>
            <a:r>
              <a:rPr b="0" lang="en-IN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– B) = 2</a:t>
            </a:r>
            <a:r>
              <a:rPr b="0" lang="en-IN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+ (A-B)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2’s complement can be obtained by taking the 1’s complement and adding 1.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1’s complement can be implemented with inverters, and a 1 can be added to the sum through the input carry.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Inverters placed between each data input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and the input carry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XOR with 1 for each bits of B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Full Adder/Subtractor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Unsigned number: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 ≥ B: 2</a:t>
            </a:r>
            <a:r>
              <a:rPr b="0" lang="en-IN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+ (A-B) </a:t>
            </a:r>
            <a:r>
              <a:rPr b="0" lang="en-IN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2</a:t>
            </a:r>
            <a:r>
              <a:rPr b="0" lang="en-IN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will be discarded.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 &lt; B: 2</a:t>
            </a:r>
            <a:r>
              <a:rPr b="0" lang="en-IN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- (B-A) </a:t>
            </a:r>
            <a:r>
              <a:rPr b="0" lang="en-IN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2’s complement of B-A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Signed number: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Binary numbers in the signed-complement system are added and subtracted by the same basic addition and subtraction rules as are unsigned numbers.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Therefore, computers need only one common hardware circuit to handle both types of arithmetic.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1715040" y="3264480"/>
            <a:ext cx="3795120" cy="8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Full Adder/Subtractor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32439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M=1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subtractor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M=0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/>
        </p:blipFill>
        <p:spPr>
          <a:xfrm>
            <a:off x="4229280" y="1391760"/>
            <a:ext cx="7962480" cy="39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0D6E2-B0D9-4DB9-8B5A-8612143B4E9D}"/>
</file>

<file path=customXml/itemProps2.xml><?xml version="1.0" encoding="utf-8"?>
<ds:datastoreItem xmlns:ds="http://schemas.openxmlformats.org/officeDocument/2006/customXml" ds:itemID="{573B80FF-5F0C-4082-BE04-80F914A3F576}"/>
</file>

<file path=customXml/itemProps3.xml><?xml version="1.0" encoding="utf-8"?>
<ds:datastoreItem xmlns:ds="http://schemas.openxmlformats.org/officeDocument/2006/customXml" ds:itemID="{F1B6F571-872E-4D58-9BFE-70FAA659221A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1406</TotalTime>
  <Application>LibreOffice/7.0.6.2$Linux_X86_64 LibreOffice_project/00$Build-2</Application>
  <AppVersion>15.0000</AppVersion>
  <Words>786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2020-09-15T15:59:25Z</dcterms:created>
  <dc:creator>Simarpreet Kaur</dc:creator>
  <dc:description/>
  <dc:language>en-IN</dc:language>
  <cp:lastModifiedBy/>
  <dcterms:modified xsi:type="dcterms:W3CDTF">2021-09-16T17:00:47Z</dcterms:modified>
  <cp:revision>338</cp:revision>
  <dc:subject/>
  <dc:title>LOGIC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