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 id="2147483821" r:id="rId2"/>
  </p:sldMasterIdLst>
  <p:notesMasterIdLst>
    <p:notesMasterId r:id="rId37"/>
  </p:notesMasterIdLst>
  <p:handoutMasterIdLst>
    <p:handoutMasterId r:id="rId3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17" d="100"/>
          <a:sy n="117" d="100"/>
        </p:scale>
        <p:origin x="-34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F14FF-B5A3-4692-83FD-28D497AE0D9A}" type="datetimeFigureOut">
              <a:rPr lang="en-IN" smtClean="0"/>
              <a:t>04-08-2021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6E4382-751B-4E37-A90F-8B77EA73BDA8}" type="slidenum">
              <a:rPr lang="en-IN" smtClean="0"/>
              <a:t>‹#›</a:t>
            </a:fld>
            <a:endParaRPr lang="en-IN"/>
          </a:p>
        </p:txBody>
      </p:sp>
    </p:spTree>
    <p:extLst>
      <p:ext uri="{BB962C8B-B14F-4D97-AF65-F5344CB8AC3E}">
        <p14:creationId xmlns:p14="http://schemas.microsoft.com/office/powerpoint/2010/main" val="11286696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26D63-2235-46A0-B2A2-B40B7854E096}" type="datetimeFigureOut">
              <a:rPr lang="en-IN" smtClean="0"/>
              <a:t>04-08-2021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6C4C7-D637-4577-B2EF-3AF1617DC149}" type="slidenum">
              <a:rPr lang="en-IN" smtClean="0"/>
              <a:t>‹#›</a:t>
            </a:fld>
            <a:endParaRPr lang="en-IN"/>
          </a:p>
        </p:txBody>
      </p:sp>
    </p:spTree>
    <p:extLst>
      <p:ext uri="{BB962C8B-B14F-4D97-AF65-F5344CB8AC3E}">
        <p14:creationId xmlns:p14="http://schemas.microsoft.com/office/powerpoint/2010/main" val="41621158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US"/>
              <a:t>30-07-2021</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20135728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30-07-2021</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329607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30-07-2021</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1121579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EAC89E-0FEA-43F6-8FBC-F19DB4E765E0}"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3824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EAC89E-0FEA-43F6-8FBC-F19DB4E765E0}"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8281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AC89E-0FEA-43F6-8FBC-F19DB4E765E0}"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83987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EAC89E-0FEA-43F6-8FBC-F19DB4E765E0}"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3444960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EAC89E-0FEA-43F6-8FBC-F19DB4E765E0}"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245059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EAC89E-0FEA-43F6-8FBC-F19DB4E765E0}" type="datetimeFigureOut">
              <a:rPr lang="en-IN" smtClean="0"/>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1611870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AC89E-0FEA-43F6-8FBC-F19DB4E765E0}" type="datetimeFigureOut">
              <a:rPr lang="en-IN" smtClean="0"/>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172378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AC89E-0FEA-43F6-8FBC-F19DB4E765E0}"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207987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541555" y="6154233"/>
            <a:ext cx="365760" cy="365760"/>
          </a:xfrm>
        </p:spPr>
        <p:txBody>
          <a:bodyPr/>
          <a:lstStyle/>
          <a:p>
            <a:fld id="{AC383DC2-5599-43D7-9E00-1EF46298FDA3}" type="slidenum">
              <a:rPr lang="en-IN" smtClean="0"/>
              <a:t>‹#›</a:t>
            </a:fld>
            <a:endParaRPr lang="en-IN"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56870" y="0"/>
            <a:ext cx="935130" cy="941658"/>
          </a:xfrm>
          <a:prstGeom prst="rect">
            <a:avLst/>
          </a:prstGeom>
        </p:spPr>
      </p:pic>
      <p:grpSp>
        <p:nvGrpSpPr>
          <p:cNvPr id="18" name="Group 17">
            <a:extLst>
              <a:ext uri="{FF2B5EF4-FFF2-40B4-BE49-F238E27FC236}">
                <a16:creationId xmlns:a16="http://schemas.microsoft.com/office/drawing/2014/main" xmlns="" id="{A478D41A-40E7-40C7-9B8E-DC9B29E1E676}"/>
              </a:ext>
            </a:extLst>
          </p:cNvPr>
          <p:cNvGrpSpPr/>
          <p:nvPr userDrawn="1"/>
        </p:nvGrpSpPr>
        <p:grpSpPr>
          <a:xfrm>
            <a:off x="-4" y="6466657"/>
            <a:ext cx="12192004" cy="469721"/>
            <a:chOff x="-4" y="6388279"/>
            <a:chExt cx="12192004" cy="469721"/>
          </a:xfrm>
        </p:grpSpPr>
        <p:grpSp>
          <p:nvGrpSpPr>
            <p:cNvPr id="17" name="Group 16">
              <a:extLst>
                <a:ext uri="{FF2B5EF4-FFF2-40B4-BE49-F238E27FC236}">
                  <a16:creationId xmlns:a16="http://schemas.microsoft.com/office/drawing/2014/main" xmlns="" id="{A40A65F5-7F49-487A-903D-38AE11B3CE84}"/>
                </a:ext>
              </a:extLst>
            </p:cNvPr>
            <p:cNvGrpSpPr/>
            <p:nvPr userDrawn="1"/>
          </p:nvGrpSpPr>
          <p:grpSpPr>
            <a:xfrm>
              <a:off x="-2" y="6454678"/>
              <a:ext cx="12192002" cy="308061"/>
              <a:chOff x="-2" y="6524344"/>
              <a:chExt cx="12192002" cy="225332"/>
            </a:xfrm>
          </p:grpSpPr>
          <p:sp>
            <p:nvSpPr>
              <p:cNvPr id="4" name="Rectangle 3">
                <a:extLst>
                  <a:ext uri="{FF2B5EF4-FFF2-40B4-BE49-F238E27FC236}">
                    <a16:creationId xmlns:a16="http://schemas.microsoft.com/office/drawing/2014/main" xmlns="" id="{4A86EC45-62B5-4F6F-8053-057C9357F5FE}"/>
                  </a:ext>
                </a:extLst>
              </p:cNvPr>
              <p:cNvSpPr/>
              <p:nvPr userDrawn="1"/>
            </p:nvSpPr>
            <p:spPr>
              <a:xfrm>
                <a:off x="-2" y="6527611"/>
                <a:ext cx="12192000" cy="22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2C3ADE55-DEFE-4AF6-9001-893CD00ACC4D}"/>
                  </a:ext>
                </a:extLst>
              </p:cNvPr>
              <p:cNvSpPr/>
              <p:nvPr userDrawn="1"/>
            </p:nvSpPr>
            <p:spPr>
              <a:xfrm>
                <a:off x="-2" y="6527611"/>
                <a:ext cx="3180172" cy="22206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4D75D1F4-2730-4962-ABCA-67DFF0F4C2C4}"/>
                  </a:ext>
                </a:extLst>
              </p:cNvPr>
              <p:cNvSpPr/>
              <p:nvPr userDrawn="1"/>
            </p:nvSpPr>
            <p:spPr>
              <a:xfrm>
                <a:off x="7733209" y="6524344"/>
                <a:ext cx="4458791" cy="222065"/>
              </a:xfrm>
              <a:prstGeom prst="rect">
                <a:avLst/>
              </a:prstGeom>
              <a:solidFill>
                <a:schemeClr val="bg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Footer Placeholder 2">
              <a:extLst>
                <a:ext uri="{FF2B5EF4-FFF2-40B4-BE49-F238E27FC236}">
                  <a16:creationId xmlns:a16="http://schemas.microsoft.com/office/drawing/2014/main" xmlns="" id="{01C92F99-2041-42BA-8A32-2CDE5B73B646}"/>
                </a:ext>
              </a:extLst>
            </p:cNvPr>
            <p:cNvSpPr txBox="1">
              <a:spLocks/>
            </p:cNvSpPr>
            <p:nvPr userDrawn="1"/>
          </p:nvSpPr>
          <p:spPr>
            <a:xfrm>
              <a:off x="-4" y="6388279"/>
              <a:ext cx="12192002" cy="469721"/>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none" dirty="0"/>
                <a:t>MODULE 1 –                                                    </a:t>
              </a:r>
              <a:r>
                <a:rPr lang="en-US" sz="1200" b="1" u="sng" dirty="0" smtClean="0">
                  <a:solidFill>
                    <a:schemeClr val="tx1">
                      <a:alpha val="70000"/>
                    </a:schemeClr>
                  </a:solidFill>
                </a:rPr>
                <a:t>INTRODUCTION </a:t>
              </a:r>
              <a:r>
                <a:rPr lang="en-US" sz="1200" b="1" u="sng" dirty="0">
                  <a:solidFill>
                    <a:schemeClr val="tx1">
                      <a:alpha val="70000"/>
                    </a:schemeClr>
                  </a:solidFill>
                </a:rPr>
                <a:t>TO ROBOTICS (ME201M), JULY-NOV 2021</a:t>
              </a:r>
              <a:r>
                <a:rPr lang="en-US" sz="1200" b="1" u="none" dirty="0"/>
                <a:t>  </a:t>
              </a:r>
              <a:r>
                <a:rPr lang="en-US" sz="1200" b="1" u="sng" dirty="0" smtClean="0"/>
                <a:t>Dr</a:t>
              </a:r>
              <a:r>
                <a:rPr lang="en-US" sz="1200" b="1" u="sng" dirty="0"/>
                <a:t>. B. SANDEEP REDDY, ASST. PROFESSOR, MECH@IITG</a:t>
              </a:r>
              <a:endParaRPr lang="en-IN" sz="1200" b="1" u="sng" dirty="0"/>
            </a:p>
          </p:txBody>
        </p:sp>
      </p:grpSp>
      <p:cxnSp>
        <p:nvCxnSpPr>
          <p:cNvPr id="20" name="Straight Connector 19">
            <a:extLst>
              <a:ext uri="{FF2B5EF4-FFF2-40B4-BE49-F238E27FC236}">
                <a16:creationId xmlns:a16="http://schemas.microsoft.com/office/drawing/2014/main" xmlns="" id="{D77D6F44-30D4-4335-A920-CCDFE9E72CCA}"/>
              </a:ext>
            </a:extLst>
          </p:cNvPr>
          <p:cNvCxnSpPr/>
          <p:nvPr userDrawn="1"/>
        </p:nvCxnSpPr>
        <p:spPr>
          <a:xfrm>
            <a:off x="209006" y="108324"/>
            <a:ext cx="1073766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1B99C959-9F6F-4A1B-B3EE-4E1627054AAF}"/>
              </a:ext>
            </a:extLst>
          </p:cNvPr>
          <p:cNvCxnSpPr/>
          <p:nvPr userDrawn="1"/>
        </p:nvCxnSpPr>
        <p:spPr>
          <a:xfrm>
            <a:off x="204650" y="770172"/>
            <a:ext cx="10737668"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22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AC89E-0FEA-43F6-8FBC-F19DB4E765E0}"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3028291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EAC89E-0FEA-43F6-8FBC-F19DB4E765E0}"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3684648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EAC89E-0FEA-43F6-8FBC-F19DB4E765E0}"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A11D5-D2DB-4E0C-9AAE-8E5B3AF71B86}" type="slidenum">
              <a:rPr lang="en-IN" smtClean="0"/>
              <a:t>‹#›</a:t>
            </a:fld>
            <a:endParaRPr lang="en-IN"/>
          </a:p>
        </p:txBody>
      </p:sp>
    </p:spTree>
    <p:extLst>
      <p:ext uri="{BB962C8B-B14F-4D97-AF65-F5344CB8AC3E}">
        <p14:creationId xmlns:p14="http://schemas.microsoft.com/office/powerpoint/2010/main" val="61668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US"/>
              <a:t>30-07-2021</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7460810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US"/>
              <a:t>30-07-2021</a:t>
            </a:r>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63443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r>
              <a:rPr lang="en-US"/>
              <a:t>30-07-2021</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383DC2-5599-43D7-9E00-1EF46298FDA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8946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30-07-2021</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160264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30-07-2021</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411474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r>
              <a:rPr lang="en-US"/>
              <a:t>30-07-2021</a:t>
            </a:r>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33850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30-07-2021</a:t>
            </a:r>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C383DC2-5599-43D7-9E00-1EF46298FDA3}" type="slidenum">
              <a:rPr lang="en-IN" smtClean="0"/>
              <a:t>‹#›</a:t>
            </a:fld>
            <a:endParaRPr lang="en-IN"/>
          </a:p>
        </p:txBody>
      </p:sp>
    </p:spTree>
    <p:extLst>
      <p:ext uri="{BB962C8B-B14F-4D97-AF65-F5344CB8AC3E}">
        <p14:creationId xmlns:p14="http://schemas.microsoft.com/office/powerpoint/2010/main" val="376851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r>
              <a:rPr lang="en-US"/>
              <a:t>30-07-2021</a:t>
            </a:r>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C383DC2-5599-43D7-9E00-1EF46298FDA3}" type="slidenum">
              <a:rPr lang="en-IN" smtClean="0"/>
              <a:t>‹#›</a:t>
            </a:fld>
            <a:endParaRPr lang="en-IN"/>
          </a:p>
        </p:txBody>
      </p:sp>
    </p:spTree>
    <p:extLst>
      <p:ext uri="{BB962C8B-B14F-4D97-AF65-F5344CB8AC3E}">
        <p14:creationId xmlns:p14="http://schemas.microsoft.com/office/powerpoint/2010/main" val="174413400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AC89E-0FEA-43F6-8FBC-F19DB4E765E0}" type="datetimeFigureOut">
              <a:rPr lang="en-IN" smtClean="0"/>
              <a:t>04-08-2021</a:t>
            </a:fld>
            <a:endParaRPr lang="en-I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A11D5-D2DB-4E0C-9AAE-8E5B3AF71B86}" type="slidenum">
              <a:rPr lang="en-IN" smtClean="0"/>
              <a:t>‹#›</a:t>
            </a:fld>
            <a:endParaRPr lang="en-IN"/>
          </a:p>
        </p:txBody>
      </p:sp>
    </p:spTree>
    <p:extLst>
      <p:ext uri="{BB962C8B-B14F-4D97-AF65-F5344CB8AC3E}">
        <p14:creationId xmlns:p14="http://schemas.microsoft.com/office/powerpoint/2010/main" val="218386848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20.png"/><Relationship Id="rId18" Type="http://schemas.openxmlformats.org/officeDocument/2006/relationships/image" Target="../media/image1410.png"/><Relationship Id="rId21" Type="http://schemas.openxmlformats.org/officeDocument/2006/relationships/image" Target="../media/image1710.png"/><Relationship Id="rId12" Type="http://schemas.openxmlformats.org/officeDocument/2006/relationships/image" Target="../media/image910.png"/><Relationship Id="rId17" Type="http://schemas.openxmlformats.org/officeDocument/2006/relationships/image" Target="../media/image1310.png"/><Relationship Id="rId2" Type="http://schemas.openxmlformats.org/officeDocument/2006/relationships/image" Target="../media/image400.png"/><Relationship Id="rId16" Type="http://schemas.openxmlformats.org/officeDocument/2006/relationships/image" Target="../media/image1210.png"/><Relationship Id="rId20" Type="http://schemas.openxmlformats.org/officeDocument/2006/relationships/image" Target="../media/image1610.png"/><Relationship Id="rId1" Type="http://schemas.openxmlformats.org/officeDocument/2006/relationships/slideLayout" Target="../slideLayouts/slideLayout2.xml"/><Relationship Id="rId11" Type="http://schemas.openxmlformats.org/officeDocument/2006/relationships/image" Target="../media/image131.png"/><Relationship Id="rId24" Type="http://schemas.openxmlformats.org/officeDocument/2006/relationships/image" Target="../media/image209.png"/><Relationship Id="rId5" Type="http://schemas.openxmlformats.org/officeDocument/2006/relationships/image" Target="../media/image700.png"/><Relationship Id="rId15" Type="http://schemas.openxmlformats.org/officeDocument/2006/relationships/image" Target="../media/image1110.png"/><Relationship Id="rId23" Type="http://schemas.openxmlformats.org/officeDocument/2006/relationships/image" Target="../media/image1910.png"/><Relationship Id="rId19" Type="http://schemas.openxmlformats.org/officeDocument/2006/relationships/image" Target="../media/image159.png"/><Relationship Id="rId14" Type="http://schemas.openxmlformats.org/officeDocument/2006/relationships/image" Target="../media/image1010.png"/><Relationship Id="rId22" Type="http://schemas.openxmlformats.org/officeDocument/2006/relationships/image" Target="../media/image1810.png"/></Relationships>
</file>

<file path=ppt/slides/_rels/slide10.xml.rels><?xml version="1.0" encoding="UTF-8" standalone="yes"?>
<Relationships xmlns="http://schemas.openxmlformats.org/package/2006/relationships"><Relationship Id="rId13" Type="http://schemas.openxmlformats.org/officeDocument/2006/relationships/image" Target="../media/image320.png"/><Relationship Id="rId18" Type="http://schemas.openxmlformats.org/officeDocument/2006/relationships/image" Target="../media/image340.png"/><Relationship Id="rId3" Type="http://schemas.openxmlformats.org/officeDocument/2006/relationships/image" Target="../media/image400.png"/><Relationship Id="rId21" Type="http://schemas.openxmlformats.org/officeDocument/2006/relationships/image" Target="../media/image370.png"/><Relationship Id="rId12" Type="http://schemas.openxmlformats.org/officeDocument/2006/relationships/image" Target="../media/image310.png"/><Relationship Id="rId17" Type="http://schemas.openxmlformats.org/officeDocument/2006/relationships/image" Target="../media/image450.png"/><Relationship Id="rId2" Type="http://schemas.openxmlformats.org/officeDocument/2006/relationships/image" Target="../media/image301.png"/><Relationship Id="rId16" Type="http://schemas.openxmlformats.org/officeDocument/2006/relationships/image" Target="../media/image440.png"/><Relationship Id="rId20" Type="http://schemas.openxmlformats.org/officeDocument/2006/relationships/image" Target="../media/image360.png"/><Relationship Id="rId1" Type="http://schemas.openxmlformats.org/officeDocument/2006/relationships/slideLayout" Target="../slideLayouts/slideLayout2.xml"/><Relationship Id="rId11" Type="http://schemas.openxmlformats.org/officeDocument/2006/relationships/image" Target="../media/image131.png"/><Relationship Id="rId24" Type="http://schemas.openxmlformats.org/officeDocument/2006/relationships/image" Target="../media/image490.png"/><Relationship Id="rId5" Type="http://schemas.openxmlformats.org/officeDocument/2006/relationships/image" Target="../media/image700.png"/><Relationship Id="rId15" Type="http://schemas.openxmlformats.org/officeDocument/2006/relationships/image" Target="../media/image430.png"/><Relationship Id="rId23" Type="http://schemas.openxmlformats.org/officeDocument/2006/relationships/image" Target="../media/image481.png"/><Relationship Id="rId10" Type="http://schemas.openxmlformats.org/officeDocument/2006/relationships/image" Target="../media/image120.png"/><Relationship Id="rId19" Type="http://schemas.openxmlformats.org/officeDocument/2006/relationships/image" Target="../media/image350.png"/><Relationship Id="rId14" Type="http://schemas.openxmlformats.org/officeDocument/2006/relationships/image" Target="../media/image330.png"/><Relationship Id="rId22" Type="http://schemas.openxmlformats.org/officeDocument/2006/relationships/image" Target="../media/image380.png"/></Relationships>
</file>

<file path=ppt/slides/_rels/slide11.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30.png"/><Relationship Id="rId5" Type="http://schemas.openxmlformats.org/officeDocument/2006/relationships/image" Target="../media/image600.png"/><Relationship Id="rId4" Type="http://schemas.openxmlformats.org/officeDocument/2006/relationships/image" Target="../media/image590.png"/></Relationships>
</file>

<file path=ppt/slides/_rels/slide1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40.png"/></Relationships>
</file>

<file path=ppt/slides/_rels/slide1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11.png"/><Relationship Id="rId3" Type="http://schemas.openxmlformats.org/officeDocument/2006/relationships/image" Target="../media/image511.png"/><Relationship Id="rId7" Type="http://schemas.openxmlformats.org/officeDocument/2006/relationships/image" Target="../media/image911.png"/><Relationship Id="rId2" Type="http://schemas.openxmlformats.org/officeDocument/2006/relationships/image" Target="../media/image1060.png"/><Relationship Id="rId1" Type="http://schemas.openxmlformats.org/officeDocument/2006/relationships/slideLayout" Target="../slideLayouts/slideLayout2.xml"/><Relationship Id="rId6" Type="http://schemas.openxmlformats.org/officeDocument/2006/relationships/image" Target="../media/image811.png"/><Relationship Id="rId5" Type="http://schemas.openxmlformats.org/officeDocument/2006/relationships/image" Target="../media/image711.png"/><Relationship Id="rId10" Type="http://schemas.openxmlformats.org/officeDocument/2006/relationships/image" Target="../media/image1080.png"/><Relationship Id="rId4" Type="http://schemas.openxmlformats.org/officeDocument/2006/relationships/image" Target="../media/image610.png"/><Relationship Id="rId9" Type="http://schemas.openxmlformats.org/officeDocument/2006/relationships/image" Target="../media/image1070.png"/></Relationships>
</file>

<file path=ppt/slides/_rels/slide18.xml.rels><?xml version="1.0" encoding="UTF-8" standalone="yes"?>
<Relationships xmlns="http://schemas.openxmlformats.org/package/2006/relationships"><Relationship Id="rId8" Type="http://schemas.openxmlformats.org/officeDocument/2006/relationships/image" Target="../media/image1000.png"/><Relationship Id="rId18" Type="http://schemas.openxmlformats.org/officeDocument/2006/relationships/image" Target="../media/image571.png"/><Relationship Id="rId7" Type="http://schemas.openxmlformats.org/officeDocument/2006/relationships/image" Target="../media/image551.png"/><Relationship Id="rId17" Type="http://schemas.openxmlformats.org/officeDocument/2006/relationships/image" Target="../media/image561.png"/><Relationship Id="rId12" Type="http://schemas.openxmlformats.org/officeDocument/2006/relationships/image" Target="../media/image580.png"/><Relationship Id="rId16" Type="http://schemas.openxmlformats.org/officeDocument/2006/relationships/image" Target="../media/image620.png"/><Relationship Id="rId1" Type="http://schemas.openxmlformats.org/officeDocument/2006/relationships/slideLayout" Target="../slideLayouts/slideLayout2.xml"/><Relationship Id="rId6" Type="http://schemas.openxmlformats.org/officeDocument/2006/relationships/image" Target="../media/image800.png"/><Relationship Id="rId11" Type="http://schemas.openxmlformats.org/officeDocument/2006/relationships/image" Target="../media/image112.png"/><Relationship Id="rId15" Type="http://schemas.openxmlformats.org/officeDocument/2006/relationships/image" Target="../media/image611.png"/><Relationship Id="rId10" Type="http://schemas.openxmlformats.org/officeDocument/2006/relationships/image" Target="../media/image1090.png"/><Relationship Id="rId9" Type="http://schemas.openxmlformats.org/officeDocument/2006/relationships/image" Target="../media/image11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221.png"/><Relationship Id="rId18" Type="http://schemas.openxmlformats.org/officeDocument/2006/relationships/image" Target="../media/image231.png"/><Relationship Id="rId21" Type="http://schemas.openxmlformats.org/officeDocument/2006/relationships/image" Target="../media/image1710.png"/><Relationship Id="rId12" Type="http://schemas.openxmlformats.org/officeDocument/2006/relationships/image" Target="../media/image211.png"/><Relationship Id="rId17" Type="http://schemas.openxmlformats.org/officeDocument/2006/relationships/image" Target="../media/image1310.png"/><Relationship Id="rId2" Type="http://schemas.openxmlformats.org/officeDocument/2006/relationships/image" Target="../media/image400.png"/><Relationship Id="rId16" Type="http://schemas.openxmlformats.org/officeDocument/2006/relationships/image" Target="../media/image1210.png"/><Relationship Id="rId20" Type="http://schemas.openxmlformats.org/officeDocument/2006/relationships/image" Target="../media/image1610.png"/><Relationship Id="rId1" Type="http://schemas.openxmlformats.org/officeDocument/2006/relationships/slideLayout" Target="../slideLayouts/slideLayout2.xml"/><Relationship Id="rId11" Type="http://schemas.openxmlformats.org/officeDocument/2006/relationships/image" Target="../media/image131.png"/><Relationship Id="rId5" Type="http://schemas.openxmlformats.org/officeDocument/2006/relationships/image" Target="../media/image700.png"/><Relationship Id="rId15" Type="http://schemas.openxmlformats.org/officeDocument/2006/relationships/image" Target="../media/image1110.png"/><Relationship Id="rId23" Type="http://schemas.openxmlformats.org/officeDocument/2006/relationships/image" Target="../media/image251.png"/><Relationship Id="rId19" Type="http://schemas.openxmlformats.org/officeDocument/2006/relationships/image" Target="../media/image159.png"/><Relationship Id="rId14" Type="http://schemas.openxmlformats.org/officeDocument/2006/relationships/image" Target="../media/image1010.png"/><Relationship Id="rId22" Type="http://schemas.openxmlformats.org/officeDocument/2006/relationships/image" Target="../media/image241.png"/></Relationships>
</file>

<file path=ppt/slides/_rels/slide20.xml.rels><?xml version="1.0" encoding="UTF-8" standalone="yes"?>
<Relationships xmlns="http://schemas.openxmlformats.org/package/2006/relationships"><Relationship Id="rId18" Type="http://schemas.openxmlformats.org/officeDocument/2006/relationships/image" Target="../media/image1811.png"/><Relationship Id="rId26" Type="http://schemas.openxmlformats.org/officeDocument/2006/relationships/image" Target="../media/image262.png"/><Relationship Id="rId3" Type="http://schemas.openxmlformats.org/officeDocument/2006/relationships/image" Target="../media/image1611.png"/><Relationship Id="rId21" Type="http://schemas.openxmlformats.org/officeDocument/2006/relationships/image" Target="../media/image212.png"/><Relationship Id="rId34" Type="http://schemas.openxmlformats.org/officeDocument/2006/relationships/image" Target="../media/image118.png"/><Relationship Id="rId17" Type="http://schemas.openxmlformats.org/officeDocument/2006/relationships/image" Target="../media/image1300.png"/><Relationship Id="rId25" Type="http://schemas.openxmlformats.org/officeDocument/2006/relationships/image" Target="../media/image252.png"/><Relationship Id="rId33" Type="http://schemas.openxmlformats.org/officeDocument/2006/relationships/image" Target="../media/image117.png"/><Relationship Id="rId2" Type="http://schemas.openxmlformats.org/officeDocument/2006/relationships/image" Target="../media/image113.png"/><Relationship Id="rId16" Type="http://schemas.openxmlformats.org/officeDocument/2006/relationships/image" Target="../media/image1711.png"/><Relationship Id="rId20" Type="http://schemas.openxmlformats.org/officeDocument/2006/relationships/image" Target="../media/image2010.png"/><Relationship Id="rId29" Type="http://schemas.openxmlformats.org/officeDocument/2006/relationships/image" Target="../media/image293.png"/><Relationship Id="rId1" Type="http://schemas.openxmlformats.org/officeDocument/2006/relationships/slideLayout" Target="../slideLayouts/slideLayout2.xml"/><Relationship Id="rId24" Type="http://schemas.openxmlformats.org/officeDocument/2006/relationships/image" Target="../media/image242.png"/><Relationship Id="rId32" Type="http://schemas.openxmlformats.org/officeDocument/2006/relationships/image" Target="../media/image116.png"/><Relationship Id="rId15" Type="http://schemas.openxmlformats.org/officeDocument/2006/relationships/image" Target="../media/image1100.png"/><Relationship Id="rId5" Type="http://schemas.openxmlformats.org/officeDocument/2006/relationships/image" Target="../media/image701.png"/><Relationship Id="rId23" Type="http://schemas.openxmlformats.org/officeDocument/2006/relationships/image" Target="../media/image232.png"/><Relationship Id="rId28" Type="http://schemas.openxmlformats.org/officeDocument/2006/relationships/image" Target="../media/image282.png"/><Relationship Id="rId36" Type="http://schemas.openxmlformats.org/officeDocument/2006/relationships/image" Target="../media/image122.png"/><Relationship Id="rId19" Type="http://schemas.openxmlformats.org/officeDocument/2006/relationships/image" Target="../media/image1911.png"/><Relationship Id="rId31" Type="http://schemas.openxmlformats.org/officeDocument/2006/relationships/image" Target="../media/image115.png"/><Relationship Id="rId22" Type="http://schemas.openxmlformats.org/officeDocument/2006/relationships/image" Target="../media/image222.png"/><Relationship Id="rId27" Type="http://schemas.openxmlformats.org/officeDocument/2006/relationships/image" Target="../media/image272.png"/><Relationship Id="rId30" Type="http://schemas.openxmlformats.org/officeDocument/2006/relationships/image" Target="../media/image114.png"/><Relationship Id="rId35" Type="http://schemas.openxmlformats.org/officeDocument/2006/relationships/image" Target="../media/image119.png"/></Relationships>
</file>

<file path=ppt/slides/_rels/slide21.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slideLayout" Target="../slideLayouts/slideLayout2.xml"/><Relationship Id="rId5" Type="http://schemas.openxmlformats.org/officeDocument/2006/relationships/image" Target="../media/image123.png"/><Relationship Id="rId4" Type="http://schemas.openxmlformats.org/officeDocument/2006/relationships/image" Target="../media/image391.png"/></Relationships>
</file>

<file path=ppt/slides/_rels/slide22.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23.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8" Type="http://schemas.openxmlformats.org/officeDocument/2006/relationships/image" Target="../media/image512.png"/><Relationship Id="rId26" Type="http://schemas.openxmlformats.org/officeDocument/2006/relationships/image" Target="../media/image582.png"/><Relationship Id="rId3" Type="http://schemas.openxmlformats.org/officeDocument/2006/relationships/image" Target="../media/image501.png"/><Relationship Id="rId21" Type="http://schemas.openxmlformats.org/officeDocument/2006/relationships/image" Target="../media/image531.png"/><Relationship Id="rId17" Type="http://schemas.openxmlformats.org/officeDocument/2006/relationships/image" Target="../media/image1301.png"/><Relationship Id="rId25" Type="http://schemas.openxmlformats.org/officeDocument/2006/relationships/image" Target="../media/image570.png"/><Relationship Id="rId2" Type="http://schemas.openxmlformats.org/officeDocument/2006/relationships/image" Target="../media/image135.png"/><Relationship Id="rId16" Type="http://schemas.openxmlformats.org/officeDocument/2006/relationships/image" Target="../media/image1712.png"/><Relationship Id="rId20" Type="http://schemas.openxmlformats.org/officeDocument/2006/relationships/image" Target="../media/image521.png"/><Relationship Id="rId29" Type="http://schemas.openxmlformats.org/officeDocument/2006/relationships/image" Target="../media/image612.png"/><Relationship Id="rId1" Type="http://schemas.openxmlformats.org/officeDocument/2006/relationships/slideLayout" Target="../slideLayouts/slideLayout2.xml"/><Relationship Id="rId24" Type="http://schemas.openxmlformats.org/officeDocument/2006/relationships/image" Target="../media/image560.png"/><Relationship Id="rId32" Type="http://schemas.openxmlformats.org/officeDocument/2006/relationships/image" Target="../media/image631.png"/><Relationship Id="rId15" Type="http://schemas.openxmlformats.org/officeDocument/2006/relationships/image" Target="../media/image1101.png"/><Relationship Id="rId5" Type="http://schemas.openxmlformats.org/officeDocument/2006/relationships/image" Target="../media/image702.png"/><Relationship Id="rId23" Type="http://schemas.openxmlformats.org/officeDocument/2006/relationships/image" Target="../media/image550.png"/><Relationship Id="rId28" Type="http://schemas.openxmlformats.org/officeDocument/2006/relationships/image" Target="../media/image601.png"/><Relationship Id="rId19" Type="http://schemas.openxmlformats.org/officeDocument/2006/relationships/image" Target="../media/image1812.png"/><Relationship Id="rId31" Type="http://schemas.openxmlformats.org/officeDocument/2006/relationships/image" Target="../media/image622.png"/><Relationship Id="rId22" Type="http://schemas.openxmlformats.org/officeDocument/2006/relationships/image" Target="../media/image541.png"/><Relationship Id="rId27" Type="http://schemas.openxmlformats.org/officeDocument/2006/relationships/image" Target="../media/image591.png"/><Relationship Id="rId30" Type="http://schemas.openxmlformats.org/officeDocument/2006/relationships/image" Target="../media/image273.png"/></Relationships>
</file>

<file path=ppt/slides/_rels/slide25.xml.rels><?xml version="1.0" encoding="UTF-8" standalone="yes"?>
<Relationships xmlns="http://schemas.openxmlformats.org/package/2006/relationships"><Relationship Id="rId3" Type="http://schemas.openxmlformats.org/officeDocument/2006/relationships/image" Target="../media/image651.png"/><Relationship Id="rId2" Type="http://schemas.openxmlformats.org/officeDocument/2006/relationships/image" Target="../media/image641.png"/><Relationship Id="rId1" Type="http://schemas.openxmlformats.org/officeDocument/2006/relationships/slideLayout" Target="../slideLayouts/slideLayout2.xml"/><Relationship Id="rId4" Type="http://schemas.openxmlformats.org/officeDocument/2006/relationships/image" Target="../media/image661.png"/></Relationships>
</file>

<file path=ppt/slides/_rels/slide2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411.png"/><Relationship Id="rId1" Type="http://schemas.openxmlformats.org/officeDocument/2006/relationships/slideLayout" Target="../slideLayouts/slideLayout2.xml"/><Relationship Id="rId5" Type="http://schemas.openxmlformats.org/officeDocument/2006/relationships/image" Target="../media/image123.png"/><Relationship Id="rId4" Type="http://schemas.openxmlformats.org/officeDocument/2006/relationships/image" Target="../media/image712.png"/></Relationships>
</file>

<file path=ppt/slides/_rels/slide28.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760.png"/><Relationship Id="rId5" Type="http://schemas.openxmlformats.org/officeDocument/2006/relationships/image" Target="../media/image750.png"/><Relationship Id="rId4" Type="http://schemas.openxmlformats.org/officeDocument/2006/relationships/image" Target="../media/image740.png"/></Relationships>
</file>

<file path=ppt/slides/_rels/slide2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81.png"/><Relationship Id="rId13" Type="http://schemas.openxmlformats.org/officeDocument/2006/relationships/image" Target="../media/image231.png"/><Relationship Id="rId18" Type="http://schemas.openxmlformats.org/officeDocument/2006/relationships/image" Target="../media/image302.png"/><Relationship Id="rId7" Type="http://schemas.openxmlformats.org/officeDocument/2006/relationships/image" Target="../media/image211.png"/><Relationship Id="rId12" Type="http://schemas.openxmlformats.org/officeDocument/2006/relationships/image" Target="../media/image1310.png"/><Relationship Id="rId17" Type="http://schemas.openxmlformats.org/officeDocument/2006/relationships/image" Target="../media/image292.png"/><Relationship Id="rId2" Type="http://schemas.openxmlformats.org/officeDocument/2006/relationships/image" Target="../media/image261.png"/><Relationship Id="rId16" Type="http://schemas.openxmlformats.org/officeDocument/2006/relationships/image" Target="../media/image1710.png"/><Relationship Id="rId1" Type="http://schemas.openxmlformats.org/officeDocument/2006/relationships/slideLayout" Target="../slideLayouts/slideLayout2.xml"/><Relationship Id="rId6" Type="http://schemas.openxmlformats.org/officeDocument/2006/relationships/image" Target="../media/image271.png"/><Relationship Id="rId11" Type="http://schemas.openxmlformats.org/officeDocument/2006/relationships/image" Target="../media/image1210.png"/><Relationship Id="rId5" Type="http://schemas.openxmlformats.org/officeDocument/2006/relationships/image" Target="../media/image700.png"/><Relationship Id="rId15" Type="http://schemas.openxmlformats.org/officeDocument/2006/relationships/image" Target="../media/image1610.png"/><Relationship Id="rId10" Type="http://schemas.openxmlformats.org/officeDocument/2006/relationships/image" Target="../media/image1110.png"/><Relationship Id="rId9" Type="http://schemas.openxmlformats.org/officeDocument/2006/relationships/image" Target="../media/image1010.png"/><Relationship Id="rId14" Type="http://schemas.openxmlformats.org/officeDocument/2006/relationships/image" Target="../media/image15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in.mathworks.com/help/robotics/ref/tform2eul.html#d120e37204" TargetMode="External"/><Relationship Id="rId2" Type="http://schemas.openxmlformats.org/officeDocument/2006/relationships/hyperlink" Target="https://in.mathworks.com/help/robotics/ref/tform2eul.html#d120e37181"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790.png"/></Relationships>
</file>

<file path=ppt/slides/_rels/slide34.xml.rels><?xml version="1.0" encoding="UTF-8" standalone="yes"?>
<Relationships xmlns="http://schemas.openxmlformats.org/package/2006/relationships"><Relationship Id="rId3" Type="http://schemas.openxmlformats.org/officeDocument/2006/relationships/hyperlink" Target="https://in.mathworks.com/help/robotics/ref/tform2eul.html#d120e37204" TargetMode="External"/><Relationship Id="rId2" Type="http://schemas.openxmlformats.org/officeDocument/2006/relationships/image" Target="../media/image79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311.png"/><Relationship Id="rId13" Type="http://schemas.openxmlformats.org/officeDocument/2006/relationships/image" Target="../media/image321.png"/><Relationship Id="rId3" Type="http://schemas.openxmlformats.org/officeDocument/2006/relationships/image" Target="../media/image510.png"/><Relationship Id="rId7" Type="http://schemas.openxmlformats.org/officeDocument/2006/relationships/image" Target="../media/image300.png"/><Relationship Id="rId12" Type="http://schemas.openxmlformats.org/officeDocument/2006/relationships/image" Target="../media/image312.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290.png"/><Relationship Id="rId11" Type="http://schemas.openxmlformats.org/officeDocument/2006/relationships/image" Target="../media/image540.png"/><Relationship Id="rId5" Type="http://schemas.openxmlformats.org/officeDocument/2006/relationships/image" Target="../media/image460.png"/><Relationship Id="rId10" Type="http://schemas.openxmlformats.org/officeDocument/2006/relationships/image" Target="../media/image480.png"/><Relationship Id="rId4" Type="http://schemas.openxmlformats.org/officeDocument/2006/relationships/image" Target="../media/image103.png"/><Relationship Id="rId9" Type="http://schemas.openxmlformats.org/officeDocument/2006/relationships/image" Target="../media/image530.png"/></Relationships>
</file>

<file path=ppt/slides/_rels/slide5.xml.rels><?xml version="1.0" encoding="UTF-8" standalone="yes"?>
<Relationships xmlns="http://schemas.openxmlformats.org/package/2006/relationships"><Relationship Id="rId2" Type="http://schemas.openxmlformats.org/officeDocument/2006/relationships/image" Target="../media/image3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121.png"/><Relationship Id="rId18" Type="http://schemas.openxmlformats.org/officeDocument/2006/relationships/image" Target="../media/image140.png"/><Relationship Id="rId21" Type="http://schemas.openxmlformats.org/officeDocument/2006/relationships/image" Target="../media/image170.png"/><Relationship Id="rId12" Type="http://schemas.openxmlformats.org/officeDocument/2006/relationships/image" Target="../media/image111.png"/><Relationship Id="rId17" Type="http://schemas.openxmlformats.org/officeDocument/2006/relationships/image" Target="../media/image450.png"/><Relationship Id="rId2" Type="http://schemas.openxmlformats.org/officeDocument/2006/relationships/image" Target="../media/image400.png"/><Relationship Id="rId16" Type="http://schemas.openxmlformats.org/officeDocument/2006/relationships/image" Target="../media/image440.png"/><Relationship Id="rId20" Type="http://schemas.openxmlformats.org/officeDocument/2006/relationships/image" Target="../media/image160.png"/><Relationship Id="rId1" Type="http://schemas.openxmlformats.org/officeDocument/2006/relationships/slideLayout" Target="../slideLayouts/slideLayout2.xml"/><Relationship Id="rId11" Type="http://schemas.openxmlformats.org/officeDocument/2006/relationships/image" Target="../media/image131.png"/><Relationship Id="rId5" Type="http://schemas.openxmlformats.org/officeDocument/2006/relationships/image" Target="../media/image700.png"/><Relationship Id="rId15" Type="http://schemas.openxmlformats.org/officeDocument/2006/relationships/image" Target="../media/image430.png"/><Relationship Id="rId10" Type="http://schemas.openxmlformats.org/officeDocument/2006/relationships/image" Target="../media/image120.png"/><Relationship Id="rId19" Type="http://schemas.openxmlformats.org/officeDocument/2006/relationships/image" Target="../media/image150.png"/><Relationship Id="rId14" Type="http://schemas.openxmlformats.org/officeDocument/2006/relationships/image" Target="../media/image130.png"/><Relationship Id="rId22" Type="http://schemas.openxmlformats.org/officeDocument/2006/relationships/image" Target="../media/image180.png"/></Relationships>
</file>

<file path=ppt/slides/_rels/slide9.xml.rels><?xml version="1.0" encoding="UTF-8" standalone="yes"?>
<Relationships xmlns="http://schemas.openxmlformats.org/package/2006/relationships"><Relationship Id="rId13" Type="http://schemas.openxmlformats.org/officeDocument/2006/relationships/image" Target="../media/image420.png"/><Relationship Id="rId18" Type="http://schemas.openxmlformats.org/officeDocument/2006/relationships/image" Target="../media/image230.png"/><Relationship Id="rId21" Type="http://schemas.openxmlformats.org/officeDocument/2006/relationships/image" Target="../media/image260.png"/><Relationship Id="rId12" Type="http://schemas.openxmlformats.org/officeDocument/2006/relationships/image" Target="../media/image410.png"/><Relationship Id="rId17" Type="http://schemas.openxmlformats.org/officeDocument/2006/relationships/image" Target="../media/image220.png"/><Relationship Id="rId2" Type="http://schemas.openxmlformats.org/officeDocument/2006/relationships/image" Target="../media/image400.png"/><Relationship Id="rId16" Type="http://schemas.openxmlformats.org/officeDocument/2006/relationships/image" Target="../media/image210.png"/><Relationship Id="rId20" Type="http://schemas.openxmlformats.org/officeDocument/2006/relationships/image" Target="../media/image250.png"/><Relationship Id="rId1" Type="http://schemas.openxmlformats.org/officeDocument/2006/relationships/slideLayout" Target="../slideLayouts/slideLayout2.xml"/><Relationship Id="rId11" Type="http://schemas.openxmlformats.org/officeDocument/2006/relationships/image" Target="../media/image131.png"/><Relationship Id="rId24" Type="http://schemas.openxmlformats.org/officeDocument/2006/relationships/image" Target="../media/image291.png"/><Relationship Id="rId5" Type="http://schemas.openxmlformats.org/officeDocument/2006/relationships/image" Target="../media/image700.png"/><Relationship Id="rId15" Type="http://schemas.openxmlformats.org/officeDocument/2006/relationships/image" Target="../media/image200.png"/><Relationship Id="rId23" Type="http://schemas.openxmlformats.org/officeDocument/2006/relationships/image" Target="../media/image280.png"/><Relationship Id="rId19" Type="http://schemas.openxmlformats.org/officeDocument/2006/relationships/image" Target="../media/image240.png"/><Relationship Id="rId14" Type="http://schemas.openxmlformats.org/officeDocument/2006/relationships/image" Target="../media/image190.png"/><Relationship Id="rId22"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1</a:t>
            </a:fld>
            <a:endParaRPr lang="en-IN"/>
          </a:p>
        </p:txBody>
      </p:sp>
      <p:grpSp>
        <p:nvGrpSpPr>
          <p:cNvPr id="37" name="Group 36"/>
          <p:cNvGrpSpPr/>
          <p:nvPr/>
        </p:nvGrpSpPr>
        <p:grpSpPr>
          <a:xfrm>
            <a:off x="1240313" y="1128315"/>
            <a:ext cx="4186447" cy="3742850"/>
            <a:chOff x="1240313" y="1128315"/>
            <a:chExt cx="4186447" cy="3742850"/>
          </a:xfrm>
        </p:grpSpPr>
        <p:grpSp>
          <p:nvGrpSpPr>
            <p:cNvPr id="5" name="Group 4"/>
            <p:cNvGrpSpPr/>
            <p:nvPr/>
          </p:nvGrpSpPr>
          <p:grpSpPr>
            <a:xfrm>
              <a:off x="1240313" y="1128315"/>
              <a:ext cx="4186447" cy="3742850"/>
              <a:chOff x="3497126" y="876067"/>
              <a:chExt cx="4186447" cy="3742850"/>
            </a:xfrm>
          </p:grpSpPr>
          <p:grpSp>
            <p:nvGrpSpPr>
              <p:cNvPr id="6" name="Group 5"/>
              <p:cNvGrpSpPr/>
              <p:nvPr/>
            </p:nvGrpSpPr>
            <p:grpSpPr>
              <a:xfrm>
                <a:off x="3497126" y="1341209"/>
                <a:ext cx="3843806" cy="3111437"/>
                <a:chOff x="7405730" y="2364056"/>
                <a:chExt cx="3843806" cy="3111437"/>
              </a:xfrm>
            </p:grpSpPr>
            <p:sp>
              <p:nvSpPr>
                <p:cNvPr id="20" name="Freeform 19"/>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1" name="TextBox 20"/>
                <p:cNvSpPr txBox="1"/>
                <p:nvPr/>
              </p:nvSpPr>
              <p:spPr>
                <a:xfrm>
                  <a:off x="9193305" y="4600099"/>
                  <a:ext cx="17896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FFFF"/>
                      </a:solidFill>
                      <a:effectLst/>
                      <a:uLnTx/>
                      <a:uFillTx/>
                      <a:latin typeface="Franklin Gothic Book" panose="020B0503020102020204"/>
                      <a:ea typeface="+mn-ea"/>
                      <a:cs typeface="+mn-cs"/>
                    </a:rPr>
                    <a:t>RIGID BODY</a:t>
                  </a:r>
                </a:p>
              </p:txBody>
            </p:sp>
            <p:cxnSp>
              <p:nvCxnSpPr>
                <p:cNvPr id="22" name="Straight Arrow Connector 21"/>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p:nvPr/>
              </p:nvCxnSpPr>
              <p:spPr>
                <a:xfrm>
                  <a:off x="7882759" y="2555677"/>
                  <a:ext cx="684364" cy="202200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stCxn id="20" idx="58"/>
                </p:cNvCxnSpPr>
                <p:nvPr/>
              </p:nvCxnSpPr>
              <p:spPr>
                <a:xfrm flipH="1">
                  <a:off x="8582102" y="3714184"/>
                  <a:ext cx="2179573" cy="85338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p:nvPr/>
              </p:nvCxnSpPr>
              <p:spPr>
                <a:xfrm flipV="1">
                  <a:off x="7893662" y="4571669"/>
                  <a:ext cx="688439" cy="499697"/>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7453026" y="2371011"/>
                      <a:ext cx="429733"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453026" y="2371011"/>
                      <a:ext cx="429733" cy="379399"/>
                    </a:xfrm>
                    <a:prstGeom prst="rect">
                      <a:avLst/>
                    </a:prstGeom>
                    <a:blipFill>
                      <a:blip r:embed="rId2"/>
                      <a:stretch>
                        <a:fillRect l="-14085" t="-24194" r="-36620"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949180" y="2603726"/>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49180" y="2603726"/>
                      <a:ext cx="592944" cy="369332"/>
                    </a:xfrm>
                    <a:prstGeom prst="rect">
                      <a:avLst/>
                    </a:prstGeom>
                    <a:blipFill>
                      <a:blip r:embed="rId11"/>
                      <a:stretch>
                        <a:fillRect l="-11340" r="-12371" b="-38333"/>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7" name="TextBox 6"/>
                  <p:cNvSpPr txBox="1"/>
                  <p:nvPr/>
                </p:nvSpPr>
                <p:spPr>
                  <a:xfrm>
                    <a:off x="4155405" y="3814299"/>
                    <a:ext cx="441275"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155405" y="3814299"/>
                    <a:ext cx="441275" cy="379206"/>
                  </a:xfrm>
                  <a:prstGeom prst="rect">
                    <a:avLst/>
                  </a:prstGeom>
                  <a:blipFill>
                    <a:blip r:embed="rId12"/>
                    <a:stretch>
                      <a:fillRect l="-13699" t="-16129" r="-43836"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78618" y="2344388"/>
                    <a:ext cx="391517"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878618" y="2344388"/>
                    <a:ext cx="391517" cy="379206"/>
                  </a:xfrm>
                  <a:prstGeom prst="rect">
                    <a:avLst/>
                  </a:prstGeom>
                  <a:blipFill>
                    <a:blip r:embed="rId13"/>
                    <a:stretch>
                      <a:fillRect l="-15625" t="-16129" r="-45313" b="-16129"/>
                    </a:stretch>
                  </a:blipFill>
                </p:spPr>
                <p:txBody>
                  <a:bodyPr/>
                  <a:lstStyle/>
                  <a:p>
                    <a:r>
                      <a:rPr lang="en-IN">
                        <a:noFill/>
                      </a:rPr>
                      <a:t> </a:t>
                    </a:r>
                  </a:p>
                </p:txBody>
              </p:sp>
            </mc:Fallback>
          </mc:AlternateContent>
          <p:grpSp>
            <p:nvGrpSpPr>
              <p:cNvPr id="9" name="Group 8"/>
              <p:cNvGrpSpPr/>
              <p:nvPr/>
            </p:nvGrpSpPr>
            <p:grpSpPr>
              <a:xfrm>
                <a:off x="3736509" y="876067"/>
                <a:ext cx="3947064" cy="3742850"/>
                <a:chOff x="3939322" y="548425"/>
                <a:chExt cx="3947064" cy="3742850"/>
              </a:xfrm>
            </p:grpSpPr>
            <mc:AlternateContent xmlns:mc="http://schemas.openxmlformats.org/markup-compatibility/2006" xmlns:a14="http://schemas.microsoft.com/office/drawing/2010/main">
              <mc:Choice Requires="a14">
                <p:sp>
                  <p:nvSpPr>
                    <p:cNvPr id="16" name="TextBox 15"/>
                    <p:cNvSpPr txBox="1"/>
                    <p:nvPr/>
                  </p:nvSpPr>
                  <p:spPr>
                    <a:xfrm>
                      <a:off x="4431648" y="548425"/>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431648" y="548425"/>
                      <a:ext cx="592944" cy="369332"/>
                    </a:xfrm>
                    <a:prstGeom prst="rect">
                      <a:avLst/>
                    </a:prstGeom>
                    <a:blipFill>
                      <a:blip r:embed="rId14"/>
                      <a:stretch>
                        <a:fillRect l="-10204" r="-10204" b="-360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12838" y="854268"/>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2838" y="854268"/>
                      <a:ext cx="407355" cy="379399"/>
                    </a:xfrm>
                    <a:prstGeom prst="rect">
                      <a:avLst/>
                    </a:prstGeom>
                    <a:blipFill>
                      <a:blip r:embed="rId15"/>
                      <a:stretch>
                        <a:fillRect l="-14925" t="-22581" r="-4477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39322" y="3912069"/>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939322" y="3912069"/>
                      <a:ext cx="418896" cy="379206"/>
                    </a:xfrm>
                    <a:prstGeom prst="rect">
                      <a:avLst/>
                    </a:prstGeom>
                    <a:blipFill>
                      <a:blip r:embed="rId16"/>
                      <a:stretch>
                        <a:fillRect l="-16176" t="-17742" r="-47059"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517247" y="2870404"/>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517247" y="2870404"/>
                      <a:ext cx="369139" cy="379206"/>
                    </a:xfrm>
                    <a:prstGeom prst="rect">
                      <a:avLst/>
                    </a:prstGeom>
                    <a:blipFill>
                      <a:blip r:embed="rId17"/>
                      <a:stretch>
                        <a:fillRect l="-18333" t="-17742" r="-46667" b="-16129"/>
                      </a:stretch>
                    </a:blipFill>
                  </p:spPr>
                  <p:txBody>
                    <a:bodyPr/>
                    <a:lstStyle/>
                    <a:p>
                      <a:r>
                        <a:rPr lang="en-IN">
                          <a:noFill/>
                        </a:rPr>
                        <a:t> </a:t>
                      </a:r>
                    </a:p>
                  </p:txBody>
                </p:sp>
              </mc:Fallback>
            </mc:AlternateContent>
          </p:grpSp>
        </p:grpSp>
        <p:sp>
          <p:nvSpPr>
            <p:cNvPr id="33" name="Arc 32"/>
            <p:cNvSpPr/>
            <p:nvPr/>
          </p:nvSpPr>
          <p:spPr>
            <a:xfrm>
              <a:off x="3215100" y="3378087"/>
              <a:ext cx="549481" cy="941472"/>
            </a:xfrm>
            <a:prstGeom prst="arc">
              <a:avLst>
                <a:gd name="adj1" fmla="val 16200000"/>
                <a:gd name="adj2" fmla="val 20897893"/>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p:cNvSpPr txBox="1"/>
                <p:nvPr/>
              </p:nvSpPr>
              <p:spPr>
                <a:xfrm>
                  <a:off x="3735423" y="3373697"/>
                  <a:ext cx="227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ϕ</m:t>
                        </m:r>
                      </m:oMath>
                    </m:oMathPara>
                  </a14:m>
                  <a:endParaRPr lang="en-IN" dirty="0"/>
                </a:p>
              </p:txBody>
            </p:sp>
          </mc:Choice>
          <mc:Fallback xmlns="">
            <p:sp>
              <p:nvSpPr>
                <p:cNvPr id="34" name="TextBox 33"/>
                <p:cNvSpPr txBox="1">
                  <a:spLocks noRot="1" noChangeAspect="1" noMove="1" noResize="1" noEditPoints="1" noAdjustHandles="1" noChangeArrowheads="1" noChangeShapeType="1" noTextEdit="1"/>
                </p:cNvSpPr>
                <p:nvPr/>
              </p:nvSpPr>
              <p:spPr>
                <a:xfrm>
                  <a:off x="3735423" y="3373697"/>
                  <a:ext cx="227626" cy="276999"/>
                </a:xfrm>
                <a:prstGeom prst="rect">
                  <a:avLst/>
                </a:prstGeom>
                <a:blipFill>
                  <a:blip r:embed="rId18"/>
                  <a:stretch>
                    <a:fillRect l="-35135" r="-32432" b="-34783"/>
                  </a:stretch>
                </a:blipFill>
              </p:spPr>
              <p:txBody>
                <a:bodyPr/>
                <a:lstStyle/>
                <a:p>
                  <a:r>
                    <a:rPr lang="en-IN">
                      <a:noFill/>
                    </a:rPr>
                    <a:t> </a:t>
                  </a:r>
                </a:p>
              </p:txBody>
            </p:sp>
          </mc:Fallback>
        </mc:AlternateContent>
        <p:cxnSp>
          <p:nvCxnSpPr>
            <p:cNvPr id="35" name="Straight Arrow Connector 34"/>
            <p:cNvCxnSpPr/>
            <p:nvPr/>
          </p:nvCxnSpPr>
          <p:spPr>
            <a:xfrm flipH="1">
              <a:off x="2421526" y="2345666"/>
              <a:ext cx="1172596" cy="1447903"/>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3475610" y="2323448"/>
                  <a:ext cx="4074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𝑷</m:t>
                        </m:r>
                      </m:oMath>
                    </m:oMathPara>
                  </a14:m>
                  <a:endParaRPr lang="en-IN" b="1" dirty="0"/>
                </a:p>
              </p:txBody>
            </p:sp>
          </mc:Choice>
          <mc:Fallback xmlns="">
            <p:sp>
              <p:nvSpPr>
                <p:cNvPr id="36" name="Rectangle 35"/>
                <p:cNvSpPr>
                  <a:spLocks noRot="1" noChangeAspect="1" noMove="1" noResize="1" noEditPoints="1" noAdjustHandles="1" noChangeArrowheads="1" noChangeShapeType="1" noTextEdit="1"/>
                </p:cNvSpPr>
                <p:nvPr/>
              </p:nvSpPr>
              <p:spPr>
                <a:xfrm>
                  <a:off x="3475610" y="2323448"/>
                  <a:ext cx="407483" cy="369332"/>
                </a:xfrm>
                <a:prstGeom prst="rect">
                  <a:avLst/>
                </a:prstGeom>
                <a:blipFill>
                  <a:blip r:embed="rId19"/>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8" name="TextBox 37"/>
              <p:cNvSpPr txBox="1"/>
              <p:nvPr/>
            </p:nvSpPr>
            <p:spPr>
              <a:xfrm>
                <a:off x="6942315" y="1308887"/>
                <a:ext cx="349243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latin typeface="Cambria Math"/>
                            </a:rPr>
                          </m:ctrlPr>
                        </m:sPrePr>
                        <m:sub/>
                        <m:sup>
                          <m:r>
                            <a:rPr lang="en-IN" b="0" i="1" smtClean="0">
                              <a:latin typeface="Cambria Math" panose="02040503050406030204" pitchFamily="18" charset="0"/>
                            </a:rPr>
                            <m:t>𝐴</m:t>
                          </m:r>
                        </m:sup>
                        <m:e>
                          <m:r>
                            <a:rPr lang="en-IN" b="1" i="1" smtClean="0">
                              <a:latin typeface="Cambria Math" panose="02040503050406030204" pitchFamily="18" charset="0"/>
                            </a:rPr>
                            <m:t>𝑷</m:t>
                          </m:r>
                        </m:e>
                      </m:sPre>
                      <m:r>
                        <a:rPr lang="en-IN" sz="2400" b="1" i="0" smtClean="0">
                          <a:latin typeface="Cambria Math" panose="02040503050406030204" pitchFamily="18" charset="0"/>
                        </a:rPr>
                        <m:t>=</m:t>
                      </m:r>
                      <m:d>
                        <m:dPr>
                          <m:begChr m:val="["/>
                          <m:endChr m:val="]"/>
                          <m:ctrlPr>
                            <a:rPr lang="en-IN" sz="2400" b="1" i="1" smtClean="0">
                              <a:latin typeface="Cambria Math"/>
                            </a:rPr>
                          </m:ctrlPr>
                        </m:dPr>
                        <m:e>
                          <m:m>
                            <m:mPr>
                              <m:mcs>
                                <m:mc>
                                  <m:mcPr>
                                    <m:count m:val="3"/>
                                    <m:mcJc m:val="center"/>
                                  </m:mcPr>
                                </m:mc>
                              </m:mcs>
                              <m:ctrlPr>
                                <a:rPr lang="en-IN" sz="2400" b="1" i="1" smtClean="0">
                                  <a:latin typeface="Cambria Math"/>
                                </a:rPr>
                              </m:ctrlPr>
                            </m:mPr>
                            <m:mr>
                              <m:e>
                                <m:sPre>
                                  <m:sPrePr>
                                    <m:ctrlPr>
                                      <a:rPr lang="en-IN" sz="2400" b="1" i="1" smtClean="0">
                                        <a:latin typeface="Cambria Math"/>
                                      </a:rPr>
                                    </m:ctrlPr>
                                  </m:sPrePr>
                                  <m:sub/>
                                  <m:sup>
                                    <m:r>
                                      <a:rPr lang="en-IN" b="0" i="1" smtClean="0">
                                        <a:latin typeface="Cambria Math" panose="02040503050406030204" pitchFamily="18" charset="0"/>
                                      </a:rPr>
                                      <m:t>𝐴</m:t>
                                    </m:r>
                                  </m:sup>
                                  <m:e>
                                    <m:sSub>
                                      <m:sSubPr>
                                        <m:ctrlPr>
                                          <a:rPr lang="en-IN"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𝑿</m:t>
                                            </m:r>
                                          </m:e>
                                        </m:acc>
                                      </m:e>
                                      <m:sub>
                                        <m:r>
                                          <a:rPr lang="en-IN" b="0" i="1" smtClean="0">
                                            <a:latin typeface="Cambria Math" panose="02040503050406030204" pitchFamily="18" charset="0"/>
                                          </a:rPr>
                                          <m:t>𝐵</m:t>
                                        </m:r>
                                      </m:sub>
                                    </m:sSub>
                                  </m:e>
                                </m:sPre>
                              </m:e>
                              <m:e>
                                <m:sPre>
                                  <m:sPrePr>
                                    <m:ctrlPr>
                                      <a:rPr lang="en-IN" sz="2400" b="1" i="1" smtClean="0">
                                        <a:latin typeface="Cambria Math"/>
                                      </a:rPr>
                                    </m:ctrlPr>
                                  </m:sPrePr>
                                  <m:sub/>
                                  <m:sup>
                                    <m:r>
                                      <a:rPr lang="en-IN" b="0" i="1" smtClean="0">
                                        <a:latin typeface="Cambria Math" panose="02040503050406030204" pitchFamily="18" charset="0"/>
                                      </a:rPr>
                                      <m:t>𝐴</m:t>
                                    </m:r>
                                  </m:sup>
                                  <m:e>
                                    <m:sSub>
                                      <m:sSubPr>
                                        <m:ctrlPr>
                                          <a:rPr lang="en-IN"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𝒀</m:t>
                                            </m:r>
                                          </m:e>
                                        </m:acc>
                                      </m:e>
                                      <m:sub>
                                        <m:r>
                                          <a:rPr lang="en-IN" b="0" i="1" smtClean="0">
                                            <a:latin typeface="Cambria Math" panose="02040503050406030204" pitchFamily="18" charset="0"/>
                                          </a:rPr>
                                          <m:t>𝐵</m:t>
                                        </m:r>
                                      </m:sub>
                                    </m:sSub>
                                  </m:e>
                                </m:sPre>
                              </m:e>
                              <m:e>
                                <m:sPre>
                                  <m:sPrePr>
                                    <m:ctrlPr>
                                      <a:rPr lang="en-IN" sz="2400" b="1" i="1">
                                        <a:solidFill>
                                          <a:srgbClr val="000000"/>
                                        </a:solidFill>
                                        <a:latin typeface="Cambria Math"/>
                                      </a:rPr>
                                    </m:ctrlPr>
                                  </m:sPrePr>
                                  <m:sub/>
                                  <m:sup>
                                    <m:r>
                                      <a:rPr lang="en-IN" i="1">
                                        <a:solidFill>
                                          <a:srgbClr val="000000"/>
                                        </a:solidFill>
                                        <a:latin typeface="Cambria Math" panose="02040503050406030204" pitchFamily="18" charset="0"/>
                                      </a:rPr>
                                      <m:t>𝐴</m:t>
                                    </m:r>
                                  </m:sup>
                                  <m:e>
                                    <m:sSub>
                                      <m:sSubPr>
                                        <m:ctrlPr>
                                          <a:rPr lang="en-IN"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i="1">
                                            <a:solidFill>
                                              <a:srgbClr val="000000"/>
                                            </a:solidFill>
                                            <a:latin typeface="Cambria Math" panose="02040503050406030204" pitchFamily="18" charset="0"/>
                                          </a:rPr>
                                          <m:t>𝐵</m:t>
                                        </m:r>
                                      </m:sub>
                                    </m:sSub>
                                  </m:e>
                                </m:sPre>
                              </m:e>
                            </m:mr>
                          </m:m>
                        </m:e>
                      </m:d>
                      <m:sPre>
                        <m:sPrePr>
                          <m:ctrlPr>
                            <a:rPr lang="en-IN" sz="2400" b="1" i="1" smtClean="0">
                              <a:latin typeface="Cambria Math"/>
                              <a:ea typeface="Cambria Math" panose="02040503050406030204" pitchFamily="18" charset="0"/>
                            </a:rPr>
                          </m:ctrlPr>
                        </m:sPrePr>
                        <m:sub/>
                        <m:sup>
                          <m:r>
                            <a:rPr lang="en-IN" b="0" i="1" smtClean="0">
                              <a:latin typeface="Cambria Math" panose="02040503050406030204" pitchFamily="18" charset="0"/>
                            </a:rPr>
                            <m:t>𝐵</m:t>
                          </m:r>
                        </m:sup>
                        <m:e>
                          <m:r>
                            <a:rPr lang="en-IN" b="1" i="1" smtClean="0">
                              <a:latin typeface="Cambria Math" panose="02040503050406030204" pitchFamily="18" charset="0"/>
                            </a:rPr>
                            <m:t>𝑷</m:t>
                          </m:r>
                        </m:e>
                      </m:sPre>
                    </m:oMath>
                  </m:oMathPara>
                </a14:m>
                <a:endParaRPr lang="en-IN" sz="24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6942315" y="1308887"/>
                <a:ext cx="3492431" cy="416845"/>
              </a:xfrm>
              <a:prstGeom prst="rect">
                <a:avLst/>
              </a:prstGeom>
              <a:blipFill>
                <a:blip r:embed="rId20"/>
                <a:stretch>
                  <a:fillRect r="-34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333344" y="2044531"/>
                <a:ext cx="6952519" cy="13194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b="1" i="1" smtClean="0">
                              <a:latin typeface="Cambria Math"/>
                            </a:rPr>
                          </m:ctrlPr>
                        </m:dPr>
                        <m:e>
                          <m:m>
                            <m:mPr>
                              <m:mcs>
                                <m:mc>
                                  <m:mcPr>
                                    <m:count m:val="3"/>
                                    <m:mcJc m:val="center"/>
                                  </m:mcPr>
                                </m:mc>
                              </m:mcs>
                              <m:ctrlPr>
                                <a:rPr lang="en-IN" sz="2400" b="1" i="1">
                                  <a:latin typeface="Cambria Math"/>
                                </a:rPr>
                              </m:ctrlPr>
                            </m:mPr>
                            <m:mr>
                              <m:e>
                                <m:sPre>
                                  <m:sPrePr>
                                    <m:ctrlPr>
                                      <a:rPr lang="en-IN" sz="2400" b="1" i="1">
                                        <a:latin typeface="Cambria Math"/>
                                      </a:rPr>
                                    </m:ctrlPr>
                                  </m:sPrePr>
                                  <m:sub/>
                                  <m:sup>
                                    <m:r>
                                      <a:rPr lang="en-IN" i="1">
                                        <a:latin typeface="Cambria Math" panose="02040503050406030204" pitchFamily="18" charset="0"/>
                                      </a:rPr>
                                      <m:t>𝐴</m:t>
                                    </m:r>
                                  </m:sup>
                                  <m:e>
                                    <m:sSub>
                                      <m:sSubPr>
                                        <m:ctrlPr>
                                          <a:rPr lang="en-IN" i="1">
                                            <a:latin typeface="Cambria Math"/>
                                          </a:rPr>
                                        </m:ctrlPr>
                                      </m:sSubPr>
                                      <m:e>
                                        <m:acc>
                                          <m:accPr>
                                            <m:chr m:val="̂"/>
                                            <m:ctrlPr>
                                              <a:rPr lang="en-IN" sz="2400" b="1" i="1">
                                                <a:latin typeface="Cambria Math"/>
                                              </a:rPr>
                                            </m:ctrlPr>
                                          </m:accPr>
                                          <m:e>
                                            <m:r>
                                              <a:rPr lang="en-IN" sz="2400" b="1" i="1">
                                                <a:latin typeface="Cambria Math" panose="02040503050406030204" pitchFamily="18" charset="0"/>
                                              </a:rPr>
                                              <m:t>𝑿</m:t>
                                            </m:r>
                                          </m:e>
                                        </m:acc>
                                      </m:e>
                                      <m:sub>
                                        <m:r>
                                          <a:rPr lang="en-IN" i="1">
                                            <a:latin typeface="Cambria Math" panose="02040503050406030204" pitchFamily="18" charset="0"/>
                                          </a:rPr>
                                          <m:t>𝐵</m:t>
                                        </m:r>
                                      </m:sub>
                                    </m:sSub>
                                  </m:e>
                                </m:sPre>
                              </m:e>
                              <m:e>
                                <m:sPre>
                                  <m:sPrePr>
                                    <m:ctrlPr>
                                      <a:rPr lang="en-IN" sz="2400" b="1" i="1">
                                        <a:latin typeface="Cambria Math"/>
                                      </a:rPr>
                                    </m:ctrlPr>
                                  </m:sPrePr>
                                  <m:sub/>
                                  <m:sup>
                                    <m:r>
                                      <a:rPr lang="en-IN" i="1">
                                        <a:latin typeface="Cambria Math" panose="02040503050406030204" pitchFamily="18" charset="0"/>
                                      </a:rPr>
                                      <m:t>𝐴</m:t>
                                    </m:r>
                                  </m:sup>
                                  <m:e>
                                    <m:sSub>
                                      <m:sSubPr>
                                        <m:ctrlPr>
                                          <a:rPr lang="en-IN" i="1">
                                            <a:latin typeface="Cambria Math"/>
                                          </a:rPr>
                                        </m:ctrlPr>
                                      </m:sSubPr>
                                      <m:e>
                                        <m:acc>
                                          <m:accPr>
                                            <m:chr m:val="̂"/>
                                            <m:ctrlPr>
                                              <a:rPr lang="en-IN" sz="2400" b="1" i="1">
                                                <a:latin typeface="Cambria Math"/>
                                              </a:rPr>
                                            </m:ctrlPr>
                                          </m:accPr>
                                          <m:e>
                                            <m:r>
                                              <a:rPr lang="en-IN" sz="2400" b="1" i="1">
                                                <a:latin typeface="Cambria Math" panose="02040503050406030204" pitchFamily="18" charset="0"/>
                                              </a:rPr>
                                              <m:t>𝒀</m:t>
                                            </m:r>
                                          </m:e>
                                        </m:acc>
                                      </m:e>
                                      <m:sub>
                                        <m:r>
                                          <a:rPr lang="en-IN" i="1">
                                            <a:latin typeface="Cambria Math" panose="02040503050406030204" pitchFamily="18" charset="0"/>
                                          </a:rPr>
                                          <m:t>𝐵</m:t>
                                        </m:r>
                                      </m:sub>
                                    </m:sSub>
                                  </m:e>
                                </m:sPre>
                              </m:e>
                              <m:e>
                                <m:sPre>
                                  <m:sPrePr>
                                    <m:ctrlPr>
                                      <a:rPr lang="en-IN" sz="2400" b="1" i="1">
                                        <a:solidFill>
                                          <a:srgbClr val="000000"/>
                                        </a:solidFill>
                                        <a:latin typeface="Cambria Math"/>
                                      </a:rPr>
                                    </m:ctrlPr>
                                  </m:sPrePr>
                                  <m:sub/>
                                  <m:sup>
                                    <m:r>
                                      <a:rPr lang="en-IN" i="1">
                                        <a:solidFill>
                                          <a:srgbClr val="000000"/>
                                        </a:solidFill>
                                        <a:latin typeface="Cambria Math" panose="02040503050406030204" pitchFamily="18" charset="0"/>
                                      </a:rPr>
                                      <m:t>𝐴</m:t>
                                    </m:r>
                                  </m:sup>
                                  <m:e>
                                    <m:sSub>
                                      <m:sSubPr>
                                        <m:ctrlPr>
                                          <a:rPr lang="en-IN"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𝒁</m:t>
                                            </m:r>
                                          </m:e>
                                        </m:acc>
                                      </m:e>
                                      <m:sub>
                                        <m:r>
                                          <a:rPr lang="en-IN" i="1">
                                            <a:solidFill>
                                              <a:srgbClr val="000000"/>
                                            </a:solidFill>
                                            <a:latin typeface="Cambria Math" panose="02040503050406030204" pitchFamily="18" charset="0"/>
                                          </a:rPr>
                                          <m:t>𝐵</m:t>
                                        </m:r>
                                      </m:sub>
                                    </m:sSub>
                                  </m:e>
                                </m:sPre>
                              </m:e>
                            </m:mr>
                          </m:m>
                        </m:e>
                      </m:d>
                      <m:r>
                        <a:rPr lang="en-IN" b="1" i="1" smtClean="0">
                          <a:solidFill>
                            <a:srgbClr val="000000"/>
                          </a:solidFill>
                          <a:latin typeface="Cambria Math" panose="02040503050406030204" pitchFamily="18" charset="0"/>
                        </a:rPr>
                        <m:t>=</m:t>
                      </m:r>
                      <m:d>
                        <m:dPr>
                          <m:begChr m:val="["/>
                          <m:endChr m:val="]"/>
                          <m:ctrlPr>
                            <a:rPr lang="en-IN" b="1" i="1" smtClean="0">
                              <a:solidFill>
                                <a:srgbClr val="000000"/>
                              </a:solidFill>
                              <a:latin typeface="Cambria Math"/>
                            </a:rPr>
                          </m:ctrlPr>
                        </m:dPr>
                        <m:e>
                          <m:m>
                            <m:mPr>
                              <m:mcs>
                                <m:mc>
                                  <m:mcPr>
                                    <m:count m:val="3"/>
                                    <m:mcJc m:val="center"/>
                                  </m:mcPr>
                                </m:mc>
                              </m:mcs>
                              <m:ctrlPr>
                                <a:rPr lang="en-IN" b="1" i="1" smtClean="0">
                                  <a:solidFill>
                                    <a:srgbClr val="000000"/>
                                  </a:solidFill>
                                  <a:latin typeface="Cambria Math"/>
                                </a:rPr>
                              </m:ctrlPr>
                            </m:mPr>
                            <m:mr>
                              <m:e>
                                <m:sSub>
                                  <m:sSubPr>
                                    <m:ctrlPr>
                                      <a:rPr lang="en-IN" b="1" i="1" smtClean="0">
                                        <a:solidFill>
                                          <a:srgbClr val="000000"/>
                                        </a:solidFill>
                                        <a:latin typeface="Cambria Math"/>
                                      </a:rPr>
                                    </m:ctrlPr>
                                  </m:sSubPr>
                                  <m:e>
                                    <m:acc>
                                      <m:accPr>
                                        <m:chr m:val="̂"/>
                                        <m:ctrlPr>
                                          <a:rPr lang="en-IN" sz="2400" b="1" i="1" smtClean="0">
                                            <a:solidFill>
                                              <a:srgbClr val="000000"/>
                                            </a:solidFill>
                                            <a:latin typeface="Cambria Math"/>
                                          </a:rPr>
                                        </m:ctrlPr>
                                      </m:accPr>
                                      <m:e>
                                        <m:r>
                                          <a:rPr lang="en-IN" sz="2400" b="1" i="1" smtClean="0">
                                            <a:solidFill>
                                              <a:srgbClr val="000000"/>
                                            </a:solidFill>
                                            <a:latin typeface="Cambria Math" panose="02040503050406030204" pitchFamily="18" charset="0"/>
                                          </a:rPr>
                                          <m:t>𝑿</m:t>
                                        </m:r>
                                      </m:e>
                                    </m:acc>
                                  </m:e>
                                  <m:sub>
                                    <m:r>
                                      <a:rPr lang="en-IN" b="1" i="1" smtClean="0">
                                        <a:solidFill>
                                          <a:srgbClr val="000000"/>
                                        </a:solidFill>
                                        <a:latin typeface="Cambria Math" panose="02040503050406030204" pitchFamily="18" charset="0"/>
                                      </a:rPr>
                                      <m:t>𝑩</m:t>
                                    </m:r>
                                  </m:sub>
                                </m:sSub>
                                <m:r>
                                  <m:rPr>
                                    <m:brk m:alnAt="7"/>
                                  </m:rPr>
                                  <a:rPr lang="en-IN" b="1" i="1" smtClean="0">
                                    <a:solidFill>
                                      <a:srgbClr val="000000"/>
                                    </a:solidFill>
                                    <a:latin typeface="Cambria Math" panose="02040503050406030204" pitchFamily="18" charset="0"/>
                                    <a:ea typeface="Cambria Math" panose="02040503050406030204" pitchFamily="18" charset="0"/>
                                  </a:rPr>
                                  <m:t>∙</m:t>
                                </m:r>
                                <m:sSub>
                                  <m:sSubPr>
                                    <m:ctrlPr>
                                      <a:rPr lang="en-IN" b="1" i="1" smtClean="0">
                                        <a:solidFill>
                                          <a:srgbClr val="000000"/>
                                        </a:solidFill>
                                        <a:latin typeface="Cambria Math"/>
                                        <a:ea typeface="Cambria Math" panose="02040503050406030204" pitchFamily="18" charset="0"/>
                                      </a:rPr>
                                    </m:ctrlPr>
                                  </m:sSubPr>
                                  <m:e>
                                    <m:acc>
                                      <m:accPr>
                                        <m:chr m:val="̂"/>
                                        <m:ctrlPr>
                                          <a:rPr lang="en-IN" sz="2400" b="1" i="1" smtClean="0">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𝑿</m:t>
                                        </m:r>
                                      </m:e>
                                    </m:acc>
                                  </m:e>
                                  <m:sub>
                                    <m:r>
                                      <a:rPr lang="en-IN" b="1" i="1" smtClean="0">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mr>
                          </m:m>
                        </m:e>
                      </m:d>
                    </m:oMath>
                  </m:oMathPara>
                </a14:m>
                <a:endParaRPr lang="en-IN" dirty="0"/>
              </a:p>
            </p:txBody>
          </p:sp>
        </mc:Choice>
        <mc:Fallback xmlns="">
          <p:sp>
            <p:nvSpPr>
              <p:cNvPr id="40" name="Rectangle 39"/>
              <p:cNvSpPr>
                <a:spLocks noRot="1" noChangeAspect="1" noMove="1" noResize="1" noEditPoints="1" noAdjustHandles="1" noChangeArrowheads="1" noChangeShapeType="1" noTextEdit="1"/>
              </p:cNvSpPr>
              <p:nvPr/>
            </p:nvSpPr>
            <p:spPr>
              <a:xfrm>
                <a:off x="5333344" y="2044531"/>
                <a:ext cx="6952519" cy="1319464"/>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8180397" y="3425540"/>
                <a:ext cx="3248838" cy="1143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a:solidFill>
                            <a:srgbClr val="000000"/>
                          </a:solidFill>
                          <a:latin typeface="Cambria Math" panose="02040503050406030204" pitchFamily="18" charset="0"/>
                          <a:ea typeface="Cambria Math" panose="02040503050406030204" pitchFamily="18" charset="0"/>
                        </a:rPr>
                        <m:t>=</m:t>
                      </m:r>
                      <m:d>
                        <m:dPr>
                          <m:begChr m:val="["/>
                          <m:endChr m:val="]"/>
                          <m:ctrlPr>
                            <a:rPr lang="en-IN" sz="2400" b="1" i="1">
                              <a:solidFill>
                                <a:srgbClr val="000000"/>
                              </a:solidFill>
                              <a:latin typeface="Cambria Math"/>
                              <a:ea typeface="Cambria Math" panose="02040503050406030204" pitchFamily="18" charset="0"/>
                            </a:rPr>
                          </m:ctrlPr>
                        </m:dPr>
                        <m:e>
                          <m:m>
                            <m:mPr>
                              <m:mcs>
                                <m:mc>
                                  <m:mcPr>
                                    <m:count m:val="3"/>
                                    <m:mcJc m:val="center"/>
                                  </m:mcPr>
                                </m:mc>
                              </m:mcs>
                              <m:ctrlPr>
                                <a:rPr lang="en-IN" sz="2400" b="1" i="1">
                                  <a:solidFill>
                                    <a:srgbClr val="000000"/>
                                  </a:solidFill>
                                  <a:latin typeface="Cambria Math"/>
                                  <a:ea typeface="Cambria Math" panose="02040503050406030204" pitchFamily="18" charset="0"/>
                                </a:rPr>
                              </m:ctrlPr>
                            </m:mPr>
                            <m:mr>
                              <m:e>
                                <m:r>
                                  <m:rPr>
                                    <m:brk m:alnAt="7"/>
                                  </m:rPr>
                                  <a:rPr lang="en-IN" sz="2400" b="1" i="1">
                                    <a:solidFill>
                                      <a:srgbClr val="000000"/>
                                    </a:solidFill>
                                    <a:latin typeface="Cambria Math" panose="02040503050406030204" pitchFamily="18" charset="0"/>
                                    <a:ea typeface="Cambria Math" panose="02040503050406030204" pitchFamily="18" charset="0"/>
                                  </a:rPr>
                                  <m:t>𝟏</m:t>
                                </m:r>
                              </m:e>
                              <m:e>
                                <m:r>
                                  <a:rPr lang="en-IN" sz="2400" b="1" i="1">
                                    <a:solidFill>
                                      <a:srgbClr val="000000"/>
                                    </a:solidFill>
                                    <a:latin typeface="Cambria Math" panose="02040503050406030204" pitchFamily="18" charset="0"/>
                                    <a:ea typeface="Cambria Math" panose="02040503050406030204" pitchFamily="18" charset="0"/>
                                  </a:rPr>
                                  <m:t>𝟎</m:t>
                                </m:r>
                              </m:e>
                              <m:e>
                                <m:r>
                                  <a:rPr lang="en-IN" sz="2400" b="1" i="1">
                                    <a:solidFill>
                                      <a:srgbClr val="000000"/>
                                    </a:solidFill>
                                    <a:latin typeface="Cambria Math" panose="02040503050406030204" pitchFamily="18" charset="0"/>
                                    <a:ea typeface="Cambria Math" panose="02040503050406030204" pitchFamily="18" charset="0"/>
                                  </a:rPr>
                                  <m:t>𝟎</m:t>
                                </m:r>
                              </m:e>
                            </m:mr>
                            <m:mr>
                              <m:e>
                                <m:r>
                                  <a:rPr lang="en-IN" sz="2400" b="1" i="1">
                                    <a:solidFill>
                                      <a:srgbClr val="000000"/>
                                    </a:solidFill>
                                    <a:latin typeface="Cambria Math" panose="02040503050406030204" pitchFamily="18" charset="0"/>
                                    <a:ea typeface="Cambria Math" panose="02040503050406030204" pitchFamily="18" charset="0"/>
                                  </a:rPr>
                                  <m:t>𝟎</m:t>
                                </m:r>
                              </m:e>
                              <m:e>
                                <m:r>
                                  <a:rPr lang="en-IN" sz="2400" b="1" i="1">
                                    <a:solidFill>
                                      <a:srgbClr val="000000"/>
                                    </a:solidFill>
                                    <a:latin typeface="Cambria Math" panose="02040503050406030204" pitchFamily="18" charset="0"/>
                                    <a:ea typeface="Cambria Math" panose="02040503050406030204" pitchFamily="18" charset="0"/>
                                  </a:rPr>
                                  <m:t>𝒄𝒐𝒔</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a:solidFill>
                                      <a:srgbClr val="000000"/>
                                    </a:solidFill>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ea typeface="Cambria Math" panose="02040503050406030204" pitchFamily="18" charset="0"/>
                                  </a:rPr>
                                  <m:t>𝒔𝒊𝒏</m:t>
                                </m:r>
                                <m:r>
                                  <m:rPr>
                                    <m:sty m:val="p"/>
                                  </m:rPr>
                                  <a:rPr lang="el-GR" sz="2400" b="1" i="1">
                                    <a:solidFill>
                                      <a:srgbClr val="000000"/>
                                    </a:solidFill>
                                    <a:latin typeface="Cambria Math" panose="02040503050406030204" pitchFamily="18" charset="0"/>
                                    <a:ea typeface="Cambria Math" panose="02040503050406030204" pitchFamily="18" charset="0"/>
                                  </a:rPr>
                                  <m:t>ϕ</m:t>
                                </m:r>
                              </m:e>
                            </m:mr>
                            <m:mr>
                              <m:e>
                                <m:r>
                                  <a:rPr lang="en-IN" sz="2400" b="1" i="1">
                                    <a:solidFill>
                                      <a:srgbClr val="000000"/>
                                    </a:solidFill>
                                    <a:latin typeface="Cambria Math" panose="02040503050406030204" pitchFamily="18" charset="0"/>
                                    <a:ea typeface="Cambria Math" panose="02040503050406030204" pitchFamily="18" charset="0"/>
                                  </a:rPr>
                                  <m:t>𝟎</m:t>
                                </m:r>
                              </m:e>
                              <m:e>
                                <m:r>
                                  <a:rPr lang="en-IN" sz="2400" b="1" i="1">
                                    <a:solidFill>
                                      <a:srgbClr val="000000"/>
                                    </a:solidFill>
                                    <a:latin typeface="Cambria Math" panose="02040503050406030204" pitchFamily="18" charset="0"/>
                                    <a:ea typeface="Cambria Math" panose="02040503050406030204" pitchFamily="18" charset="0"/>
                                  </a:rPr>
                                  <m:t>𝒔𝒊𝒏</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a:solidFill>
                                      <a:srgbClr val="000000"/>
                                    </a:solidFill>
                                    <a:latin typeface="Cambria Math" panose="02040503050406030204" pitchFamily="18" charset="0"/>
                                    <a:ea typeface="Cambria Math" panose="02040503050406030204" pitchFamily="18" charset="0"/>
                                  </a:rPr>
                                  <m:t>𝒄𝒐𝒔</m:t>
                                </m:r>
                                <m:r>
                                  <m:rPr>
                                    <m:sty m:val="p"/>
                                  </m:rPr>
                                  <a:rPr lang="el-GR" sz="2400" b="1" i="1">
                                    <a:solidFill>
                                      <a:srgbClr val="000000"/>
                                    </a:solidFill>
                                    <a:latin typeface="Cambria Math" panose="02040503050406030204" pitchFamily="18" charset="0"/>
                                    <a:ea typeface="Cambria Math" panose="02040503050406030204" pitchFamily="18" charset="0"/>
                                  </a:rPr>
                                  <m:t>ϕ</m:t>
                                </m:r>
                              </m:e>
                            </m:mr>
                          </m:m>
                        </m:e>
                      </m:d>
                    </m:oMath>
                  </m:oMathPara>
                </a14:m>
                <a:endParaRPr lang="en-IN" sz="2400" dirty="0"/>
              </a:p>
            </p:txBody>
          </p:sp>
        </mc:Choice>
        <mc:Fallback xmlns="">
          <p:sp>
            <p:nvSpPr>
              <p:cNvPr id="44" name="Rectangle 43"/>
              <p:cNvSpPr>
                <a:spLocks noRot="1" noChangeAspect="1" noMove="1" noResize="1" noEditPoints="1" noAdjustHandles="1" noChangeArrowheads="1" noChangeShapeType="1" noTextEdit="1"/>
              </p:cNvSpPr>
              <p:nvPr/>
            </p:nvSpPr>
            <p:spPr>
              <a:xfrm>
                <a:off x="8180397" y="3425540"/>
                <a:ext cx="3248838" cy="1143583"/>
              </a:xfrm>
              <a:prstGeom prst="rect">
                <a:avLst/>
              </a:prstGeom>
              <a:blipFill>
                <a:blip r:embed="rId22"/>
                <a:stretch>
                  <a:fillRect/>
                </a:stretch>
              </a:blipFill>
            </p:spPr>
            <p:txBody>
              <a:bodyPr/>
              <a:lstStyle/>
              <a:p>
                <a:r>
                  <a:rPr lang="en-IN">
                    <a:noFill/>
                  </a:rPr>
                  <a:t> </a:t>
                </a:r>
              </a:p>
            </p:txBody>
          </p:sp>
        </mc:Fallback>
      </mc:AlternateContent>
      <p:sp>
        <p:nvSpPr>
          <p:cNvPr id="45" name="Right Brace 44"/>
          <p:cNvSpPr/>
          <p:nvPr/>
        </p:nvSpPr>
        <p:spPr>
          <a:xfrm rot="5400000">
            <a:off x="9885126" y="3376329"/>
            <a:ext cx="181534" cy="2574726"/>
          </a:xfrm>
          <a:prstGeom prst="rightBrace">
            <a:avLst>
              <a:gd name="adj1" fmla="val 162438"/>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6" name="TextBox 45"/>
              <p:cNvSpPr txBox="1"/>
              <p:nvPr/>
            </p:nvSpPr>
            <p:spPr>
              <a:xfrm>
                <a:off x="7422437" y="4722422"/>
                <a:ext cx="4851698" cy="5091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rPr>
                  <a:t>R</a:t>
                </a:r>
                <a14:m>
                  <m:oMath xmlns:m="http://schemas.openxmlformats.org/officeDocument/2006/math">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𝐨𝐭𝐚𝐭𝐢𝐨𝐧</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 </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𝐌𝐚𝐭𝐫𝐢𝐱</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 </m:t>
                    </m:r>
                    <m:sPre>
                      <m:sPrePr>
                        <m:ctrlPr>
                          <a:rPr kumimoji="0" lang="en-IN" sz="2400" b="1" i="1" u="none" strike="noStrike" kern="1200" cap="none" spc="0" normalizeH="0" baseline="0" noProof="0" smtClean="0">
                            <a:ln>
                              <a:noFill/>
                            </a:ln>
                            <a:solidFill>
                              <a:srgbClr val="FF0000"/>
                            </a:solidFill>
                            <a:effectLst/>
                            <a:uLnTx/>
                            <a:uFillTx/>
                            <a:latin typeface="Cambria Math"/>
                          </a:rPr>
                        </m:ctrlPr>
                      </m:sPrePr>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𝑩</m:t>
                        </m:r>
                      </m:sub>
                      <m:sup>
                        <m:r>
                          <a:rPr lang="en-IN" sz="2400" b="1" i="1" smtClean="0">
                            <a:solidFill>
                              <a:srgbClr val="FF0000"/>
                            </a:solidFill>
                            <a:latin typeface="Cambria Math" panose="02040503050406030204" pitchFamily="18" charset="0"/>
                          </a:rPr>
                          <m:t>𝑨</m:t>
                        </m:r>
                      </m:sup>
                      <m:e>
                        <m:d>
                          <m:dPr>
                            <m:begChr m:val="["/>
                            <m:endChr m:val="]"/>
                            <m:ctrlPr>
                              <a:rPr lang="en-IN" sz="2400" b="1" i="1" smtClean="0">
                                <a:solidFill>
                                  <a:srgbClr val="FF0000"/>
                                </a:solidFill>
                                <a:latin typeface="Cambria Math"/>
                              </a:rPr>
                            </m:ctrlPr>
                          </m:dPr>
                          <m:e>
                            <m:r>
                              <a:rPr lang="en-IN" sz="2400" b="1" i="1" smtClean="0">
                                <a:solidFill>
                                  <a:srgbClr val="FF0000"/>
                                </a:solidFill>
                                <a:latin typeface="Cambria Math" panose="02040503050406030204" pitchFamily="18" charset="0"/>
                              </a:rPr>
                              <m:t>𝑹</m:t>
                            </m:r>
                          </m:e>
                        </m:d>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d>
                          <m:dPr>
                            <m:ctrlPr>
                              <a:rPr lang="en-IN" sz="2400" b="1" i="1" smtClean="0">
                                <a:solidFill>
                                  <a:srgbClr val="FF0000"/>
                                </a:solidFill>
                                <a:latin typeface="Cambria Math"/>
                              </a:rPr>
                            </m:ctrlPr>
                          </m:dPr>
                          <m:e>
                            <m:acc>
                              <m:accPr>
                                <m:chr m:val="̂"/>
                                <m:ctrlPr>
                                  <a:rPr kumimoji="0" lang="en-IN" sz="2400" b="1" i="1" u="none" strike="noStrike" kern="1200" cap="none" spc="0" normalizeH="0" baseline="0" noProof="0" smtClean="0">
                                    <a:ln>
                                      <a:noFill/>
                                    </a:ln>
                                    <a:solidFill>
                                      <a:srgbClr val="FF0000"/>
                                    </a:solidFill>
                                    <a:effectLst/>
                                    <a:uLnTx/>
                                    <a:uFillTx/>
                                    <a:latin typeface="Cambria Math"/>
                                  </a:rPr>
                                </m:ctrlPr>
                              </m:acc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𝑿</m:t>
                                </m:r>
                              </m:e>
                            </m:acc>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m:t>
                            </m:r>
                            <m:r>
                              <a:rPr kumimoji="0" lang="el-GR"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𝝓</m:t>
                            </m:r>
                          </m:e>
                        </m:d>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e>
                    </m:sPre>
                  </m:oMath>
                </a14:m>
                <a:endParaRPr kumimoji="0" lang="en-IN" sz="2400" b="1" i="0" u="none" strike="noStrike" kern="1200" cap="none" spc="0" normalizeH="0" baseline="0" noProof="0" dirty="0">
                  <a:ln>
                    <a:noFill/>
                  </a:ln>
                  <a:solidFill>
                    <a:srgbClr val="FF0000"/>
                  </a:solidFill>
                  <a:effectLst/>
                  <a:uLnTx/>
                  <a:uFillTx/>
                  <a:latin typeface="Franklin Gothic Book" panose="020B0503020102020204"/>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7422437" y="4722422"/>
                <a:ext cx="4851698" cy="509178"/>
              </a:xfrm>
              <a:prstGeom prst="rect">
                <a:avLst/>
              </a:prstGeom>
              <a:blipFill>
                <a:blip r:embed="rId23"/>
                <a:stretch>
                  <a:fillRect l="-2013" t="-4819" b="-228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287609" y="5729693"/>
                <a:ext cx="7156757" cy="878510"/>
              </a:xfrm>
              <a:prstGeom prst="rect">
                <a:avLst/>
              </a:prstGeom>
              <a:noFill/>
            </p:spPr>
            <p:txBody>
              <a:bodyPr wrap="square" rtlCol="0">
                <a:spAutoFit/>
              </a:bodyPr>
              <a:lstStyle/>
              <a:p>
                <a:pPr lvl="0" algn="ctr">
                  <a:defRPr/>
                </a:pPr>
                <a:r>
                  <a:rPr lang="en-IN" sz="2400" b="1" dirty="0">
                    <a:solidFill>
                      <a:schemeClr val="tx1"/>
                    </a:solidFill>
                    <a:latin typeface="Franklin Gothic Book" panose="020B0503020102020204"/>
                  </a:rPr>
                  <a:t>What is rotation matrix for </a:t>
                </a:r>
                <a14:m>
                  <m:oMath xmlns:m="http://schemas.openxmlformats.org/officeDocument/2006/math">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𝑹</m:t>
                    </m:r>
                    <m:d>
                      <m:dPr>
                        <m:ctrlPr>
                          <a:rPr lang="en-IN" sz="2400" b="1" i="1">
                            <a:solidFill>
                              <a:schemeClr val="tx1"/>
                            </a:solidFill>
                            <a:latin typeface="Cambria Math"/>
                          </a:rPr>
                        </m:ctrlPr>
                      </m:dPr>
                      <m:e>
                        <m:acc>
                          <m:accPr>
                            <m:chr m:val="̂"/>
                            <m:ctrlPr>
                              <a:rPr lang="en-IN" sz="2400" b="1" i="1">
                                <a:solidFill>
                                  <a:schemeClr val="tx1"/>
                                </a:solidFill>
                                <a:latin typeface="Cambria Math"/>
                              </a:rPr>
                            </m:ctrlPr>
                          </m:accPr>
                          <m:e>
                            <m:r>
                              <a:rPr lang="en-IN" sz="2400" b="1" i="1" smtClean="0">
                                <a:solidFill>
                                  <a:schemeClr val="tx1"/>
                                </a:solidFill>
                                <a:latin typeface="Cambria Math" panose="02040503050406030204" pitchFamily="18" charset="0"/>
                              </a:rPr>
                              <m:t>𝒀</m:t>
                            </m:r>
                          </m:e>
                        </m:acc>
                        <m:r>
                          <a:rPr lang="en-IN" sz="2400" b="1" i="1">
                            <a:solidFill>
                              <a:schemeClr val="tx1"/>
                            </a:solidFill>
                            <a:latin typeface="Cambria Math" panose="02040503050406030204" pitchFamily="18" charset="0"/>
                          </a:rPr>
                          <m:t>,</m:t>
                        </m:r>
                        <m:r>
                          <a:rPr lang="el-GR" sz="2400" b="1" i="1">
                            <a:solidFill>
                              <a:schemeClr val="tx1"/>
                            </a:solidFill>
                            <a:latin typeface="Cambria Math" panose="02040503050406030204" pitchFamily="18" charset="0"/>
                            <a:ea typeface="Cambria Math" panose="02040503050406030204" pitchFamily="18" charset="0"/>
                          </a:rPr>
                          <m:t>𝝓</m:t>
                        </m:r>
                      </m:e>
                    </m:d>
                    <m:r>
                      <a:rPr lang="en-IN" sz="2400" b="1" i="1">
                        <a:solidFill>
                          <a:schemeClr val="tx1"/>
                        </a:solidFill>
                        <a:latin typeface="Cambria Math" panose="02040503050406030204" pitchFamily="18" charset="0"/>
                        <a:ea typeface="Cambria Math" panose="02040503050406030204" pitchFamily="18" charset="0"/>
                      </a:rPr>
                      <m:t>]</m:t>
                    </m:r>
                  </m:oMath>
                </a14:m>
                <a:r>
                  <a:rPr lang="en-IN" sz="2400" b="1" dirty="0">
                    <a:solidFill>
                      <a:schemeClr val="tx1"/>
                    </a:solidFill>
                    <a:latin typeface="Franklin Gothic Book" panose="020B0503020102020204"/>
                  </a:rPr>
                  <a:t> and </a:t>
                </a:r>
                <a14:m>
                  <m:oMath xmlns:m="http://schemas.openxmlformats.org/officeDocument/2006/math">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𝑹</m:t>
                    </m:r>
                    <m:d>
                      <m:dPr>
                        <m:ctrlPr>
                          <a:rPr lang="en-IN" sz="2400" b="1" i="1">
                            <a:solidFill>
                              <a:schemeClr val="tx1"/>
                            </a:solidFill>
                            <a:latin typeface="Cambria Math"/>
                          </a:rPr>
                        </m:ctrlPr>
                      </m:dPr>
                      <m:e>
                        <m:acc>
                          <m:accPr>
                            <m:chr m:val="̂"/>
                            <m:ctrlPr>
                              <a:rPr lang="en-IN" sz="2400" b="1" i="1">
                                <a:solidFill>
                                  <a:schemeClr val="tx1"/>
                                </a:solidFill>
                                <a:latin typeface="Cambria Math"/>
                              </a:rPr>
                            </m:ctrlPr>
                          </m:accPr>
                          <m:e>
                            <m:r>
                              <a:rPr lang="en-IN" sz="2400" b="1" i="1" smtClean="0">
                                <a:solidFill>
                                  <a:schemeClr val="tx1"/>
                                </a:solidFill>
                                <a:latin typeface="Cambria Math" panose="02040503050406030204" pitchFamily="18" charset="0"/>
                              </a:rPr>
                              <m:t>𝒁</m:t>
                            </m:r>
                          </m:e>
                        </m:acc>
                        <m:r>
                          <a:rPr lang="en-IN" sz="2400" b="1" i="1">
                            <a:solidFill>
                              <a:schemeClr val="tx1"/>
                            </a:solidFill>
                            <a:latin typeface="Cambria Math" panose="02040503050406030204" pitchFamily="18" charset="0"/>
                          </a:rPr>
                          <m:t>,</m:t>
                        </m:r>
                        <m:r>
                          <a:rPr lang="el-GR" sz="2400" b="1" i="1">
                            <a:solidFill>
                              <a:schemeClr val="tx1"/>
                            </a:solidFill>
                            <a:latin typeface="Cambria Math" panose="02040503050406030204" pitchFamily="18" charset="0"/>
                            <a:ea typeface="Cambria Math" panose="02040503050406030204" pitchFamily="18" charset="0"/>
                          </a:rPr>
                          <m:t>𝝓</m:t>
                        </m:r>
                      </m:e>
                    </m:d>
                    <m:r>
                      <a:rPr lang="en-IN" sz="2400" b="1" i="1">
                        <a:solidFill>
                          <a:schemeClr val="tx1"/>
                        </a:solidFill>
                        <a:latin typeface="Cambria Math" panose="02040503050406030204" pitchFamily="18" charset="0"/>
                        <a:ea typeface="Cambria Math" panose="02040503050406030204" pitchFamily="18" charset="0"/>
                      </a:rPr>
                      <m:t>]</m:t>
                    </m:r>
                  </m:oMath>
                </a14:m>
                <a:r>
                  <a:rPr lang="en-IN" sz="2400" b="1" dirty="0">
                    <a:solidFill>
                      <a:schemeClr val="tx1"/>
                    </a:solidFill>
                    <a:latin typeface="Franklin Gothic Book" panose="020B0503020102020204"/>
                  </a:rPr>
                  <a:t> ?? </a:t>
                </a:r>
              </a:p>
              <a:p>
                <a:pPr lvl="0" algn="ctr">
                  <a:defRPr/>
                </a:pPr>
                <a:r>
                  <a:rPr lang="en-IN" sz="2400" b="1" u="sng" dirty="0">
                    <a:solidFill>
                      <a:srgbClr val="FF0000"/>
                    </a:solidFill>
                    <a:latin typeface="Franklin Gothic Book" panose="020B0503020102020204"/>
                  </a:rPr>
                  <a:t>TRY ON YOUR OWN </a:t>
                </a:r>
                <a:endParaRPr kumimoji="0" lang="en-IN" sz="2400" b="1" i="0" u="sng" strike="noStrike" kern="1200" cap="none" spc="0" normalizeH="0" baseline="0" noProof="0" dirty="0">
                  <a:ln>
                    <a:noFill/>
                  </a:ln>
                  <a:solidFill>
                    <a:srgbClr val="FF0000"/>
                  </a:solidFill>
                  <a:effectLst/>
                  <a:uLnTx/>
                  <a:uFillTx/>
                  <a:latin typeface="Franklin Gothic Book" panose="020B0503020102020204"/>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287609" y="5729693"/>
                <a:ext cx="7156757" cy="878510"/>
              </a:xfrm>
              <a:prstGeom prst="rect">
                <a:avLst/>
              </a:prstGeom>
              <a:blipFill>
                <a:blip r:embed="rId24"/>
                <a:stretch>
                  <a:fillRect l="-937" t="-2778" r="-1789" b="-15278"/>
                </a:stretch>
              </a:blipFill>
            </p:spPr>
            <p:txBody>
              <a:bodyPr/>
              <a:lstStyle/>
              <a:p>
                <a:r>
                  <a:rPr lang="en-IN">
                    <a:noFill/>
                  </a:rPr>
                  <a:t> </a:t>
                </a:r>
              </a:p>
            </p:txBody>
          </p:sp>
        </mc:Fallback>
      </mc:AlternateContent>
      <p:sp>
        <p:nvSpPr>
          <p:cNvPr id="15" name="Rectangle 14"/>
          <p:cNvSpPr/>
          <p:nvPr/>
        </p:nvSpPr>
        <p:spPr>
          <a:xfrm>
            <a:off x="1240313" y="122698"/>
            <a:ext cx="8659586" cy="584775"/>
          </a:xfrm>
          <a:prstGeom prst="rect">
            <a:avLst/>
          </a:prstGeom>
        </p:spPr>
        <p:txBody>
          <a:bodyPr wrap="square">
            <a:spAutoFit/>
          </a:bodyPr>
          <a:lstStyle/>
          <a:p>
            <a:r>
              <a:rPr lang="en-IN" sz="3200" cap="all" spc="200" dirty="0">
                <a:solidFill>
                  <a:srgbClr val="FF0000"/>
                </a:solidFill>
                <a:ea typeface="+mj-ea"/>
                <a:cs typeface="+mj-cs"/>
              </a:rPr>
              <a:t>EXAMPLE – Rotation axis is X–axis</a:t>
            </a:r>
            <a:endParaRPr lang="en-IN" dirty="0"/>
          </a:p>
        </p:txBody>
      </p:sp>
      <p:sp>
        <p:nvSpPr>
          <p:cNvPr id="41" name="TextBox 40">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Tree>
    <p:extLst>
      <p:ext uri="{BB962C8B-B14F-4D97-AF65-F5344CB8AC3E}">
        <p14:creationId xmlns:p14="http://schemas.microsoft.com/office/powerpoint/2010/main" val="72046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10</a:t>
            </a:fld>
            <a:endParaRPr lang="en-IN"/>
          </a:p>
        </p:txBody>
      </p:sp>
      <mc:AlternateContent xmlns:mc="http://schemas.openxmlformats.org/markup-compatibility/2006" xmlns:a14="http://schemas.microsoft.com/office/drawing/2010/main">
        <mc:Choice Requires="a14">
          <p:sp>
            <p:nvSpPr>
              <p:cNvPr id="78" name="TextBox 77"/>
              <p:cNvSpPr txBox="1"/>
              <p:nvPr/>
            </p:nvSpPr>
            <p:spPr>
              <a:xfrm>
                <a:off x="7302847" y="1366494"/>
                <a:ext cx="3396443" cy="4154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sup>
                          <m:r>
                            <a:rPr lang="en-IN" sz="2400" b="0" i="1" smtClean="0">
                              <a:solidFill>
                                <a:srgbClr val="FF0000"/>
                              </a:solidFill>
                              <a:latin typeface="Cambria Math" panose="02040503050406030204" pitchFamily="18" charset="0"/>
                            </a:rPr>
                            <m:t>𝐴</m:t>
                          </m:r>
                        </m:sup>
                        <m:e>
                          <m:r>
                            <a:rPr lang="en-IN" sz="2400" b="1" i="1" smtClean="0">
                              <a:solidFill>
                                <a:srgbClr val="FF0000"/>
                              </a:solidFill>
                              <a:latin typeface="Cambria Math" panose="02040503050406030204" pitchFamily="18" charset="0"/>
                            </a:rPr>
                            <m:t>𝑷</m:t>
                          </m:r>
                        </m:e>
                      </m:sPre>
                      <m:r>
                        <a:rPr lang="en-IN" sz="2400" b="1" i="0"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sPre>
                        <m:sPrePr>
                          <m:ctrlPr>
                            <a:rPr lang="en-IN" sz="2400" b="1" i="1" smtClean="0">
                              <a:solidFill>
                                <a:srgbClr val="FF0000"/>
                              </a:solidFill>
                              <a:latin typeface="Cambria Math"/>
                              <a:ea typeface="Cambria Math" panose="02040503050406030204" pitchFamily="18" charset="0"/>
                            </a:rPr>
                          </m:ctrlPr>
                        </m:sPrePr>
                        <m:sub/>
                        <m:sup>
                          <m:r>
                            <a:rPr lang="en-IN" sz="2400" b="0" i="1" smtClean="0">
                              <a:solidFill>
                                <a:srgbClr val="FF0000"/>
                              </a:solidFill>
                              <a:latin typeface="Cambria Math" panose="02040503050406030204" pitchFamily="18" charset="0"/>
                            </a:rPr>
                            <m:t>𝐵</m:t>
                          </m:r>
                        </m:sup>
                        <m:e>
                          <m:r>
                            <a:rPr lang="en-IN" sz="2400" b="1" i="1" smtClean="0">
                              <a:solidFill>
                                <a:srgbClr val="FF0000"/>
                              </a:solidFill>
                              <a:latin typeface="Cambria Math" panose="02040503050406030204" pitchFamily="18" charset="0"/>
                            </a:rPr>
                            <m:t>𝑷</m:t>
                          </m:r>
                        </m:e>
                      </m:sPre>
                      <m:r>
                        <a:rPr lang="en-IN" sz="2400" b="1" i="1"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sup>
                          <m:r>
                            <a:rPr lang="en-IN" sz="2400" b="1" i="1">
                              <a:solidFill>
                                <a:srgbClr val="FF0000"/>
                              </a:solidFill>
                              <a:latin typeface="Cambria Math" panose="02040503050406030204" pitchFamily="18" charset="0"/>
                            </a:rPr>
                            <m:t>𝑨</m:t>
                          </m:r>
                        </m:sup>
                        <m:e>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𝑷</m:t>
                              </m:r>
                            </m:e>
                            <m:sub>
                              <m:r>
                                <a:rPr lang="en-IN" sz="2400" b="1" i="1">
                                  <a:solidFill>
                                    <a:srgbClr val="FF0000"/>
                                  </a:solidFill>
                                  <a:latin typeface="Cambria Math" panose="02040503050406030204" pitchFamily="18" charset="0"/>
                                </a:rPr>
                                <m:t>𝑩𝑶𝑹𝑮</m:t>
                              </m:r>
                            </m:sub>
                          </m:sSub>
                        </m:e>
                      </m:sPre>
                    </m:oMath>
                  </m:oMathPara>
                </a14:m>
                <a:endParaRPr lang="en-IN" sz="2400" b="1" dirty="0"/>
              </a:p>
            </p:txBody>
          </p:sp>
        </mc:Choice>
        <mc:Fallback xmlns="">
          <p:sp>
            <p:nvSpPr>
              <p:cNvPr id="78" name="TextBox 77"/>
              <p:cNvSpPr txBox="1">
                <a:spLocks noRot="1" noChangeAspect="1" noMove="1" noResize="1" noEditPoints="1" noAdjustHandles="1" noChangeArrowheads="1" noChangeShapeType="1" noTextEdit="1"/>
              </p:cNvSpPr>
              <p:nvPr/>
            </p:nvSpPr>
            <p:spPr>
              <a:xfrm>
                <a:off x="7302847" y="1366494"/>
                <a:ext cx="3396443" cy="415435"/>
              </a:xfrm>
              <a:prstGeom prst="rect">
                <a:avLst/>
              </a:prstGeom>
              <a:blipFill>
                <a:blip r:embed="rId2"/>
                <a:stretch>
                  <a:fillRect/>
                </a:stretch>
              </a:blipFill>
            </p:spPr>
            <p:txBody>
              <a:bodyPr/>
              <a:lstStyle/>
              <a:p>
                <a:r>
                  <a:rPr lang="en-IN">
                    <a:noFill/>
                  </a:rPr>
                  <a:t> </a:t>
                </a:r>
              </a:p>
            </p:txBody>
          </p:sp>
        </mc:Fallback>
      </mc:AlternateContent>
      <p:grpSp>
        <p:nvGrpSpPr>
          <p:cNvPr id="37" name="Group 36"/>
          <p:cNvGrpSpPr/>
          <p:nvPr/>
        </p:nvGrpSpPr>
        <p:grpSpPr>
          <a:xfrm>
            <a:off x="228855" y="1024674"/>
            <a:ext cx="5898564" cy="4407808"/>
            <a:chOff x="2488579" y="1715154"/>
            <a:chExt cx="5898564" cy="4407808"/>
          </a:xfrm>
        </p:grpSpPr>
        <p:grpSp>
          <p:nvGrpSpPr>
            <p:cNvPr id="38" name="Group 37"/>
            <p:cNvGrpSpPr/>
            <p:nvPr/>
          </p:nvGrpSpPr>
          <p:grpSpPr>
            <a:xfrm>
              <a:off x="4614134" y="1715154"/>
              <a:ext cx="3663298" cy="3294065"/>
              <a:chOff x="7405730" y="2371011"/>
              <a:chExt cx="3663298" cy="3294065"/>
            </a:xfrm>
          </p:grpSpPr>
          <p:sp>
            <p:nvSpPr>
              <p:cNvPr id="83" name="Freeform 82"/>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84" name="TextBox 83"/>
              <p:cNvSpPr txBox="1"/>
              <p:nvPr/>
            </p:nvSpPr>
            <p:spPr>
              <a:xfrm>
                <a:off x="9193305" y="4600099"/>
                <a:ext cx="17896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FFFF"/>
                    </a:solidFill>
                    <a:effectLst/>
                    <a:uLnTx/>
                    <a:uFillTx/>
                    <a:latin typeface="Franklin Gothic Book" panose="020B0503020102020204"/>
                    <a:ea typeface="+mn-ea"/>
                    <a:cs typeface="+mn-cs"/>
                  </a:rPr>
                  <a:t>RIGID BODY</a:t>
                </a:r>
              </a:p>
            </p:txBody>
          </p:sp>
          <p:cxnSp>
            <p:nvCxnSpPr>
              <p:cNvPr id="85" name="Straight Arrow Connector 84"/>
              <p:cNvCxnSpPr/>
              <p:nvPr/>
            </p:nvCxnSpPr>
            <p:spPr>
              <a:xfrm>
                <a:off x="7882759" y="2555677"/>
                <a:ext cx="684364" cy="202200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stCxn id="83" idx="58"/>
              </p:cNvCxnSpPr>
              <p:nvPr/>
            </p:nvCxnSpPr>
            <p:spPr>
              <a:xfrm flipH="1">
                <a:off x="8582102" y="3714184"/>
                <a:ext cx="2179573" cy="85338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Arrow Connector 86"/>
              <p:cNvCxnSpPr/>
              <p:nvPr/>
            </p:nvCxnSpPr>
            <p:spPr>
              <a:xfrm flipH="1" flipV="1">
                <a:off x="8555051" y="4566318"/>
                <a:ext cx="1132998" cy="1098758"/>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7453026" y="2371011"/>
                    <a:ext cx="429733"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453026" y="2371011"/>
                    <a:ext cx="429733" cy="379399"/>
                  </a:xfrm>
                  <a:prstGeom prst="rect">
                    <a:avLst/>
                  </a:prstGeom>
                  <a:blipFill>
                    <a:blip r:embed="rId3"/>
                    <a:stretch>
                      <a:fillRect l="-14085" t="-24194" r="-36620"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949180" y="2603726"/>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49180" y="2603726"/>
                    <a:ext cx="592944" cy="369332"/>
                  </a:xfrm>
                  <a:prstGeom prst="rect">
                    <a:avLst/>
                  </a:prstGeom>
                  <a:blipFill>
                    <a:blip r:embed="rId11"/>
                    <a:stretch>
                      <a:fillRect l="-11340" r="-12371" b="-38333"/>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9" name="TextBox 38"/>
                <p:cNvSpPr txBox="1"/>
                <p:nvPr/>
              </p:nvSpPr>
              <p:spPr>
                <a:xfrm>
                  <a:off x="6914338" y="4772971"/>
                  <a:ext cx="441275"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914338" y="4772971"/>
                  <a:ext cx="441275" cy="379206"/>
                </a:xfrm>
                <a:prstGeom prst="rect">
                  <a:avLst/>
                </a:prstGeom>
                <a:blipFill>
                  <a:blip r:embed="rId12"/>
                  <a:stretch>
                    <a:fillRect l="-15278" t="-17742" r="-44444"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995626" y="2711378"/>
                  <a:ext cx="391517"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995626" y="2711378"/>
                  <a:ext cx="391517" cy="379206"/>
                </a:xfrm>
                <a:prstGeom prst="rect">
                  <a:avLst/>
                </a:prstGeom>
                <a:blipFill>
                  <a:blip r:embed="rId13"/>
                  <a:stretch>
                    <a:fillRect l="-17188" t="-17742" r="-43750" b="-16129"/>
                  </a:stretch>
                </a:blipFill>
              </p:spPr>
              <p:txBody>
                <a:bodyPr/>
                <a:lstStyle/>
                <a:p>
                  <a:r>
                    <a:rPr lang="en-IN">
                      <a:noFill/>
                    </a:rPr>
                    <a:t> </a:t>
                  </a:r>
                </a:p>
              </p:txBody>
            </p:sp>
          </mc:Fallback>
        </mc:AlternateContent>
        <p:grpSp>
          <p:nvGrpSpPr>
            <p:cNvPr id="45" name="Group 44"/>
            <p:cNvGrpSpPr/>
            <p:nvPr/>
          </p:nvGrpSpPr>
          <p:grpSpPr>
            <a:xfrm>
              <a:off x="2488579" y="2588044"/>
              <a:ext cx="3858963" cy="3534918"/>
              <a:chOff x="1727833" y="2354130"/>
              <a:chExt cx="3858963" cy="3534918"/>
            </a:xfrm>
          </p:grpSpPr>
          <p:grpSp>
            <p:nvGrpSpPr>
              <p:cNvPr id="53" name="Group 52"/>
              <p:cNvGrpSpPr/>
              <p:nvPr/>
            </p:nvGrpSpPr>
            <p:grpSpPr>
              <a:xfrm>
                <a:off x="1756529" y="2543830"/>
                <a:ext cx="3733448" cy="2966012"/>
                <a:chOff x="3782640" y="3689681"/>
                <a:chExt cx="3733448" cy="2966012"/>
              </a:xfrm>
            </p:grpSpPr>
            <p:grpSp>
              <p:nvGrpSpPr>
                <p:cNvPr id="61" name="Group 60"/>
                <p:cNvGrpSpPr/>
                <p:nvPr/>
              </p:nvGrpSpPr>
              <p:grpSpPr>
                <a:xfrm>
                  <a:off x="3782640" y="3689681"/>
                  <a:ext cx="3733448" cy="2966012"/>
                  <a:chOff x="2480443" y="3402369"/>
                  <a:chExt cx="3733448" cy="2966012"/>
                </a:xfrm>
              </p:grpSpPr>
              <p:cxnSp>
                <p:nvCxnSpPr>
                  <p:cNvPr id="80" name="Straight Arrow Connector 79"/>
                  <p:cNvCxnSpPr/>
                  <p:nvPr/>
                </p:nvCxnSpPr>
                <p:spPr>
                  <a:xfrm>
                    <a:off x="3501521" y="3402369"/>
                    <a:ext cx="29957" cy="2221612"/>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Arrow Connector 80"/>
                  <p:cNvCxnSpPr/>
                  <p:nvPr/>
                </p:nvCxnSpPr>
                <p:spPr>
                  <a:xfrm flipH="1">
                    <a:off x="3516499" y="5604676"/>
                    <a:ext cx="2697392" cy="11314"/>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Arrow Connector 81"/>
                  <p:cNvCxnSpPr/>
                  <p:nvPr/>
                </p:nvCxnSpPr>
                <p:spPr>
                  <a:xfrm flipV="1">
                    <a:off x="2480443" y="5623011"/>
                    <a:ext cx="1051035" cy="74537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2" name="TextBox 61"/>
                    <p:cNvSpPr txBox="1"/>
                    <p:nvPr/>
                  </p:nvSpPr>
                  <p:spPr>
                    <a:xfrm>
                      <a:off x="4728476" y="5913676"/>
                      <a:ext cx="2928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4728476" y="5913676"/>
                      <a:ext cx="292837" cy="369332"/>
                    </a:xfrm>
                    <a:prstGeom prst="rect">
                      <a:avLst/>
                    </a:prstGeom>
                    <a:blipFill>
                      <a:blip r:embed="rId14"/>
                      <a:stretch>
                        <a:fillRect l="-22917" r="-20833" b="-81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4190502" y="3861435"/>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90502" y="3861435"/>
                      <a:ext cx="592944" cy="369332"/>
                    </a:xfrm>
                    <a:prstGeom prst="rect">
                      <a:avLst/>
                    </a:prstGeom>
                    <a:blipFill>
                      <a:blip r:embed="rId10"/>
                      <a:stretch>
                        <a:fillRect l="-10204" r="-10204" b="-37705"/>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57" name="TextBox 56"/>
                  <p:cNvSpPr txBox="1"/>
                  <p:nvPr/>
                </p:nvSpPr>
                <p:spPr>
                  <a:xfrm>
                    <a:off x="2833679" y="2354130"/>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833679" y="2354130"/>
                    <a:ext cx="407355" cy="379399"/>
                  </a:xfrm>
                  <a:prstGeom prst="rect">
                    <a:avLst/>
                  </a:prstGeom>
                  <a:blipFill>
                    <a:blip r:embed="rId15"/>
                    <a:stretch>
                      <a:fillRect l="-14925" t="-22222" r="-44776" b="-158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727833" y="5509842"/>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727833" y="5509842"/>
                    <a:ext cx="418896" cy="379206"/>
                  </a:xfrm>
                  <a:prstGeom prst="rect">
                    <a:avLst/>
                  </a:prstGeom>
                  <a:blipFill>
                    <a:blip r:embed="rId16"/>
                    <a:stretch>
                      <a:fillRect l="-15942" t="-16129" r="-44928"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5217657" y="4805311"/>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217657" y="4805311"/>
                    <a:ext cx="369139" cy="379206"/>
                  </a:xfrm>
                  <a:prstGeom prst="rect">
                    <a:avLst/>
                  </a:prstGeom>
                  <a:blipFill>
                    <a:blip r:embed="rId17"/>
                    <a:stretch>
                      <a:fillRect l="-16393" t="-17742" r="-45902" b="-16129"/>
                    </a:stretch>
                  </a:blipFill>
                </p:spPr>
                <p:txBody>
                  <a:bodyPr/>
                  <a:lstStyle/>
                  <a:p>
                    <a:r>
                      <a:rPr lang="en-IN">
                        <a:noFill/>
                      </a:rPr>
                      <a:t> </a:t>
                    </a:r>
                  </a:p>
                </p:txBody>
              </p:sp>
            </mc:Fallback>
          </mc:AlternateContent>
        </p:grpSp>
        <p:cxnSp>
          <p:nvCxnSpPr>
            <p:cNvPr id="46" name="Straight Arrow Connector 45"/>
            <p:cNvCxnSpPr/>
            <p:nvPr/>
          </p:nvCxnSpPr>
          <p:spPr>
            <a:xfrm flipH="1">
              <a:off x="5806960" y="2472409"/>
              <a:ext cx="1172596" cy="1447903"/>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8" name="Rectangle 47"/>
                <p:cNvSpPr/>
                <p:nvPr/>
              </p:nvSpPr>
              <p:spPr>
                <a:xfrm>
                  <a:off x="6578304" y="2711378"/>
                  <a:ext cx="572529" cy="403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b="1" i="1" smtClean="0">
                                <a:latin typeface="Cambria Math"/>
                              </a:rPr>
                            </m:ctrlPr>
                          </m:sPrePr>
                          <m:sub/>
                          <m:sup>
                            <m:r>
                              <a:rPr lang="en-IN" b="1" i="1" smtClean="0">
                                <a:latin typeface="Cambria Math" panose="02040503050406030204" pitchFamily="18" charset="0"/>
                              </a:rPr>
                              <m:t>𝑩</m:t>
                            </m:r>
                          </m:sup>
                          <m:e>
                            <m:r>
                              <a:rPr lang="en-IN" b="1" i="1" smtClean="0">
                                <a:latin typeface="Cambria Math" panose="02040503050406030204" pitchFamily="18" charset="0"/>
                              </a:rPr>
                              <m:t>𝑷</m:t>
                            </m:r>
                          </m:e>
                        </m:sPre>
                      </m:oMath>
                    </m:oMathPara>
                  </a14:m>
                  <a:endParaRPr lang="en-IN" b="1" dirty="0"/>
                </a:p>
              </p:txBody>
            </p:sp>
          </mc:Choice>
          <mc:Fallback xmlns="">
            <p:sp>
              <p:nvSpPr>
                <p:cNvPr id="48" name="Rectangle 47"/>
                <p:cNvSpPr>
                  <a:spLocks noRot="1" noChangeAspect="1" noMove="1" noResize="1" noEditPoints="1" noAdjustHandles="1" noChangeArrowheads="1" noChangeShapeType="1" noTextEdit="1"/>
                </p:cNvSpPr>
                <p:nvPr/>
              </p:nvSpPr>
              <p:spPr>
                <a:xfrm>
                  <a:off x="6578304" y="2711378"/>
                  <a:ext cx="572529" cy="403316"/>
                </a:xfrm>
                <a:prstGeom prst="rect">
                  <a:avLst/>
                </a:prstGeom>
                <a:blipFill>
                  <a:blip r:embed="rId18"/>
                  <a:stretch>
                    <a:fillRect/>
                  </a:stretch>
                </a:blipFill>
              </p:spPr>
              <p:txBody>
                <a:bodyPr/>
                <a:lstStyle/>
                <a:p>
                  <a:r>
                    <a:rPr lang="en-IN">
                      <a:noFill/>
                    </a:rPr>
                    <a:t> </a:t>
                  </a:r>
                </a:p>
              </p:txBody>
            </p:sp>
          </mc:Fallback>
        </mc:AlternateContent>
        <p:cxnSp>
          <p:nvCxnSpPr>
            <p:cNvPr id="49" name="Straight Arrow Connector 48"/>
            <p:cNvCxnSpPr/>
            <p:nvPr/>
          </p:nvCxnSpPr>
          <p:spPr>
            <a:xfrm flipH="1">
              <a:off x="3583764" y="3928841"/>
              <a:ext cx="2186520" cy="1033356"/>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p:cNvCxnSpPr/>
            <p:nvPr/>
          </p:nvCxnSpPr>
          <p:spPr>
            <a:xfrm flipH="1">
              <a:off x="3577076" y="2493309"/>
              <a:ext cx="3385383" cy="2486742"/>
            </a:xfrm>
            <a:prstGeom prst="straightConnector1">
              <a:avLst/>
            </a:prstGeom>
            <a:ln w="28575" cap="flat" cmpd="sng" algn="ctr">
              <a:solidFill>
                <a:schemeClr val="tx1"/>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4639622" y="3515075"/>
                  <a:ext cx="572529" cy="403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b="1" i="1" smtClean="0">
                                <a:latin typeface="Cambria Math"/>
                              </a:rPr>
                            </m:ctrlPr>
                          </m:sPrePr>
                          <m:sub/>
                          <m:sup>
                            <m:r>
                              <a:rPr lang="en-IN" b="1" i="1" smtClean="0">
                                <a:latin typeface="Cambria Math" panose="02040503050406030204" pitchFamily="18" charset="0"/>
                              </a:rPr>
                              <m:t>𝑨</m:t>
                            </m:r>
                          </m:sup>
                          <m:e>
                            <m:r>
                              <a:rPr lang="en-IN" b="1" i="1" smtClean="0">
                                <a:latin typeface="Cambria Math" panose="02040503050406030204" pitchFamily="18" charset="0"/>
                              </a:rPr>
                              <m:t>𝑷</m:t>
                            </m:r>
                          </m:e>
                        </m:sPre>
                      </m:oMath>
                    </m:oMathPara>
                  </a14:m>
                  <a:endParaRPr lang="en-IN" b="1" dirty="0"/>
                </a:p>
              </p:txBody>
            </p:sp>
          </mc:Choice>
          <mc:Fallback xmlns="">
            <p:sp>
              <p:nvSpPr>
                <p:cNvPr id="51" name="Rectangle 50"/>
                <p:cNvSpPr>
                  <a:spLocks noRot="1" noChangeAspect="1" noMove="1" noResize="1" noEditPoints="1" noAdjustHandles="1" noChangeArrowheads="1" noChangeShapeType="1" noTextEdit="1"/>
                </p:cNvSpPr>
                <p:nvPr/>
              </p:nvSpPr>
              <p:spPr>
                <a:xfrm>
                  <a:off x="4639622" y="3515075"/>
                  <a:ext cx="572529" cy="403893"/>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775397" y="4405907"/>
                  <a:ext cx="873508" cy="3115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b="1" i="1" smtClean="0">
                                <a:latin typeface="Cambria Math"/>
                              </a:rPr>
                            </m:ctrlPr>
                          </m:sPrePr>
                          <m:sub/>
                          <m:sup>
                            <m:r>
                              <a:rPr lang="en-IN" b="1" i="1" smtClean="0">
                                <a:latin typeface="Cambria Math" panose="02040503050406030204" pitchFamily="18" charset="0"/>
                              </a:rPr>
                              <m:t>𝑨</m:t>
                            </m:r>
                          </m:sup>
                          <m:e>
                            <m:sSub>
                              <m:sSubPr>
                                <m:ctrlPr>
                                  <a:rPr lang="en-IN" b="1" i="1" smtClean="0">
                                    <a:latin typeface="Cambria Math"/>
                                  </a:rPr>
                                </m:ctrlPr>
                              </m:sSubPr>
                              <m:e>
                                <m:r>
                                  <a:rPr lang="en-IN" b="1" i="1" smtClean="0">
                                    <a:latin typeface="Cambria Math" panose="02040503050406030204" pitchFamily="18" charset="0"/>
                                  </a:rPr>
                                  <m:t>𝑷</m:t>
                                </m:r>
                              </m:e>
                              <m:sub>
                                <m:r>
                                  <a:rPr lang="en-IN" b="1" i="1" smtClean="0">
                                    <a:latin typeface="Cambria Math" panose="02040503050406030204" pitchFamily="18" charset="0"/>
                                  </a:rPr>
                                  <m:t>𝑩𝑶𝑹𝑮</m:t>
                                </m:r>
                              </m:sub>
                            </m:sSub>
                          </m:e>
                        </m:sPre>
                      </m:oMath>
                    </m:oMathPara>
                  </a14:m>
                  <a:endParaRPr lang="en-IN"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4775397" y="4405907"/>
                  <a:ext cx="873508" cy="311560"/>
                </a:xfrm>
                <a:prstGeom prst="rect">
                  <a:avLst/>
                </a:prstGeom>
                <a:blipFill>
                  <a:blip r:embed="rId20"/>
                  <a:stretch>
                    <a:fillRect r="-2797" b="-11538"/>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9" name="Rectangle 8"/>
              <p:cNvSpPr/>
              <p:nvPr/>
            </p:nvSpPr>
            <p:spPr>
              <a:xfrm>
                <a:off x="7932891" y="2366640"/>
                <a:ext cx="2113912" cy="501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sup>
                          <m:r>
                            <a:rPr lang="en-IN" sz="2400" i="1">
                              <a:solidFill>
                                <a:srgbClr val="FF0000"/>
                              </a:solidFill>
                              <a:latin typeface="Cambria Math" panose="02040503050406030204" pitchFamily="18" charset="0"/>
                            </a:rPr>
                            <m:t>𝐴</m:t>
                          </m:r>
                        </m:sup>
                        <m:e>
                          <m:r>
                            <a:rPr lang="en-IN" sz="2400" b="1" i="1">
                              <a:solidFill>
                                <a:srgbClr val="FF0000"/>
                              </a:solidFill>
                              <a:latin typeface="Cambria Math" panose="02040503050406030204" pitchFamily="18" charset="0"/>
                            </a:rPr>
                            <m:t>𝑷</m:t>
                          </m:r>
                        </m:e>
                      </m:sPre>
                      <m:r>
                        <a:rPr lang="en-IN" sz="2400" b="1">
                          <a:solidFill>
                            <a:srgbClr val="FF0000"/>
                          </a:solidFill>
                          <a:latin typeface="Cambria Math" panose="02040503050406030204" pitchFamily="18" charset="0"/>
                        </a:rPr>
                        <m:t>=</m:t>
                      </m:r>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e>
                      </m:sPre>
                      <m:sPre>
                        <m:sPrePr>
                          <m:ctrlPr>
                            <a:rPr lang="en-IN" sz="2400" b="1" i="1">
                              <a:solidFill>
                                <a:srgbClr val="FF0000"/>
                              </a:solidFill>
                              <a:latin typeface="Cambria Math"/>
                              <a:ea typeface="Cambria Math" panose="02040503050406030204" pitchFamily="18" charset="0"/>
                            </a:rPr>
                          </m:ctrlPr>
                        </m:sPrePr>
                        <m:sub/>
                        <m:sup>
                          <m:r>
                            <a:rPr lang="en-IN" sz="2400" i="1">
                              <a:solidFill>
                                <a:srgbClr val="FF0000"/>
                              </a:solidFill>
                              <a:latin typeface="Cambria Math" panose="02040503050406030204" pitchFamily="18" charset="0"/>
                            </a:rPr>
                            <m:t>𝐵</m:t>
                          </m:r>
                        </m:sup>
                        <m:e>
                          <m:r>
                            <a:rPr lang="en-IN" sz="2400" b="1" i="1">
                              <a:solidFill>
                                <a:srgbClr val="FF0000"/>
                              </a:solidFill>
                              <a:latin typeface="Cambria Math" panose="02040503050406030204" pitchFamily="18" charset="0"/>
                            </a:rPr>
                            <m:t>𝑷</m:t>
                          </m:r>
                        </m:e>
                      </m:sPre>
                    </m:oMath>
                  </m:oMathPara>
                </a14:m>
                <a:endParaRPr lang="en-IN" sz="2400" dirty="0"/>
              </a:p>
            </p:txBody>
          </p:sp>
        </mc:Choice>
        <mc:Fallback xmlns="">
          <p:sp>
            <p:nvSpPr>
              <p:cNvPr id="9" name="Rectangle 8"/>
              <p:cNvSpPr>
                <a:spLocks noRot="1" noChangeAspect="1" noMove="1" noResize="1" noEditPoints="1" noAdjustHandles="1" noChangeArrowheads="1" noChangeShapeType="1" noTextEdit="1"/>
              </p:cNvSpPr>
              <p:nvPr/>
            </p:nvSpPr>
            <p:spPr>
              <a:xfrm>
                <a:off x="7932891" y="2366640"/>
                <a:ext cx="2113912" cy="501419"/>
              </a:xfrm>
              <a:prstGeom prst="rect">
                <a:avLst/>
              </a:prstGeom>
              <a:blipFill>
                <a:blip r:embed="rId21"/>
                <a:stretch>
                  <a:fillRect/>
                </a:stretch>
              </a:blipFill>
            </p:spPr>
            <p:txBody>
              <a:bodyPr/>
              <a:lstStyle/>
              <a:p>
                <a:r>
                  <a:rPr lang="en-IN">
                    <a:noFill/>
                  </a:rPr>
                  <a:t> </a:t>
                </a:r>
              </a:p>
            </p:txBody>
          </p:sp>
        </mc:Fallback>
      </mc:AlternateContent>
      <p:sp>
        <p:nvSpPr>
          <p:cNvPr id="10" name="Down Arrow 9"/>
          <p:cNvSpPr/>
          <p:nvPr/>
        </p:nvSpPr>
        <p:spPr>
          <a:xfrm>
            <a:off x="8893667" y="1897564"/>
            <a:ext cx="399676" cy="470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1" name="TextBox 90"/>
              <p:cNvSpPr txBox="1"/>
              <p:nvPr/>
            </p:nvSpPr>
            <p:spPr>
              <a:xfrm>
                <a:off x="6178971" y="3069096"/>
                <a:ext cx="5697779" cy="830997"/>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rPr>
                  <a:t>We define a </a:t>
                </a:r>
                <a14:m>
                  <m:oMath xmlns:m="http://schemas.openxmlformats.org/officeDocument/2006/math">
                    <m:r>
                      <a:rPr kumimoji="0" lang="en-IN" sz="2400" b="1" i="1"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𝟒</m:t>
                    </m:r>
                    <m:r>
                      <a:rPr kumimoji="0" lang="en-IN" sz="2400" b="1" i="1" strike="noStrike" kern="120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m:t>
                    </m:r>
                    <m:r>
                      <a:rPr kumimoji="0" lang="en-IN" sz="2400" b="1" i="1" strike="noStrike" kern="120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𝟒</m:t>
                    </m:r>
                  </m:oMath>
                </a14:m>
                <a:r>
                  <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rPr>
                  <a:t> matrix operator and use </a:t>
                </a:r>
                <a14:m>
                  <m:oMath xmlns:m="http://schemas.openxmlformats.org/officeDocument/2006/math">
                    <m:r>
                      <a:rPr kumimoji="0" lang="en-IN" sz="2400" b="1" i="1"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𝟒</m:t>
                    </m:r>
                    <m:r>
                      <a:rPr kumimoji="0" lang="en-IN" sz="2400" b="1" i="1" strike="noStrike" kern="120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m:t>
                    </m:r>
                    <m:r>
                      <a:rPr kumimoji="0" lang="en-IN" sz="2400" b="1" i="1" strike="noStrike" kern="120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𝟏</m:t>
                    </m:r>
                  </m:oMath>
                </a14:m>
                <a:r>
                  <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rPr>
                  <a:t> position vectors to get </a:t>
                </a:r>
              </a:p>
            </p:txBody>
          </p:sp>
        </mc:Choice>
        <mc:Fallback xmlns="">
          <p:sp>
            <p:nvSpPr>
              <p:cNvPr id="91" name="TextBox 90"/>
              <p:cNvSpPr txBox="1">
                <a:spLocks noRot="1" noChangeAspect="1" noMove="1" noResize="1" noEditPoints="1" noAdjustHandles="1" noChangeArrowheads="1" noChangeShapeType="1" noTextEdit="1"/>
              </p:cNvSpPr>
              <p:nvPr/>
            </p:nvSpPr>
            <p:spPr>
              <a:xfrm>
                <a:off x="6178971" y="3069096"/>
                <a:ext cx="5697779" cy="830997"/>
              </a:xfrm>
              <a:prstGeom prst="rect">
                <a:avLst/>
              </a:prstGeom>
              <a:blipFill>
                <a:blip r:embed="rId22"/>
                <a:stretch>
                  <a:fillRect l="-1713" t="-5109" r="-2355" b="-16058"/>
                </a:stretch>
              </a:blipFill>
            </p:spPr>
            <p:txBody>
              <a:bodyPr/>
              <a:lstStyle/>
              <a:p>
                <a:r>
                  <a:rPr lang="en-IN">
                    <a:noFill/>
                  </a:rPr>
                  <a:t> </a:t>
                </a:r>
              </a:p>
            </p:txBody>
          </p:sp>
        </mc:Fallback>
      </mc:AlternateContent>
      <p:sp>
        <p:nvSpPr>
          <p:cNvPr id="92" name="TextBox 91"/>
          <p:cNvSpPr txBox="1"/>
          <p:nvPr/>
        </p:nvSpPr>
        <p:spPr>
          <a:xfrm>
            <a:off x="3975132" y="5012046"/>
            <a:ext cx="4799308" cy="461665"/>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rPr>
              <a:t>HOMOGENEOUS TRANSFORMATION</a:t>
            </a:r>
          </a:p>
        </p:txBody>
      </p:sp>
      <mc:AlternateContent xmlns:mc="http://schemas.openxmlformats.org/markup-compatibility/2006" xmlns:a14="http://schemas.microsoft.com/office/drawing/2010/main">
        <mc:Choice Requires="a14">
          <p:sp>
            <p:nvSpPr>
              <p:cNvPr id="11" name="TextBox 10"/>
              <p:cNvSpPr txBox="1"/>
              <p:nvPr/>
            </p:nvSpPr>
            <p:spPr>
              <a:xfrm>
                <a:off x="6733927" y="3900093"/>
                <a:ext cx="4653582" cy="738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b="1" i="1" smtClean="0">
                              <a:solidFill>
                                <a:srgbClr val="FF0000"/>
                              </a:solidFill>
                              <a:latin typeface="Cambria Math"/>
                            </a:rPr>
                          </m:ctrlPr>
                        </m:dPr>
                        <m:e>
                          <m:m>
                            <m:mPr>
                              <m:mcs>
                                <m:mc>
                                  <m:mcPr>
                                    <m:count m:val="1"/>
                                    <m:mcJc m:val="center"/>
                                  </m:mcPr>
                                </m:mc>
                              </m:mcs>
                              <m:ctrlPr>
                                <a:rPr lang="en-IN" sz="2400" b="1" i="1" smtClean="0">
                                  <a:solidFill>
                                    <a:srgbClr val="FF0000"/>
                                  </a:solidFill>
                                  <a:latin typeface="Cambria Math"/>
                                </a:rPr>
                              </m:ctrlPr>
                            </m:mPr>
                            <m:mr>
                              <m:e>
                                <m:sPre>
                                  <m:sPrePr>
                                    <m:ctrlPr>
                                      <a:rPr lang="en-IN" sz="2400" b="1" i="1" smtClean="0">
                                        <a:solidFill>
                                          <a:srgbClr val="FF0000"/>
                                        </a:solidFill>
                                        <a:latin typeface="Cambria Math"/>
                                      </a:rPr>
                                    </m:ctrlPr>
                                  </m:sPrePr>
                                  <m:sub/>
                                  <m:sup>
                                    <m:r>
                                      <a:rPr lang="en-IN" sz="2400" b="1" i="1" smtClean="0">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𝑷</m:t>
                                    </m:r>
                                  </m:e>
                                </m:sPre>
                              </m:e>
                            </m:mr>
                            <m:mr>
                              <m:e>
                                <m:r>
                                  <a:rPr lang="en-IN" sz="2400" b="1" i="1" smtClean="0">
                                    <a:solidFill>
                                      <a:srgbClr val="FF0000"/>
                                    </a:solidFill>
                                    <a:latin typeface="Cambria Math" panose="02040503050406030204" pitchFamily="18" charset="0"/>
                                  </a:rPr>
                                  <m:t>𝟏</m:t>
                                </m:r>
                              </m:e>
                            </m:mr>
                          </m:m>
                        </m:e>
                      </m:d>
                      <m:r>
                        <a:rPr lang="en-IN" sz="2400" b="1" i="1" smtClean="0">
                          <a:solidFill>
                            <a:srgbClr val="FF0000"/>
                          </a:solidFill>
                          <a:latin typeface="Cambria Math" panose="02040503050406030204" pitchFamily="18" charset="0"/>
                        </a:rPr>
                        <m:t>=</m:t>
                      </m:r>
                      <m:d>
                        <m:dPr>
                          <m:begChr m:val="["/>
                          <m:endChr m:val="]"/>
                          <m:ctrlPr>
                            <a:rPr lang="en-IN" sz="2400" b="1" i="1" smtClean="0">
                              <a:solidFill>
                                <a:srgbClr val="FF0000"/>
                              </a:solidFill>
                              <a:latin typeface="Cambria Math"/>
                            </a:rPr>
                          </m:ctrlPr>
                        </m:dPr>
                        <m:e>
                          <m:m>
                            <m:mPr>
                              <m:mcs>
                                <m:mc>
                                  <m:mcPr>
                                    <m:count m:val="2"/>
                                    <m:mcJc m:val="center"/>
                                  </m:mcPr>
                                </m:mc>
                              </m:mcs>
                              <m:ctrlPr>
                                <a:rPr lang="en-IN" sz="2400" b="1" i="1" smtClean="0">
                                  <a:solidFill>
                                    <a:srgbClr val="FF0000"/>
                                  </a:solidFill>
                                  <a:latin typeface="Cambria Math"/>
                                </a:rPr>
                              </m:ctrlPr>
                            </m:mPr>
                            <m:mr>
                              <m:e>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𝑩</m:t>
                                    </m:r>
                                  </m:sub>
                                  <m:sup>
                                    <m:r>
                                      <a:rPr lang="en-IN" sz="2400" b="1" i="1" smtClean="0">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e>
                              <m:e>
                                <m:sPre>
                                  <m:sPrePr>
                                    <m:ctrlPr>
                                      <a:rPr lang="en-IN" sz="2400" b="1" i="1" smtClean="0">
                                        <a:solidFill>
                                          <a:srgbClr val="FF0000"/>
                                        </a:solidFill>
                                        <a:latin typeface="Cambria Math"/>
                                      </a:rPr>
                                    </m:ctrlPr>
                                  </m:sPrePr>
                                  <m:sub/>
                                  <m:sup>
                                    <m:r>
                                      <a:rPr lang="en-IN" sz="2400" b="1" i="1" smtClean="0">
                                        <a:solidFill>
                                          <a:srgbClr val="FF0000"/>
                                        </a:solidFill>
                                        <a:latin typeface="Cambria Math" panose="02040503050406030204" pitchFamily="18" charset="0"/>
                                      </a:rPr>
                                      <m:t>𝑨</m:t>
                                    </m:r>
                                  </m:sup>
                                  <m:e>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𝑷</m:t>
                                        </m:r>
                                      </m:e>
                                      <m:sub>
                                        <m:r>
                                          <a:rPr lang="en-IN" sz="2400" b="1" i="1" smtClean="0">
                                            <a:solidFill>
                                              <a:srgbClr val="FF0000"/>
                                            </a:solidFill>
                                            <a:latin typeface="Cambria Math" panose="02040503050406030204" pitchFamily="18" charset="0"/>
                                          </a:rPr>
                                          <m:t>𝑩𝑶𝑹𝑮</m:t>
                                        </m:r>
                                      </m:sub>
                                    </m:sSub>
                                  </m:e>
                                </m:sPre>
                              </m:e>
                            </m:mr>
                            <m:mr>
                              <m:e>
                                <m:m>
                                  <m:mPr>
                                    <m:mcs>
                                      <m:mc>
                                        <m:mcPr>
                                          <m:count m:val="3"/>
                                          <m:mcJc m:val="center"/>
                                        </m:mcPr>
                                      </m:mc>
                                    </m:mcs>
                                    <m:ctrlPr>
                                      <a:rPr lang="en-IN" sz="2400" b="1" i="1" smtClean="0">
                                        <a:solidFill>
                                          <a:srgbClr val="FF0000"/>
                                        </a:solidFill>
                                        <a:latin typeface="Cambria Math"/>
                                      </a:rPr>
                                    </m:ctrlPr>
                                  </m:mPr>
                                  <m:mr>
                                    <m:e>
                                      <m:r>
                                        <m:rPr>
                                          <m:brk m:alnAt="7"/>
                                        </m:rPr>
                                        <a:rPr lang="en-IN" sz="2400" b="1" i="1" smtClean="0">
                                          <a:solidFill>
                                            <a:srgbClr val="FF0000"/>
                                          </a:solidFill>
                                          <a:latin typeface="Cambria Math" panose="02040503050406030204" pitchFamily="18" charset="0"/>
                                        </a:rPr>
                                        <m:t>𝟎</m:t>
                                      </m:r>
                                    </m:e>
                                    <m:e>
                                      <m:r>
                                        <a:rPr lang="en-IN" sz="2400" b="1" i="1" smtClean="0">
                                          <a:solidFill>
                                            <a:srgbClr val="FF0000"/>
                                          </a:solidFill>
                                          <a:latin typeface="Cambria Math" panose="02040503050406030204" pitchFamily="18" charset="0"/>
                                        </a:rPr>
                                        <m:t>𝟎</m:t>
                                      </m:r>
                                    </m:e>
                                    <m:e>
                                      <m:r>
                                        <a:rPr lang="en-IN" sz="2400" b="1" i="1" smtClean="0">
                                          <a:solidFill>
                                            <a:srgbClr val="FF0000"/>
                                          </a:solidFill>
                                          <a:latin typeface="Cambria Math" panose="02040503050406030204" pitchFamily="18" charset="0"/>
                                        </a:rPr>
                                        <m:t>𝟎</m:t>
                                      </m:r>
                                    </m:e>
                                  </m:mr>
                                </m:m>
                              </m:e>
                              <m:e>
                                <m:r>
                                  <a:rPr lang="en-IN" sz="2400" b="1" i="1" smtClean="0">
                                    <a:solidFill>
                                      <a:srgbClr val="FF0000"/>
                                    </a:solidFill>
                                    <a:latin typeface="Cambria Math" panose="02040503050406030204" pitchFamily="18" charset="0"/>
                                  </a:rPr>
                                  <m:t>𝟏</m:t>
                                </m:r>
                              </m:e>
                            </m:mr>
                          </m:m>
                        </m:e>
                      </m:d>
                      <m:d>
                        <m:dPr>
                          <m:begChr m:val="["/>
                          <m:endChr m:val="]"/>
                          <m:ctrlPr>
                            <a:rPr lang="en-IN" sz="2400" b="1" i="1" smtClean="0">
                              <a:solidFill>
                                <a:srgbClr val="FF0000"/>
                              </a:solidFill>
                              <a:latin typeface="Cambria Math"/>
                            </a:rPr>
                          </m:ctrlPr>
                        </m:dPr>
                        <m:e>
                          <m:m>
                            <m:mPr>
                              <m:mcs>
                                <m:mc>
                                  <m:mcPr>
                                    <m:count m:val="1"/>
                                    <m:mcJc m:val="center"/>
                                  </m:mcPr>
                                </m:mc>
                              </m:mcs>
                              <m:ctrlPr>
                                <a:rPr lang="en-IN" sz="2400" b="1" i="1" smtClean="0">
                                  <a:solidFill>
                                    <a:srgbClr val="FF0000"/>
                                  </a:solidFill>
                                  <a:latin typeface="Cambria Math"/>
                                </a:rPr>
                              </m:ctrlPr>
                            </m:mPr>
                            <m:mr>
                              <m:e>
                                <m:sPre>
                                  <m:sPrePr>
                                    <m:ctrlPr>
                                      <a:rPr lang="en-IN" sz="2400" b="1" i="1" smtClean="0">
                                        <a:solidFill>
                                          <a:srgbClr val="FF0000"/>
                                        </a:solidFill>
                                        <a:latin typeface="Cambria Math"/>
                                      </a:rPr>
                                    </m:ctrlPr>
                                  </m:sPrePr>
                                  <m:sub/>
                                  <m:sup>
                                    <m:r>
                                      <a:rPr lang="en-IN" sz="2400" b="1" i="1" smtClean="0">
                                        <a:solidFill>
                                          <a:srgbClr val="FF0000"/>
                                        </a:solidFill>
                                        <a:latin typeface="Cambria Math" panose="02040503050406030204" pitchFamily="18" charset="0"/>
                                      </a:rPr>
                                      <m:t>𝑩</m:t>
                                    </m:r>
                                  </m:sup>
                                  <m:e>
                                    <m:r>
                                      <a:rPr lang="en-IN" sz="2400" b="1" i="1" smtClean="0">
                                        <a:solidFill>
                                          <a:srgbClr val="FF0000"/>
                                        </a:solidFill>
                                        <a:latin typeface="Cambria Math" panose="02040503050406030204" pitchFamily="18" charset="0"/>
                                      </a:rPr>
                                      <m:t>𝑷</m:t>
                                    </m:r>
                                  </m:e>
                                </m:sPre>
                              </m:e>
                            </m:mr>
                            <m:mr>
                              <m:e>
                                <m:r>
                                  <a:rPr lang="en-IN" sz="2400" b="1" i="1" smtClean="0">
                                    <a:solidFill>
                                      <a:srgbClr val="FF0000"/>
                                    </a:solidFill>
                                    <a:latin typeface="Cambria Math" panose="02040503050406030204" pitchFamily="18" charset="0"/>
                                  </a:rPr>
                                  <m:t>𝟏</m:t>
                                </m:r>
                              </m:e>
                            </m:mr>
                          </m:m>
                        </m:e>
                      </m:d>
                    </m:oMath>
                  </m:oMathPara>
                </a14:m>
                <a:endParaRPr lang="en-IN" sz="2400" b="1"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733927" y="3900093"/>
                <a:ext cx="4653582" cy="738151"/>
              </a:xfrm>
              <a:prstGeom prst="rect">
                <a:avLst/>
              </a:prstGeom>
              <a:blipFill>
                <a:blip r:embed="rId23"/>
                <a:stretch>
                  <a:fillRect/>
                </a:stretch>
              </a:blipFill>
            </p:spPr>
            <p:txBody>
              <a:bodyPr/>
              <a:lstStyle/>
              <a:p>
                <a:r>
                  <a:rPr lang="en-IN">
                    <a:noFill/>
                  </a:rPr>
                  <a:t> </a:t>
                </a:r>
              </a:p>
            </p:txBody>
          </p:sp>
        </mc:Fallback>
      </mc:AlternateContent>
      <p:sp>
        <p:nvSpPr>
          <p:cNvPr id="93" name="Right Brace 92"/>
          <p:cNvSpPr/>
          <p:nvPr/>
        </p:nvSpPr>
        <p:spPr>
          <a:xfrm rot="5400000">
            <a:off x="9071614" y="3551986"/>
            <a:ext cx="363069" cy="2640516"/>
          </a:xfrm>
          <a:prstGeom prst="rightBrace">
            <a:avLst>
              <a:gd name="adj1" fmla="val 162438"/>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Rectangle 12"/>
              <p:cNvSpPr/>
              <p:nvPr/>
            </p:nvSpPr>
            <p:spPr>
              <a:xfrm>
                <a:off x="9435275" y="4872244"/>
                <a:ext cx="851452" cy="482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e>
                      </m:sPre>
                    </m:oMath>
                  </m:oMathPara>
                </a14:m>
                <a:endParaRPr lang="en-IN" dirty="0"/>
              </a:p>
            </p:txBody>
          </p:sp>
        </mc:Choice>
        <mc:Fallback xmlns="">
          <p:sp>
            <p:nvSpPr>
              <p:cNvPr id="13" name="Rectangle 12"/>
              <p:cNvSpPr>
                <a:spLocks noRot="1" noChangeAspect="1" noMove="1" noResize="1" noEditPoints="1" noAdjustHandles="1" noChangeArrowheads="1" noChangeShapeType="1" noTextEdit="1"/>
              </p:cNvSpPr>
              <p:nvPr/>
            </p:nvSpPr>
            <p:spPr>
              <a:xfrm>
                <a:off x="9435275" y="4872244"/>
                <a:ext cx="851452" cy="482696"/>
              </a:xfrm>
              <a:prstGeom prst="rect">
                <a:avLst/>
              </a:prstGeom>
              <a:blipFill>
                <a:blip r:embed="rId24"/>
                <a:stretch>
                  <a:fillRect/>
                </a:stretch>
              </a:blipFill>
            </p:spPr>
            <p:txBody>
              <a:bodyPr/>
              <a:lstStyle/>
              <a:p>
                <a:r>
                  <a:rPr lang="en-IN">
                    <a:noFill/>
                  </a:rPr>
                  <a:t> </a:t>
                </a:r>
              </a:p>
            </p:txBody>
          </p:sp>
        </mc:Fallback>
      </mc:AlternateContent>
      <p:cxnSp>
        <p:nvCxnSpPr>
          <p:cNvPr id="94" name="Straight Arrow Connector 93"/>
          <p:cNvCxnSpPr/>
          <p:nvPr/>
        </p:nvCxnSpPr>
        <p:spPr>
          <a:xfrm flipV="1">
            <a:off x="8774440" y="5191513"/>
            <a:ext cx="757081" cy="5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5" name="Rectangle 4"/>
          <p:cNvSpPr/>
          <p:nvPr/>
        </p:nvSpPr>
        <p:spPr>
          <a:xfrm>
            <a:off x="1496224" y="176090"/>
            <a:ext cx="8112579" cy="523220"/>
          </a:xfrm>
          <a:prstGeom prst="rect">
            <a:avLst/>
          </a:prstGeom>
        </p:spPr>
        <p:txBody>
          <a:bodyPr wrap="square">
            <a:spAutoFit/>
          </a:bodyPr>
          <a:lstStyle/>
          <a:p>
            <a:r>
              <a:rPr lang="en-IN" sz="2800" cap="all" spc="200" dirty="0">
                <a:solidFill>
                  <a:srgbClr val="FF0000"/>
                </a:solidFill>
                <a:ea typeface="+mj-ea"/>
                <a:cs typeface="+mj-cs"/>
              </a:rPr>
              <a:t>MAPPINGS INVOLVING GENERAL FRAMES</a:t>
            </a:r>
            <a:endParaRPr lang="en-IN" dirty="0"/>
          </a:p>
        </p:txBody>
      </p:sp>
    </p:spTree>
    <p:extLst>
      <p:ext uri="{BB962C8B-B14F-4D97-AF65-F5344CB8AC3E}">
        <p14:creationId xmlns:p14="http://schemas.microsoft.com/office/powerpoint/2010/main" val="276114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156138"/>
                <a:ext cx="11887199" cy="5507421"/>
              </a:xfrm>
            </p:spPr>
            <p:txBody>
              <a:bodyPr>
                <a:normAutofit fontScale="92500" lnSpcReduction="10000"/>
              </a:bodyPr>
              <a:lstStyle/>
              <a:p>
                <a14:m>
                  <m:oMath xmlns:m="http://schemas.openxmlformats.org/officeDocument/2006/math">
                    <m:sPre>
                      <m:sPrePr>
                        <m:ctrlPr>
                          <a:rPr lang="en-IN" sz="2400" b="1" i="1" smtClean="0">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r>
                      <a:rPr lang="en-IN" sz="2400" b="1" i="1" smtClean="0">
                        <a:solidFill>
                          <a:srgbClr val="FF0000"/>
                        </a:solidFill>
                        <a:latin typeface="Cambria Math" panose="02040503050406030204" pitchFamily="18" charset="0"/>
                      </a:rPr>
                      <m:t>= </m:t>
                    </m:r>
                    <m:d>
                      <m:dPr>
                        <m:begChr m:val="["/>
                        <m:endChr m:val="]"/>
                        <m:ctrlPr>
                          <a:rPr lang="en-IN" sz="2400" b="1" i="1">
                            <a:solidFill>
                              <a:srgbClr val="FF0000"/>
                            </a:solidFill>
                            <a:latin typeface="Cambria Math"/>
                          </a:rPr>
                        </m:ctrlPr>
                      </m:dPr>
                      <m:e>
                        <m:m>
                          <m:mPr>
                            <m:mcs>
                              <m:mc>
                                <m:mcPr>
                                  <m:count m:val="2"/>
                                  <m:mcJc m:val="center"/>
                                </m:mcPr>
                              </m:mc>
                            </m:mcs>
                            <m:ctrlPr>
                              <a:rPr lang="en-IN" sz="2400" b="1" i="1">
                                <a:solidFill>
                                  <a:srgbClr val="FF0000"/>
                                </a:solidFill>
                                <a:latin typeface="Cambria Math"/>
                              </a:rPr>
                            </m:ctrlPr>
                          </m:mPr>
                          <m:mr>
                            <m:e>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e>
                            <m:e>
                              <m:sPre>
                                <m:sPrePr>
                                  <m:ctrlPr>
                                    <a:rPr lang="en-IN" sz="2400" b="1" i="1">
                                      <a:solidFill>
                                        <a:srgbClr val="FF0000"/>
                                      </a:solidFill>
                                      <a:latin typeface="Cambria Math"/>
                                    </a:rPr>
                                  </m:ctrlPr>
                                </m:sPrePr>
                                <m:sub/>
                                <m:sup>
                                  <m:r>
                                    <a:rPr lang="en-IN" sz="2400" b="1" i="1">
                                      <a:solidFill>
                                        <a:srgbClr val="FF0000"/>
                                      </a:solidFill>
                                      <a:latin typeface="Cambria Math" panose="02040503050406030204" pitchFamily="18" charset="0"/>
                                    </a:rPr>
                                    <m:t>𝑨</m:t>
                                  </m:r>
                                </m:sup>
                                <m:e>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𝑷</m:t>
                                      </m:r>
                                    </m:e>
                                    <m:sub>
                                      <m:r>
                                        <a:rPr lang="en-IN" sz="2400" b="1" i="1">
                                          <a:solidFill>
                                            <a:srgbClr val="FF0000"/>
                                          </a:solidFill>
                                          <a:latin typeface="Cambria Math" panose="02040503050406030204" pitchFamily="18" charset="0"/>
                                        </a:rPr>
                                        <m:t>𝑩𝑶𝑹𝑮</m:t>
                                      </m:r>
                                    </m:sub>
                                  </m:sSub>
                                </m:e>
                              </m:sPre>
                            </m:e>
                          </m:mr>
                          <m:mr>
                            <m:e>
                              <m:m>
                                <m:mPr>
                                  <m:mcs>
                                    <m:mc>
                                      <m:mcPr>
                                        <m:count m:val="3"/>
                                        <m:mcJc m:val="center"/>
                                      </m:mcPr>
                                    </m:mc>
                                  </m:mcs>
                                  <m:ctrlPr>
                                    <a:rPr lang="en-IN" sz="2400" b="1" i="1">
                                      <a:solidFill>
                                        <a:srgbClr val="FF0000"/>
                                      </a:solidFill>
                                      <a:latin typeface="Cambria Math"/>
                                    </a:rPr>
                                  </m:ctrlPr>
                                </m:mPr>
                                <m:mr>
                                  <m:e>
                                    <m:r>
                                      <m:rPr>
                                        <m:brk m:alnAt="7"/>
                                      </m:rP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mr>
                              </m:m>
                            </m:e>
                            <m:e>
                              <m:r>
                                <a:rPr lang="en-IN" sz="2400" b="1" i="1">
                                  <a:solidFill>
                                    <a:srgbClr val="FF0000"/>
                                  </a:solidFill>
                                  <a:latin typeface="Cambria Math" panose="02040503050406030204" pitchFamily="18" charset="0"/>
                                </a:rPr>
                                <m:t>𝟏</m:t>
                              </m:r>
                            </m:e>
                          </m:mr>
                        </m:m>
                      </m:e>
                    </m:d>
                  </m:oMath>
                </a14:m>
                <a:endParaRPr lang="en-IN" sz="2400" dirty="0"/>
              </a:p>
              <a:p>
                <a:r>
                  <a:rPr lang="en-IN" sz="2400" dirty="0"/>
                  <a:t>Upper left </a:t>
                </a:r>
                <a14:m>
                  <m:oMath xmlns:m="http://schemas.openxmlformats.org/officeDocument/2006/math">
                    <m:r>
                      <a:rPr lang="en-IN" sz="2400" i="1" dirty="0" smtClean="0">
                        <a:latin typeface="Cambria Math" panose="02040503050406030204" pitchFamily="18" charset="0"/>
                      </a:rPr>
                      <m:t>3×3</m:t>
                    </m:r>
                  </m:oMath>
                </a14:m>
                <a:r>
                  <a:rPr lang="en-IN" sz="2400" dirty="0"/>
                  <a:t> matrix is identity matrix </a:t>
                </a:r>
                <a14:m>
                  <m:oMath xmlns:m="http://schemas.openxmlformats.org/officeDocument/2006/math">
                    <m:r>
                      <a:rPr lang="en-IN" sz="2400" i="1" dirty="0" smtClean="0">
                        <a:latin typeface="Cambria Math" panose="02040503050406030204" pitchFamily="18" charset="0"/>
                      </a:rPr>
                      <m:t>→</m:t>
                    </m:r>
                  </m:oMath>
                </a14:m>
                <a:r>
                  <a:rPr lang="en-IN" sz="2400" dirty="0"/>
                  <a:t> Pure translation.</a:t>
                </a:r>
              </a:p>
              <a:p>
                <a:r>
                  <a:rPr lang="en-US" sz="2400" dirty="0"/>
                  <a:t>Top right </a:t>
                </a:r>
                <a14:m>
                  <m:oMath xmlns:m="http://schemas.openxmlformats.org/officeDocument/2006/math">
                    <m:r>
                      <a:rPr lang="en-US" sz="2400" i="1" dirty="0" smtClean="0">
                        <a:latin typeface="Cambria Math" panose="02040503050406030204" pitchFamily="18" charset="0"/>
                      </a:rPr>
                      <m:t>3×1</m:t>
                    </m:r>
                  </m:oMath>
                </a14:m>
                <a:r>
                  <a:rPr lang="en-US" sz="2400" dirty="0"/>
                  <a:t> vector is zero </a:t>
                </a:r>
                <a14:m>
                  <m:oMath xmlns:m="http://schemas.openxmlformats.org/officeDocument/2006/math">
                    <m:r>
                      <a:rPr lang="en-US" sz="2400" i="1" dirty="0" smtClean="0">
                        <a:latin typeface="Cambria Math" panose="02040503050406030204" pitchFamily="18" charset="0"/>
                      </a:rPr>
                      <m:t>→</m:t>
                    </m:r>
                  </m:oMath>
                </a14:m>
                <a:r>
                  <a:rPr lang="en-US" sz="2400" dirty="0"/>
                  <a:t> Pure rotation.</a:t>
                </a:r>
              </a:p>
              <a:p>
                <a:r>
                  <a:rPr lang="en-IN" sz="2400" dirty="0"/>
                  <a:t>The inverse of </a:t>
                </a:r>
                <a14:m>
                  <m:oMath xmlns:m="http://schemas.openxmlformats.org/officeDocument/2006/math">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r>
                  <a:rPr lang="en-IN" sz="2400" dirty="0"/>
                  <a:t>can be found as </a:t>
                </a:r>
                <a14:m>
                  <m:oMath xmlns:m="http://schemas.openxmlformats.org/officeDocument/2006/math">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sSup>
                          <m:sSupPr>
                            <m:ctrlPr>
                              <a:rPr lang="en-IN" sz="2400" b="1" i="1">
                                <a:solidFill>
                                  <a:srgbClr val="FF0000"/>
                                </a:solidFill>
                                <a:latin typeface="Cambria Math"/>
                              </a:rPr>
                            </m:ctrlPr>
                          </m:sSupPr>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m:t>
                            </m:r>
                          </m:e>
                          <m:sup>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𝟏</m:t>
                            </m:r>
                          </m:sup>
                        </m:sSup>
                      </m:e>
                    </m:sPre>
                    <m:r>
                      <a:rPr lang="en-IN" sz="2400" b="1" i="1">
                        <a:solidFill>
                          <a:srgbClr val="FF0000"/>
                        </a:solidFill>
                        <a:latin typeface="Cambria Math" panose="02040503050406030204" pitchFamily="18" charset="0"/>
                      </a:rPr>
                      <m:t>  =</m:t>
                    </m:r>
                    <m:d>
                      <m:dPr>
                        <m:begChr m:val="["/>
                        <m:endChr m:val="]"/>
                        <m:ctrlPr>
                          <a:rPr lang="en-IN" sz="2400" b="1" i="1">
                            <a:solidFill>
                              <a:srgbClr val="FF0000"/>
                            </a:solidFill>
                            <a:latin typeface="Cambria Math"/>
                          </a:rPr>
                        </m:ctrlPr>
                      </m:dPr>
                      <m:e>
                        <m:m>
                          <m:mPr>
                            <m:mcs>
                              <m:mc>
                                <m:mcPr>
                                  <m:count m:val="2"/>
                                  <m:mcJc m:val="center"/>
                                </m:mcPr>
                              </m:mc>
                            </m:mcs>
                            <m:ctrlPr>
                              <a:rPr lang="en-IN" sz="2400" b="1" i="1">
                                <a:solidFill>
                                  <a:srgbClr val="FF0000"/>
                                </a:solidFill>
                                <a:latin typeface="Cambria Math"/>
                              </a:rPr>
                            </m:ctrlPr>
                          </m:mPr>
                          <m:mr>
                            <m:e>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sSup>
                                    <m:sSupPr>
                                      <m:ctrlPr>
                                        <a:rPr lang="en-IN" sz="2400" b="1" i="1">
                                          <a:solidFill>
                                            <a:srgbClr val="FF0000"/>
                                          </a:solidFill>
                                          <a:latin typeface="Cambria Math"/>
                                        </a:rPr>
                                      </m:ctrlPr>
                                    </m:sSupPr>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up>
                                      <m:r>
                                        <a:rPr lang="en-IN" sz="2400" b="1" i="1">
                                          <a:solidFill>
                                            <a:srgbClr val="FF0000"/>
                                          </a:solidFill>
                                          <a:latin typeface="Cambria Math" panose="02040503050406030204" pitchFamily="18" charset="0"/>
                                        </a:rPr>
                                        <m:t>𝑻</m:t>
                                      </m:r>
                                    </m:sup>
                                  </m:sSup>
                                </m:e>
                              </m:sPre>
                            </m:e>
                            <m:e>
                              <m:r>
                                <a:rPr lang="en-IN" sz="2400" b="1" i="1">
                                  <a:solidFill>
                                    <a:srgbClr val="FF0000"/>
                                  </a:solidFill>
                                  <a:latin typeface="Cambria Math" panose="02040503050406030204" pitchFamily="18" charset="0"/>
                                </a:rPr>
                                <m:t>−</m:t>
                              </m:r>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sSup>
                                    <m:sSupPr>
                                      <m:ctrlPr>
                                        <a:rPr lang="en-IN" sz="2400" b="1" i="1">
                                          <a:solidFill>
                                            <a:srgbClr val="FF0000"/>
                                          </a:solidFill>
                                          <a:latin typeface="Cambria Math"/>
                                        </a:rPr>
                                      </m:ctrlPr>
                                    </m:sSupPr>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up>
                                      <m:r>
                                        <a:rPr lang="en-IN" sz="2400" b="1" i="1">
                                          <a:solidFill>
                                            <a:srgbClr val="FF0000"/>
                                          </a:solidFill>
                                          <a:latin typeface="Cambria Math" panose="02040503050406030204" pitchFamily="18" charset="0"/>
                                        </a:rPr>
                                        <m:t>𝑻</m:t>
                                      </m:r>
                                    </m:sup>
                                  </m:sSup>
                                </m:e>
                              </m:sPre>
                              <m:sPre>
                                <m:sPrePr>
                                  <m:ctrlPr>
                                    <a:rPr lang="en-IN" sz="2400" b="1" i="1">
                                      <a:solidFill>
                                        <a:srgbClr val="FF0000"/>
                                      </a:solidFill>
                                      <a:latin typeface="Cambria Math"/>
                                    </a:rPr>
                                  </m:ctrlPr>
                                </m:sPrePr>
                                <m:sub/>
                                <m:sup>
                                  <m:r>
                                    <a:rPr lang="en-IN" sz="2400" b="1" i="1">
                                      <a:solidFill>
                                        <a:srgbClr val="FF0000"/>
                                      </a:solidFill>
                                      <a:latin typeface="Cambria Math" panose="02040503050406030204" pitchFamily="18" charset="0"/>
                                    </a:rPr>
                                    <m:t>𝑨</m:t>
                                  </m:r>
                                </m:sup>
                                <m:e>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𝑷</m:t>
                                      </m:r>
                                    </m:e>
                                    <m:sub>
                                      <m:r>
                                        <a:rPr lang="en-IN" sz="2400" b="1" i="1">
                                          <a:solidFill>
                                            <a:srgbClr val="FF0000"/>
                                          </a:solidFill>
                                          <a:latin typeface="Cambria Math" panose="02040503050406030204" pitchFamily="18" charset="0"/>
                                        </a:rPr>
                                        <m:t>𝑩𝑶𝑹𝑮</m:t>
                                      </m:r>
                                    </m:sub>
                                  </m:sSub>
                                </m:e>
                              </m:sPre>
                            </m:e>
                          </m:mr>
                          <m:mr>
                            <m:e>
                              <m:m>
                                <m:mPr>
                                  <m:mcs>
                                    <m:mc>
                                      <m:mcPr>
                                        <m:count m:val="3"/>
                                        <m:mcJc m:val="center"/>
                                      </m:mcPr>
                                    </m:mc>
                                  </m:mcs>
                                  <m:ctrlPr>
                                    <a:rPr lang="en-IN" sz="2400" b="1" i="1">
                                      <a:solidFill>
                                        <a:srgbClr val="FF0000"/>
                                      </a:solidFill>
                                      <a:latin typeface="Cambria Math"/>
                                    </a:rPr>
                                  </m:ctrlPr>
                                </m:mPr>
                                <m:mr>
                                  <m:e>
                                    <m:r>
                                      <m:rPr>
                                        <m:brk m:alnAt="7"/>
                                      </m:rP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mr>
                              </m:m>
                            </m:e>
                            <m:e>
                              <m:r>
                                <a:rPr lang="en-IN" sz="2400" b="1" i="1">
                                  <a:solidFill>
                                    <a:srgbClr val="FF0000"/>
                                  </a:solidFill>
                                  <a:latin typeface="Cambria Math" panose="02040503050406030204" pitchFamily="18" charset="0"/>
                                </a:rPr>
                                <m:t>𝟏</m:t>
                              </m:r>
                            </m:e>
                          </m:mr>
                        </m:m>
                      </m:e>
                    </m:d>
                  </m:oMath>
                </a14:m>
                <a:r>
                  <a:rPr lang="en-IN" sz="2400" dirty="0"/>
                  <a:t> </a:t>
                </a:r>
              </a:p>
              <a:p>
                <a:r>
                  <a:rPr lang="en-IN" sz="2400" dirty="0"/>
                  <a:t>Two of its eigenvalues are +1 and +1. The other two are complex conjugate pairs of the form </a:t>
                </a:r>
                <a14:m>
                  <m:oMath xmlns:m="http://schemas.openxmlformats.org/officeDocument/2006/math">
                    <m:sSup>
                      <m:sSupPr>
                        <m:ctrlPr>
                          <a:rPr lang="en-IN" sz="2400" i="1" smtClean="0">
                            <a:latin typeface="Cambria Math"/>
                          </a:rPr>
                        </m:ctrlPr>
                      </m:sSupPr>
                      <m:e>
                        <m:r>
                          <a:rPr lang="en-IN" sz="2400" b="0" i="1" smtClean="0">
                            <a:latin typeface="Cambria Math" panose="02040503050406030204" pitchFamily="18" charset="0"/>
                          </a:rPr>
                          <m:t>𝑒</m:t>
                        </m:r>
                      </m:e>
                      <m:sup>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𝑖</m:t>
                        </m:r>
                        <m:r>
                          <m:rPr>
                            <m:sty m:val="p"/>
                          </m:rPr>
                          <a:rPr lang="el-GR" sz="2400" b="0" i="1" smtClean="0">
                            <a:latin typeface="Cambria Math" panose="02040503050406030204" pitchFamily="18" charset="0"/>
                            <a:ea typeface="Cambria Math" panose="02040503050406030204" pitchFamily="18" charset="0"/>
                          </a:rPr>
                          <m:t>ϕ</m:t>
                        </m:r>
                      </m:sup>
                    </m:sSup>
                  </m:oMath>
                </a14:m>
                <a:r>
                  <a:rPr lang="en-IN" sz="2400" dirty="0"/>
                  <a:t>, where </a:t>
                </a:r>
                <a14:m>
                  <m:oMath xmlns:m="http://schemas.openxmlformats.org/officeDocument/2006/math">
                    <m:r>
                      <m:rPr>
                        <m:sty m:val="p"/>
                      </m:rPr>
                      <a:rPr lang="el-GR" sz="2400" i="1" smtClean="0">
                        <a:latin typeface="Cambria Math" panose="02040503050406030204" pitchFamily="18" charset="0"/>
                      </a:rPr>
                      <m:t>ϕ</m:t>
                    </m:r>
                    <m:r>
                      <a:rPr lang="en-IN" sz="2400" b="0" i="1" smtClean="0">
                        <a:latin typeface="Cambria Math" panose="02040503050406030204" pitchFamily="18" charset="0"/>
                      </a:rPr>
                      <m:t>=</m:t>
                    </m:r>
                    <m:sSup>
                      <m:sSupPr>
                        <m:ctrlPr>
                          <a:rPr lang="en-IN" sz="2400" b="0" i="1" smtClean="0">
                            <a:latin typeface="Cambria Math"/>
                          </a:rPr>
                        </m:ctrlPr>
                      </m:sSupPr>
                      <m:e>
                        <m:r>
                          <a:rPr lang="en-IN" sz="2400" b="0" i="1" smtClean="0">
                            <a:latin typeface="Cambria Math" panose="02040503050406030204" pitchFamily="18" charset="0"/>
                          </a:rPr>
                          <m:t>𝑐𝑜𝑠</m:t>
                        </m:r>
                      </m:e>
                      <m:sup>
                        <m:r>
                          <a:rPr lang="en-IN" sz="2400" b="0" i="1" smtClean="0">
                            <a:latin typeface="Cambria Math" panose="02040503050406030204" pitchFamily="18" charset="0"/>
                          </a:rPr>
                          <m:t>−1</m:t>
                        </m:r>
                      </m:sup>
                    </m:sSup>
                    <m:f>
                      <m:fPr>
                        <m:ctrlPr>
                          <a:rPr lang="en-IN" sz="2400" b="0" i="1" smtClean="0">
                            <a:latin typeface="Cambria Math"/>
                          </a:rPr>
                        </m:ctrlPr>
                      </m:fPr>
                      <m:num>
                        <m:sSub>
                          <m:sSubPr>
                            <m:ctrlPr>
                              <a:rPr lang="en-IN" sz="2400" b="0" i="1" smtClean="0">
                                <a:latin typeface="Cambria Math"/>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11</m:t>
                            </m:r>
                          </m:sub>
                        </m:sSub>
                        <m:r>
                          <a:rPr lang="en-IN" sz="2400" b="0" i="1" smtClean="0">
                            <a:latin typeface="Cambria Math" panose="02040503050406030204" pitchFamily="18" charset="0"/>
                          </a:rPr>
                          <m:t>+</m:t>
                        </m:r>
                        <m:sSub>
                          <m:sSubPr>
                            <m:ctrlPr>
                              <a:rPr lang="en-IN" sz="2400" b="0" i="1" smtClean="0">
                                <a:latin typeface="Cambria Math"/>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22</m:t>
                            </m:r>
                          </m:sub>
                        </m:sSub>
                        <m:r>
                          <a:rPr lang="en-IN" sz="2400" b="0" i="1" smtClean="0">
                            <a:latin typeface="Cambria Math" panose="02040503050406030204" pitchFamily="18" charset="0"/>
                          </a:rPr>
                          <m:t>+</m:t>
                        </m:r>
                        <m:sSub>
                          <m:sSubPr>
                            <m:ctrlPr>
                              <a:rPr lang="en-IN" sz="2400" b="0" i="1" smtClean="0">
                                <a:latin typeface="Cambria Math"/>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33</m:t>
                            </m:r>
                          </m:sub>
                        </m:sSub>
                        <m:r>
                          <a:rPr lang="en-IN" sz="2400" b="0" i="1" smtClean="0">
                            <a:latin typeface="Cambria Math" panose="02040503050406030204" pitchFamily="18" charset="0"/>
                          </a:rPr>
                          <m:t>−1</m:t>
                        </m:r>
                      </m:num>
                      <m:den>
                        <m:r>
                          <a:rPr lang="en-IN" sz="2400" b="0" i="1" smtClean="0">
                            <a:latin typeface="Cambria Math" panose="02040503050406030204" pitchFamily="18" charset="0"/>
                          </a:rPr>
                          <m:t>2</m:t>
                        </m:r>
                      </m:den>
                    </m:f>
                  </m:oMath>
                </a14:m>
                <a:endParaRPr lang="en-IN" sz="2400" dirty="0"/>
              </a:p>
              <a:p>
                <a:r>
                  <a:rPr lang="en-IN" sz="2400" dirty="0"/>
                  <a:t>Transformations generally do not commute</a:t>
                </a:r>
              </a:p>
              <a:p>
                <a:r>
                  <a:rPr lang="en-IN" sz="2400" dirty="0"/>
                  <a:t>The eigenvectors corresponding to the repeated unity eigenvalue are obtained from</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IN" sz="2400" b="1" i="1">
                              <a:solidFill>
                                <a:srgbClr val="FF0000"/>
                              </a:solidFill>
                              <a:latin typeface="Cambria Math"/>
                            </a:rPr>
                          </m:ctrlPr>
                        </m:dPr>
                        <m:e>
                          <m:m>
                            <m:mPr>
                              <m:mcs>
                                <m:mc>
                                  <m:mcPr>
                                    <m:count m:val="2"/>
                                    <m:mcJc m:val="center"/>
                                  </m:mcPr>
                                </m:mc>
                              </m:mcs>
                              <m:ctrlPr>
                                <a:rPr lang="en-IN" sz="2400" b="1" i="1">
                                  <a:solidFill>
                                    <a:srgbClr val="FF0000"/>
                                  </a:solidFill>
                                  <a:latin typeface="Cambria Math"/>
                                </a:rPr>
                              </m:ctrlPr>
                            </m:mPr>
                            <m:mr>
                              <m:e>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sSup>
                                      <m:sSupPr>
                                        <m:ctrlPr>
                                          <a:rPr lang="en-IN" sz="2400" b="1" i="1">
                                            <a:solidFill>
                                              <a:srgbClr val="FF0000"/>
                                            </a:solidFill>
                                            <a:latin typeface="Cambria Math"/>
                                          </a:rPr>
                                        </m:ctrlPr>
                                      </m:sSupPr>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up>
                                        <m:r>
                                          <a:rPr lang="en-IN" sz="2400" b="1" i="1">
                                            <a:solidFill>
                                              <a:srgbClr val="FF0000"/>
                                            </a:solidFill>
                                            <a:latin typeface="Cambria Math" panose="02040503050406030204" pitchFamily="18" charset="0"/>
                                          </a:rPr>
                                          <m:t>𝑻</m:t>
                                        </m:r>
                                      </m:sup>
                                    </m:sSup>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𝑰</m:t>
                                    </m:r>
                                    <m:r>
                                      <a:rPr lang="en-IN" sz="2400" b="1" i="1" smtClean="0">
                                        <a:solidFill>
                                          <a:srgbClr val="FF0000"/>
                                        </a:solidFill>
                                        <a:latin typeface="Cambria Math" panose="02040503050406030204" pitchFamily="18" charset="0"/>
                                      </a:rPr>
                                      <m:t>]</m:t>
                                    </m:r>
                                  </m:e>
                                </m:sPre>
                              </m:e>
                              <m:e>
                                <m:sPre>
                                  <m:sPrePr>
                                    <m:ctrlPr>
                                      <a:rPr lang="en-IN" sz="2400" b="1" i="1">
                                        <a:solidFill>
                                          <a:srgbClr val="FF0000"/>
                                        </a:solidFill>
                                        <a:latin typeface="Cambria Math"/>
                                      </a:rPr>
                                    </m:ctrlPr>
                                  </m:sPrePr>
                                  <m:sub/>
                                  <m:sup>
                                    <m:r>
                                      <a:rPr lang="en-IN" sz="2400" b="1" i="1">
                                        <a:solidFill>
                                          <a:srgbClr val="FF0000"/>
                                        </a:solidFill>
                                        <a:latin typeface="Cambria Math" panose="02040503050406030204" pitchFamily="18" charset="0"/>
                                      </a:rPr>
                                      <m:t>𝑨</m:t>
                                    </m:r>
                                  </m:sup>
                                  <m:e>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𝑷</m:t>
                                        </m:r>
                                      </m:e>
                                      <m:sub>
                                        <m:r>
                                          <a:rPr lang="en-IN" sz="2400" b="1" i="1">
                                            <a:solidFill>
                                              <a:srgbClr val="FF0000"/>
                                            </a:solidFill>
                                            <a:latin typeface="Cambria Math" panose="02040503050406030204" pitchFamily="18" charset="0"/>
                                          </a:rPr>
                                          <m:t>𝑩𝑶𝑹𝑮</m:t>
                                        </m:r>
                                      </m:sub>
                                    </m:sSub>
                                  </m:e>
                                </m:sPre>
                              </m:e>
                            </m:mr>
                            <m:mr>
                              <m:e>
                                <m:m>
                                  <m:mPr>
                                    <m:mcs>
                                      <m:mc>
                                        <m:mcPr>
                                          <m:count m:val="3"/>
                                          <m:mcJc m:val="center"/>
                                        </m:mcPr>
                                      </m:mc>
                                    </m:mcs>
                                    <m:ctrlPr>
                                      <a:rPr lang="en-IN" sz="2400" b="1" i="1">
                                        <a:solidFill>
                                          <a:srgbClr val="FF0000"/>
                                        </a:solidFill>
                                        <a:latin typeface="Cambria Math"/>
                                      </a:rPr>
                                    </m:ctrlPr>
                                  </m:mPr>
                                  <m:mr>
                                    <m:e>
                                      <m:r>
                                        <m:rPr>
                                          <m:brk m:alnAt="7"/>
                                        </m:rP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mr>
                                </m:m>
                              </m:e>
                              <m:e>
                                <m:r>
                                  <a:rPr lang="en-IN" sz="2400" b="1" i="1" smtClean="0">
                                    <a:solidFill>
                                      <a:srgbClr val="FF0000"/>
                                    </a:solidFill>
                                    <a:latin typeface="Cambria Math" panose="02040503050406030204" pitchFamily="18" charset="0"/>
                                  </a:rPr>
                                  <m:t>𝟎</m:t>
                                </m:r>
                              </m:e>
                            </m:mr>
                          </m:m>
                        </m:e>
                      </m:d>
                      <m:r>
                        <a:rPr lang="en-IN" sz="2400" b="1" i="1" smtClean="0">
                          <a:solidFill>
                            <a:srgbClr val="FF0000"/>
                          </a:solidFill>
                          <a:latin typeface="Cambria Math" panose="02040503050406030204" pitchFamily="18" charset="0"/>
                        </a:rPr>
                        <m:t>𝑿</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𝟎</m:t>
                      </m:r>
                    </m:oMath>
                  </m:oMathPara>
                </a14:m>
                <a:endParaRPr lang="en-IN" sz="2400" dirty="0"/>
              </a:p>
              <a:p>
                <a:r>
                  <a:rPr lang="en-IN" sz="2400" dirty="0"/>
                  <a:t>Greater details can be found at </a:t>
                </a:r>
                <a:r>
                  <a:rPr lang="en-IN" sz="2400" u="sng" dirty="0" err="1"/>
                  <a:t>Ghosal</a:t>
                </a:r>
                <a:r>
                  <a:rPr lang="en-IN" sz="2400" u="sng" dirty="0"/>
                  <a:t> A., “</a:t>
                </a:r>
                <a:r>
                  <a:rPr lang="en-IN" sz="2400" i="1" u="sng" dirty="0"/>
                  <a:t>Robotics: Fundamental Concepts and Analysis</a:t>
                </a:r>
                <a:r>
                  <a:rPr lang="en-IN" sz="2400" u="sng" dirty="0"/>
                  <a:t>”, Oxford University Press, 2006.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156138"/>
                <a:ext cx="11887199" cy="5507421"/>
              </a:xfrm>
              <a:blipFill>
                <a:blip r:embed="rId2"/>
                <a:stretch>
                  <a:fillRect l="-564" b="-166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383DC2-5599-43D7-9E00-1EF46298FDA3}" type="slidenum">
              <a:rPr kumimoji="0" lang="en-IN"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IN"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8" name="TextBox 7">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5" name="Rectangle 4"/>
          <p:cNvSpPr/>
          <p:nvPr/>
        </p:nvSpPr>
        <p:spPr>
          <a:xfrm>
            <a:off x="122464" y="173031"/>
            <a:ext cx="11038114" cy="523220"/>
          </a:xfrm>
          <a:prstGeom prst="rect">
            <a:avLst/>
          </a:prstGeom>
        </p:spPr>
        <p:txBody>
          <a:bodyPr wrap="square">
            <a:spAutoFit/>
          </a:bodyPr>
          <a:lstStyle/>
          <a:p>
            <a:r>
              <a:rPr lang="en-IN" sz="2800" b="1" u="sng" cap="all" spc="200" dirty="0">
                <a:solidFill>
                  <a:srgbClr val="FF0000"/>
                </a:solidFill>
                <a:ea typeface="+mj-ea"/>
                <a:cs typeface="+mj-cs"/>
              </a:rPr>
              <a:t>SOME PROPERTIES OF TRANSFORMATION MATRICES</a:t>
            </a:r>
            <a:endParaRPr lang="en-IN" sz="2800" dirty="0"/>
          </a:p>
        </p:txBody>
      </p:sp>
    </p:spTree>
    <p:extLst>
      <p:ext uri="{BB962C8B-B14F-4D97-AF65-F5344CB8AC3E}">
        <p14:creationId xmlns:p14="http://schemas.microsoft.com/office/powerpoint/2010/main" val="72442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12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48" y="813959"/>
            <a:ext cx="4615638" cy="3853622"/>
          </a:xfrm>
          <a:prstGeom prst="rect">
            <a:avLst/>
          </a:prstGeom>
        </p:spPr>
      </p:pic>
      <mc:AlternateContent xmlns:mc="http://schemas.openxmlformats.org/markup-compatibility/2006" xmlns:a14="http://schemas.microsoft.com/office/drawing/2010/main">
        <mc:Choice Requires="a14">
          <p:sp>
            <p:nvSpPr>
              <p:cNvPr id="31" name="Rectangle 30"/>
              <p:cNvSpPr/>
              <p:nvPr/>
            </p:nvSpPr>
            <p:spPr>
              <a:xfrm>
                <a:off x="5202622" y="717118"/>
                <a:ext cx="6611006" cy="2677656"/>
              </a:xfrm>
              <a:prstGeom prst="rect">
                <a:avLst/>
              </a:prstGeom>
            </p:spPr>
            <p:txBody>
              <a:bodyPr wrap="square">
                <a:spAutoFit/>
              </a:bodyPr>
              <a:lstStyle/>
              <a:p>
                <a:r>
                  <a:rPr lang="en-IN" sz="2400" dirty="0"/>
                  <a:t>Two successive rotations:</a:t>
                </a:r>
              </a:p>
              <a:p>
                <a:pPr marL="285750" indent="-285750">
                  <a:buFont typeface="Arial" panose="020B0604020202020204" pitchFamily="34" charset="0"/>
                  <a:buChar char="•"/>
                </a:pPr>
                <a:r>
                  <a:rPr lang="en-US" sz="2400" dirty="0"/>
                  <a:t>Initially </a:t>
                </a:r>
                <a14:m>
                  <m:oMath xmlns:m="http://schemas.openxmlformats.org/officeDocument/2006/math">
                    <m:r>
                      <a:rPr lang="en-IN" sz="2400" b="0" i="1" smtClean="0">
                        <a:latin typeface="Cambria Math" panose="02040503050406030204" pitchFamily="18" charset="0"/>
                      </a:rPr>
                      <m:t>𝐵</m:t>
                    </m:r>
                  </m:oMath>
                </a14:m>
                <a:r>
                  <a:rPr lang="en-US" sz="2400" i="1" dirty="0"/>
                  <a:t> </a:t>
                </a:r>
                <a:r>
                  <a:rPr lang="en-US" sz="2400" dirty="0"/>
                  <a:t>is coincident with </a:t>
                </a:r>
                <a14:m>
                  <m:oMath xmlns:m="http://schemas.openxmlformats.org/officeDocument/2006/math">
                    <m:d>
                      <m:dPr>
                        <m:begChr m:val="{"/>
                        <m:endChr m:val="}"/>
                        <m:ctrlPr>
                          <a:rPr lang="en-IN" sz="2400" i="1">
                            <a:latin typeface="Cambria Math"/>
                          </a:rPr>
                        </m:ctrlPr>
                      </m:dPr>
                      <m:e>
                        <m:r>
                          <a:rPr lang="en-IN" sz="2400" i="1">
                            <a:latin typeface="Cambria Math" panose="02040503050406030204" pitchFamily="18" charset="0"/>
                          </a:rPr>
                          <m:t>𝐴</m:t>
                        </m:r>
                      </m:e>
                    </m:d>
                  </m:oMath>
                </a14:m>
                <a:r>
                  <a:rPr lang="en-US" sz="2400" dirty="0"/>
                  <a:t>.</a:t>
                </a:r>
              </a:p>
              <a:p>
                <a:pPr marL="285750" indent="-285750">
                  <a:buFont typeface="Arial" panose="020B0604020202020204" pitchFamily="34" charset="0"/>
                  <a:buChar char="•"/>
                </a:pPr>
                <a:r>
                  <a:rPr lang="en-US" sz="2400" dirty="0"/>
                  <a:t>First rotation relative to </a:t>
                </a:r>
                <a14:m>
                  <m:oMath xmlns:m="http://schemas.openxmlformats.org/officeDocument/2006/math">
                    <m:d>
                      <m:dPr>
                        <m:begChr m:val="{"/>
                        <m:endChr m:val="}"/>
                        <m:ctrlPr>
                          <a:rPr lang="en-IN" sz="2400" i="1">
                            <a:latin typeface="Cambria Math"/>
                          </a:rPr>
                        </m:ctrlPr>
                      </m:dPr>
                      <m:e>
                        <m:r>
                          <a:rPr lang="en-IN" sz="2400" i="1">
                            <a:latin typeface="Cambria Math" panose="02040503050406030204" pitchFamily="18" charset="0"/>
                          </a:rPr>
                          <m:t>𝐴</m:t>
                        </m:r>
                      </m:e>
                    </m:d>
                  </m:oMath>
                </a14:m>
                <a:r>
                  <a:rPr lang="en-US" sz="2400" dirty="0"/>
                  <a:t>.  After first rotation </a:t>
                </a:r>
                <a14:m>
                  <m:oMath xmlns:m="http://schemas.openxmlformats.org/officeDocument/2006/math">
                    <m:d>
                      <m:dPr>
                        <m:begChr m:val="{"/>
                        <m:endChr m:val="}"/>
                        <m:ctrlPr>
                          <a:rPr lang="en-IN" sz="2400" b="0" i="1" smtClean="0">
                            <a:latin typeface="Cambria Math"/>
                          </a:rPr>
                        </m:ctrlPr>
                      </m:dPr>
                      <m:e>
                        <m:r>
                          <a:rPr lang="en-IN" sz="2400" b="0" i="1" smtClean="0">
                            <a:latin typeface="Cambria Math" panose="02040503050406030204" pitchFamily="18" charset="0"/>
                          </a:rPr>
                          <m:t>𝐴</m:t>
                        </m:r>
                      </m:e>
                    </m:d>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𝐵</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oMath>
                </a14:m>
                <a:endParaRPr lang="en-IN" sz="2400" dirty="0"/>
              </a:p>
              <a:p>
                <a:pPr marL="285750" indent="-285750">
                  <a:buFont typeface="Arial" panose="020B0604020202020204" pitchFamily="34" charset="0"/>
                  <a:buChar char="•"/>
                </a:pPr>
                <a:r>
                  <a:rPr lang="en-US" sz="2400" dirty="0"/>
                  <a:t>Second rotation relative to </a:t>
                </a:r>
                <a14:m>
                  <m:oMath xmlns:m="http://schemas.openxmlformats.org/officeDocument/2006/math">
                    <m:r>
                      <a:rPr lang="en-IN" sz="2400" i="1">
                        <a:latin typeface="Cambria Math" panose="02040503050406030204" pitchFamily="18" charset="0"/>
                        <a:ea typeface="Cambria Math" panose="02040503050406030204" pitchFamily="18" charset="0"/>
                      </a:rPr>
                      <m:t>{</m:t>
                    </m:r>
                    <m:sSub>
                      <m:sSubPr>
                        <m:ctrlPr>
                          <a:rPr lang="en-IN" sz="2400" i="1">
                            <a:latin typeface="Cambria Math"/>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𝐵</m:t>
                        </m:r>
                      </m:e>
                      <m:sub>
                        <m:r>
                          <a:rPr lang="en-IN" sz="2400" i="1">
                            <a:latin typeface="Cambria Math" panose="02040503050406030204" pitchFamily="18" charset="0"/>
                            <a:ea typeface="Cambria Math" panose="02040503050406030204" pitchFamily="18" charset="0"/>
                          </a:rPr>
                          <m:t>1</m:t>
                        </m:r>
                      </m:sub>
                    </m:sSub>
                    <m:r>
                      <a:rPr lang="en-IN" sz="2400" i="1">
                        <a:latin typeface="Cambria Math" panose="02040503050406030204" pitchFamily="18" charset="0"/>
                        <a:ea typeface="Cambria Math" panose="02040503050406030204" pitchFamily="18" charset="0"/>
                      </a:rPr>
                      <m:t>}</m:t>
                    </m:r>
                  </m:oMath>
                </a14:m>
                <a:r>
                  <a:rPr lang="en-US" sz="2400" dirty="0"/>
                  <a:t>.  After second rotation </a:t>
                </a:r>
                <a14:m>
                  <m:oMath xmlns:m="http://schemas.openxmlformats.org/officeDocument/2006/math">
                    <m:d>
                      <m:dPr>
                        <m:begChr m:val="{"/>
                        <m:endChr m:val="}"/>
                        <m:ctrlPr>
                          <a:rPr lang="en-IN" sz="2400" i="1">
                            <a:latin typeface="Cambria Math"/>
                          </a:rPr>
                        </m:ctrlPr>
                      </m:dPr>
                      <m:e>
                        <m:sSub>
                          <m:sSubPr>
                            <m:ctrlPr>
                              <a:rPr lang="en-IN" sz="2400" i="1" smtClean="0">
                                <a:latin typeface="Cambria Math"/>
                              </a:rPr>
                            </m:ctrlPr>
                          </m:sSubPr>
                          <m:e>
                            <m:r>
                              <a:rPr lang="en-IN" sz="2400" b="0" i="1" smtClean="0">
                                <a:latin typeface="Cambria Math" panose="02040503050406030204" pitchFamily="18" charset="0"/>
                              </a:rPr>
                              <m:t>𝐵</m:t>
                            </m:r>
                          </m:e>
                          <m:sub>
                            <m:r>
                              <a:rPr lang="en-IN" sz="2400" b="0" i="1" smtClean="0">
                                <a:latin typeface="Cambria Math" panose="02040503050406030204" pitchFamily="18" charset="0"/>
                              </a:rPr>
                              <m:t>1</m:t>
                            </m:r>
                          </m:sub>
                        </m:sSub>
                      </m:e>
                    </m:d>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𝐵</m:t>
                    </m:r>
                    <m:r>
                      <a:rPr lang="en-IN" sz="2400" i="1">
                        <a:latin typeface="Cambria Math" panose="02040503050406030204" pitchFamily="18" charset="0"/>
                        <a:ea typeface="Cambria Math" panose="02040503050406030204" pitchFamily="18" charset="0"/>
                      </a:rPr>
                      <m:t>}</m:t>
                    </m:r>
                  </m:oMath>
                </a14:m>
                <a:endParaRPr lang="en-IN" sz="2400" dirty="0"/>
              </a:p>
              <a:p>
                <a:pPr marL="285750" indent="-285750">
                  <a:buFont typeface="Arial" panose="020B0604020202020204" pitchFamily="34" charset="0"/>
                  <a:buChar char="•"/>
                </a:pPr>
                <a:endParaRPr lang="en-IN" sz="2400" dirty="0"/>
              </a:p>
            </p:txBody>
          </p:sp>
        </mc:Choice>
        <mc:Fallback xmlns="">
          <p:sp>
            <p:nvSpPr>
              <p:cNvPr id="31" name="Rectangle 30"/>
              <p:cNvSpPr>
                <a:spLocks noRot="1" noChangeAspect="1" noMove="1" noResize="1" noEditPoints="1" noAdjustHandles="1" noChangeArrowheads="1" noChangeShapeType="1" noTextEdit="1"/>
              </p:cNvSpPr>
              <p:nvPr/>
            </p:nvSpPr>
            <p:spPr>
              <a:xfrm>
                <a:off x="5202622" y="717118"/>
                <a:ext cx="6611006" cy="2677656"/>
              </a:xfrm>
              <a:prstGeom prst="rect">
                <a:avLst/>
              </a:prstGeom>
              <a:blipFill rotWithShape="1">
                <a:blip r:embed="rId3"/>
                <a:stretch>
                  <a:fillRect l="-1382" t="-1822" b="-4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202622" y="2902829"/>
                <a:ext cx="6737130" cy="2172198"/>
              </a:xfrm>
              <a:prstGeom prst="rect">
                <a:avLst/>
              </a:prstGeom>
            </p:spPr>
            <p:txBody>
              <a:bodyPr wrap="square">
                <a:spAutoFit/>
              </a:bodyPr>
              <a:lstStyle/>
              <a:p>
                <a:pPr marL="285750" indent="-285750">
                  <a:buFont typeface="Arial" panose="020B0604020202020204" pitchFamily="34" charset="0"/>
                  <a:buChar char="•"/>
                </a:pPr>
                <a:r>
                  <a:rPr lang="en-US" sz="2400" dirty="0"/>
                  <a:t>Resultant Rotation: </a:t>
                </a:r>
                <a14:m>
                  <m:oMath xmlns:m="http://schemas.openxmlformats.org/officeDocument/2006/math">
                    <m:sPre>
                      <m:sPrePr>
                        <m:ctrlPr>
                          <a:rPr lang="en-US"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𝑩</m:t>
                        </m:r>
                      </m:sub>
                      <m:sup>
                        <m:r>
                          <a:rPr lang="en-IN" sz="2400" b="1" i="1" smtClean="0">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sPre>
                          <m:sPrePr>
                            <m:ctrlPr>
                              <a:rPr lang="en-IN" sz="2400" b="1" i="1" smtClean="0">
                                <a:solidFill>
                                  <a:srgbClr val="FF0000"/>
                                </a:solidFill>
                                <a:latin typeface="Cambria Math"/>
                              </a:rPr>
                            </m:ctrlPr>
                          </m:sPrePr>
                          <m:sub>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𝑩</m:t>
                                </m:r>
                              </m:e>
                              <m:sub>
                                <m:r>
                                  <a:rPr lang="en-IN" sz="2400" b="1" i="1" smtClean="0">
                                    <a:solidFill>
                                      <a:srgbClr val="FF0000"/>
                                    </a:solidFill>
                                    <a:latin typeface="Cambria Math" panose="02040503050406030204" pitchFamily="18" charset="0"/>
                                  </a:rPr>
                                  <m:t>𝟏</m:t>
                                </m:r>
                              </m:sub>
                            </m:sSub>
                          </m:sub>
                          <m:sup>
                            <m:r>
                              <a:rPr lang="en-IN" sz="2400" b="1" i="1" smtClean="0">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𝑩</m:t>
                                </m:r>
                              </m:sub>
                              <m:sup>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𝑩</m:t>
                                    </m:r>
                                  </m:e>
                                  <m:sub>
                                    <m:r>
                                      <a:rPr lang="en-IN" sz="2400" b="1" i="1" smtClean="0">
                                        <a:solidFill>
                                          <a:srgbClr val="FF0000"/>
                                        </a:solidFill>
                                        <a:latin typeface="Cambria Math" panose="02040503050406030204" pitchFamily="18" charset="0"/>
                                      </a:rPr>
                                      <m:t>𝟏</m:t>
                                    </m:r>
                                  </m:sub>
                                </m:sSub>
                              </m:sup>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e>
                        </m:sPre>
                      </m:e>
                    </m:sPre>
                  </m:oMath>
                </a14:m>
                <a:endParaRPr lang="en-US" sz="2400" b="1" dirty="0"/>
              </a:p>
              <a:p>
                <a:pPr marL="285750" indent="-285750">
                  <a:buFont typeface="Arial" panose="020B0604020202020204" pitchFamily="34" charset="0"/>
                  <a:buChar char="•"/>
                </a:pPr>
                <a:r>
                  <a:rPr lang="en-IN" sz="2400" dirty="0"/>
                  <a:t>Resultant on </a:t>
                </a:r>
                <a:r>
                  <a:rPr lang="en-IN" sz="2400" b="1" i="1" dirty="0"/>
                  <a:t>n</a:t>
                </a:r>
                <a:r>
                  <a:rPr lang="en-IN" sz="2400" dirty="0"/>
                  <a:t> rotations: </a:t>
                </a:r>
                <a14:m>
                  <m:oMath xmlns:m="http://schemas.openxmlformats.org/officeDocument/2006/math">
                    <m:sPre>
                      <m:sPrePr>
                        <m:ctrlPr>
                          <a:rPr lang="en-US"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m:t>
                        </m:r>
                        <m:sPre>
                          <m:sPrePr>
                            <m:ctrlPr>
                              <a:rPr lang="en-IN" sz="2400" b="1" i="1">
                                <a:solidFill>
                                  <a:srgbClr val="FF0000"/>
                                </a:solidFill>
                                <a:latin typeface="Cambria Math"/>
                              </a:rPr>
                            </m:ctrlPr>
                          </m:sPrePr>
                          <m:sub>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𝟏</m:t>
                                </m:r>
                              </m:sub>
                            </m:sSub>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𝑩</m:t>
                                    </m:r>
                                  </m:e>
                                  <m:sub>
                                    <m:r>
                                      <a:rPr lang="en-IN" sz="2400" b="1" i="1" smtClean="0">
                                        <a:solidFill>
                                          <a:srgbClr val="FF0000"/>
                                        </a:solidFill>
                                        <a:latin typeface="Cambria Math" panose="02040503050406030204" pitchFamily="18" charset="0"/>
                                      </a:rPr>
                                      <m:t>𝟐</m:t>
                                    </m:r>
                                  </m:sub>
                                </m:sSub>
                              </m:sub>
                              <m:sup>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𝟏</m:t>
                                    </m:r>
                                  </m:sub>
                                </m:sSub>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𝑩</m:t>
                                </m:r>
                              </m:sub>
                              <m:sup>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𝑩</m:t>
                                    </m:r>
                                  </m:e>
                                  <m:sub>
                                    <m:r>
                                      <a:rPr lang="en-IN" sz="2400" b="1" i="1" smtClean="0">
                                        <a:solidFill>
                                          <a:srgbClr val="FF0000"/>
                                        </a:solidFill>
                                        <a:latin typeface="Cambria Math" panose="02040503050406030204" pitchFamily="18" charset="0"/>
                                      </a:rPr>
                                      <m:t>𝒏</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𝟏</m:t>
                                    </m:r>
                                  </m:sub>
                                </m:sSub>
                              </m:sup>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e>
                        </m:sPre>
                      </m:e>
                    </m:sPre>
                  </m:oMath>
                </a14:m>
                <a:endParaRPr lang="en-IN" sz="2400" dirty="0"/>
              </a:p>
              <a:p>
                <a:pPr marL="285750" indent="-285750">
                  <a:buFont typeface="Arial" panose="020B0604020202020204" pitchFamily="34" charset="0"/>
                  <a:buChar char="•"/>
                </a:pPr>
                <a:r>
                  <a:rPr lang="en-IN" sz="2400" dirty="0"/>
                  <a:t>Need to note that Matrix multiplication is NOT commutative.</a:t>
                </a:r>
              </a:p>
            </p:txBody>
          </p:sp>
        </mc:Choice>
        <mc:Fallback xmlns="">
          <p:sp>
            <p:nvSpPr>
              <p:cNvPr id="32" name="Rectangle 31"/>
              <p:cNvSpPr>
                <a:spLocks noRot="1" noChangeAspect="1" noMove="1" noResize="1" noEditPoints="1" noAdjustHandles="1" noChangeArrowheads="1" noChangeShapeType="1" noTextEdit="1"/>
              </p:cNvSpPr>
              <p:nvPr/>
            </p:nvSpPr>
            <p:spPr>
              <a:xfrm>
                <a:off x="5202622" y="2902829"/>
                <a:ext cx="6737130" cy="2172198"/>
              </a:xfrm>
              <a:prstGeom prst="rect">
                <a:avLst/>
              </a:prstGeom>
              <a:blipFill>
                <a:blip r:embed="rId4"/>
                <a:stretch>
                  <a:fillRect l="-1175" b="-5322"/>
                </a:stretch>
              </a:blipFill>
            </p:spPr>
            <p:txBody>
              <a:bodyPr/>
              <a:lstStyle/>
              <a:p>
                <a:r>
                  <a:rPr lang="en-IN">
                    <a:noFill/>
                  </a:rPr>
                  <a:t> </a:t>
                </a:r>
              </a:p>
            </p:txBody>
          </p:sp>
        </mc:Fallback>
      </mc:AlternateContent>
      <p:sp>
        <p:nvSpPr>
          <p:cNvPr id="33" name="TextBox 32"/>
          <p:cNvSpPr txBox="1"/>
          <p:nvPr/>
        </p:nvSpPr>
        <p:spPr>
          <a:xfrm>
            <a:off x="884031" y="4566841"/>
            <a:ext cx="3656438" cy="461665"/>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FF0000"/>
                </a:solidFill>
                <a:effectLst/>
                <a:uLnTx/>
                <a:uFillTx/>
                <a:latin typeface="Franklin Gothic Book" panose="020B0503020102020204"/>
                <a:ea typeface="+mn-ea"/>
                <a:cs typeface="+mn-cs"/>
              </a:rPr>
              <a:t>Figure from </a:t>
            </a:r>
            <a:r>
              <a:rPr kumimoji="0" lang="en-IN" sz="2400" b="1" i="0" strike="noStrike" kern="1200" cap="none" spc="0" normalizeH="0" baseline="0" noProof="0" dirty="0" err="1">
                <a:ln>
                  <a:noFill/>
                </a:ln>
                <a:solidFill>
                  <a:srgbClr val="FF0000"/>
                </a:solidFill>
                <a:effectLst/>
                <a:uLnTx/>
                <a:uFillTx/>
                <a:latin typeface="Franklin Gothic Book" panose="020B0503020102020204"/>
                <a:ea typeface="+mn-ea"/>
                <a:cs typeface="+mn-cs"/>
              </a:rPr>
              <a:t>Ghosal</a:t>
            </a:r>
            <a:r>
              <a:rPr kumimoji="0" lang="en-IN" sz="2400" b="1" i="0" strike="noStrike" kern="1200" cap="none" spc="0" normalizeH="0" baseline="0" noProof="0" dirty="0">
                <a:ln>
                  <a:noFill/>
                </a:ln>
                <a:solidFill>
                  <a:srgbClr val="FF0000"/>
                </a:solidFill>
                <a:effectLst/>
                <a:uLnTx/>
                <a:uFillTx/>
                <a:latin typeface="Franklin Gothic Book" panose="020B0503020102020204"/>
                <a:ea typeface="+mn-ea"/>
                <a:cs typeface="+mn-cs"/>
              </a:rPr>
              <a:t>, 2006</a:t>
            </a:r>
          </a:p>
        </p:txBody>
      </p:sp>
      <p:cxnSp>
        <p:nvCxnSpPr>
          <p:cNvPr id="34" name="Straight Connector 33"/>
          <p:cNvCxnSpPr/>
          <p:nvPr/>
        </p:nvCxnSpPr>
        <p:spPr>
          <a:xfrm>
            <a:off x="926631" y="5055307"/>
            <a:ext cx="9144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0" y="5088128"/>
                <a:ext cx="12601904" cy="959750"/>
              </a:xfrm>
              <a:prstGeom prst="rect">
                <a:avLst/>
              </a:prstGeom>
            </p:spPr>
            <p:txBody>
              <a:bodyPr wrap="square">
                <a:spAutoFit/>
              </a:bodyPr>
              <a:lstStyle/>
              <a:p>
                <a:r>
                  <a:rPr lang="en-IN" sz="2400" dirty="0">
                    <a:solidFill>
                      <a:srgbClr val="000000"/>
                    </a:solidFill>
                  </a:rPr>
                  <a:t>Can be extended for case of transformation </a:t>
                </a:r>
                <a14:m>
                  <m:oMath xmlns:m="http://schemas.openxmlformats.org/officeDocument/2006/math">
                    <m:d>
                      <m:dPr>
                        <m:begChr m:val="{"/>
                        <m:endChr m:val="}"/>
                        <m:ctrlPr>
                          <a:rPr lang="en-IN" sz="2400" i="1">
                            <a:latin typeface="Cambria Math"/>
                          </a:rPr>
                        </m:ctrlPr>
                      </m:dPr>
                      <m:e>
                        <m:r>
                          <a:rPr lang="en-IN" sz="2400" i="1">
                            <a:latin typeface="Cambria Math" panose="02040503050406030204" pitchFamily="18" charset="0"/>
                          </a:rPr>
                          <m:t>𝐴</m:t>
                        </m:r>
                      </m:e>
                    </m:d>
                    <m:r>
                      <a:rPr lang="en-IN" sz="2400" i="1">
                        <a:latin typeface="Cambria Math" panose="02040503050406030204" pitchFamily="18" charset="0"/>
                        <a:ea typeface="Cambria Math" panose="02040503050406030204" pitchFamily="18" charset="0"/>
                      </a:rPr>
                      <m:t>→</m:t>
                    </m:r>
                    <m:d>
                      <m:dPr>
                        <m:begChr m:val="{"/>
                        <m:endChr m:val="}"/>
                        <m:ctrlPr>
                          <a:rPr lang="en-IN" sz="2400" i="1">
                            <a:latin typeface="Cambria Math"/>
                            <a:ea typeface="Cambria Math" panose="02040503050406030204" pitchFamily="18" charset="0"/>
                          </a:rPr>
                        </m:ctrlPr>
                      </m:dPr>
                      <m:e>
                        <m:sSub>
                          <m:sSubPr>
                            <m:ctrlPr>
                              <a:rPr lang="en-IN" sz="2400" i="1">
                                <a:latin typeface="Cambria Math"/>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𝐵</m:t>
                            </m:r>
                          </m:e>
                          <m:sub>
                            <m:r>
                              <a:rPr lang="en-IN" sz="2400" i="1">
                                <a:latin typeface="Cambria Math" panose="02040503050406030204" pitchFamily="18" charset="0"/>
                                <a:ea typeface="Cambria Math" panose="02040503050406030204" pitchFamily="18" charset="0"/>
                              </a:rPr>
                              <m:t>1</m:t>
                            </m:r>
                          </m:sub>
                        </m:sSub>
                      </m:e>
                    </m:d>
                    <m:r>
                      <a:rPr lang="en-IN" sz="2400" b="0" i="0" smtClean="0">
                        <a:latin typeface="Cambria Math" panose="02040503050406030204" pitchFamily="18" charset="0"/>
                        <a:ea typeface="Cambria Math" panose="02040503050406030204" pitchFamily="18" charset="0"/>
                      </a:rPr>
                      <m:t>…</m:t>
                    </m:r>
                    <m:r>
                      <a:rPr lang="en-IN" sz="2400" dirty="0" smtClean="0">
                        <a:latin typeface="Cambria Math" panose="02040503050406030204" pitchFamily="18" charset="0"/>
                      </a:rPr>
                      <m:t>→</m:t>
                    </m:r>
                    <m:r>
                      <a:rPr lang="en-IN" sz="2400" b="0" i="0" dirty="0" smtClean="0">
                        <a:latin typeface="Cambria Math" panose="02040503050406030204" pitchFamily="18" charset="0"/>
                      </a:rPr>
                      <m:t>{</m:t>
                    </m:r>
                    <m:r>
                      <m:rPr>
                        <m:sty m:val="p"/>
                      </m:rPr>
                      <a:rPr lang="en-IN" sz="2400" b="0" i="0" dirty="0" smtClean="0">
                        <a:latin typeface="Cambria Math" panose="02040503050406030204" pitchFamily="18" charset="0"/>
                      </a:rPr>
                      <m:t>B</m:t>
                    </m:r>
                    <m:r>
                      <a:rPr lang="en-IN" sz="2400" b="0" i="0" dirty="0" smtClean="0">
                        <a:latin typeface="Cambria Math" panose="02040503050406030204" pitchFamily="18" charset="0"/>
                      </a:rPr>
                      <m:t>}</m:t>
                    </m:r>
                  </m:oMath>
                </a14:m>
                <a:r>
                  <a:rPr lang="en-IN" sz="2400" dirty="0">
                    <a:solidFill>
                      <a:srgbClr val="000000"/>
                    </a:solidFill>
                  </a:rPr>
                  <a:t>.</a:t>
                </a:r>
                <a14:m>
                  <m:oMath xmlns:m="http://schemas.openxmlformats.org/officeDocument/2006/math">
                    <m:sPre>
                      <m:sPrePr>
                        <m:ctrlPr>
                          <a:rPr lang="en-US"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m:t>
                        </m:r>
                        <m:sPre>
                          <m:sPrePr>
                            <m:ctrlPr>
                              <a:rPr lang="en-IN" sz="2400" b="1" i="1">
                                <a:solidFill>
                                  <a:srgbClr val="FF0000"/>
                                </a:solidFill>
                                <a:latin typeface="Cambria Math"/>
                              </a:rPr>
                            </m:ctrlPr>
                          </m:sPrePr>
                          <m:sub>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𝟏</m:t>
                                </m:r>
                              </m:sub>
                            </m:sSub>
                          </m:sub>
                          <m:sup>
                            <m:r>
                              <a:rPr lang="en-IN" sz="2400" b="1" i="1">
                                <a:solidFill>
                                  <a:srgbClr val="FF0000"/>
                                </a:solidFill>
                                <a:latin typeface="Cambria Math" panose="02040503050406030204" pitchFamily="18" charset="0"/>
                              </a:rPr>
                              <m:t>𝑨</m:t>
                            </m:r>
                          </m:sup>
                          <m:e>
                            <m:r>
                              <a:rPr lang="en-IN" sz="2400" b="1" i="1">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m:t>
                            </m:r>
                            <m:sPre>
                              <m:sPrePr>
                                <m:ctrlPr>
                                  <a:rPr lang="en-IN" sz="2400" b="1" i="1">
                                    <a:solidFill>
                                      <a:srgbClr val="FF0000"/>
                                    </a:solidFill>
                                    <a:latin typeface="Cambria Math"/>
                                  </a:rPr>
                                </m:ctrlPr>
                              </m:sPrePr>
                              <m:sub>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𝟐</m:t>
                                    </m:r>
                                  </m:sub>
                                </m:sSub>
                              </m:sub>
                              <m:sup>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𝟏</m:t>
                                    </m:r>
                                  </m:sub>
                                </m:sSub>
                              </m:sup>
                              <m:e>
                                <m:r>
                                  <a:rPr lang="en-IN" sz="2400" b="1" i="1">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m:t>
                                </m:r>
                              </m:e>
                            </m:sPre>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𝒏</m:t>
                                    </m:r>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𝟏</m:t>
                                    </m:r>
                                  </m:sub>
                                </m:sSub>
                              </m:sup>
                              <m:e>
                                <m:r>
                                  <a:rPr lang="en-IN" sz="2400" b="1" i="1">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m:t>
                                </m:r>
                              </m:e>
                            </m:sPre>
                          </m:e>
                        </m:sPre>
                      </m:e>
                    </m:sPre>
                  </m:oMath>
                </a14:m>
                <a:endParaRPr lang="en-IN" sz="2400" dirty="0">
                  <a:solidFill>
                    <a:srgbClr val="000000"/>
                  </a:solidFill>
                </a:endParaRPr>
              </a:p>
              <a:p>
                <a:r>
                  <a:rPr lang="en-IN" sz="2400" dirty="0">
                    <a:solidFill>
                      <a:srgbClr val="000000"/>
                    </a:solidFill>
                  </a:rPr>
                  <a:t> </a:t>
                </a:r>
              </a:p>
            </p:txBody>
          </p:sp>
        </mc:Choice>
        <mc:Fallback xmlns="">
          <p:sp>
            <p:nvSpPr>
              <p:cNvPr id="36" name="Rectangle 35"/>
              <p:cNvSpPr>
                <a:spLocks noRot="1" noChangeAspect="1" noMove="1" noResize="1" noEditPoints="1" noAdjustHandles="1" noChangeArrowheads="1" noChangeShapeType="1" noTextEdit="1"/>
              </p:cNvSpPr>
              <p:nvPr/>
            </p:nvSpPr>
            <p:spPr>
              <a:xfrm>
                <a:off x="0" y="5088128"/>
                <a:ext cx="12601904" cy="959750"/>
              </a:xfrm>
              <a:prstGeom prst="rect">
                <a:avLst/>
              </a:prstGeom>
              <a:blipFill>
                <a:blip r:embed="rId5"/>
                <a:stretch>
                  <a:fillRect l="-7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1755911" y="5580485"/>
                <a:ext cx="6606360"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r>
                        <a:rPr lang="en-IN" sz="2400" b="1" i="1" smtClean="0">
                          <a:solidFill>
                            <a:srgbClr val="FF0000"/>
                          </a:solidFill>
                          <a:latin typeface="Cambria Math" panose="02040503050406030204" pitchFamily="18" charset="0"/>
                        </a:rPr>
                        <m:t>=</m:t>
                      </m:r>
                      <m:d>
                        <m:dPr>
                          <m:begChr m:val="["/>
                          <m:endChr m:val="]"/>
                          <m:ctrlPr>
                            <a:rPr lang="en-IN" sz="2400" b="1" i="1" smtClean="0">
                              <a:solidFill>
                                <a:srgbClr val="FF0000"/>
                              </a:solidFill>
                              <a:latin typeface="Cambria Math"/>
                            </a:rPr>
                          </m:ctrlPr>
                        </m:dPr>
                        <m:e>
                          <m:m>
                            <m:mPr>
                              <m:mcs>
                                <m:mc>
                                  <m:mcPr>
                                    <m:count m:val="2"/>
                                    <m:mcJc m:val="center"/>
                                  </m:mcPr>
                                </m:mc>
                              </m:mcs>
                              <m:ctrlPr>
                                <a:rPr lang="en-IN" sz="2400" b="1" i="1">
                                  <a:solidFill>
                                    <a:srgbClr val="FF0000"/>
                                  </a:solidFill>
                                  <a:latin typeface="Cambria Math"/>
                                </a:rPr>
                              </m:ctrlPr>
                            </m:mPr>
                            <m:mr>
                              <m:e>
                                <m:sPre>
                                  <m:sPrePr>
                                    <m:ctrlPr>
                                      <a:rPr lang="en-IN" sz="2400" b="1" i="1">
                                        <a:solidFill>
                                          <a:srgbClr val="FF0000"/>
                                        </a:solidFill>
                                        <a:latin typeface="Cambria Math"/>
                                      </a:rPr>
                                    </m:ctrlPr>
                                  </m:sPrePr>
                                  <m:sub>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𝟏</m:t>
                                        </m:r>
                                      </m:sub>
                                    </m:sSub>
                                  </m:sub>
                                  <m:sup>
                                    <m:r>
                                      <a:rPr lang="en-IN" sz="2400" b="1" i="1">
                                        <a:solidFill>
                                          <a:srgbClr val="FF0000"/>
                                        </a:solidFill>
                                        <a:latin typeface="Cambria Math" panose="02040503050406030204" pitchFamily="18" charset="0"/>
                                      </a:rPr>
                                      <m:t>𝑨</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a:solidFill>
                                          <a:srgbClr val="FF0000"/>
                                        </a:solidFill>
                                        <a:latin typeface="Cambria Math" panose="02040503050406030204" pitchFamily="18" charset="0"/>
                                      </a:rPr>
                                      <m:t>]</m:t>
                                    </m:r>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𝟏</m:t>
                                            </m:r>
                                          </m:sub>
                                        </m:sSub>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a:solidFill>
                                              <a:srgbClr val="FF0000"/>
                                            </a:solidFill>
                                            <a:latin typeface="Cambria Math" panose="02040503050406030204" pitchFamily="18" charset="0"/>
                                          </a:rPr>
                                          <m:t>]</m:t>
                                        </m:r>
                                      </m:e>
                                    </m:sPre>
                                  </m:e>
                                </m:sPre>
                              </m:e>
                              <m:e>
                                <m:sPre>
                                  <m:sPrePr>
                                    <m:ctrlPr>
                                      <a:rPr lang="en-IN" sz="2400" b="1" i="1">
                                        <a:solidFill>
                                          <a:srgbClr val="FF0000"/>
                                        </a:solidFill>
                                        <a:latin typeface="Cambria Math"/>
                                      </a:rPr>
                                    </m:ctrlPr>
                                  </m:sPrePr>
                                  <m:sub>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𝑩</m:t>
                                        </m:r>
                                      </m:e>
                                      <m:sub>
                                        <m:r>
                                          <a:rPr lang="en-IN" sz="2400" b="1" i="1">
                                            <a:solidFill>
                                              <a:srgbClr val="FF0000"/>
                                            </a:solidFill>
                                            <a:latin typeface="Cambria Math" panose="02040503050406030204" pitchFamily="18" charset="0"/>
                                          </a:rPr>
                                          <m:t>𝟏</m:t>
                                        </m:r>
                                      </m:sub>
                                    </m:sSub>
                                  </m:sub>
                                  <m:sup>
                                    <m:r>
                                      <a:rPr lang="en-IN" sz="2400" b="1" i="1">
                                        <a:solidFill>
                                          <a:srgbClr val="FF0000"/>
                                        </a:solidFill>
                                        <a:latin typeface="Cambria Math" panose="02040503050406030204" pitchFamily="18" charset="0"/>
                                      </a:rPr>
                                      <m:t>𝑨</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a:solidFill>
                                          <a:srgbClr val="FF0000"/>
                                        </a:solidFill>
                                        <a:latin typeface="Cambria Math" panose="02040503050406030204" pitchFamily="18" charset="0"/>
                                      </a:rPr>
                                      <m:t>] </m:t>
                                    </m:r>
                                  </m:e>
                                </m:sPre>
                                <m:sPre>
                                  <m:sPrePr>
                                    <m:ctrlPr>
                                      <a:rPr lang="en-IN" sz="2400" b="1" i="1">
                                        <a:solidFill>
                                          <a:srgbClr val="FF0000"/>
                                        </a:solidFill>
                                        <a:latin typeface="Cambria Math"/>
                                      </a:rPr>
                                    </m:ctrlPr>
                                  </m:sPrePr>
                                  <m:sub/>
                                  <m:sup>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𝑩</m:t>
                                        </m:r>
                                      </m:e>
                                      <m:sub>
                                        <m:r>
                                          <a:rPr lang="en-IN" sz="2400" b="1" i="1" smtClean="0">
                                            <a:solidFill>
                                              <a:srgbClr val="FF0000"/>
                                            </a:solidFill>
                                            <a:latin typeface="Cambria Math" panose="02040503050406030204" pitchFamily="18" charset="0"/>
                                          </a:rPr>
                                          <m:t>𝟏</m:t>
                                        </m:r>
                                      </m:sub>
                                    </m:sSub>
                                  </m:sup>
                                  <m:e>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𝑷</m:t>
                                        </m:r>
                                      </m:e>
                                      <m:sub>
                                        <m:r>
                                          <a:rPr lang="en-IN" sz="2400" b="1" i="1">
                                            <a:solidFill>
                                              <a:srgbClr val="FF0000"/>
                                            </a:solidFill>
                                            <a:latin typeface="Cambria Math" panose="02040503050406030204" pitchFamily="18" charset="0"/>
                                          </a:rPr>
                                          <m:t>𝑩𝑶𝑹𝑮</m:t>
                                        </m:r>
                                      </m:sub>
                                    </m:sSub>
                                    <m:r>
                                      <a:rPr lang="en-IN" sz="2400" b="1" i="1"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sup>
                                        <m:r>
                                          <a:rPr lang="en-IN" sz="2400" b="1" i="1" smtClean="0">
                                            <a:solidFill>
                                              <a:srgbClr val="FF0000"/>
                                            </a:solidFill>
                                            <a:latin typeface="Cambria Math" panose="02040503050406030204" pitchFamily="18" charset="0"/>
                                          </a:rPr>
                                          <m:t>𝑨</m:t>
                                        </m:r>
                                      </m:sup>
                                      <m:e>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𝑷</m:t>
                                            </m:r>
                                          </m:e>
                                          <m:sub>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𝑩</m:t>
                                                </m:r>
                                              </m:e>
                                              <m:sub>
                                                <m:r>
                                                  <a:rPr lang="en-IN" sz="2400" b="1" i="1" smtClean="0">
                                                    <a:solidFill>
                                                      <a:srgbClr val="FF0000"/>
                                                    </a:solidFill>
                                                    <a:latin typeface="Cambria Math" panose="02040503050406030204" pitchFamily="18" charset="0"/>
                                                  </a:rPr>
                                                  <m:t>𝟏</m:t>
                                                </m:r>
                                              </m:sub>
                                            </m:sSub>
                                            <m:r>
                                              <a:rPr lang="en-IN" sz="2400" b="1" i="1">
                                                <a:solidFill>
                                                  <a:srgbClr val="FF0000"/>
                                                </a:solidFill>
                                                <a:latin typeface="Cambria Math" panose="02040503050406030204" pitchFamily="18" charset="0"/>
                                              </a:rPr>
                                              <m:t>𝑶𝑹𝑮</m:t>
                                            </m:r>
                                          </m:sub>
                                        </m:sSub>
                                      </m:e>
                                    </m:sPre>
                                  </m:e>
                                </m:sPre>
                              </m:e>
                            </m:mr>
                            <m:mr>
                              <m:e>
                                <m:m>
                                  <m:mPr>
                                    <m:mcs>
                                      <m:mc>
                                        <m:mcPr>
                                          <m:count m:val="3"/>
                                          <m:mcJc m:val="center"/>
                                        </m:mcPr>
                                      </m:mc>
                                    </m:mcs>
                                    <m:ctrlPr>
                                      <a:rPr lang="en-IN" sz="2400" b="1" i="1">
                                        <a:solidFill>
                                          <a:srgbClr val="FF0000"/>
                                        </a:solidFill>
                                        <a:latin typeface="Cambria Math"/>
                                      </a:rPr>
                                    </m:ctrlPr>
                                  </m:mPr>
                                  <m:mr>
                                    <m:e>
                                      <m:r>
                                        <m:rPr>
                                          <m:brk m:alnAt="7"/>
                                        </m:rP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mr>
                                </m:m>
                              </m:e>
                              <m:e>
                                <m:r>
                                  <a:rPr lang="en-IN" sz="2400" b="1" i="1">
                                    <a:solidFill>
                                      <a:srgbClr val="FF0000"/>
                                    </a:solidFill>
                                    <a:latin typeface="Cambria Math" panose="02040503050406030204" pitchFamily="18" charset="0"/>
                                  </a:rPr>
                                  <m:t>𝟏</m:t>
                                </m:r>
                              </m:e>
                            </m:mr>
                          </m:m>
                        </m:e>
                      </m:d>
                    </m:oMath>
                  </m:oMathPara>
                </a14:m>
                <a:endParaRPr lang="en-IN" dirty="0"/>
              </a:p>
            </p:txBody>
          </p:sp>
        </mc:Choice>
        <mc:Fallback xmlns="">
          <p:sp>
            <p:nvSpPr>
              <p:cNvPr id="38" name="Rectangle 37"/>
              <p:cNvSpPr>
                <a:spLocks noRot="1" noChangeAspect="1" noMove="1" noResize="1" noEditPoints="1" noAdjustHandles="1" noChangeArrowheads="1" noChangeShapeType="1" noTextEdit="1"/>
              </p:cNvSpPr>
              <p:nvPr/>
            </p:nvSpPr>
            <p:spPr>
              <a:xfrm>
                <a:off x="1755911" y="5580485"/>
                <a:ext cx="6606360" cy="914225"/>
              </a:xfrm>
              <a:prstGeom prst="rect">
                <a:avLst/>
              </a:prstGeom>
              <a:blipFill>
                <a:blip r:embed="rId6"/>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5" name="Rectangle 4"/>
          <p:cNvSpPr/>
          <p:nvPr/>
        </p:nvSpPr>
        <p:spPr>
          <a:xfrm>
            <a:off x="1654233" y="89447"/>
            <a:ext cx="7930342" cy="707886"/>
          </a:xfrm>
          <a:prstGeom prst="rect">
            <a:avLst/>
          </a:prstGeom>
        </p:spPr>
        <p:txBody>
          <a:bodyPr wrap="square">
            <a:spAutoFit/>
          </a:bodyPr>
          <a:lstStyle/>
          <a:p>
            <a:r>
              <a:rPr lang="en-IN" sz="4000" b="1" cap="all" spc="200" dirty="0">
                <a:solidFill>
                  <a:srgbClr val="FF0000"/>
                </a:solidFill>
                <a:ea typeface="+mj-ea"/>
                <a:cs typeface="+mj-cs"/>
              </a:rPr>
              <a:t>SUCCESSIVE ROTATIONS</a:t>
            </a:r>
            <a:endParaRPr lang="en-IN" dirty="0"/>
          </a:p>
        </p:txBody>
      </p:sp>
    </p:spTree>
    <p:extLst>
      <p:ext uri="{BB962C8B-B14F-4D97-AF65-F5344CB8AC3E}">
        <p14:creationId xmlns:p14="http://schemas.microsoft.com/office/powerpoint/2010/main" val="17897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13</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327"/>
            <a:ext cx="5327374" cy="5131067"/>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8019194" y="842531"/>
                <a:ext cx="1867755" cy="494559"/>
              </a:xfrm>
              <a:prstGeom prst="rect">
                <a:avLst/>
              </a:prstGeom>
            </p:spPr>
            <p:txBody>
              <a:bodyPr wrap="none">
                <a:spAutoFit/>
              </a:bodyPr>
              <a:lstStyle/>
              <a:p>
                <a:r>
                  <a:rPr lang="en-IN" sz="2400" b="1" dirty="0">
                    <a:solidFill>
                      <a:srgbClr val="FF0000"/>
                    </a:solidFill>
                  </a:rPr>
                  <a:t>Find </a:t>
                </a:r>
                <a14:m>
                  <m:oMath xmlns:m="http://schemas.openxmlformats.org/officeDocument/2006/math">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𝑻𝒐𝒐𝒍</m:t>
                        </m:r>
                      </m:sub>
                      <m:sup>
                        <m:r>
                          <a:rPr lang="en-IN" sz="2400" b="1" i="1" smtClean="0">
                            <a:solidFill>
                              <a:srgbClr val="FF0000"/>
                            </a:solidFill>
                            <a:latin typeface="Cambria Math" panose="02040503050406030204" pitchFamily="18" charset="0"/>
                          </a:rPr>
                          <m:t>𝟎</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endParaRPr lang="en-IN" dirty="0"/>
              </a:p>
            </p:txBody>
          </p:sp>
        </mc:Choice>
        <mc:Fallback xmlns="">
          <p:sp>
            <p:nvSpPr>
              <p:cNvPr id="7" name="Rectangle 6"/>
              <p:cNvSpPr>
                <a:spLocks noRot="1" noChangeAspect="1" noMove="1" noResize="1" noEditPoints="1" noAdjustHandles="1" noChangeArrowheads="1" noChangeShapeType="1" noTextEdit="1"/>
              </p:cNvSpPr>
              <p:nvPr/>
            </p:nvSpPr>
            <p:spPr>
              <a:xfrm>
                <a:off x="8019194" y="842531"/>
                <a:ext cx="1867755" cy="494559"/>
              </a:xfrm>
              <a:prstGeom prst="rect">
                <a:avLst/>
              </a:prstGeom>
              <a:blipFill rotWithShape="1">
                <a:blip r:embed="rId3"/>
                <a:stretch>
                  <a:fillRect l="-4886" t="-3704" r="-8795" b="-27160"/>
                </a:stretch>
              </a:blipFill>
            </p:spPr>
            <p:txBody>
              <a:bodyPr/>
              <a:lstStyle/>
              <a:p>
                <a:r>
                  <a:rPr lang="en-IN">
                    <a:noFill/>
                  </a:rPr>
                  <a:t> </a:t>
                </a:r>
              </a:p>
            </p:txBody>
          </p:sp>
        </mc:Fallback>
      </mc:AlternateContent>
      <p:sp>
        <p:nvSpPr>
          <p:cNvPr id="8" name="TextBox 7"/>
          <p:cNvSpPr txBox="1"/>
          <p:nvPr/>
        </p:nvSpPr>
        <p:spPr>
          <a:xfrm>
            <a:off x="5327374" y="4148432"/>
            <a:ext cx="6033398" cy="461665"/>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FF0000"/>
                </a:solidFill>
                <a:effectLst/>
                <a:uLnTx/>
                <a:uFillTx/>
                <a:latin typeface="Franklin Gothic Book" panose="020B0503020102020204"/>
                <a:ea typeface="+mn-ea"/>
                <a:cs typeface="+mn-cs"/>
              </a:rPr>
              <a:t>3R Manipulator – Figure from </a:t>
            </a:r>
            <a:r>
              <a:rPr kumimoji="0" lang="en-IN" sz="2400" b="1" i="0" strike="noStrike" kern="1200" cap="none" spc="0" normalizeH="0" baseline="0" noProof="0" dirty="0" err="1">
                <a:ln>
                  <a:noFill/>
                </a:ln>
                <a:solidFill>
                  <a:srgbClr val="FF0000"/>
                </a:solidFill>
                <a:effectLst/>
                <a:uLnTx/>
                <a:uFillTx/>
                <a:latin typeface="Franklin Gothic Book" panose="020B0503020102020204"/>
                <a:ea typeface="+mn-ea"/>
                <a:cs typeface="+mn-cs"/>
              </a:rPr>
              <a:t>Ghosal</a:t>
            </a:r>
            <a:r>
              <a:rPr kumimoji="0" lang="en-IN" sz="2400" b="1" i="0" strike="noStrike" kern="1200" cap="none" spc="0" normalizeH="0" baseline="0" noProof="0" dirty="0">
                <a:ln>
                  <a:noFill/>
                </a:ln>
                <a:solidFill>
                  <a:srgbClr val="FF0000"/>
                </a:solidFill>
                <a:effectLst/>
                <a:uLnTx/>
                <a:uFillTx/>
                <a:latin typeface="Franklin Gothic Book" panose="020B0503020102020204"/>
                <a:ea typeface="+mn-ea"/>
                <a:cs typeface="+mn-cs"/>
              </a:rPr>
              <a:t>, 2006</a:t>
            </a:r>
          </a:p>
        </p:txBody>
      </p:sp>
      <mc:AlternateContent xmlns:mc="http://schemas.openxmlformats.org/markup-compatibility/2006" xmlns:a14="http://schemas.microsoft.com/office/drawing/2010/main">
        <mc:Choice Requires="a14">
          <p:sp>
            <p:nvSpPr>
              <p:cNvPr id="10" name="Rectangle 9"/>
              <p:cNvSpPr/>
              <p:nvPr/>
            </p:nvSpPr>
            <p:spPr>
              <a:xfrm>
                <a:off x="5975473" y="1647210"/>
                <a:ext cx="5880195" cy="8967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r>
                            <a:rPr lang="en-IN" sz="2400" b="1" i="1">
                              <a:solidFill>
                                <a:srgbClr val="FF0000"/>
                              </a:solidFill>
                              <a:latin typeface="Cambria Math" panose="02040503050406030204" pitchFamily="18" charset="0"/>
                            </a:rPr>
                            <m:t>𝑻𝒐𝒐𝒍</m:t>
                          </m:r>
                        </m:sub>
                        <m:sup>
                          <m:r>
                            <a:rPr lang="en-IN" sz="2400" b="1" i="1">
                              <a:solidFill>
                                <a:srgbClr val="FF0000"/>
                              </a:solidFill>
                              <a:latin typeface="Cambria Math" panose="02040503050406030204" pitchFamily="18" charset="0"/>
                            </a:rPr>
                            <m:t>𝟎</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r>
                        <a:rPr lang="en-IN" sz="2400" b="1" i="1"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r>
                            <a:rPr lang="en-IN" sz="2400" b="1" i="1" smtClean="0">
                              <a:solidFill>
                                <a:srgbClr val="FF0000"/>
                              </a:solidFill>
                              <a:latin typeface="Cambria Math" panose="02040503050406030204" pitchFamily="18" charset="0"/>
                            </a:rPr>
                            <m:t>𝟑</m:t>
                          </m:r>
                        </m:sub>
                        <m:sup>
                          <m:r>
                            <a:rPr lang="en-IN" sz="2400" b="1" i="1" smtClean="0">
                              <a:solidFill>
                                <a:srgbClr val="FF0000"/>
                              </a:solidFill>
                              <a:latin typeface="Cambria Math" panose="02040503050406030204" pitchFamily="18" charset="0"/>
                            </a:rPr>
                            <m:t>𝟎</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𝑻𝒐𝒐𝒍</m:t>
                          </m:r>
                        </m:sub>
                        <m:sup>
                          <m:r>
                            <a:rPr lang="en-IN" sz="2400" b="1" i="1" smtClean="0">
                              <a:solidFill>
                                <a:srgbClr val="FF0000"/>
                              </a:solidFill>
                              <a:latin typeface="Cambria Math" panose="02040503050406030204" pitchFamily="18" charset="0"/>
                            </a:rPr>
                            <m:t>𝟑</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m:oMathPara>
                </a14:m>
                <a:endParaRPr lang="en-IN" sz="2400"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400" b="1" i="1" smtClean="0">
                          <a:solidFill>
                            <a:srgbClr val="FF0000"/>
                          </a:solidFill>
                          <a:latin typeface="Cambria Math" panose="02040503050406030204" pitchFamily="18" charset="0"/>
                        </a:rPr>
                        <m:t>                                  =</m:t>
                      </m:r>
                      <m:sPre>
                        <m:sPrePr>
                          <m:ctrlPr>
                            <a:rPr lang="en-IN" sz="2400" b="1" i="1">
                              <a:solidFill>
                                <a:srgbClr val="FF0000"/>
                              </a:solidFill>
                              <a:latin typeface="Cambria Math"/>
                            </a:rPr>
                          </m:ctrlPr>
                        </m:sPrePr>
                        <m:sub>
                          <m:r>
                            <a:rPr lang="en-IN" sz="2400" b="1" i="1" smtClean="0">
                              <a:solidFill>
                                <a:srgbClr val="FF0000"/>
                              </a:solidFill>
                              <a:latin typeface="Cambria Math" panose="02040503050406030204" pitchFamily="18" charset="0"/>
                            </a:rPr>
                            <m:t>𝟏</m:t>
                          </m:r>
                        </m:sub>
                        <m:sup>
                          <m:r>
                            <a:rPr lang="en-IN" sz="2400" b="1" i="1">
                              <a:solidFill>
                                <a:srgbClr val="FF0000"/>
                              </a:solidFill>
                              <a:latin typeface="Cambria Math" panose="02040503050406030204" pitchFamily="18" charset="0"/>
                            </a:rPr>
                            <m:t>𝟎</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𝟐</m:t>
                          </m:r>
                        </m:sub>
                        <m:sup>
                          <m:r>
                            <a:rPr lang="en-IN" sz="2400" b="1" i="1" smtClean="0">
                              <a:solidFill>
                                <a:srgbClr val="FF0000"/>
                              </a:solidFill>
                              <a:latin typeface="Cambria Math" panose="02040503050406030204" pitchFamily="18" charset="0"/>
                            </a:rPr>
                            <m:t>𝟏</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sPre>
                        <m:sPrePr>
                          <m:ctrlPr>
                            <a:rPr lang="en-IN" sz="2400" b="1" i="1">
                              <a:solidFill>
                                <a:srgbClr val="FF0000"/>
                              </a:solidFill>
                              <a:latin typeface="Cambria Math"/>
                            </a:rPr>
                          </m:ctrlPr>
                        </m:sPrePr>
                        <m:sub>
                          <m:r>
                            <a:rPr lang="en-IN" sz="2400" b="1" i="1" smtClean="0">
                              <a:solidFill>
                                <a:srgbClr val="FF0000"/>
                              </a:solidFill>
                              <a:latin typeface="Cambria Math" panose="02040503050406030204" pitchFamily="18" charset="0"/>
                            </a:rPr>
                            <m:t>𝟑</m:t>
                          </m:r>
                        </m:sub>
                        <m:sup>
                          <m:r>
                            <a:rPr lang="en-IN" sz="2400" b="1" i="1" smtClean="0">
                              <a:solidFill>
                                <a:srgbClr val="FF0000"/>
                              </a:solidFill>
                              <a:latin typeface="Cambria Math" panose="02040503050406030204" pitchFamily="18" charset="0"/>
                            </a:rPr>
                            <m:t>𝟐</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𝑻𝒐𝒐𝒍</m:t>
                          </m:r>
                        </m:sub>
                        <m:sup>
                          <m:r>
                            <a:rPr lang="en-IN" sz="2400" b="1" i="1">
                              <a:solidFill>
                                <a:srgbClr val="FF0000"/>
                              </a:solidFill>
                              <a:latin typeface="Cambria Math" panose="02040503050406030204" pitchFamily="18" charset="0"/>
                            </a:rPr>
                            <m:t>𝟑</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oMath>
                  </m:oMathPara>
                </a14:m>
                <a:endParaRPr lang="en-IN" dirty="0"/>
              </a:p>
            </p:txBody>
          </p:sp>
        </mc:Choice>
        <mc:Fallback xmlns="">
          <p:sp>
            <p:nvSpPr>
              <p:cNvPr id="10" name="Rectangle 9"/>
              <p:cNvSpPr>
                <a:spLocks noRot="1" noChangeAspect="1" noMove="1" noResize="1" noEditPoints="1" noAdjustHandles="1" noChangeArrowheads="1" noChangeShapeType="1" noTextEdit="1"/>
              </p:cNvSpPr>
              <p:nvPr/>
            </p:nvSpPr>
            <p:spPr>
              <a:xfrm>
                <a:off x="5975473" y="1647210"/>
                <a:ext cx="5880195" cy="896784"/>
              </a:xfrm>
              <a:prstGeom prst="rect">
                <a:avLst/>
              </a:prstGeom>
              <a:blipFill>
                <a:blip r:embed="rId4"/>
                <a:stretch>
                  <a:fillRect/>
                </a:stretch>
              </a:blipFill>
            </p:spPr>
            <p:txBody>
              <a:bodyPr/>
              <a:lstStyle/>
              <a:p>
                <a:r>
                  <a:rPr lang="en-IN">
                    <a:noFill/>
                  </a:rPr>
                  <a:t> </a:t>
                </a:r>
              </a:p>
            </p:txBody>
          </p:sp>
        </mc:Fallback>
      </mc:AlternateContent>
      <p:sp>
        <p:nvSpPr>
          <p:cNvPr id="11" name="Down Arrow 10"/>
          <p:cNvSpPr/>
          <p:nvPr/>
        </p:nvSpPr>
        <p:spPr>
          <a:xfrm rot="16200000">
            <a:off x="6772483" y="1590035"/>
            <a:ext cx="399676" cy="758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6" name="Rectangle 5"/>
          <p:cNvSpPr/>
          <p:nvPr/>
        </p:nvSpPr>
        <p:spPr>
          <a:xfrm>
            <a:off x="1415142" y="89025"/>
            <a:ext cx="8471807" cy="707886"/>
          </a:xfrm>
          <a:prstGeom prst="rect">
            <a:avLst/>
          </a:prstGeom>
        </p:spPr>
        <p:txBody>
          <a:bodyPr wrap="square">
            <a:spAutoFit/>
          </a:bodyPr>
          <a:lstStyle/>
          <a:p>
            <a:r>
              <a:rPr lang="en-IN" sz="4000" b="1" cap="all" spc="200" dirty="0">
                <a:solidFill>
                  <a:srgbClr val="FF0000"/>
                </a:solidFill>
                <a:ea typeface="+mj-ea"/>
                <a:cs typeface="+mj-cs"/>
              </a:rPr>
              <a:t>EXAMPLE 1 (TRY IN CLASS)</a:t>
            </a:r>
            <a:endParaRPr lang="en-IN" dirty="0"/>
          </a:p>
        </p:txBody>
      </p:sp>
    </p:spTree>
    <p:extLst>
      <p:ext uri="{BB962C8B-B14F-4D97-AF65-F5344CB8AC3E}">
        <p14:creationId xmlns:p14="http://schemas.microsoft.com/office/powerpoint/2010/main" val="117252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14</a:t>
            </a:fld>
            <a:endParaRPr lang="en-IN"/>
          </a:p>
        </p:txBody>
      </p:sp>
      <mc:AlternateContent xmlns:mc="http://schemas.openxmlformats.org/markup-compatibility/2006" xmlns:a14="http://schemas.microsoft.com/office/drawing/2010/main">
        <mc:Choice Requires="a14">
          <p:sp>
            <p:nvSpPr>
              <p:cNvPr id="7" name="Rectangle 6"/>
              <p:cNvSpPr/>
              <p:nvPr/>
            </p:nvSpPr>
            <p:spPr>
              <a:xfrm>
                <a:off x="8328289" y="952500"/>
                <a:ext cx="1519903" cy="486223"/>
              </a:xfrm>
              <a:prstGeom prst="rect">
                <a:avLst/>
              </a:prstGeom>
            </p:spPr>
            <p:txBody>
              <a:bodyPr wrap="none">
                <a:spAutoFit/>
              </a:bodyPr>
              <a:lstStyle/>
              <a:p>
                <a:r>
                  <a:rPr lang="en-IN" sz="2400" b="1" dirty="0">
                    <a:solidFill>
                      <a:srgbClr val="FF0000"/>
                    </a:solidFill>
                  </a:rPr>
                  <a:t>Find </a:t>
                </a:r>
                <a14:m>
                  <m:oMath xmlns:m="http://schemas.openxmlformats.org/officeDocument/2006/math">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𝟒</m:t>
                        </m:r>
                      </m:sub>
                      <m:sup>
                        <m:r>
                          <a:rPr lang="en-IN" sz="2400" b="1" i="1" smtClean="0">
                            <a:solidFill>
                              <a:srgbClr val="FF0000"/>
                            </a:solidFill>
                            <a:latin typeface="Cambria Math" panose="02040503050406030204" pitchFamily="18" charset="0"/>
                          </a:rPr>
                          <m:t>𝟎</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endParaRPr lang="en-IN" dirty="0"/>
              </a:p>
            </p:txBody>
          </p:sp>
        </mc:Choice>
        <mc:Fallback xmlns="">
          <p:sp>
            <p:nvSpPr>
              <p:cNvPr id="7" name="Rectangle 6"/>
              <p:cNvSpPr>
                <a:spLocks noRot="1" noChangeAspect="1" noMove="1" noResize="1" noEditPoints="1" noAdjustHandles="1" noChangeArrowheads="1" noChangeShapeType="1" noTextEdit="1"/>
              </p:cNvSpPr>
              <p:nvPr/>
            </p:nvSpPr>
            <p:spPr>
              <a:xfrm>
                <a:off x="8328289" y="952500"/>
                <a:ext cx="1519903" cy="486223"/>
              </a:xfrm>
              <a:prstGeom prst="rect">
                <a:avLst/>
              </a:prstGeom>
              <a:blipFill rotWithShape="1">
                <a:blip r:embed="rId2"/>
                <a:stretch>
                  <a:fillRect l="-6000" t="-5000" r="-10800" b="-2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840717" y="1647210"/>
                <a:ext cx="4014951" cy="4880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𝟒</m:t>
                          </m:r>
                        </m:sub>
                        <m:sup>
                          <m:r>
                            <a:rPr lang="en-IN" sz="2400" b="1" i="1">
                              <a:solidFill>
                                <a:srgbClr val="FF0000"/>
                              </a:solidFill>
                              <a:latin typeface="Cambria Math" panose="02040503050406030204" pitchFamily="18" charset="0"/>
                            </a:rPr>
                            <m:t>𝟎</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r>
                        <a:rPr lang="en-IN" sz="2400" b="1" i="1"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r>
                            <a:rPr lang="en-IN" sz="2400" b="1" i="1" smtClean="0">
                              <a:solidFill>
                                <a:srgbClr val="FF0000"/>
                              </a:solidFill>
                              <a:latin typeface="Cambria Math" panose="02040503050406030204" pitchFamily="18" charset="0"/>
                            </a:rPr>
                            <m:t>𝟏</m:t>
                          </m:r>
                        </m:sub>
                        <m:sup>
                          <m:r>
                            <a:rPr lang="en-IN" sz="2400" b="1" i="1">
                              <a:solidFill>
                                <a:srgbClr val="FF0000"/>
                              </a:solidFill>
                              <a:latin typeface="Cambria Math" panose="02040503050406030204" pitchFamily="18" charset="0"/>
                            </a:rPr>
                            <m:t>𝟎</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𝟐</m:t>
                          </m:r>
                        </m:sub>
                        <m:sup>
                          <m:r>
                            <a:rPr lang="en-IN" sz="2400" b="1" i="1" smtClean="0">
                              <a:solidFill>
                                <a:srgbClr val="FF0000"/>
                              </a:solidFill>
                              <a:latin typeface="Cambria Math" panose="02040503050406030204" pitchFamily="18" charset="0"/>
                            </a:rPr>
                            <m:t>𝟏</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sPre>
                        <m:sPrePr>
                          <m:ctrlPr>
                            <a:rPr lang="en-IN" sz="2400" b="1" i="1">
                              <a:solidFill>
                                <a:srgbClr val="FF0000"/>
                              </a:solidFill>
                              <a:latin typeface="Cambria Math"/>
                            </a:rPr>
                          </m:ctrlPr>
                        </m:sPrePr>
                        <m:sub>
                          <m:r>
                            <a:rPr lang="en-IN" sz="2400" b="1" i="1" smtClean="0">
                              <a:solidFill>
                                <a:srgbClr val="FF0000"/>
                              </a:solidFill>
                              <a:latin typeface="Cambria Math" panose="02040503050406030204" pitchFamily="18" charset="0"/>
                            </a:rPr>
                            <m:t>𝟑</m:t>
                          </m:r>
                        </m:sub>
                        <m:sup>
                          <m:r>
                            <a:rPr lang="en-IN" sz="2400" b="1" i="1" smtClean="0">
                              <a:solidFill>
                                <a:srgbClr val="FF0000"/>
                              </a:solidFill>
                              <a:latin typeface="Cambria Math" panose="02040503050406030204" pitchFamily="18" charset="0"/>
                            </a:rPr>
                            <m:t>𝟐</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sPre>
                        <m:sPrePr>
                          <m:ctrlPr>
                            <a:rPr lang="en-IN" sz="2400" b="1" i="1">
                              <a:solidFill>
                                <a:srgbClr val="FF0000"/>
                              </a:solidFill>
                              <a:latin typeface="Cambria Math"/>
                            </a:rPr>
                          </m:ctrlPr>
                        </m:sPrePr>
                        <m:sub>
                          <m:r>
                            <a:rPr lang="en-IN" sz="2400" b="1" i="1" smtClean="0">
                              <a:solidFill>
                                <a:srgbClr val="FF0000"/>
                              </a:solidFill>
                              <a:latin typeface="Cambria Math" panose="02040503050406030204" pitchFamily="18" charset="0"/>
                            </a:rPr>
                            <m:t>𝟒</m:t>
                          </m:r>
                        </m:sub>
                        <m:sup>
                          <m:r>
                            <a:rPr lang="en-IN" sz="2400" b="1" i="1">
                              <a:solidFill>
                                <a:srgbClr val="FF0000"/>
                              </a:solidFill>
                              <a:latin typeface="Cambria Math" panose="02040503050406030204" pitchFamily="18" charset="0"/>
                            </a:rPr>
                            <m:t>𝟑</m:t>
                          </m:r>
                        </m:sup>
                        <m:e>
                          <m:r>
                            <a:rPr lang="en-IN" sz="2400" b="1" i="1">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𝑻</m:t>
                          </m:r>
                          <m:r>
                            <a:rPr lang="en-IN" sz="2400" b="1" i="1">
                              <a:solidFill>
                                <a:srgbClr val="FF0000"/>
                              </a:solidFill>
                              <a:latin typeface="Cambria Math" panose="02040503050406030204" pitchFamily="18" charset="0"/>
                            </a:rPr>
                            <m:t>] </m:t>
                          </m:r>
                        </m:e>
                      </m:sPre>
                    </m:oMath>
                  </m:oMathPara>
                </a14:m>
                <a:endParaRPr lang="en-IN" dirty="0"/>
              </a:p>
            </p:txBody>
          </p:sp>
        </mc:Choice>
        <mc:Fallback xmlns="">
          <p:sp>
            <p:nvSpPr>
              <p:cNvPr id="10" name="Rectangle 9"/>
              <p:cNvSpPr>
                <a:spLocks noRot="1" noChangeAspect="1" noMove="1" noResize="1" noEditPoints="1" noAdjustHandles="1" noChangeArrowheads="1" noChangeShapeType="1" noTextEdit="1"/>
              </p:cNvSpPr>
              <p:nvPr/>
            </p:nvSpPr>
            <p:spPr>
              <a:xfrm>
                <a:off x="7840717" y="1647210"/>
                <a:ext cx="4014951" cy="488082"/>
              </a:xfrm>
              <a:prstGeom prst="rect">
                <a:avLst/>
              </a:prstGeom>
              <a:blipFill>
                <a:blip r:embed="rId3"/>
                <a:stretch>
                  <a:fillRect/>
                </a:stretch>
              </a:blipFill>
            </p:spPr>
            <p:txBody>
              <a:bodyPr/>
              <a:lstStyle/>
              <a:p>
                <a:r>
                  <a:rPr lang="en-IN">
                    <a:noFill/>
                  </a:rPr>
                  <a:t> </a:t>
                </a:r>
              </a:p>
            </p:txBody>
          </p:sp>
        </mc:Fallback>
      </mc:AlternateContent>
      <p:sp>
        <p:nvSpPr>
          <p:cNvPr id="11" name="Down Arrow 10"/>
          <p:cNvSpPr/>
          <p:nvPr/>
        </p:nvSpPr>
        <p:spPr>
          <a:xfrm rot="16200000">
            <a:off x="7036171" y="1556152"/>
            <a:ext cx="399676" cy="758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94" y="811891"/>
            <a:ext cx="6558110" cy="5223641"/>
          </a:xfrm>
          <a:prstGeom prst="rect">
            <a:avLst/>
          </a:prstGeom>
        </p:spPr>
      </p:pic>
      <p:sp>
        <p:nvSpPr>
          <p:cNvPr id="13" name="TextBox 12">
            <a:extLst>
              <a:ext uri="{FF2B5EF4-FFF2-40B4-BE49-F238E27FC236}">
                <a16:creationId xmlns:a16="http://schemas.microsoft.com/office/drawing/2014/main" xmlns="" id="{6D8AB86D-FE30-4D7D-A5B6-64B74B255C6D}"/>
              </a:ext>
            </a:extLst>
          </p:cNvPr>
          <p:cNvSpPr txBox="1"/>
          <p:nvPr/>
        </p:nvSpPr>
        <p:spPr>
          <a:xfrm>
            <a:off x="3045976" y="5465283"/>
            <a:ext cx="7186335" cy="461665"/>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FF0000"/>
                </a:solidFill>
                <a:effectLst/>
                <a:uLnTx/>
                <a:uFillTx/>
                <a:latin typeface="Franklin Gothic Book" panose="020B0503020102020204"/>
                <a:ea typeface="+mn-ea"/>
                <a:cs typeface="+mn-cs"/>
              </a:rPr>
              <a:t>SCARA MANIPULATOR – Figure from </a:t>
            </a:r>
            <a:r>
              <a:rPr kumimoji="0" lang="en-IN" sz="2400" b="1" i="0" strike="noStrike" kern="1200" cap="none" spc="0" normalizeH="0" baseline="0" noProof="0" dirty="0" err="1">
                <a:ln>
                  <a:noFill/>
                </a:ln>
                <a:solidFill>
                  <a:srgbClr val="FF0000"/>
                </a:solidFill>
                <a:effectLst/>
                <a:uLnTx/>
                <a:uFillTx/>
                <a:latin typeface="Franklin Gothic Book" panose="020B0503020102020204"/>
                <a:ea typeface="+mn-ea"/>
                <a:cs typeface="+mn-cs"/>
              </a:rPr>
              <a:t>Ghosal</a:t>
            </a:r>
            <a:r>
              <a:rPr kumimoji="0" lang="en-IN" sz="2400" b="1" i="0" strike="noStrike" kern="1200" cap="none" spc="0" normalizeH="0" baseline="0" noProof="0" dirty="0">
                <a:ln>
                  <a:noFill/>
                </a:ln>
                <a:solidFill>
                  <a:srgbClr val="FF0000"/>
                </a:solidFill>
                <a:effectLst/>
                <a:uLnTx/>
                <a:uFillTx/>
                <a:latin typeface="Franklin Gothic Book" panose="020B0503020102020204"/>
                <a:ea typeface="+mn-ea"/>
                <a:cs typeface="+mn-cs"/>
              </a:rPr>
              <a:t>, 2006</a:t>
            </a:r>
          </a:p>
        </p:txBody>
      </p:sp>
      <p:sp>
        <p:nvSpPr>
          <p:cNvPr id="14" name="TextBox 13">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6" name="Rectangle 5"/>
          <p:cNvSpPr/>
          <p:nvPr/>
        </p:nvSpPr>
        <p:spPr>
          <a:xfrm>
            <a:off x="1317171" y="84858"/>
            <a:ext cx="8284029" cy="707886"/>
          </a:xfrm>
          <a:prstGeom prst="rect">
            <a:avLst/>
          </a:prstGeom>
        </p:spPr>
        <p:txBody>
          <a:bodyPr wrap="square">
            <a:spAutoFit/>
          </a:bodyPr>
          <a:lstStyle/>
          <a:p>
            <a:r>
              <a:rPr lang="en-IN" sz="4000" b="1" cap="all" spc="200" dirty="0">
                <a:solidFill>
                  <a:srgbClr val="FF0000"/>
                </a:solidFill>
                <a:ea typeface="+mj-ea"/>
                <a:cs typeface="+mj-cs"/>
              </a:rPr>
              <a:t>EXAMPLE 2 </a:t>
            </a:r>
            <a:r>
              <a:rPr lang="en-IN" sz="4000" b="1" cap="all" spc="200" dirty="0" smtClean="0">
                <a:solidFill>
                  <a:srgbClr val="FF0000"/>
                </a:solidFill>
                <a:ea typeface="+mj-ea"/>
                <a:cs typeface="+mj-cs"/>
              </a:rPr>
              <a:t>(IN CLASS)</a:t>
            </a:r>
            <a:endParaRPr lang="en-IN" dirty="0"/>
          </a:p>
        </p:txBody>
      </p:sp>
    </p:spTree>
    <p:extLst>
      <p:ext uri="{BB962C8B-B14F-4D97-AF65-F5344CB8AC3E}">
        <p14:creationId xmlns:p14="http://schemas.microsoft.com/office/powerpoint/2010/main" val="209857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3227" y="2301766"/>
            <a:ext cx="9601200" cy="2077107"/>
          </a:xfrm>
        </p:spPr>
        <p:txBody>
          <a:bodyPr>
            <a:normAutofit fontScale="90000"/>
          </a:bodyPr>
          <a:lstStyle/>
          <a:p>
            <a:pPr algn="ctr"/>
            <a:r>
              <a:rPr lang="en-IN" sz="8000" dirty="0">
                <a:solidFill>
                  <a:srgbClr val="FF0000"/>
                </a:solidFill>
              </a:rPr>
              <a:t>ANY QUESTIONS SO FAR ???</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383DC2-5599-43D7-9E00-1EF46298FDA3}" type="slidenum">
              <a:rPr kumimoji="0" lang="en-IN"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IN"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5" name="TextBox 4">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Tree>
    <p:extLst>
      <p:ext uri="{BB962C8B-B14F-4D97-AF65-F5344CB8AC3E}">
        <p14:creationId xmlns:p14="http://schemas.microsoft.com/office/powerpoint/2010/main" val="391666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8905" y="2140000"/>
            <a:ext cx="11834190" cy="1716380"/>
          </a:xfrm>
        </p:spPr>
        <p:txBody>
          <a:bodyPr>
            <a:normAutofit/>
          </a:bodyPr>
          <a:lstStyle/>
          <a:p>
            <a:pPr algn="ctr"/>
            <a:r>
              <a:rPr lang="en-IN" sz="4400" dirty="0">
                <a:solidFill>
                  <a:schemeClr val="tx1"/>
                </a:solidFill>
              </a:rPr>
              <a:t>DESCRIPTIONS OF ORIENTATION</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383DC2-5599-43D7-9E00-1EF46298FDA3}" type="slidenum">
              <a:rPr kumimoji="0" lang="en-IN"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IN"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5" name="Straight Connector 4">
            <a:extLst>
              <a:ext uri="{FF2B5EF4-FFF2-40B4-BE49-F238E27FC236}">
                <a16:creationId xmlns:a16="http://schemas.microsoft.com/office/drawing/2014/main" xmlns="" id="{5571010F-550E-49B8-8AEC-EEC55F15ACBC}"/>
              </a:ext>
            </a:extLst>
          </p:cNvPr>
          <p:cNvCxnSpPr/>
          <p:nvPr/>
        </p:nvCxnSpPr>
        <p:spPr>
          <a:xfrm>
            <a:off x="185530" y="755374"/>
            <a:ext cx="109391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563833C9-17B6-4501-AE2E-4D2C08AF1E0A}"/>
              </a:ext>
            </a:extLst>
          </p:cNvPr>
          <p:cNvCxnSpPr/>
          <p:nvPr/>
        </p:nvCxnSpPr>
        <p:spPr>
          <a:xfrm>
            <a:off x="185530" y="1596887"/>
            <a:ext cx="109391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21DDB3FE-D5CA-4FAF-8CAD-50BF62A55084}"/>
              </a:ext>
            </a:extLst>
          </p:cNvPr>
          <p:cNvSpPr txBox="1"/>
          <p:nvPr/>
        </p:nvSpPr>
        <p:spPr>
          <a:xfrm>
            <a:off x="2332383" y="823293"/>
            <a:ext cx="746476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all" spc="200" normalizeH="0" baseline="0" noProof="0" dirty="0">
                <a:ln>
                  <a:noFill/>
                </a:ln>
                <a:solidFill>
                  <a:srgbClr val="000000"/>
                </a:solidFill>
                <a:effectLst/>
                <a:uLnTx/>
                <a:uFillTx/>
                <a:latin typeface="Gill Sans MT" panose="020B0502020104020203"/>
                <a:ea typeface="+mn-ea"/>
                <a:cs typeface="+mn-cs"/>
              </a:rPr>
              <a:t>MODULE 1 – LECTURE 4</a:t>
            </a:r>
            <a:endParaRPr kumimoji="0" lang="en-IN" sz="4000" b="1"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8" name="TextBox 7">
            <a:extLst>
              <a:ext uri="{FF2B5EF4-FFF2-40B4-BE49-F238E27FC236}">
                <a16:creationId xmlns:a16="http://schemas.microsoft.com/office/drawing/2014/main" xmlns="" id="{B0882B66-D7B0-40E8-9781-81BD8BC1299B}"/>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392162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24AF403-F7D2-4045-99B2-E6F01C2CB465}"/>
              </a:ext>
            </a:extLst>
          </p:cNvPr>
          <p:cNvSpPr>
            <a:spLocks noGrp="1"/>
          </p:cNvSpPr>
          <p:nvPr>
            <p:ph type="sldNum" sz="quarter" idx="12"/>
          </p:nvPr>
        </p:nvSpPr>
        <p:spPr/>
        <p:txBody>
          <a:bodyPr/>
          <a:lstStyle/>
          <a:p>
            <a:fld id="{AC383DC2-5599-43D7-9E00-1EF46298FDA3}" type="slidenum">
              <a:rPr lang="en-IN" smtClean="0"/>
              <a:t>17</a:t>
            </a:fld>
            <a:endParaRPr lang="en-IN"/>
          </a:p>
        </p:txBody>
      </p:sp>
      <p:sp>
        <p:nvSpPr>
          <p:cNvPr id="29" name="Title 1">
            <a:extLst>
              <a:ext uri="{FF2B5EF4-FFF2-40B4-BE49-F238E27FC236}">
                <a16:creationId xmlns:a16="http://schemas.microsoft.com/office/drawing/2014/main" xmlns="" id="{344D9B6B-26C6-4D73-83EC-A89BA2BFC391}"/>
              </a:ext>
            </a:extLst>
          </p:cNvPr>
          <p:cNvSpPr txBox="1">
            <a:spLocks/>
          </p:cNvSpPr>
          <p:nvPr/>
        </p:nvSpPr>
        <p:spPr bwMode="black">
          <a:xfrm>
            <a:off x="1018659" y="214798"/>
            <a:ext cx="9852930" cy="433184"/>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2000" b="1" dirty="0">
                <a:solidFill>
                  <a:srgbClr val="FF0000"/>
                </a:solidFill>
              </a:rPr>
              <a:t>direction cosines – Characterizing motion</a:t>
            </a:r>
          </a:p>
        </p:txBody>
      </p:sp>
      <p:sp>
        <p:nvSpPr>
          <p:cNvPr id="31" name="TextBox 30">
            <a:extLst>
              <a:ext uri="{FF2B5EF4-FFF2-40B4-BE49-F238E27FC236}">
                <a16:creationId xmlns:a16="http://schemas.microsoft.com/office/drawing/2014/main" xmlns="" id="{A18261CA-BB2B-4230-BDF1-039F68FE401E}"/>
              </a:ext>
            </a:extLst>
          </p:cNvPr>
          <p:cNvSpPr txBox="1"/>
          <p:nvPr/>
        </p:nvSpPr>
        <p:spPr>
          <a:xfrm>
            <a:off x="3737726" y="1079542"/>
            <a:ext cx="3745640" cy="1200329"/>
          </a:xfrm>
          <a:prstGeom prst="rect">
            <a:avLst/>
          </a:prstGeom>
          <a:noFill/>
        </p:spPr>
        <p:txBody>
          <a:bodyPr wrap="square" rtlCol="0">
            <a:spAutoFit/>
          </a:bodyPr>
          <a:lstStyle/>
          <a:p>
            <a:pPr lvl="0">
              <a:defRPr/>
            </a:pPr>
            <a:r>
              <a:rPr kumimoji="0" lang="en-IN" sz="2400" b="1" i="0" u="sng" strike="noStrike" kern="1200" cap="none" spc="0" normalizeH="0" baseline="0" noProof="0" dirty="0">
                <a:ln>
                  <a:noFill/>
                </a:ln>
                <a:solidFill>
                  <a:srgbClr val="0070C0"/>
                </a:solidFill>
                <a:effectLst/>
                <a:uLnTx/>
                <a:uFillTx/>
                <a:latin typeface="Franklin Gothic Book" panose="020B0503020102020204"/>
              </a:rPr>
              <a:t>We have seen that the nine directions</a:t>
            </a:r>
            <a:r>
              <a:rPr kumimoji="0" lang="en-IN" sz="2400" b="1" i="0" u="sng" strike="noStrike" kern="1200" cap="none" spc="0" normalizeH="0" noProof="0" dirty="0">
                <a:ln>
                  <a:noFill/>
                </a:ln>
                <a:solidFill>
                  <a:srgbClr val="0070C0"/>
                </a:solidFill>
                <a:effectLst/>
                <a:uLnTx/>
                <a:uFillTx/>
                <a:latin typeface="Franklin Gothic Book" panose="020B0503020102020204"/>
              </a:rPr>
              <a:t> cosines are NOT independent quantities. </a:t>
            </a:r>
            <a:endParaRPr kumimoji="0" lang="en-IN" sz="2400" b="1" i="0" u="sng" strike="noStrike" kern="1200" cap="none" spc="0" normalizeH="0" baseline="0" noProof="0" dirty="0">
              <a:ln>
                <a:noFill/>
              </a:ln>
              <a:solidFill>
                <a:srgbClr val="FF0000"/>
              </a:solidFill>
              <a:effectLst/>
              <a:uLnTx/>
              <a:uFillTx/>
              <a:latin typeface="Franklin Gothic Book" panose="020B0503020102020204"/>
            </a:endParaRPr>
          </a:p>
        </p:txBody>
      </p:sp>
      <p:sp>
        <p:nvSpPr>
          <p:cNvPr id="32" name="Right Arrow 5">
            <a:extLst>
              <a:ext uri="{FF2B5EF4-FFF2-40B4-BE49-F238E27FC236}">
                <a16:creationId xmlns:a16="http://schemas.microsoft.com/office/drawing/2014/main" xmlns="" id="{EEDE61E7-B2B8-4910-88BB-17D386E5FF61}"/>
              </a:ext>
            </a:extLst>
          </p:cNvPr>
          <p:cNvSpPr/>
          <p:nvPr/>
        </p:nvSpPr>
        <p:spPr>
          <a:xfrm>
            <a:off x="3301177" y="1412063"/>
            <a:ext cx="436549"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xmlns="" id="{165AE09E-7416-4A65-B497-C2515B184FC4}"/>
              </a:ext>
            </a:extLst>
          </p:cNvPr>
          <p:cNvSpPr txBox="1"/>
          <p:nvPr/>
        </p:nvSpPr>
        <p:spPr>
          <a:xfrm>
            <a:off x="7153726" y="2695693"/>
            <a:ext cx="5165287" cy="1200329"/>
          </a:xfrm>
          <a:prstGeom prst="rect">
            <a:avLst/>
          </a:prstGeom>
          <a:noFill/>
        </p:spPr>
        <p:txBody>
          <a:bodyPr wrap="square" rtlCol="0">
            <a:spAutoFit/>
          </a:bodyPr>
          <a:lstStyle/>
          <a:p>
            <a:pPr lvl="0">
              <a:defRPr/>
            </a:pPr>
            <a:r>
              <a:rPr kumimoji="0" lang="en-IN" sz="2400" b="1" i="0" u="sng" strike="noStrike" kern="1200" cap="none" spc="0" normalizeH="0" baseline="0" noProof="0" dirty="0">
                <a:ln>
                  <a:noFill/>
                </a:ln>
                <a:solidFill>
                  <a:srgbClr val="0070C0"/>
                </a:solidFill>
                <a:effectLst/>
                <a:uLnTx/>
                <a:uFillTx/>
                <a:latin typeface="Franklin Gothic Book" panose="020B0503020102020204"/>
              </a:rPr>
              <a:t>SIX relations expressing orthogonality conditions reduce independent</a:t>
            </a:r>
            <a:r>
              <a:rPr kumimoji="0" lang="en-IN" sz="2400" b="1" i="0" u="sng" strike="noStrike" kern="1200" cap="none" spc="0" normalizeH="0" noProof="0" dirty="0">
                <a:ln>
                  <a:noFill/>
                </a:ln>
                <a:solidFill>
                  <a:srgbClr val="0070C0"/>
                </a:solidFill>
                <a:effectLst/>
                <a:uLnTx/>
                <a:uFillTx/>
                <a:latin typeface="Franklin Gothic Book" panose="020B0503020102020204"/>
              </a:rPr>
              <a:t> quantities to three</a:t>
            </a:r>
            <a:endParaRPr kumimoji="0" lang="en-IN" sz="2400" b="1" i="0" u="sng" strike="noStrike" kern="1200" cap="none" spc="0" normalizeH="0" baseline="0" noProof="0" dirty="0">
              <a:ln>
                <a:noFill/>
              </a:ln>
              <a:solidFill>
                <a:srgbClr val="FF0000"/>
              </a:solidFill>
              <a:effectLst/>
              <a:uLnTx/>
              <a:uFillTx/>
              <a:latin typeface="Franklin Gothic Book" panose="020B0503020102020204"/>
            </a:endParaRP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xmlns="" id="{4E48674D-E379-4B83-9F8D-47B85F5664EA}"/>
                  </a:ext>
                </a:extLst>
              </p:cNvPr>
              <p:cNvSpPr/>
              <p:nvPr/>
            </p:nvSpPr>
            <p:spPr>
              <a:xfrm>
                <a:off x="0" y="957778"/>
                <a:ext cx="3378745" cy="13220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IN" b="1" i="1">
                              <a:solidFill>
                                <a:srgbClr val="000000"/>
                              </a:solidFill>
                              <a:latin typeface="Cambria Math"/>
                            </a:rPr>
                          </m:ctrlPr>
                        </m:dPr>
                        <m:e>
                          <m:m>
                            <m:mPr>
                              <m:mcs>
                                <m:mc>
                                  <m:mcPr>
                                    <m:count m:val="3"/>
                                    <m:mcJc m:val="center"/>
                                  </m:mcPr>
                                </m:mc>
                              </m:mcs>
                              <m:ctrlPr>
                                <a:rPr lang="en-IN" b="1" i="1">
                                  <a:solidFill>
                                    <a:srgbClr val="000000"/>
                                  </a:solidFill>
                                  <a:latin typeface="Cambria Math"/>
                                </a:rPr>
                              </m:ctrlPr>
                            </m:mP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mr>
                          </m:m>
                        </m:e>
                      </m:d>
                    </m:oMath>
                  </m:oMathPara>
                </a14:m>
                <a:endParaRPr lang="en-IN" dirty="0"/>
              </a:p>
            </p:txBody>
          </p:sp>
        </mc:Choice>
        <mc:Fallback xmlns="">
          <p:sp>
            <p:nvSpPr>
              <p:cNvPr id="34" name="Rectangle 33">
                <a:extLst>
                  <a:ext uri="{FF2B5EF4-FFF2-40B4-BE49-F238E27FC236}">
                    <a16:creationId xmlns:a16="http://schemas.microsoft.com/office/drawing/2014/main" id="{4E48674D-E379-4B83-9F8D-47B85F5664EA}"/>
                  </a:ext>
                </a:extLst>
              </p:cNvPr>
              <p:cNvSpPr>
                <a:spLocks noRot="1" noChangeAspect="1" noMove="1" noResize="1" noEditPoints="1" noAdjustHandles="1" noChangeArrowheads="1" noChangeShapeType="1" noTextEdit="1"/>
              </p:cNvSpPr>
              <p:nvPr/>
            </p:nvSpPr>
            <p:spPr>
              <a:xfrm>
                <a:off x="0" y="957778"/>
                <a:ext cx="3378745" cy="1322093"/>
              </a:xfrm>
              <a:prstGeom prst="rect">
                <a:avLst/>
              </a:prstGeom>
              <a:blipFill>
                <a:blip r:embed="rId2"/>
                <a:stretch>
                  <a:fillRect/>
                </a:stretch>
              </a:blipFill>
            </p:spPr>
            <p:txBody>
              <a:bodyPr/>
              <a:lstStyle/>
              <a:p>
                <a:r>
                  <a:rPr lang="en-IN">
                    <a:noFill/>
                  </a:rPr>
                  <a:t> </a:t>
                </a:r>
              </a:p>
            </p:txBody>
          </p:sp>
        </mc:Fallback>
      </mc:AlternateContent>
      <p:grpSp>
        <p:nvGrpSpPr>
          <p:cNvPr id="35" name="Group 34">
            <a:extLst>
              <a:ext uri="{FF2B5EF4-FFF2-40B4-BE49-F238E27FC236}">
                <a16:creationId xmlns:a16="http://schemas.microsoft.com/office/drawing/2014/main" xmlns="" id="{C2A3B572-647E-42D6-84BF-5ADD89BCC732}"/>
              </a:ext>
            </a:extLst>
          </p:cNvPr>
          <p:cNvGrpSpPr/>
          <p:nvPr/>
        </p:nvGrpSpPr>
        <p:grpSpPr>
          <a:xfrm>
            <a:off x="8182302" y="1143288"/>
            <a:ext cx="3058812" cy="1177031"/>
            <a:chOff x="8182302" y="1143288"/>
            <a:chExt cx="3058812" cy="1177031"/>
          </a:xfrm>
        </p:grpSpPr>
        <p:grpSp>
          <p:nvGrpSpPr>
            <p:cNvPr id="36" name="Group 35">
              <a:extLst>
                <a:ext uri="{FF2B5EF4-FFF2-40B4-BE49-F238E27FC236}">
                  <a16:creationId xmlns:a16="http://schemas.microsoft.com/office/drawing/2014/main" xmlns="" id="{B23A5198-2FD2-4872-8927-591E63410FAE}"/>
                </a:ext>
              </a:extLst>
            </p:cNvPr>
            <p:cNvGrpSpPr/>
            <p:nvPr/>
          </p:nvGrpSpPr>
          <p:grpSpPr>
            <a:xfrm>
              <a:off x="8182302" y="1143288"/>
              <a:ext cx="1077475" cy="1177031"/>
              <a:chOff x="5638799" y="2974427"/>
              <a:chExt cx="1077475" cy="1177031"/>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xmlns="" id="{BB0793EC-7754-4F58-8A05-881389B20F76}"/>
                      </a:ext>
                    </a:extLst>
                  </p:cNvPr>
                  <p:cNvSpPr txBox="1"/>
                  <p:nvPr/>
                </p:nvSpPr>
                <p:spPr>
                  <a:xfrm>
                    <a:off x="5638800" y="2974427"/>
                    <a:ext cx="1077474"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b="1" i="1" smtClean="0">
                                  <a:latin typeface="Cambria Math"/>
                                </a:rPr>
                              </m:ctrlPr>
                            </m:dPr>
                            <m:e>
                              <m:acc>
                                <m:accPr>
                                  <m:chr m:val="̂"/>
                                  <m:ctrlPr>
                                    <a:rPr lang="en-IN" sz="2400" b="1" i="1" smtClean="0">
                                      <a:latin typeface="Cambria Math"/>
                                    </a:rPr>
                                  </m:ctrlPr>
                                </m:accPr>
                                <m:e>
                                  <m:r>
                                    <a:rPr lang="en-IN" sz="2400" b="1" i="1" smtClean="0">
                                      <a:latin typeface="Cambria Math" panose="02040503050406030204" pitchFamily="18" charset="0"/>
                                    </a:rPr>
                                    <m:t>𝑿</m:t>
                                  </m:r>
                                </m:e>
                              </m:acc>
                            </m:e>
                          </m:d>
                          <m:r>
                            <a:rPr lang="en-IN" sz="2400" b="1" i="1" smtClean="0">
                              <a:latin typeface="Cambria Math" panose="02040503050406030204" pitchFamily="18" charset="0"/>
                            </a:rPr>
                            <m:t>=</m:t>
                          </m:r>
                          <m:r>
                            <a:rPr lang="en-IN" sz="2400" b="1" i="1" smtClean="0">
                              <a:latin typeface="Cambria Math" panose="02040503050406030204" pitchFamily="18" charset="0"/>
                            </a:rPr>
                            <m:t>𝟏</m:t>
                          </m:r>
                        </m:oMath>
                      </m:oMathPara>
                    </a14:m>
                    <a:endParaRPr lang="en-IN"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638800" y="2974427"/>
                    <a:ext cx="1077474" cy="41684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xmlns="" id="{10F71046-AF69-436D-96E7-17E9B29B5B08}"/>
                      </a:ext>
                    </a:extLst>
                  </p:cNvPr>
                  <p:cNvSpPr txBox="1"/>
                  <p:nvPr/>
                </p:nvSpPr>
                <p:spPr>
                  <a:xfrm>
                    <a:off x="5638799" y="3354520"/>
                    <a:ext cx="1059842"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b="1" i="1" smtClean="0">
                                  <a:latin typeface="Cambria Math"/>
                                </a:rPr>
                              </m:ctrlPr>
                            </m:dPr>
                            <m:e>
                              <m:acc>
                                <m:accPr>
                                  <m:chr m:val="̂"/>
                                  <m:ctrlPr>
                                    <a:rPr lang="en-IN" sz="2400" b="1" i="1" smtClean="0">
                                      <a:latin typeface="Cambria Math"/>
                                    </a:rPr>
                                  </m:ctrlPr>
                                </m:accPr>
                                <m:e>
                                  <m:r>
                                    <a:rPr lang="en-IN" sz="2400" b="1" i="1" smtClean="0">
                                      <a:latin typeface="Cambria Math" panose="02040503050406030204" pitchFamily="18" charset="0"/>
                                    </a:rPr>
                                    <m:t>𝒀</m:t>
                                  </m:r>
                                </m:e>
                              </m:acc>
                            </m:e>
                          </m:d>
                          <m:r>
                            <a:rPr lang="en-IN" sz="2400" b="1" i="1" smtClean="0">
                              <a:latin typeface="Cambria Math" panose="02040503050406030204" pitchFamily="18" charset="0"/>
                            </a:rPr>
                            <m:t>=</m:t>
                          </m:r>
                          <m:r>
                            <a:rPr lang="en-IN" sz="2400" b="1" i="1" smtClean="0">
                              <a:latin typeface="Cambria Math" panose="02040503050406030204" pitchFamily="18" charset="0"/>
                            </a:rPr>
                            <m:t>𝟏</m:t>
                          </m:r>
                        </m:oMath>
                      </m:oMathPara>
                    </a14:m>
                    <a:endParaRPr lang="en-IN"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638799" y="3354520"/>
                    <a:ext cx="1059842" cy="41684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xmlns="" id="{920E3383-A207-422E-8248-A6A4CE485BFB}"/>
                      </a:ext>
                    </a:extLst>
                  </p:cNvPr>
                  <p:cNvSpPr txBox="1"/>
                  <p:nvPr/>
                </p:nvSpPr>
                <p:spPr>
                  <a:xfrm>
                    <a:off x="5638799" y="3734613"/>
                    <a:ext cx="1058238"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b="1" i="1" smtClean="0">
                                  <a:latin typeface="Cambria Math"/>
                                </a:rPr>
                              </m:ctrlPr>
                            </m:dPr>
                            <m:e>
                              <m:acc>
                                <m:accPr>
                                  <m:chr m:val="̂"/>
                                  <m:ctrlPr>
                                    <a:rPr lang="en-IN" sz="2400" b="1" i="1" smtClean="0">
                                      <a:latin typeface="Cambria Math"/>
                                    </a:rPr>
                                  </m:ctrlPr>
                                </m:accPr>
                                <m:e>
                                  <m:r>
                                    <a:rPr lang="en-IN" sz="2400" b="1" i="1" smtClean="0">
                                      <a:latin typeface="Cambria Math" panose="02040503050406030204" pitchFamily="18" charset="0"/>
                                    </a:rPr>
                                    <m:t>𝒁</m:t>
                                  </m:r>
                                </m:e>
                              </m:acc>
                            </m:e>
                          </m:d>
                          <m:r>
                            <a:rPr lang="en-IN" sz="2400" b="1" i="1" smtClean="0">
                              <a:latin typeface="Cambria Math" panose="02040503050406030204" pitchFamily="18" charset="0"/>
                            </a:rPr>
                            <m:t>=</m:t>
                          </m:r>
                          <m:r>
                            <a:rPr lang="en-IN" sz="2400" b="1" i="1" smtClean="0">
                              <a:latin typeface="Cambria Math" panose="02040503050406030204" pitchFamily="18" charset="0"/>
                            </a:rPr>
                            <m:t>𝟏</m:t>
                          </m:r>
                        </m:oMath>
                      </m:oMathPara>
                    </a14:m>
                    <a:endParaRPr lang="en-IN"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5638799" y="3734613"/>
                    <a:ext cx="1058238" cy="416845"/>
                  </a:xfrm>
                  <a:prstGeom prst="rect">
                    <a:avLst/>
                  </a:prstGeom>
                  <a:blipFill>
                    <a:blip r:embed="rId5"/>
                    <a:stretch>
                      <a:fillRect/>
                    </a:stretch>
                  </a:blipFill>
                </p:spPr>
                <p:txBody>
                  <a:bodyPr/>
                  <a:lstStyle/>
                  <a:p>
                    <a:r>
                      <a:rPr lang="en-IN">
                        <a:noFill/>
                      </a:rPr>
                      <a:t> </a:t>
                    </a:r>
                  </a:p>
                </p:txBody>
              </p:sp>
            </mc:Fallback>
          </mc:AlternateContent>
        </p:grpSp>
        <p:grpSp>
          <p:nvGrpSpPr>
            <p:cNvPr id="37" name="Group 36">
              <a:extLst>
                <a:ext uri="{FF2B5EF4-FFF2-40B4-BE49-F238E27FC236}">
                  <a16:creationId xmlns:a16="http://schemas.microsoft.com/office/drawing/2014/main" xmlns="" id="{87A13153-F4D9-4EDE-B311-42667C9492E1}"/>
                </a:ext>
              </a:extLst>
            </p:cNvPr>
            <p:cNvGrpSpPr/>
            <p:nvPr/>
          </p:nvGrpSpPr>
          <p:grpSpPr>
            <a:xfrm>
              <a:off x="9939476" y="1162352"/>
              <a:ext cx="1301638" cy="1157967"/>
              <a:chOff x="9681448" y="3686829"/>
              <a:chExt cx="1301638" cy="1157967"/>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xmlns="" id="{74634E2C-95DE-4638-AE65-7D9CD8288467}"/>
                      </a:ext>
                    </a:extLst>
                  </p:cNvPr>
                  <p:cNvSpPr txBox="1"/>
                  <p:nvPr/>
                </p:nvSpPr>
                <p:spPr>
                  <a:xfrm>
                    <a:off x="9681448" y="3686829"/>
                    <a:ext cx="1301638" cy="379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b="1" i="1" smtClean="0">
                                  <a:latin typeface="Cambria Math"/>
                                </a:rPr>
                              </m:ctrlPr>
                            </m:accPr>
                            <m:e>
                              <m:r>
                                <a:rPr lang="en-IN" sz="2400" b="1" i="1" smtClean="0">
                                  <a:latin typeface="Cambria Math" panose="02040503050406030204" pitchFamily="18" charset="0"/>
                                </a:rPr>
                                <m:t>𝑿</m:t>
                              </m:r>
                            </m:e>
                          </m:acc>
                          <m:r>
                            <a:rPr lang="en-IN" sz="2400" b="1" i="1" smtClean="0">
                              <a:latin typeface="Cambria Math" panose="02040503050406030204" pitchFamily="18" charset="0"/>
                              <a:ea typeface="Cambria Math" panose="02040503050406030204" pitchFamily="18" charset="0"/>
                            </a:rPr>
                            <m:t>∙</m:t>
                          </m:r>
                          <m:acc>
                            <m:accPr>
                              <m:chr m:val="̂"/>
                              <m:ctrlPr>
                                <a:rPr lang="en-IN" sz="2400" b="1" i="1" smtClean="0">
                                  <a:latin typeface="Cambria Math"/>
                                  <a:ea typeface="Cambria Math" panose="02040503050406030204" pitchFamily="18" charset="0"/>
                                </a:rPr>
                              </m:ctrlPr>
                            </m:accPr>
                            <m:e>
                              <m:r>
                                <a:rPr lang="en-IN" sz="2400" b="1" i="1" smtClean="0">
                                  <a:latin typeface="Cambria Math" panose="02040503050406030204" pitchFamily="18" charset="0"/>
                                  <a:ea typeface="Cambria Math" panose="02040503050406030204" pitchFamily="18" charset="0"/>
                                </a:rPr>
                                <m:t>𝒀</m:t>
                              </m:r>
                            </m:e>
                          </m:acc>
                          <m:r>
                            <a:rPr lang="en-IN" sz="2400" b="1" i="1" smtClean="0">
                              <a:latin typeface="Cambria Math" panose="02040503050406030204" pitchFamily="18" charset="0"/>
                            </a:rPr>
                            <m:t>=</m:t>
                          </m:r>
                          <m:r>
                            <a:rPr lang="en-IN" sz="2400" b="1" i="1" smtClean="0">
                              <a:latin typeface="Cambria Math" panose="02040503050406030204" pitchFamily="18" charset="0"/>
                            </a:rPr>
                            <m:t>𝟎</m:t>
                          </m:r>
                        </m:oMath>
                      </m:oMathPara>
                    </a14:m>
                    <a:endParaRPr lang="en-IN" sz="24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9681448" y="3686829"/>
                    <a:ext cx="1301638" cy="379206"/>
                  </a:xfrm>
                  <a:prstGeom prst="rect">
                    <a:avLst/>
                  </a:prstGeom>
                  <a:blipFill>
                    <a:blip r:embed="rId6"/>
                    <a:stretch>
                      <a:fillRect l="-4206" t="-17742" r="-4673" b="-80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xmlns="" id="{DB40C144-FCA1-4B8E-91AE-54C7F7AC64DC}"/>
                      </a:ext>
                    </a:extLst>
                  </p:cNvPr>
                  <p:cNvSpPr txBox="1"/>
                  <p:nvPr/>
                </p:nvSpPr>
                <p:spPr>
                  <a:xfrm>
                    <a:off x="9681448" y="4066035"/>
                    <a:ext cx="1300036" cy="379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b="1" i="1" smtClean="0">
                                  <a:latin typeface="Cambria Math"/>
                                </a:rPr>
                              </m:ctrlPr>
                            </m:accPr>
                            <m:e>
                              <m:r>
                                <a:rPr lang="en-IN" sz="2400" b="1" i="1" smtClean="0">
                                  <a:latin typeface="Cambria Math" panose="02040503050406030204" pitchFamily="18" charset="0"/>
                                </a:rPr>
                                <m:t>𝑿</m:t>
                              </m:r>
                            </m:e>
                          </m:acc>
                          <m:r>
                            <a:rPr lang="en-IN" sz="2400" b="1" i="1" smtClean="0">
                              <a:latin typeface="Cambria Math" panose="02040503050406030204" pitchFamily="18" charset="0"/>
                              <a:ea typeface="Cambria Math" panose="02040503050406030204" pitchFamily="18" charset="0"/>
                            </a:rPr>
                            <m:t>∙</m:t>
                          </m:r>
                          <m:acc>
                            <m:accPr>
                              <m:chr m:val="̂"/>
                              <m:ctrlPr>
                                <a:rPr lang="en-IN" sz="2400" b="1" i="1" smtClean="0">
                                  <a:latin typeface="Cambria Math"/>
                                  <a:ea typeface="Cambria Math" panose="02040503050406030204" pitchFamily="18" charset="0"/>
                                </a:rPr>
                              </m:ctrlPr>
                            </m:accPr>
                            <m:e>
                              <m:r>
                                <a:rPr lang="en-IN" sz="2400" b="1" i="1" smtClean="0">
                                  <a:latin typeface="Cambria Math" panose="02040503050406030204" pitchFamily="18" charset="0"/>
                                  <a:ea typeface="Cambria Math" panose="02040503050406030204" pitchFamily="18" charset="0"/>
                                </a:rPr>
                                <m:t>𝒁</m:t>
                              </m:r>
                            </m:e>
                          </m:acc>
                          <m:r>
                            <a:rPr lang="en-IN" sz="2400" b="1" i="1" smtClean="0">
                              <a:latin typeface="Cambria Math" panose="02040503050406030204" pitchFamily="18" charset="0"/>
                            </a:rPr>
                            <m:t>=</m:t>
                          </m:r>
                          <m:r>
                            <a:rPr lang="en-IN" sz="2400" b="1" i="1" smtClean="0">
                              <a:latin typeface="Cambria Math" panose="02040503050406030204" pitchFamily="18" charset="0"/>
                            </a:rPr>
                            <m:t>𝟎</m:t>
                          </m:r>
                        </m:oMath>
                      </m:oMathPara>
                    </a14:m>
                    <a:endParaRPr lang="en-IN" sz="24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9681448" y="4066035"/>
                    <a:ext cx="1300036" cy="379206"/>
                  </a:xfrm>
                  <a:prstGeom prst="rect">
                    <a:avLst/>
                  </a:prstGeom>
                  <a:blipFill>
                    <a:blip r:embed="rId7"/>
                    <a:stretch>
                      <a:fillRect l="-4206" t="-17742" r="-4206" b="-80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xmlns="" id="{EF5465E0-7C30-4E81-A477-04A07ABB8F9C}"/>
                      </a:ext>
                    </a:extLst>
                  </p:cNvPr>
                  <p:cNvSpPr txBox="1"/>
                  <p:nvPr/>
                </p:nvSpPr>
                <p:spPr>
                  <a:xfrm>
                    <a:off x="9681448" y="4465590"/>
                    <a:ext cx="1282402" cy="379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b="1" i="1" smtClean="0">
                                  <a:latin typeface="Cambria Math"/>
                                </a:rPr>
                              </m:ctrlPr>
                            </m:accPr>
                            <m:e>
                              <m:r>
                                <a:rPr lang="en-IN" sz="2400" b="1" i="1" smtClean="0">
                                  <a:latin typeface="Cambria Math" panose="02040503050406030204" pitchFamily="18" charset="0"/>
                                </a:rPr>
                                <m:t>𝒀</m:t>
                              </m:r>
                            </m:e>
                          </m:acc>
                          <m:r>
                            <a:rPr lang="en-IN" sz="2400" b="1" i="1" smtClean="0">
                              <a:latin typeface="Cambria Math" panose="02040503050406030204" pitchFamily="18" charset="0"/>
                              <a:ea typeface="Cambria Math" panose="02040503050406030204" pitchFamily="18" charset="0"/>
                            </a:rPr>
                            <m:t>∙</m:t>
                          </m:r>
                          <m:acc>
                            <m:accPr>
                              <m:chr m:val="̂"/>
                              <m:ctrlPr>
                                <a:rPr lang="en-IN" sz="2400" b="1" i="1" smtClean="0">
                                  <a:latin typeface="Cambria Math"/>
                                  <a:ea typeface="Cambria Math" panose="02040503050406030204" pitchFamily="18" charset="0"/>
                                </a:rPr>
                              </m:ctrlPr>
                            </m:accPr>
                            <m:e>
                              <m:r>
                                <a:rPr lang="en-IN" sz="2400" b="1" i="1" smtClean="0">
                                  <a:latin typeface="Cambria Math" panose="02040503050406030204" pitchFamily="18" charset="0"/>
                                  <a:ea typeface="Cambria Math" panose="02040503050406030204" pitchFamily="18" charset="0"/>
                                </a:rPr>
                                <m:t>𝒁</m:t>
                              </m:r>
                            </m:e>
                          </m:acc>
                          <m:r>
                            <a:rPr lang="en-IN" sz="2400" b="1" i="1" smtClean="0">
                              <a:latin typeface="Cambria Math" panose="02040503050406030204" pitchFamily="18" charset="0"/>
                            </a:rPr>
                            <m:t>=</m:t>
                          </m:r>
                          <m:r>
                            <a:rPr lang="en-IN" sz="2400" b="1" i="1" smtClean="0">
                              <a:latin typeface="Cambria Math" panose="02040503050406030204" pitchFamily="18" charset="0"/>
                            </a:rPr>
                            <m:t>𝟎</m:t>
                          </m:r>
                        </m:oMath>
                      </m:oMathPara>
                    </a14:m>
                    <a:endParaRPr lang="en-IN" sz="24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9681448" y="4465590"/>
                    <a:ext cx="1282402" cy="379206"/>
                  </a:xfrm>
                  <a:prstGeom prst="rect">
                    <a:avLst/>
                  </a:prstGeom>
                  <a:blipFill>
                    <a:blip r:embed="rId8"/>
                    <a:stretch>
                      <a:fillRect l="-4265" t="-15873" r="-4265" b="-7937"/>
                    </a:stretch>
                  </a:blipFill>
                </p:spPr>
                <p:txBody>
                  <a:bodyPr/>
                  <a:lstStyle/>
                  <a:p>
                    <a:r>
                      <a:rPr lang="en-IN">
                        <a:noFill/>
                      </a:rPr>
                      <a:t> </a:t>
                    </a:r>
                  </a:p>
                </p:txBody>
              </p:sp>
            </mc:Fallback>
          </mc:AlternateContent>
        </p:grpSp>
      </p:grpSp>
      <p:sp>
        <p:nvSpPr>
          <p:cNvPr id="44" name="Right Brace 43">
            <a:extLst>
              <a:ext uri="{FF2B5EF4-FFF2-40B4-BE49-F238E27FC236}">
                <a16:creationId xmlns:a16="http://schemas.microsoft.com/office/drawing/2014/main" xmlns="" id="{175840FA-E3E2-4D18-BCCF-1BFD979E8E90}"/>
              </a:ext>
            </a:extLst>
          </p:cNvPr>
          <p:cNvSpPr/>
          <p:nvPr/>
        </p:nvSpPr>
        <p:spPr>
          <a:xfrm rot="5400000">
            <a:off x="9554836" y="1014979"/>
            <a:ext cx="363069" cy="3006283"/>
          </a:xfrm>
          <a:prstGeom prst="rightBrace">
            <a:avLst>
              <a:gd name="adj1" fmla="val 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Rectangle 44">
            <a:extLst>
              <a:ext uri="{FF2B5EF4-FFF2-40B4-BE49-F238E27FC236}">
                <a16:creationId xmlns:a16="http://schemas.microsoft.com/office/drawing/2014/main" xmlns="" id="{224FBC60-395E-4639-A0AD-8D2D32A9EA0F}"/>
              </a:ext>
            </a:extLst>
          </p:cNvPr>
          <p:cNvSpPr/>
          <p:nvPr/>
        </p:nvSpPr>
        <p:spPr>
          <a:xfrm>
            <a:off x="253176" y="4090078"/>
            <a:ext cx="11150547" cy="830997"/>
          </a:xfrm>
          <a:prstGeom prst="rect">
            <a:avLst/>
          </a:prstGeom>
        </p:spPr>
        <p:txBody>
          <a:bodyPr wrap="square">
            <a:spAutoFit/>
          </a:bodyPr>
          <a:lstStyle/>
          <a:p>
            <a:pPr lvl="0">
              <a:defRPr/>
            </a:pPr>
            <a:r>
              <a:rPr lang="en-IN" sz="2400" b="1" u="sng" dirty="0">
                <a:solidFill>
                  <a:srgbClr val="FF0000"/>
                </a:solidFill>
                <a:latin typeface="Franklin Gothic Book" panose="020B0503020102020204"/>
              </a:rPr>
              <a:t>In order to characterize motion of a rigid body, there is additional requirement matrix elements must satisfy beyond orthogonality</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xmlns="" id="{E83C4433-8EA5-410A-94EF-F66A8999681E}"/>
                  </a:ext>
                </a:extLst>
              </p:cNvPr>
              <p:cNvSpPr txBox="1"/>
              <p:nvPr/>
            </p:nvSpPr>
            <p:spPr>
              <a:xfrm>
                <a:off x="789781" y="5087422"/>
                <a:ext cx="5219254" cy="1221360"/>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We have seen that </a:t>
                </a:r>
                <a14:m>
                  <m:oMath xmlns:m="http://schemas.openxmlformats.org/officeDocument/2006/math">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r>
                  <a:rPr kumimoji="0" lang="en-IN" sz="2400" b="1" i="0" strike="noStrike" kern="1200" cap="none" spc="0" normalizeH="0" baseline="0" noProof="0" dirty="0">
                    <a:ln>
                      <a:noFill/>
                    </a:ln>
                    <a:solidFill>
                      <a:srgbClr val="0070C0"/>
                    </a:solidFill>
                    <a:effectLst/>
                    <a:uLnTx/>
                    <a:uFillTx/>
                    <a:latin typeface="Franklin Gothic Book" panose="020B0503020102020204"/>
                  </a:rPr>
                  <a:t>is real and orthogonal,</a:t>
                </a:r>
                <a:r>
                  <a:rPr kumimoji="0" lang="en-IN" sz="2400" b="1" i="0" strike="noStrike" kern="1200" cap="none" spc="0" normalizeH="0" noProof="0" dirty="0">
                    <a:ln>
                      <a:noFill/>
                    </a:ln>
                    <a:solidFill>
                      <a:srgbClr val="0070C0"/>
                    </a:solidFill>
                    <a:effectLst/>
                    <a:uLnTx/>
                    <a:uFillTx/>
                    <a:latin typeface="Franklin Gothic Book" panose="020B0503020102020204"/>
                  </a:rPr>
                  <a:t> i.e. determinant of any orthogonal matrix can be </a:t>
                </a:r>
                <a:r>
                  <a:rPr kumimoji="0" lang="en-IN" sz="2400" b="1" i="0" strike="noStrike" kern="1200" cap="none" spc="0" normalizeH="0" noProof="0" dirty="0">
                    <a:ln>
                      <a:noFill/>
                    </a:ln>
                    <a:solidFill>
                      <a:srgbClr val="0070C0"/>
                    </a:solidFill>
                    <a:effectLst/>
                    <a:uLnTx/>
                    <a:uFillTx/>
                    <a:latin typeface="Cambria Math" panose="02040503050406030204" pitchFamily="18" charset="0"/>
                    <a:ea typeface="Cambria Math" panose="02040503050406030204" pitchFamily="18" charset="0"/>
                  </a:rPr>
                  <a:t>±1</a:t>
                </a:r>
                <a:endParaRPr kumimoji="0" lang="en-IN" sz="2400" b="1" i="0" strike="noStrike" kern="1200" cap="none" spc="0" normalizeH="0" baseline="0" noProof="0" dirty="0">
                  <a:ln>
                    <a:noFill/>
                  </a:ln>
                  <a:solidFill>
                    <a:srgbClr val="0070C0"/>
                  </a:solidFill>
                  <a:effectLst/>
                  <a:uLnTx/>
                  <a:uFillTx/>
                  <a:latin typeface="Franklin Gothic Book" panose="020B0503020102020204"/>
                </a:endParaRPr>
              </a:p>
            </p:txBody>
          </p:sp>
        </mc:Choice>
        <mc:Fallback xmlns="">
          <p:sp>
            <p:nvSpPr>
              <p:cNvPr id="46" name="TextBox 45">
                <a:extLst>
                  <a:ext uri="{FF2B5EF4-FFF2-40B4-BE49-F238E27FC236}">
                    <a16:creationId xmlns:a16="http://schemas.microsoft.com/office/drawing/2014/main" id="{E83C4433-8EA5-410A-94EF-F66A8999681E}"/>
                  </a:ext>
                </a:extLst>
              </p:cNvPr>
              <p:cNvSpPr txBox="1">
                <a:spLocks noRot="1" noChangeAspect="1" noMove="1" noResize="1" noEditPoints="1" noAdjustHandles="1" noChangeArrowheads="1" noChangeShapeType="1" noTextEdit="1"/>
              </p:cNvSpPr>
              <p:nvPr/>
            </p:nvSpPr>
            <p:spPr>
              <a:xfrm>
                <a:off x="789781" y="5087422"/>
                <a:ext cx="5219254" cy="1221360"/>
              </a:xfrm>
              <a:prstGeom prst="rect">
                <a:avLst/>
              </a:prstGeom>
              <a:blipFill>
                <a:blip r:embed="rId9"/>
                <a:stretch>
                  <a:fillRect l="-1869" t="-2000" b="-11000"/>
                </a:stretch>
              </a:blipFill>
            </p:spPr>
            <p:txBody>
              <a:bodyPr/>
              <a:lstStyle/>
              <a:p>
                <a:r>
                  <a:rPr lang="en-IN">
                    <a:noFill/>
                  </a:rPr>
                  <a:t> </a:t>
                </a:r>
              </a:p>
            </p:txBody>
          </p:sp>
        </mc:Fallback>
      </mc:AlternateContent>
      <p:sp>
        <p:nvSpPr>
          <p:cNvPr id="47" name="Right Arrow 23">
            <a:extLst>
              <a:ext uri="{FF2B5EF4-FFF2-40B4-BE49-F238E27FC236}">
                <a16:creationId xmlns:a16="http://schemas.microsoft.com/office/drawing/2014/main" xmlns="" id="{1609B719-46E4-4E8A-83C0-0BDCAB135D06}"/>
              </a:ext>
            </a:extLst>
          </p:cNvPr>
          <p:cNvSpPr/>
          <p:nvPr/>
        </p:nvSpPr>
        <p:spPr>
          <a:xfrm>
            <a:off x="6136667" y="5306675"/>
            <a:ext cx="886549"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0B6D4B0E-18F9-4727-A26D-7F23E717F610}"/>
                  </a:ext>
                </a:extLst>
              </p:cNvPr>
              <p:cNvSpPr txBox="1"/>
              <p:nvPr/>
            </p:nvSpPr>
            <p:spPr>
              <a:xfrm>
                <a:off x="7309076" y="5180800"/>
                <a:ext cx="4651695" cy="482696"/>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Can determinant of </a:t>
                </a:r>
                <a14:m>
                  <m:oMath xmlns:m="http://schemas.openxmlformats.org/officeDocument/2006/math">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r>
                  <a:rPr kumimoji="0" lang="en-IN" sz="2400" b="1" i="0" strike="noStrike" kern="1200" cap="none" spc="0" normalizeH="0" baseline="0" noProof="0" dirty="0">
                    <a:ln>
                      <a:noFill/>
                    </a:ln>
                    <a:solidFill>
                      <a:srgbClr val="0070C0"/>
                    </a:solidFill>
                    <a:effectLst/>
                    <a:uLnTx/>
                    <a:uFillTx/>
                    <a:latin typeface="Franklin Gothic Book" panose="020B0503020102020204"/>
                  </a:rPr>
                  <a:t>be –</a:t>
                </a:r>
                <a:r>
                  <a:rPr lang="en-IN" sz="2400" b="1" dirty="0">
                    <a:solidFill>
                      <a:srgbClr val="0070C0"/>
                    </a:solidFill>
                    <a:latin typeface="Franklin Gothic Book" panose="020B0503020102020204"/>
                  </a:rPr>
                  <a:t>1 ??</a:t>
                </a:r>
                <a:r>
                  <a:rPr kumimoji="0" lang="en-IN" sz="2400" b="1" i="0" strike="noStrike" kern="1200" cap="none" spc="0" normalizeH="0" baseline="0" noProof="0" dirty="0">
                    <a:ln>
                      <a:noFill/>
                    </a:ln>
                    <a:solidFill>
                      <a:srgbClr val="0070C0"/>
                    </a:solidFill>
                    <a:effectLst/>
                    <a:uLnTx/>
                    <a:uFillTx/>
                    <a:latin typeface="Franklin Gothic Book" panose="020B0503020102020204"/>
                  </a:rPr>
                  <a:t> </a:t>
                </a:r>
              </a:p>
            </p:txBody>
          </p:sp>
        </mc:Choice>
        <mc:Fallback xmlns="">
          <p:sp>
            <p:nvSpPr>
              <p:cNvPr id="48" name="TextBox 47">
                <a:extLst>
                  <a:ext uri="{FF2B5EF4-FFF2-40B4-BE49-F238E27FC236}">
                    <a16:creationId xmlns:a16="http://schemas.microsoft.com/office/drawing/2014/main" id="{0B6D4B0E-18F9-4727-A26D-7F23E717F610}"/>
                  </a:ext>
                </a:extLst>
              </p:cNvPr>
              <p:cNvSpPr txBox="1">
                <a:spLocks noRot="1" noChangeAspect="1" noMove="1" noResize="1" noEditPoints="1" noAdjustHandles="1" noChangeArrowheads="1" noChangeShapeType="1" noTextEdit="1"/>
              </p:cNvSpPr>
              <p:nvPr/>
            </p:nvSpPr>
            <p:spPr>
              <a:xfrm>
                <a:off x="7309076" y="5180800"/>
                <a:ext cx="4651695" cy="482696"/>
              </a:xfrm>
              <a:prstGeom prst="rect">
                <a:avLst/>
              </a:prstGeom>
              <a:blipFill>
                <a:blip r:embed="rId10"/>
                <a:stretch>
                  <a:fillRect l="-2097" t="-5063" b="-29114"/>
                </a:stretch>
              </a:blipFill>
            </p:spPr>
            <p:txBody>
              <a:bodyPr/>
              <a:lstStyle/>
              <a:p>
                <a:r>
                  <a:rPr lang="en-IN">
                    <a:noFill/>
                  </a:rPr>
                  <a:t> </a:t>
                </a:r>
              </a:p>
            </p:txBody>
          </p:sp>
        </mc:Fallback>
      </mc:AlternateContent>
      <p:sp>
        <p:nvSpPr>
          <p:cNvPr id="49" name="Right Arrow 25">
            <a:extLst>
              <a:ext uri="{FF2B5EF4-FFF2-40B4-BE49-F238E27FC236}">
                <a16:creationId xmlns:a16="http://schemas.microsoft.com/office/drawing/2014/main" xmlns="" id="{92DC39FF-32D7-4D47-98A0-F82F12E3C34B}"/>
              </a:ext>
            </a:extLst>
          </p:cNvPr>
          <p:cNvSpPr/>
          <p:nvPr/>
        </p:nvSpPr>
        <p:spPr>
          <a:xfrm>
            <a:off x="7597094" y="1472496"/>
            <a:ext cx="436549"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a:extLst>
              <a:ext uri="{FF2B5EF4-FFF2-40B4-BE49-F238E27FC236}">
                <a16:creationId xmlns:a16="http://schemas.microsoft.com/office/drawing/2014/main" xmlns="" id="{FAFE8C3E-3FAF-49C1-A81A-4A543D5AFB05}"/>
              </a:ext>
            </a:extLst>
          </p:cNvPr>
          <p:cNvSpPr txBox="1"/>
          <p:nvPr/>
        </p:nvSpPr>
        <p:spPr>
          <a:xfrm>
            <a:off x="901146" y="6581597"/>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406608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C6E11561-AF15-49E8-ABA1-64F8A578684F}"/>
              </a:ext>
            </a:extLst>
          </p:cNvPr>
          <p:cNvSpPr>
            <a:spLocks noGrp="1"/>
          </p:cNvSpPr>
          <p:nvPr>
            <p:ph type="sldNum" sz="quarter" idx="12"/>
          </p:nvPr>
        </p:nvSpPr>
        <p:spPr/>
        <p:txBody>
          <a:bodyPr/>
          <a:lstStyle/>
          <a:p>
            <a:fld id="{AC383DC2-5599-43D7-9E00-1EF46298FDA3}" type="slidenum">
              <a:rPr lang="en-IN" smtClean="0"/>
              <a:t>18</a:t>
            </a:fld>
            <a:endParaRPr lang="en-IN"/>
          </a:p>
        </p:txBody>
      </p:sp>
      <p:grpSp>
        <p:nvGrpSpPr>
          <p:cNvPr id="7" name="Group 6">
            <a:extLst>
              <a:ext uri="{FF2B5EF4-FFF2-40B4-BE49-F238E27FC236}">
                <a16:creationId xmlns:a16="http://schemas.microsoft.com/office/drawing/2014/main" xmlns="" id="{ACD89C26-D270-402E-907D-9C1AF4EE3C9A}"/>
              </a:ext>
            </a:extLst>
          </p:cNvPr>
          <p:cNvGrpSpPr/>
          <p:nvPr/>
        </p:nvGrpSpPr>
        <p:grpSpPr>
          <a:xfrm>
            <a:off x="1509713" y="3202448"/>
            <a:ext cx="3987172" cy="3180831"/>
            <a:chOff x="3782640" y="3474862"/>
            <a:chExt cx="3987172" cy="3180831"/>
          </a:xfrm>
        </p:grpSpPr>
        <p:grpSp>
          <p:nvGrpSpPr>
            <p:cNvPr id="8" name="Group 7">
              <a:extLst>
                <a:ext uri="{FF2B5EF4-FFF2-40B4-BE49-F238E27FC236}">
                  <a16:creationId xmlns:a16="http://schemas.microsoft.com/office/drawing/2014/main" xmlns="" id="{4AADDBC3-58A9-4790-9314-6B0226E41432}"/>
                </a:ext>
              </a:extLst>
            </p:cNvPr>
            <p:cNvGrpSpPr/>
            <p:nvPr/>
          </p:nvGrpSpPr>
          <p:grpSpPr>
            <a:xfrm>
              <a:off x="3782640" y="3689681"/>
              <a:ext cx="3733448" cy="2966012"/>
              <a:chOff x="2480443" y="3402369"/>
              <a:chExt cx="3733448" cy="2966012"/>
            </a:xfrm>
          </p:grpSpPr>
          <p:cxnSp>
            <p:nvCxnSpPr>
              <p:cNvPr id="13" name="Straight Arrow Connector 12">
                <a:extLst>
                  <a:ext uri="{FF2B5EF4-FFF2-40B4-BE49-F238E27FC236}">
                    <a16:creationId xmlns:a16="http://schemas.microsoft.com/office/drawing/2014/main" xmlns="" id="{3BA8C9C7-FFA9-45A1-9609-4631CA9D23D0}"/>
                  </a:ext>
                </a:extLst>
              </p:cNvPr>
              <p:cNvCxnSpPr/>
              <p:nvPr/>
            </p:nvCxnSpPr>
            <p:spPr>
              <a:xfrm>
                <a:off x="3501521" y="3402369"/>
                <a:ext cx="29957" cy="2221612"/>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xmlns="" id="{B9E7A529-6287-428E-97F9-655BE53AAD30}"/>
                  </a:ext>
                </a:extLst>
              </p:cNvPr>
              <p:cNvCxnSpPr/>
              <p:nvPr/>
            </p:nvCxnSpPr>
            <p:spPr>
              <a:xfrm flipH="1">
                <a:off x="3516499" y="5604676"/>
                <a:ext cx="2697392" cy="11314"/>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xmlns="" id="{69610BBF-9E7A-40B9-8FE2-641B0D650FE5}"/>
                  </a:ext>
                </a:extLst>
              </p:cNvPr>
              <p:cNvCxnSpPr/>
              <p:nvPr/>
            </p:nvCxnSpPr>
            <p:spPr>
              <a:xfrm flipV="1">
                <a:off x="2480443" y="5623011"/>
                <a:ext cx="1051035" cy="74537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175E33D-D7F9-4FBA-8C39-2E22329F4EA5}"/>
                    </a:ext>
                  </a:extLst>
                </p:cNvPr>
                <p:cNvSpPr txBox="1"/>
                <p:nvPr/>
              </p:nvSpPr>
              <p:spPr>
                <a:xfrm>
                  <a:off x="7516088" y="5771823"/>
                  <a:ext cx="253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𝑦</m:t>
                        </m:r>
                      </m:oMath>
                    </m:oMathPara>
                  </a14:m>
                  <a:endParaRPr lang="en-IN"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516088" y="5771823"/>
                  <a:ext cx="253724" cy="369332"/>
                </a:xfrm>
                <a:prstGeom prst="rect">
                  <a:avLst/>
                </a:prstGeom>
                <a:blipFill>
                  <a:blip r:embed="rId6"/>
                  <a:stretch>
                    <a:fillRect l="-28571" r="-23810" b="-3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8CCB2969-7BC5-4B83-BA9A-BF173365BBF5}"/>
                    </a:ext>
                  </a:extLst>
                </p:cNvPr>
                <p:cNvSpPr txBox="1"/>
                <p:nvPr/>
              </p:nvSpPr>
              <p:spPr>
                <a:xfrm>
                  <a:off x="4932953" y="3474862"/>
                  <a:ext cx="2312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𝑧</m:t>
                        </m:r>
                      </m:oMath>
                    </m:oMathPara>
                  </a14:m>
                  <a:endParaRPr lang="en-IN"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4932953" y="3474862"/>
                  <a:ext cx="231281" cy="369332"/>
                </a:xfrm>
                <a:prstGeom prst="rect">
                  <a:avLst/>
                </a:prstGeom>
                <a:blipFill>
                  <a:blip r:embed="rId7"/>
                  <a:stretch>
                    <a:fillRect l="-15789" r="-13158" b="-1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388BCDC5-0DA8-4391-A504-8354FCEF31BE}"/>
                    </a:ext>
                  </a:extLst>
                </p:cNvPr>
                <p:cNvSpPr txBox="1"/>
                <p:nvPr/>
              </p:nvSpPr>
              <p:spPr>
                <a:xfrm>
                  <a:off x="3782640" y="6176387"/>
                  <a:ext cx="2497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𝑥</m:t>
                        </m:r>
                      </m:oMath>
                    </m:oMathPara>
                  </a14:m>
                  <a:endParaRPr lang="en-IN"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782640" y="6176387"/>
                  <a:ext cx="249747" cy="369332"/>
                </a:xfrm>
                <a:prstGeom prst="rect">
                  <a:avLst/>
                </a:prstGeom>
                <a:blipFill>
                  <a:blip r:embed="rId8"/>
                  <a:stretch>
                    <a:fillRect l="-14634" r="-12195" b="-1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0C8F4928-4222-4A79-A243-63AAEB361EDD}"/>
                    </a:ext>
                  </a:extLst>
                </p:cNvPr>
                <p:cNvSpPr txBox="1"/>
                <p:nvPr/>
              </p:nvSpPr>
              <p:spPr>
                <a:xfrm>
                  <a:off x="4769957" y="5918314"/>
                  <a:ext cx="292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𝑂</m:t>
                        </m:r>
                      </m:oMath>
                    </m:oMathPara>
                  </a14:m>
                  <a:endParaRPr lang="en-IN"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769957" y="5918314"/>
                  <a:ext cx="292837" cy="369332"/>
                </a:xfrm>
                <a:prstGeom prst="rect">
                  <a:avLst/>
                </a:prstGeom>
                <a:blipFill>
                  <a:blip r:embed="rId9"/>
                  <a:stretch>
                    <a:fillRect l="-22917" r="-20833" b="-10000"/>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1E029355-AA01-4339-A135-51021281F202}"/>
                  </a:ext>
                </a:extLst>
              </p:cNvPr>
              <p:cNvSpPr txBox="1"/>
              <p:nvPr/>
            </p:nvSpPr>
            <p:spPr>
              <a:xfrm>
                <a:off x="5095477" y="97192"/>
                <a:ext cx="3567451"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𝑺</m:t>
                      </m:r>
                      <m:r>
                        <a:rPr lang="en-IN" sz="2400" b="1" i="1" smtClean="0">
                          <a:latin typeface="Cambria Math" panose="02040503050406030204" pitchFamily="18" charset="0"/>
                        </a:rPr>
                        <m:t>=</m:t>
                      </m:r>
                      <m:d>
                        <m:dPr>
                          <m:begChr m:val="["/>
                          <m:endChr m:val="]"/>
                          <m:ctrlPr>
                            <a:rPr lang="en-IN" sz="2400" b="1" i="1" smtClean="0">
                              <a:latin typeface="Cambria Math"/>
                            </a:rPr>
                          </m:ctrlPr>
                        </m:dPr>
                        <m:e>
                          <m:m>
                            <m:mPr>
                              <m:mcs>
                                <m:mc>
                                  <m:mcPr>
                                    <m:count m:val="3"/>
                                    <m:mcJc m:val="center"/>
                                  </m:mcPr>
                                </m:mc>
                              </m:mcs>
                              <m:ctrlPr>
                                <a:rPr lang="en-IN" sz="2400" b="1" i="1" smtClean="0">
                                  <a:latin typeface="Cambria Math"/>
                                </a:rPr>
                              </m:ctrlPr>
                            </m:mPr>
                            <m:mr>
                              <m:e>
                                <m:r>
                                  <m:rPr>
                                    <m:brk m:alnAt="7"/>
                                  </m:rPr>
                                  <a:rPr lang="en-IN" sz="2400" b="1" i="1" smtClean="0">
                                    <a:latin typeface="Cambria Math" panose="02040503050406030204" pitchFamily="18" charset="0"/>
                                  </a:rPr>
                                  <m:t>−</m:t>
                                </m:r>
                                <m:r>
                                  <a:rPr lang="en-IN" sz="2400" b="1" i="1" smtClean="0">
                                    <a:latin typeface="Cambria Math" panose="02040503050406030204" pitchFamily="18" charset="0"/>
                                  </a:rPr>
                                  <m:t>𝟏</m:t>
                                </m:r>
                              </m:e>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mr>
                            <m:mr>
                              <m:e>
                                <m:r>
                                  <a:rPr lang="en-IN" sz="2400" b="1" i="1" smtClean="0">
                                    <a:latin typeface="Cambria Math" panose="02040503050406030204" pitchFamily="18" charset="0"/>
                                  </a:rPr>
                                  <m:t>𝟎</m:t>
                                </m:r>
                              </m:e>
                              <m:e>
                                <m:r>
                                  <a:rPr lang="en-IN" sz="2400" b="1" i="1" smtClean="0">
                                    <a:latin typeface="Cambria Math" panose="02040503050406030204" pitchFamily="18" charset="0"/>
                                  </a:rPr>
                                  <m:t>−</m:t>
                                </m:r>
                                <m:r>
                                  <a:rPr lang="en-IN" sz="2400" b="1" i="1" smtClean="0">
                                    <a:latin typeface="Cambria Math" panose="02040503050406030204" pitchFamily="18" charset="0"/>
                                  </a:rPr>
                                  <m:t>𝟏</m:t>
                                </m:r>
                              </m:e>
                              <m:e>
                                <m:r>
                                  <a:rPr lang="en-IN" sz="2400" b="1" i="1" smtClean="0">
                                    <a:latin typeface="Cambria Math" panose="02040503050406030204" pitchFamily="18" charset="0"/>
                                  </a:rPr>
                                  <m:t>𝟎</m:t>
                                </m:r>
                              </m:e>
                            </m:mr>
                            <m:mr>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e>
                                <m:r>
                                  <a:rPr lang="en-IN" sz="2400" b="1" i="1" smtClean="0">
                                    <a:latin typeface="Cambria Math" panose="02040503050406030204" pitchFamily="18" charset="0"/>
                                  </a:rPr>
                                  <m:t>−</m:t>
                                </m:r>
                                <m:r>
                                  <a:rPr lang="en-IN" sz="2400" b="1" i="1" smtClean="0">
                                    <a:latin typeface="Cambria Math" panose="02040503050406030204" pitchFamily="18" charset="0"/>
                                  </a:rPr>
                                  <m:t>𝟏</m:t>
                                </m:r>
                              </m:e>
                            </m:mr>
                          </m:m>
                        </m:e>
                      </m:d>
                      <m:r>
                        <a:rPr lang="en-IN" sz="2400" b="1" i="1" smtClean="0">
                          <a:latin typeface="Cambria Math" panose="02040503050406030204" pitchFamily="18" charset="0"/>
                        </a:rPr>
                        <m:t>=−</m:t>
                      </m:r>
                      <m:r>
                        <a:rPr lang="en-IN" sz="2400" b="1" i="1" smtClean="0">
                          <a:latin typeface="Cambria Math" panose="02040503050406030204" pitchFamily="18" charset="0"/>
                        </a:rPr>
                        <m:t>𝟏</m:t>
                      </m:r>
                    </m:oMath>
                  </m:oMathPara>
                </a14:m>
                <a:endParaRPr lang="en-IN" sz="2400" b="1" dirty="0"/>
              </a:p>
            </p:txBody>
          </p:sp>
        </mc:Choice>
        <mc:Fallback xmlns="">
          <p:sp>
            <p:nvSpPr>
              <p:cNvPr id="16" name="TextBox 15">
                <a:extLst>
                  <a:ext uri="{FF2B5EF4-FFF2-40B4-BE49-F238E27FC236}">
                    <a16:creationId xmlns:a16="http://schemas.microsoft.com/office/drawing/2014/main" id="{1E029355-AA01-4339-A135-51021281F202}"/>
                  </a:ext>
                </a:extLst>
              </p:cNvPr>
              <p:cNvSpPr txBox="1">
                <a:spLocks noRot="1" noChangeAspect="1" noMove="1" noResize="1" noEditPoints="1" noAdjustHandles="1" noChangeArrowheads="1" noChangeShapeType="1" noTextEdit="1"/>
              </p:cNvSpPr>
              <p:nvPr/>
            </p:nvSpPr>
            <p:spPr>
              <a:xfrm>
                <a:off x="5095477" y="97192"/>
                <a:ext cx="3567451" cy="976614"/>
              </a:xfrm>
              <a:prstGeom prst="rect">
                <a:avLst/>
              </a:prstGeom>
              <a:blipFill>
                <a:blip r:embed="rId10"/>
                <a:stretch>
                  <a:fillRect/>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xmlns="" id="{418128CC-41EC-4C4A-816D-BA177FE13E71}"/>
              </a:ext>
            </a:extLst>
          </p:cNvPr>
          <p:cNvSpPr txBox="1"/>
          <p:nvPr/>
        </p:nvSpPr>
        <p:spPr>
          <a:xfrm>
            <a:off x="756583" y="97192"/>
            <a:ext cx="4066568" cy="830997"/>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Consider the simplest 3×3 matrix with determinant –</a:t>
            </a:r>
            <a:r>
              <a:rPr lang="en-IN" sz="2400" b="1" dirty="0">
                <a:solidFill>
                  <a:srgbClr val="0070C0"/>
                </a:solidFill>
                <a:latin typeface="Franklin Gothic Book" panose="020B0503020102020204"/>
              </a:rPr>
              <a:t>1</a:t>
            </a:r>
            <a:endParaRPr kumimoji="0" lang="en-IN" sz="2400" b="1" i="0" strike="noStrike" kern="1200" cap="none" spc="0" normalizeH="0" baseline="0" noProof="0" dirty="0">
              <a:ln>
                <a:noFill/>
              </a:ln>
              <a:solidFill>
                <a:srgbClr val="FF0000"/>
              </a:solidFill>
              <a:effectLst/>
              <a:uLnTx/>
              <a:uFillTx/>
              <a:latin typeface="Franklin Gothic Book" panose="020B0503020102020204"/>
            </a:endParaRPr>
          </a:p>
        </p:txBody>
      </p:sp>
      <p:cxnSp>
        <p:nvCxnSpPr>
          <p:cNvPr id="18" name="Straight Arrow Connector 17">
            <a:extLst>
              <a:ext uri="{FF2B5EF4-FFF2-40B4-BE49-F238E27FC236}">
                <a16:creationId xmlns:a16="http://schemas.microsoft.com/office/drawing/2014/main" xmlns="" id="{74F4371D-F57B-4563-9D8C-226641727043}"/>
              </a:ext>
            </a:extLst>
          </p:cNvPr>
          <p:cNvCxnSpPr/>
          <p:nvPr/>
        </p:nvCxnSpPr>
        <p:spPr>
          <a:xfrm flipH="1">
            <a:off x="5958893" y="4614141"/>
            <a:ext cx="472966" cy="15487"/>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4ECD6CF6-D37E-4FA7-8B8E-A3E80121D1FC}"/>
                  </a:ext>
                </a:extLst>
              </p:cNvPr>
              <p:cNvSpPr txBox="1"/>
              <p:nvPr/>
            </p:nvSpPr>
            <p:spPr>
              <a:xfrm>
                <a:off x="6069540" y="4215281"/>
                <a:ext cx="2516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𝑺</m:t>
                      </m:r>
                    </m:oMath>
                  </m:oMathPara>
                </a14:m>
                <a:endParaRPr lang="en-IN" sz="2400" b="1" dirty="0"/>
              </a:p>
            </p:txBody>
          </p:sp>
        </mc:Choice>
        <mc:Fallback xmlns="">
          <p:sp>
            <p:nvSpPr>
              <p:cNvPr id="19" name="TextBox 18">
                <a:extLst>
                  <a:ext uri="{FF2B5EF4-FFF2-40B4-BE49-F238E27FC236}">
                    <a16:creationId xmlns:a16="http://schemas.microsoft.com/office/drawing/2014/main" id="{4ECD6CF6-D37E-4FA7-8B8E-A3E80121D1FC}"/>
                  </a:ext>
                </a:extLst>
              </p:cNvPr>
              <p:cNvSpPr txBox="1">
                <a:spLocks noRot="1" noChangeAspect="1" noMove="1" noResize="1" noEditPoints="1" noAdjustHandles="1" noChangeArrowheads="1" noChangeShapeType="1" noTextEdit="1"/>
              </p:cNvSpPr>
              <p:nvPr/>
            </p:nvSpPr>
            <p:spPr>
              <a:xfrm>
                <a:off x="6069540" y="4215281"/>
                <a:ext cx="251671" cy="369332"/>
              </a:xfrm>
              <a:prstGeom prst="rect">
                <a:avLst/>
              </a:prstGeom>
              <a:blipFill>
                <a:blip r:embed="rId11"/>
                <a:stretch>
                  <a:fillRect l="-29268" r="-24390" b="-9836"/>
                </a:stretch>
              </a:blipFill>
            </p:spPr>
            <p:txBody>
              <a:bodyPr/>
              <a:lstStyle/>
              <a:p>
                <a:r>
                  <a:rPr lang="en-IN">
                    <a:noFill/>
                  </a:rPr>
                  <a:t> </a:t>
                </a:r>
              </a:p>
            </p:txBody>
          </p:sp>
        </mc:Fallback>
      </mc:AlternateContent>
      <p:grpSp>
        <p:nvGrpSpPr>
          <p:cNvPr id="20" name="Group 19">
            <a:extLst>
              <a:ext uri="{FF2B5EF4-FFF2-40B4-BE49-F238E27FC236}">
                <a16:creationId xmlns:a16="http://schemas.microsoft.com/office/drawing/2014/main" xmlns="" id="{3D0CA09C-D6A0-44AB-91BB-333ECBFFCFC0}"/>
              </a:ext>
            </a:extLst>
          </p:cNvPr>
          <p:cNvGrpSpPr/>
          <p:nvPr/>
        </p:nvGrpSpPr>
        <p:grpSpPr>
          <a:xfrm>
            <a:off x="3425827" y="2390366"/>
            <a:ext cx="5656053" cy="1189043"/>
            <a:chOff x="3421936" y="2884576"/>
            <a:chExt cx="5656053" cy="1189043"/>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A3D0BBE3-1F86-4E74-9B5C-E192FFE8D439}"/>
                    </a:ext>
                  </a:extLst>
                </p:cNvPr>
                <p:cNvSpPr txBox="1"/>
                <p:nvPr/>
              </p:nvSpPr>
              <p:spPr>
                <a:xfrm>
                  <a:off x="3421936" y="2975983"/>
                  <a:ext cx="1659044" cy="996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IN" sz="2400" b="1" i="1" smtClean="0">
                                <a:latin typeface="Cambria Math"/>
                              </a:rPr>
                            </m:ctrlPr>
                          </m:dPr>
                          <m:e>
                            <m:eqArr>
                              <m:eqArrPr>
                                <m:ctrlPr>
                                  <a:rPr lang="en-IN" sz="2400" b="1" i="1" smtClean="0">
                                    <a:latin typeface="Cambria Math"/>
                                  </a:rPr>
                                </m:ctrlPr>
                              </m:eqArrPr>
                              <m:e>
                                <m:r>
                                  <a:rPr lang="en-IN" sz="2400" b="1" i="1" smtClean="0">
                                    <a:latin typeface="Cambria Math" panose="02040503050406030204" pitchFamily="18" charset="0"/>
                                  </a:rPr>
                                  <m:t>𝑹𝒐𝒕𝒂𝒕𝒆</m:t>
                                </m:r>
                                <m:r>
                                  <a:rPr lang="en-IN" sz="2400" b="1" i="1" smtClean="0">
                                    <a:latin typeface="Cambria Math" panose="02040503050406030204" pitchFamily="18" charset="0"/>
                                  </a:rPr>
                                  <m:t> </m:t>
                                </m:r>
                              </m:e>
                              <m:e>
                                <m:r>
                                  <a:rPr lang="en-IN" sz="2400" b="1" i="1" smtClean="0">
                                    <a:latin typeface="Cambria Math" panose="02040503050406030204" pitchFamily="18" charset="0"/>
                                  </a:rPr>
                                  <m:t>𝒃𝒚</m:t>
                                </m:r>
                                <m:r>
                                  <a:rPr lang="en-IN" sz="2400" b="1" i="1" smtClean="0">
                                    <a:latin typeface="Cambria Math" panose="02040503050406030204" pitchFamily="18" charset="0"/>
                                  </a:rPr>
                                  <m:t> </m:t>
                                </m:r>
                                <m:sSup>
                                  <m:sSupPr>
                                    <m:ctrlPr>
                                      <a:rPr lang="en-IN" sz="2400" b="1" i="1" smtClean="0">
                                        <a:latin typeface="Cambria Math"/>
                                      </a:rPr>
                                    </m:ctrlPr>
                                  </m:sSupPr>
                                  <m:e>
                                    <m:r>
                                      <a:rPr lang="en-IN" sz="2400" b="1" i="1" smtClean="0">
                                        <a:latin typeface="Cambria Math" panose="02040503050406030204" pitchFamily="18" charset="0"/>
                                      </a:rPr>
                                      <m:t>𝟏𝟖𝟎</m:t>
                                    </m:r>
                                  </m:e>
                                  <m:sup>
                                    <m:r>
                                      <a:rPr lang="en-IN" sz="2400" b="1" i="1" smtClean="0">
                                        <a:latin typeface="Cambria Math" panose="02040503050406030204" pitchFamily="18" charset="0"/>
                                      </a:rPr>
                                      <m:t>𝟎</m:t>
                                    </m:r>
                                  </m:sup>
                                </m:sSup>
                                <m:r>
                                  <a:rPr lang="en-IN" sz="2400" b="1" i="1" smtClean="0">
                                    <a:latin typeface="Cambria Math" panose="02040503050406030204" pitchFamily="18" charset="0"/>
                                  </a:rPr>
                                  <m:t> </m:t>
                                </m:r>
                              </m:e>
                              <m:e>
                                <m:r>
                                  <a:rPr lang="en-IN" sz="2400" b="1" i="1" smtClean="0">
                                    <a:latin typeface="Cambria Math" panose="02040503050406030204" pitchFamily="18" charset="0"/>
                                  </a:rPr>
                                  <m:t>𝒂𝒃𝒐𝒖𝒕</m:t>
                                </m:r>
                                <m:r>
                                  <a:rPr lang="en-IN" sz="2400" b="1" i="1" smtClean="0">
                                    <a:latin typeface="Cambria Math" panose="02040503050406030204" pitchFamily="18" charset="0"/>
                                  </a:rPr>
                                  <m:t> </m:t>
                                </m:r>
                                <m:r>
                                  <a:rPr lang="en-IN" sz="2400" b="1" i="1" smtClean="0">
                                    <a:latin typeface="Cambria Math" panose="02040503050406030204" pitchFamily="18" charset="0"/>
                                  </a:rPr>
                                  <m:t>𝒛</m:t>
                                </m:r>
                              </m:e>
                            </m:eqArr>
                          </m:e>
                        </m:d>
                      </m:oMath>
                    </m:oMathPara>
                  </a14:m>
                  <a:endParaRPr lang="en-IN" sz="24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3421936" y="2975983"/>
                  <a:ext cx="1659044" cy="996298"/>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28F40625-2AF7-4F3A-A1B5-6FD8E27FDBED}"/>
                    </a:ext>
                  </a:extLst>
                </p:cNvPr>
                <p:cNvSpPr txBox="1"/>
                <p:nvPr/>
              </p:nvSpPr>
              <p:spPr>
                <a:xfrm>
                  <a:off x="5027585" y="2884576"/>
                  <a:ext cx="4050404" cy="1189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IN" sz="2400" b="1" i="1" smtClean="0">
                                <a:latin typeface="Cambria Math"/>
                              </a:rPr>
                            </m:ctrlPr>
                          </m:dPr>
                          <m:e>
                            <m:eqArr>
                              <m:eqArrPr>
                                <m:ctrlPr>
                                  <a:rPr lang="en-IN" sz="2400" b="1" i="1" smtClean="0">
                                    <a:latin typeface="Cambria Math"/>
                                  </a:rPr>
                                </m:ctrlPr>
                              </m:eqArrPr>
                              <m:e>
                                <m:r>
                                  <a:rPr lang="en-IN" sz="2400" b="1" i="1" smtClean="0">
                                    <a:latin typeface="Cambria Math" panose="02040503050406030204" pitchFamily="18" charset="0"/>
                                  </a:rPr>
                                  <m:t>𝑹𝒆𝒇𝒍𝒆𝒄𝒕</m:t>
                                </m:r>
                                <m:r>
                                  <a:rPr lang="en-IN" sz="2400" b="1" i="1" smtClean="0">
                                    <a:latin typeface="Cambria Math" panose="02040503050406030204" pitchFamily="18" charset="0"/>
                                  </a:rPr>
                                  <m:t> </m:t>
                                </m:r>
                              </m:e>
                              <m:e>
                                <m:r>
                                  <a:rPr lang="en-IN" sz="2400" b="1" i="1" smtClean="0">
                                    <a:latin typeface="Cambria Math" panose="02040503050406030204" pitchFamily="18" charset="0"/>
                                  </a:rPr>
                                  <m:t>𝒊𝒏</m:t>
                                </m:r>
                                <m:r>
                                  <a:rPr lang="en-IN" sz="2400" b="1" i="1" smtClean="0">
                                    <a:latin typeface="Cambria Math" panose="02040503050406030204" pitchFamily="18" charset="0"/>
                                  </a:rPr>
                                  <m:t> </m:t>
                                </m:r>
                                <m:r>
                                  <a:rPr lang="en-IN" sz="2400" b="1" i="1" smtClean="0">
                                    <a:latin typeface="Cambria Math" panose="02040503050406030204" pitchFamily="18" charset="0"/>
                                  </a:rPr>
                                  <m:t>𝒕𝒉𝒆</m:t>
                                </m:r>
                                <m:r>
                                  <a:rPr lang="en-IN" sz="2400" b="1" i="1" smtClean="0">
                                    <a:latin typeface="Cambria Math" panose="02040503050406030204" pitchFamily="18" charset="0"/>
                                  </a:rPr>
                                  <m:t> </m:t>
                                </m:r>
                              </m:e>
                              <m:e>
                                <m:r>
                                  <a:rPr lang="en-IN" sz="2400" b="1" i="1" smtClean="0">
                                    <a:latin typeface="Cambria Math" panose="02040503050406030204" pitchFamily="18" charset="0"/>
                                  </a:rPr>
                                  <m:t>𝒙</m:t>
                                </m:r>
                                <m:r>
                                  <a:rPr lang="en-IN" sz="2400" b="1" i="1" smtClean="0">
                                    <a:latin typeface="Cambria Math" panose="02040503050406030204" pitchFamily="18" charset="0"/>
                                  </a:rPr>
                                  <m:t>−</m:t>
                                </m:r>
                                <m:r>
                                  <a:rPr lang="en-IN" sz="2400" b="1" i="1" smtClean="0">
                                    <a:latin typeface="Cambria Math" panose="02040503050406030204" pitchFamily="18" charset="0"/>
                                  </a:rPr>
                                  <m:t>𝒚</m:t>
                                </m:r>
                                <m:r>
                                  <a:rPr lang="en-IN" sz="2400" b="1" i="1" smtClean="0">
                                    <a:latin typeface="Cambria Math" panose="02040503050406030204" pitchFamily="18" charset="0"/>
                                  </a:rPr>
                                  <m:t> </m:t>
                                </m:r>
                                <m:r>
                                  <a:rPr lang="en-IN" sz="2400" b="1" i="1" smtClean="0">
                                    <a:latin typeface="Cambria Math" panose="02040503050406030204" pitchFamily="18" charset="0"/>
                                  </a:rPr>
                                  <m:t>𝒑𝒍𝒂𝒏𝒆</m:t>
                                </m:r>
                              </m:e>
                            </m:eqArr>
                          </m:e>
                        </m:d>
                        <m:r>
                          <a:rPr lang="en-IN" sz="2400" b="1" i="1" smtClean="0">
                            <a:latin typeface="Cambria Math" panose="02040503050406030204" pitchFamily="18" charset="0"/>
                          </a:rPr>
                          <m:t>=</m:t>
                        </m:r>
                        <m:r>
                          <a:rPr lang="en-IN" sz="2400" b="1" i="1" smtClean="0">
                            <a:latin typeface="Cambria Math" panose="02040503050406030204" pitchFamily="18" charset="0"/>
                          </a:rPr>
                          <m:t>𝑰𝒏𝒗𝒆𝒓𝒔𝒊𝒐𝒏</m:t>
                        </m:r>
                      </m:oMath>
                    </m:oMathPara>
                  </a14:m>
                  <a:endParaRPr lang="en-IN" sz="2400"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5027585" y="2884576"/>
                  <a:ext cx="4050404" cy="1189043"/>
                </a:xfrm>
                <a:prstGeom prst="rect">
                  <a:avLst/>
                </a:prstGeom>
                <a:blipFill>
                  <a:blip r:embed="rId16"/>
                  <a:stretch>
                    <a:fillRect/>
                  </a:stretch>
                </a:blipFill>
              </p:spPr>
              <p:txBody>
                <a:bodyPr/>
                <a:lstStyle/>
                <a:p>
                  <a:r>
                    <a:rPr lang="en-IN">
                      <a:noFill/>
                    </a:rPr>
                    <a:t> </a:t>
                  </a:r>
                </a:p>
              </p:txBody>
            </p:sp>
          </mc:Fallback>
        </mc:AlternateContent>
      </p:grpSp>
      <p:sp>
        <p:nvSpPr>
          <p:cNvPr id="23" name="TextBox 22">
            <a:extLst>
              <a:ext uri="{FF2B5EF4-FFF2-40B4-BE49-F238E27FC236}">
                <a16:creationId xmlns:a16="http://schemas.microsoft.com/office/drawing/2014/main" xmlns="" id="{EB863E35-574E-46B7-B2E3-142BAF7BD84E}"/>
              </a:ext>
            </a:extLst>
          </p:cNvPr>
          <p:cNvSpPr txBox="1"/>
          <p:nvPr/>
        </p:nvSpPr>
        <p:spPr>
          <a:xfrm>
            <a:off x="1410935" y="1444923"/>
            <a:ext cx="9095916" cy="830997"/>
          </a:xfrm>
          <a:prstGeom prst="rect">
            <a:avLst/>
          </a:prstGeom>
          <a:noFill/>
        </p:spPr>
        <p:txBody>
          <a:bodyPr wrap="square" rtlCol="0">
            <a:spAutoFit/>
          </a:bodyPr>
          <a:lstStyle/>
          <a:p>
            <a:pPr lvl="0" algn="ctr">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Transformation </a:t>
            </a:r>
            <a:r>
              <a:rPr kumimoji="0" lang="en-IN" sz="2400" b="1" i="1" strike="noStrike" kern="1200" cap="none" spc="0" normalizeH="0" baseline="0" noProof="0" dirty="0">
                <a:ln>
                  <a:noFill/>
                </a:ln>
                <a:solidFill>
                  <a:srgbClr val="0070C0"/>
                </a:solidFill>
                <a:effectLst/>
                <a:uLnTx/>
                <a:uFillTx/>
                <a:latin typeface="Franklin Gothic Book" panose="020B0503020102020204"/>
              </a:rPr>
              <a:t>S</a:t>
            </a:r>
            <a:r>
              <a:rPr kumimoji="0" lang="en-IN" sz="2400" b="1" i="0" strike="noStrike" kern="1200" cap="none" spc="0" normalizeH="0" noProof="0" dirty="0">
                <a:ln>
                  <a:noFill/>
                </a:ln>
                <a:solidFill>
                  <a:srgbClr val="0070C0"/>
                </a:solidFill>
                <a:effectLst/>
                <a:uLnTx/>
                <a:uFillTx/>
                <a:latin typeface="Franklin Gothic Book" panose="020B0503020102020204"/>
              </a:rPr>
              <a:t> changes the sign of each of the coordinate axes. </a:t>
            </a:r>
            <a:r>
              <a:rPr kumimoji="0" lang="en-IN" sz="2400" b="1" i="0" u="sng" strike="noStrike" kern="1200" cap="none" spc="0" normalizeH="0" noProof="0" dirty="0">
                <a:ln>
                  <a:noFill/>
                </a:ln>
                <a:solidFill>
                  <a:srgbClr val="FF0000"/>
                </a:solidFill>
                <a:effectLst/>
                <a:uLnTx/>
                <a:uFillTx/>
                <a:latin typeface="Franklin Gothic Book" panose="020B0503020102020204"/>
              </a:rPr>
              <a:t>This is known as Inversion of coordinate axes.</a:t>
            </a:r>
            <a:endParaRPr kumimoji="0" lang="en-IN" sz="2400" b="1" i="0" u="sng" strike="noStrike" kern="1200" cap="none" spc="0" normalizeH="0" baseline="0" noProof="0" dirty="0">
              <a:ln>
                <a:noFill/>
              </a:ln>
              <a:solidFill>
                <a:srgbClr val="FF0000"/>
              </a:solidFill>
              <a:effectLst/>
              <a:uLnTx/>
              <a:uFillTx/>
              <a:latin typeface="Franklin Gothic Book" panose="020B0503020102020204"/>
            </a:endParaRPr>
          </a:p>
        </p:txBody>
      </p:sp>
      <p:grpSp>
        <p:nvGrpSpPr>
          <p:cNvPr id="24" name="Group 23">
            <a:extLst>
              <a:ext uri="{FF2B5EF4-FFF2-40B4-BE49-F238E27FC236}">
                <a16:creationId xmlns:a16="http://schemas.microsoft.com/office/drawing/2014/main" xmlns="" id="{DC5892FC-1D26-4989-BA22-23905BC8F327}"/>
              </a:ext>
            </a:extLst>
          </p:cNvPr>
          <p:cNvGrpSpPr/>
          <p:nvPr/>
        </p:nvGrpSpPr>
        <p:grpSpPr>
          <a:xfrm>
            <a:off x="6824667" y="3397209"/>
            <a:ext cx="3854571" cy="2955763"/>
            <a:chOff x="6538177" y="1963868"/>
            <a:chExt cx="3854571" cy="2955763"/>
          </a:xfrm>
        </p:grpSpPr>
        <p:grpSp>
          <p:nvGrpSpPr>
            <p:cNvPr id="25" name="Group 24">
              <a:extLst>
                <a:ext uri="{FF2B5EF4-FFF2-40B4-BE49-F238E27FC236}">
                  <a16:creationId xmlns:a16="http://schemas.microsoft.com/office/drawing/2014/main" xmlns="" id="{AB78A1C4-7C64-41DD-9FD8-E21A11A815C4}"/>
                </a:ext>
              </a:extLst>
            </p:cNvPr>
            <p:cNvGrpSpPr/>
            <p:nvPr/>
          </p:nvGrpSpPr>
          <p:grpSpPr>
            <a:xfrm flipH="1" flipV="1">
              <a:off x="6538177" y="2015708"/>
              <a:ext cx="3446651" cy="2903923"/>
              <a:chOff x="3782640" y="3689681"/>
              <a:chExt cx="3869184" cy="2966012"/>
            </a:xfrm>
          </p:grpSpPr>
          <p:grpSp>
            <p:nvGrpSpPr>
              <p:cNvPr id="28" name="Group 27">
                <a:extLst>
                  <a:ext uri="{FF2B5EF4-FFF2-40B4-BE49-F238E27FC236}">
                    <a16:creationId xmlns:a16="http://schemas.microsoft.com/office/drawing/2014/main" xmlns="" id="{1AC4401C-295D-4BC1-8A37-919622336172}"/>
                  </a:ext>
                </a:extLst>
              </p:cNvPr>
              <p:cNvGrpSpPr/>
              <p:nvPr/>
            </p:nvGrpSpPr>
            <p:grpSpPr>
              <a:xfrm>
                <a:off x="3782640" y="3689681"/>
                <a:ext cx="3733448" cy="2966012"/>
                <a:chOff x="2480443" y="3402369"/>
                <a:chExt cx="3733448" cy="2966012"/>
              </a:xfrm>
            </p:grpSpPr>
            <p:cxnSp>
              <p:nvCxnSpPr>
                <p:cNvPr id="31" name="Straight Arrow Connector 30">
                  <a:extLst>
                    <a:ext uri="{FF2B5EF4-FFF2-40B4-BE49-F238E27FC236}">
                      <a16:creationId xmlns:a16="http://schemas.microsoft.com/office/drawing/2014/main" xmlns="" id="{75E8D1AD-0F61-4BF8-AD2B-21D7FF9CD6AC}"/>
                    </a:ext>
                  </a:extLst>
                </p:cNvPr>
                <p:cNvCxnSpPr/>
                <p:nvPr/>
              </p:nvCxnSpPr>
              <p:spPr>
                <a:xfrm>
                  <a:off x="3501521" y="3402369"/>
                  <a:ext cx="29957" cy="2221612"/>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xmlns="" id="{7BEBE9A4-9929-4589-82AB-064196308BDA}"/>
                    </a:ext>
                  </a:extLst>
                </p:cNvPr>
                <p:cNvCxnSpPr/>
                <p:nvPr/>
              </p:nvCxnSpPr>
              <p:spPr>
                <a:xfrm flipH="1">
                  <a:off x="3516499" y="5604676"/>
                  <a:ext cx="2697392" cy="11314"/>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xmlns="" id="{13DE800F-01C5-44FF-B839-0767B30702C7}"/>
                    </a:ext>
                  </a:extLst>
                </p:cNvPr>
                <p:cNvCxnSpPr/>
                <p:nvPr/>
              </p:nvCxnSpPr>
              <p:spPr>
                <a:xfrm flipV="1">
                  <a:off x="2480443" y="5623011"/>
                  <a:ext cx="1051035" cy="74537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A8FCEDEB-B20B-4500-8719-53B89BFE009C}"/>
                      </a:ext>
                    </a:extLst>
                  </p:cNvPr>
                  <p:cNvSpPr txBox="1"/>
                  <p:nvPr/>
                </p:nvSpPr>
                <p:spPr>
                  <a:xfrm flipV="1">
                    <a:off x="7192504" y="5987772"/>
                    <a:ext cx="459320" cy="3772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m:t>
                              </m:r>
                            </m:sup>
                          </m:sSup>
                        </m:oMath>
                      </m:oMathPara>
                    </a14:m>
                    <a:endParaRPr lang="en-IN" sz="2400" dirty="0"/>
                  </a:p>
                </p:txBody>
              </p:sp>
            </mc:Choice>
            <mc:Fallback xmlns="">
              <p:sp>
                <p:nvSpPr>
                  <p:cNvPr id="17" name="TextBox 16"/>
                  <p:cNvSpPr txBox="1">
                    <a:spLocks noRot="1" noChangeAspect="1" noMove="1" noResize="1" noEditPoints="1" noAdjustHandles="1" noChangeArrowheads="1" noChangeShapeType="1" noTextEdit="1"/>
                  </p:cNvSpPr>
                  <p:nvPr/>
                </p:nvSpPr>
                <p:spPr>
                  <a:xfrm flipV="1">
                    <a:off x="7192504" y="5987772"/>
                    <a:ext cx="459320" cy="377229"/>
                  </a:xfrm>
                  <a:prstGeom prst="rect">
                    <a:avLst/>
                  </a:prstGeom>
                  <a:blipFill>
                    <a:blip r:embed="rId17"/>
                    <a:stretch>
                      <a:fillRect l="-10448" b="-278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xmlns="" id="{136ECB8A-D964-4590-B6FC-6248B930366D}"/>
                      </a:ext>
                    </a:extLst>
                  </p:cNvPr>
                  <p:cNvSpPr txBox="1"/>
                  <p:nvPr/>
                </p:nvSpPr>
                <p:spPr>
                  <a:xfrm>
                    <a:off x="4769957" y="5918314"/>
                    <a:ext cx="292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𝑂</m:t>
                          </m:r>
                        </m:oMath>
                      </m:oMathPara>
                    </a14:m>
                    <a:endParaRPr lang="en-IN"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769957" y="5918314"/>
                    <a:ext cx="292837" cy="369332"/>
                  </a:xfrm>
                  <a:prstGeom prst="rect">
                    <a:avLst/>
                  </a:prstGeom>
                  <a:blipFill>
                    <a:blip r:embed="rId9"/>
                    <a:stretch>
                      <a:fillRect l="-22917" r="-20833" b="-10000"/>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xmlns="" id="{E3D41902-0323-41A8-974A-C0A3A206D86D}"/>
                    </a:ext>
                  </a:extLst>
                </p:cNvPr>
                <p:cNvSpPr txBox="1"/>
                <p:nvPr/>
              </p:nvSpPr>
              <p:spPr>
                <a:xfrm flipH="1">
                  <a:off x="9983588" y="1963868"/>
                  <a:ext cx="40916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m:t>
                            </m:r>
                          </m:sup>
                        </m:sSup>
                      </m:oMath>
                    </m:oMathPara>
                  </a14:m>
                  <a:endParaRPr lang="en-IN" sz="2400" dirty="0"/>
                </a:p>
              </p:txBody>
            </p:sp>
          </mc:Choice>
          <mc:Fallback xmlns="">
            <p:sp>
              <p:nvSpPr>
                <p:cNvPr id="25" name="TextBox 24"/>
                <p:cNvSpPr txBox="1">
                  <a:spLocks noRot="1" noChangeAspect="1" noMove="1" noResize="1" noEditPoints="1" noAdjustHandles="1" noChangeArrowheads="1" noChangeShapeType="1" noTextEdit="1"/>
                </p:cNvSpPr>
                <p:nvPr/>
              </p:nvSpPr>
              <p:spPr>
                <a:xfrm flipH="1">
                  <a:off x="9983588" y="1963868"/>
                  <a:ext cx="409160" cy="369332"/>
                </a:xfrm>
                <a:prstGeom prst="rect">
                  <a:avLst/>
                </a:prstGeom>
                <a:blipFill>
                  <a:blip r:embed="rId18"/>
                  <a:stretch>
                    <a:fillRect l="-2985"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xmlns="" id="{A918AC50-1DEF-4552-B4A8-E81D8259F8DC}"/>
                    </a:ext>
                  </a:extLst>
                </p:cNvPr>
                <p:cNvSpPr txBox="1"/>
                <p:nvPr/>
              </p:nvSpPr>
              <p:spPr>
                <a:xfrm flipH="1">
                  <a:off x="8666097" y="4527445"/>
                  <a:ext cx="40916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m:t>
                            </m:r>
                          </m:sup>
                        </m:sSup>
                      </m:oMath>
                    </m:oMathPara>
                  </a14:m>
                  <a:endParaRPr lang="en-IN" sz="2400" dirty="0"/>
                </a:p>
              </p:txBody>
            </p:sp>
          </mc:Choice>
          <mc:Fallback xmlns="">
            <p:sp>
              <p:nvSpPr>
                <p:cNvPr id="26" name="TextBox 25"/>
                <p:cNvSpPr txBox="1">
                  <a:spLocks noRot="1" noChangeAspect="1" noMove="1" noResize="1" noEditPoints="1" noAdjustHandles="1" noChangeArrowheads="1" noChangeShapeType="1" noTextEdit="1"/>
                </p:cNvSpPr>
                <p:nvPr/>
              </p:nvSpPr>
              <p:spPr>
                <a:xfrm flipH="1">
                  <a:off x="8666097" y="4527445"/>
                  <a:ext cx="409160" cy="369332"/>
                </a:xfrm>
                <a:prstGeom prst="rect">
                  <a:avLst/>
                </a:prstGeom>
                <a:blipFill>
                  <a:blip r:embed="rId12"/>
                  <a:stretch>
                    <a:fillRect b="-1639"/>
                  </a:stretch>
                </a:blipFill>
              </p:spPr>
              <p:txBody>
                <a:bodyPr/>
                <a:lstStyle/>
                <a:p>
                  <a:r>
                    <a:rPr lang="en-IN">
                      <a:noFill/>
                    </a:rPr>
                    <a:t> </a:t>
                  </a:r>
                </a:p>
              </p:txBody>
            </p:sp>
          </mc:Fallback>
        </mc:AlternateContent>
      </p:grpSp>
      <p:sp>
        <p:nvSpPr>
          <p:cNvPr id="35" name="TextBox 34">
            <a:extLst>
              <a:ext uri="{FF2B5EF4-FFF2-40B4-BE49-F238E27FC236}">
                <a16:creationId xmlns:a16="http://schemas.microsoft.com/office/drawing/2014/main" xmlns="" id="{8EAD3301-12F0-4A79-891A-8DBF2A1737ED}"/>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081450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19C8873-A9E3-436E-9496-2272FA89848A}"/>
              </a:ext>
            </a:extLst>
          </p:cNvPr>
          <p:cNvSpPr>
            <a:spLocks noGrp="1"/>
          </p:cNvSpPr>
          <p:nvPr>
            <p:ph type="sldNum" sz="quarter" idx="12"/>
          </p:nvPr>
        </p:nvSpPr>
        <p:spPr/>
        <p:txBody>
          <a:bodyPr/>
          <a:lstStyle/>
          <a:p>
            <a:fld id="{AC383DC2-5599-43D7-9E00-1EF46298FDA3}" type="slidenum">
              <a:rPr lang="en-IN" smtClean="0"/>
              <a:t>19</a:t>
            </a:fld>
            <a:endParaRPr lang="en-IN"/>
          </a:p>
        </p:txBody>
      </p:sp>
      <p:sp>
        <p:nvSpPr>
          <p:cNvPr id="6" name="Title 1">
            <a:extLst>
              <a:ext uri="{FF2B5EF4-FFF2-40B4-BE49-F238E27FC236}">
                <a16:creationId xmlns:a16="http://schemas.microsoft.com/office/drawing/2014/main" xmlns="" id="{AD994EB8-9207-4FD0-BBE1-2C5F235935A1}"/>
              </a:ext>
            </a:extLst>
          </p:cNvPr>
          <p:cNvSpPr>
            <a:spLocks noGrp="1"/>
          </p:cNvSpPr>
          <p:nvPr>
            <p:ph type="title" idx="4294967295"/>
          </p:nvPr>
        </p:nvSpPr>
        <p:spPr>
          <a:xfrm>
            <a:off x="378373" y="0"/>
            <a:ext cx="10825655" cy="843087"/>
          </a:xfrm>
        </p:spPr>
        <p:txBody>
          <a:bodyPr>
            <a:normAutofit/>
          </a:bodyPr>
          <a:lstStyle/>
          <a:p>
            <a:r>
              <a:rPr lang="en-IN" b="1" u="sng" dirty="0">
                <a:solidFill>
                  <a:srgbClr val="FF0000"/>
                </a:solidFill>
              </a:rPr>
              <a:t>OBSERVATIONS ON IMPLICATIONS OF INVERSION</a:t>
            </a:r>
            <a:endParaRPr lang="en-IN" dirty="0"/>
          </a:p>
        </p:txBody>
      </p:sp>
      <p:sp>
        <p:nvSpPr>
          <p:cNvPr id="7" name="Content Placeholder 2">
            <a:extLst>
              <a:ext uri="{FF2B5EF4-FFF2-40B4-BE49-F238E27FC236}">
                <a16:creationId xmlns:a16="http://schemas.microsoft.com/office/drawing/2014/main" xmlns="" id="{72E81200-0F21-4DDC-AB11-753DB42BBB65}"/>
              </a:ext>
            </a:extLst>
          </p:cNvPr>
          <p:cNvSpPr>
            <a:spLocks noGrp="1"/>
          </p:cNvSpPr>
          <p:nvPr>
            <p:ph idx="1"/>
          </p:nvPr>
        </p:nvSpPr>
        <p:spPr>
          <a:xfrm>
            <a:off x="241738" y="1534457"/>
            <a:ext cx="11246068" cy="3101983"/>
          </a:xfrm>
        </p:spPr>
        <p:txBody>
          <a:bodyPr>
            <a:normAutofit/>
          </a:bodyPr>
          <a:lstStyle/>
          <a:p>
            <a:pPr lvl="0">
              <a:lnSpc>
                <a:spcPct val="90000"/>
              </a:lnSpc>
              <a:buClrTx/>
            </a:pPr>
            <a:r>
              <a:rPr lang="en-IN" sz="2400" dirty="0">
                <a:solidFill>
                  <a:prstClr val="black"/>
                </a:solidFill>
                <a:latin typeface="Calibri" panose="020F0502020204030204"/>
              </a:rPr>
              <a:t>Inversion of right handed system into left handed one cannot be accomplished by any rigid change in the orientation of the coordinate axes. </a:t>
            </a:r>
          </a:p>
          <a:p>
            <a:pPr lvl="0">
              <a:lnSpc>
                <a:spcPct val="90000"/>
              </a:lnSpc>
              <a:buClrTx/>
            </a:pPr>
            <a:r>
              <a:rPr lang="en-IN" sz="2400" dirty="0">
                <a:solidFill>
                  <a:prstClr val="black"/>
                </a:solidFill>
                <a:latin typeface="Calibri" panose="020F0502020204030204"/>
              </a:rPr>
              <a:t>“INVERSION” never corresponds to a physical displacement of a rigid body</a:t>
            </a:r>
          </a:p>
          <a:p>
            <a:pPr lvl="0">
              <a:lnSpc>
                <a:spcPct val="90000"/>
              </a:lnSpc>
              <a:buClrTx/>
            </a:pPr>
            <a:r>
              <a:rPr lang="en-IN" sz="2400" dirty="0">
                <a:solidFill>
                  <a:prstClr val="black"/>
                </a:solidFill>
                <a:latin typeface="Calibri" panose="020F0502020204030204"/>
              </a:rPr>
              <a:t>What is true for “</a:t>
            </a:r>
            <a:r>
              <a:rPr lang="en-IN" sz="2400" b="1" dirty="0">
                <a:solidFill>
                  <a:prstClr val="black"/>
                </a:solidFill>
                <a:latin typeface="Calibri" panose="020F0502020204030204"/>
              </a:rPr>
              <a:t>S</a:t>
            </a:r>
            <a:r>
              <a:rPr lang="en-IN" sz="2400" dirty="0">
                <a:solidFill>
                  <a:prstClr val="black"/>
                </a:solidFill>
                <a:latin typeface="Calibri" panose="020F0502020204030204"/>
              </a:rPr>
              <a:t>” is true for any matrix with determinant –1.</a:t>
            </a:r>
          </a:p>
          <a:p>
            <a:pPr lvl="0">
              <a:lnSpc>
                <a:spcPct val="90000"/>
              </a:lnSpc>
              <a:buClrTx/>
            </a:pPr>
            <a:r>
              <a:rPr lang="en-IN" sz="2400" dirty="0">
                <a:solidFill>
                  <a:prstClr val="black"/>
                </a:solidFill>
                <a:latin typeface="Calibri" panose="020F0502020204030204"/>
              </a:rPr>
              <a:t>Transformations representing rigid body motions must be limited to matrices having determinant +1 (PROPER ROTATION MATRICES).</a:t>
            </a:r>
          </a:p>
          <a:p>
            <a:endParaRPr lang="en-IN" dirty="0"/>
          </a:p>
        </p:txBody>
      </p:sp>
      <p:sp>
        <p:nvSpPr>
          <p:cNvPr id="8" name="Rectangle 7">
            <a:extLst>
              <a:ext uri="{FF2B5EF4-FFF2-40B4-BE49-F238E27FC236}">
                <a16:creationId xmlns:a16="http://schemas.microsoft.com/office/drawing/2014/main" xmlns="" id="{18B3AA99-08C7-431D-BDE2-6619AE2BC073}"/>
              </a:ext>
            </a:extLst>
          </p:cNvPr>
          <p:cNvSpPr/>
          <p:nvPr/>
        </p:nvSpPr>
        <p:spPr>
          <a:xfrm>
            <a:off x="378373" y="4226850"/>
            <a:ext cx="10689021" cy="1200329"/>
          </a:xfrm>
          <a:prstGeom prst="rect">
            <a:avLst/>
          </a:prstGeom>
        </p:spPr>
        <p:txBody>
          <a:bodyPr wrap="square">
            <a:spAutoFit/>
          </a:bodyPr>
          <a:lstStyle/>
          <a:p>
            <a:pPr lvl="0">
              <a:defRPr/>
            </a:pPr>
            <a:r>
              <a:rPr lang="en-IN" sz="2400" b="1" u="sng" dirty="0">
                <a:solidFill>
                  <a:srgbClr val="FF0000"/>
                </a:solidFill>
                <a:latin typeface="Franklin Gothic Book" panose="020B0503020102020204"/>
              </a:rPr>
              <a:t>In order to characterize motion of a rigid body, it is necessary to find three independent parameters that specify orientation of a rigid body in a manner such that the matrix of rotation has determinant +1.</a:t>
            </a:r>
          </a:p>
        </p:txBody>
      </p:sp>
      <p:sp>
        <p:nvSpPr>
          <p:cNvPr id="10" name="TextBox 9">
            <a:extLst>
              <a:ext uri="{FF2B5EF4-FFF2-40B4-BE49-F238E27FC236}">
                <a16:creationId xmlns:a16="http://schemas.microsoft.com/office/drawing/2014/main" xmlns="" id="{BB243E58-04F6-44CE-AAC0-EE3E754B12FD}"/>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38845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2</a:t>
            </a:fld>
            <a:endParaRPr lang="en-IN"/>
          </a:p>
        </p:txBody>
      </p:sp>
      <p:grpSp>
        <p:nvGrpSpPr>
          <p:cNvPr id="37" name="Group 36"/>
          <p:cNvGrpSpPr/>
          <p:nvPr/>
        </p:nvGrpSpPr>
        <p:grpSpPr>
          <a:xfrm>
            <a:off x="1240313" y="1128315"/>
            <a:ext cx="4186447" cy="3742850"/>
            <a:chOff x="1240313" y="1128315"/>
            <a:chExt cx="4186447" cy="3742850"/>
          </a:xfrm>
        </p:grpSpPr>
        <p:grpSp>
          <p:nvGrpSpPr>
            <p:cNvPr id="5" name="Group 4"/>
            <p:cNvGrpSpPr/>
            <p:nvPr/>
          </p:nvGrpSpPr>
          <p:grpSpPr>
            <a:xfrm>
              <a:off x="1240313" y="1128315"/>
              <a:ext cx="4186447" cy="3742850"/>
              <a:chOff x="3497126" y="876067"/>
              <a:chExt cx="4186447" cy="3742850"/>
            </a:xfrm>
          </p:grpSpPr>
          <p:grpSp>
            <p:nvGrpSpPr>
              <p:cNvPr id="6" name="Group 5"/>
              <p:cNvGrpSpPr/>
              <p:nvPr/>
            </p:nvGrpSpPr>
            <p:grpSpPr>
              <a:xfrm>
                <a:off x="3497126" y="1341209"/>
                <a:ext cx="3843806" cy="3111437"/>
                <a:chOff x="7405730" y="2364056"/>
                <a:chExt cx="3843806" cy="3111437"/>
              </a:xfrm>
            </p:grpSpPr>
            <p:sp>
              <p:nvSpPr>
                <p:cNvPr id="20" name="Freeform 19"/>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1" name="TextBox 20"/>
                <p:cNvSpPr txBox="1"/>
                <p:nvPr/>
              </p:nvSpPr>
              <p:spPr>
                <a:xfrm>
                  <a:off x="9193305" y="4600099"/>
                  <a:ext cx="17896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FFFF"/>
                      </a:solidFill>
                      <a:effectLst/>
                      <a:uLnTx/>
                      <a:uFillTx/>
                      <a:latin typeface="Franklin Gothic Book" panose="020B0503020102020204"/>
                      <a:ea typeface="+mn-ea"/>
                      <a:cs typeface="+mn-cs"/>
                    </a:rPr>
                    <a:t>RIGID BODY</a:t>
                  </a:r>
                </a:p>
              </p:txBody>
            </p:sp>
            <p:cxnSp>
              <p:nvCxnSpPr>
                <p:cNvPr id="22" name="Straight Arrow Connector 21"/>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p:nvPr/>
              </p:nvCxnSpPr>
              <p:spPr>
                <a:xfrm>
                  <a:off x="7882759" y="2555677"/>
                  <a:ext cx="684364" cy="202200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p:nvPr/>
              </p:nvCxnSpPr>
              <p:spPr>
                <a:xfrm flipH="1">
                  <a:off x="8582104" y="4566363"/>
                  <a:ext cx="2579856" cy="11712"/>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20" idx="27"/>
                </p:cNvCxnSpPr>
                <p:nvPr/>
              </p:nvCxnSpPr>
              <p:spPr>
                <a:xfrm flipV="1">
                  <a:off x="8397923" y="4571670"/>
                  <a:ext cx="184178" cy="860063"/>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7453026" y="2371011"/>
                      <a:ext cx="429733"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453026" y="2371011"/>
                      <a:ext cx="429733" cy="379399"/>
                    </a:xfrm>
                    <a:prstGeom prst="rect">
                      <a:avLst/>
                    </a:prstGeom>
                    <a:blipFill>
                      <a:blip r:embed="rId2"/>
                      <a:stretch>
                        <a:fillRect l="-14085" t="-24194" r="-36620"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949180" y="2603726"/>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49180" y="2603726"/>
                      <a:ext cx="592944" cy="369332"/>
                    </a:xfrm>
                    <a:prstGeom prst="rect">
                      <a:avLst/>
                    </a:prstGeom>
                    <a:blipFill>
                      <a:blip r:embed="rId11"/>
                      <a:stretch>
                        <a:fillRect l="-11340" r="-12371" b="-38333"/>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7" name="TextBox 6"/>
                  <p:cNvSpPr txBox="1"/>
                  <p:nvPr/>
                </p:nvSpPr>
                <p:spPr>
                  <a:xfrm>
                    <a:off x="4583864" y="3991696"/>
                    <a:ext cx="441275"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583864" y="3991696"/>
                    <a:ext cx="441275" cy="379206"/>
                  </a:xfrm>
                  <a:prstGeom prst="rect">
                    <a:avLst/>
                  </a:prstGeom>
                  <a:blipFill>
                    <a:blip r:embed="rId12"/>
                    <a:stretch>
                      <a:fillRect l="-15278" t="-16129" r="-44444"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512292" y="3076256"/>
                    <a:ext cx="391517"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512292" y="3076256"/>
                    <a:ext cx="391517" cy="379206"/>
                  </a:xfrm>
                  <a:prstGeom prst="rect">
                    <a:avLst/>
                  </a:prstGeom>
                  <a:blipFill>
                    <a:blip r:embed="rId13"/>
                    <a:stretch>
                      <a:fillRect l="-15625" t="-16129" r="-45313" b="-16129"/>
                    </a:stretch>
                  </a:blipFill>
                </p:spPr>
                <p:txBody>
                  <a:bodyPr/>
                  <a:lstStyle/>
                  <a:p>
                    <a:r>
                      <a:rPr lang="en-IN">
                        <a:noFill/>
                      </a:rPr>
                      <a:t> </a:t>
                    </a:r>
                  </a:p>
                </p:txBody>
              </p:sp>
            </mc:Fallback>
          </mc:AlternateContent>
          <p:grpSp>
            <p:nvGrpSpPr>
              <p:cNvPr id="9" name="Group 8"/>
              <p:cNvGrpSpPr/>
              <p:nvPr/>
            </p:nvGrpSpPr>
            <p:grpSpPr>
              <a:xfrm>
                <a:off x="3736509" y="876067"/>
                <a:ext cx="3947064" cy="3742850"/>
                <a:chOff x="3939322" y="548425"/>
                <a:chExt cx="3947064" cy="3742850"/>
              </a:xfrm>
            </p:grpSpPr>
            <mc:AlternateContent xmlns:mc="http://schemas.openxmlformats.org/markup-compatibility/2006" xmlns:a14="http://schemas.microsoft.com/office/drawing/2010/main">
              <mc:Choice Requires="a14">
                <p:sp>
                  <p:nvSpPr>
                    <p:cNvPr id="16" name="TextBox 15"/>
                    <p:cNvSpPr txBox="1"/>
                    <p:nvPr/>
                  </p:nvSpPr>
                  <p:spPr>
                    <a:xfrm>
                      <a:off x="4431648" y="548425"/>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431648" y="548425"/>
                      <a:ext cx="592944" cy="369332"/>
                    </a:xfrm>
                    <a:prstGeom prst="rect">
                      <a:avLst/>
                    </a:prstGeom>
                    <a:blipFill>
                      <a:blip r:embed="rId14"/>
                      <a:stretch>
                        <a:fillRect l="-10204" r="-10204" b="-360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12838" y="854268"/>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2838" y="854268"/>
                      <a:ext cx="407355" cy="379399"/>
                    </a:xfrm>
                    <a:prstGeom prst="rect">
                      <a:avLst/>
                    </a:prstGeom>
                    <a:blipFill>
                      <a:blip r:embed="rId15"/>
                      <a:stretch>
                        <a:fillRect l="-14925" t="-22581" r="-4477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39322" y="3912069"/>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939322" y="3912069"/>
                      <a:ext cx="418896" cy="379206"/>
                    </a:xfrm>
                    <a:prstGeom prst="rect">
                      <a:avLst/>
                    </a:prstGeom>
                    <a:blipFill>
                      <a:blip r:embed="rId16"/>
                      <a:stretch>
                        <a:fillRect l="-16176" t="-17742" r="-47059"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517247" y="2870404"/>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517247" y="2870404"/>
                      <a:ext cx="369139" cy="379206"/>
                    </a:xfrm>
                    <a:prstGeom prst="rect">
                      <a:avLst/>
                    </a:prstGeom>
                    <a:blipFill>
                      <a:blip r:embed="rId17"/>
                      <a:stretch>
                        <a:fillRect l="-18333" t="-17742" r="-46667" b="-16129"/>
                      </a:stretch>
                    </a:blipFill>
                  </p:spPr>
                  <p:txBody>
                    <a:bodyPr/>
                    <a:lstStyle/>
                    <a:p>
                      <a:r>
                        <a:rPr lang="en-IN">
                          <a:noFill/>
                        </a:rPr>
                        <a:t> </a:t>
                      </a:r>
                    </a:p>
                  </p:txBody>
                </p:sp>
              </mc:Fallback>
            </mc:AlternateContent>
          </p:grpSp>
        </p:grpSp>
        <p:sp>
          <p:nvSpPr>
            <p:cNvPr id="33" name="Arc 32"/>
            <p:cNvSpPr/>
            <p:nvPr/>
          </p:nvSpPr>
          <p:spPr>
            <a:xfrm rot="8446607">
              <a:off x="1937621" y="3396335"/>
              <a:ext cx="549481" cy="941472"/>
            </a:xfrm>
            <a:prstGeom prst="arc">
              <a:avLst>
                <a:gd name="adj1" fmla="val 17634647"/>
                <a:gd name="adj2" fmla="val 20897893"/>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p:cNvSpPr txBox="1"/>
                <p:nvPr/>
              </p:nvSpPr>
              <p:spPr>
                <a:xfrm>
                  <a:off x="1926323" y="4128476"/>
                  <a:ext cx="227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ϕ</m:t>
                        </m:r>
                      </m:oMath>
                    </m:oMathPara>
                  </a14:m>
                  <a:endParaRPr lang="en-IN" dirty="0"/>
                </a:p>
              </p:txBody>
            </p:sp>
          </mc:Choice>
          <mc:Fallback xmlns="">
            <p:sp>
              <p:nvSpPr>
                <p:cNvPr id="34" name="TextBox 33"/>
                <p:cNvSpPr txBox="1">
                  <a:spLocks noRot="1" noChangeAspect="1" noMove="1" noResize="1" noEditPoints="1" noAdjustHandles="1" noChangeArrowheads="1" noChangeShapeType="1" noTextEdit="1"/>
                </p:cNvSpPr>
                <p:nvPr/>
              </p:nvSpPr>
              <p:spPr>
                <a:xfrm>
                  <a:off x="1926323" y="4128476"/>
                  <a:ext cx="227626" cy="276999"/>
                </a:xfrm>
                <a:prstGeom prst="rect">
                  <a:avLst/>
                </a:prstGeom>
                <a:blipFill>
                  <a:blip r:embed="rId18"/>
                  <a:stretch>
                    <a:fillRect l="-35135" r="-32432" b="-34783"/>
                  </a:stretch>
                </a:blipFill>
              </p:spPr>
              <p:txBody>
                <a:bodyPr/>
                <a:lstStyle/>
                <a:p>
                  <a:r>
                    <a:rPr lang="en-IN">
                      <a:noFill/>
                    </a:rPr>
                    <a:t> </a:t>
                  </a:r>
                </a:p>
              </p:txBody>
            </p:sp>
          </mc:Fallback>
        </mc:AlternateContent>
        <p:cxnSp>
          <p:nvCxnSpPr>
            <p:cNvPr id="35" name="Straight Arrow Connector 34"/>
            <p:cNvCxnSpPr/>
            <p:nvPr/>
          </p:nvCxnSpPr>
          <p:spPr>
            <a:xfrm flipH="1">
              <a:off x="2421526" y="2345666"/>
              <a:ext cx="1172596" cy="1447903"/>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3475610" y="2323448"/>
                  <a:ext cx="4074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𝑷</m:t>
                        </m:r>
                      </m:oMath>
                    </m:oMathPara>
                  </a14:m>
                  <a:endParaRPr lang="en-IN" b="1" dirty="0"/>
                </a:p>
              </p:txBody>
            </p:sp>
          </mc:Choice>
          <mc:Fallback xmlns="">
            <p:sp>
              <p:nvSpPr>
                <p:cNvPr id="36" name="Rectangle 35"/>
                <p:cNvSpPr>
                  <a:spLocks noRot="1" noChangeAspect="1" noMove="1" noResize="1" noEditPoints="1" noAdjustHandles="1" noChangeArrowheads="1" noChangeShapeType="1" noTextEdit="1"/>
                </p:cNvSpPr>
                <p:nvPr/>
              </p:nvSpPr>
              <p:spPr>
                <a:xfrm>
                  <a:off x="3475610" y="2323448"/>
                  <a:ext cx="407483" cy="369332"/>
                </a:xfrm>
                <a:prstGeom prst="rect">
                  <a:avLst/>
                </a:prstGeom>
                <a:blipFill>
                  <a:blip r:embed="rId19"/>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8" name="TextBox 37"/>
              <p:cNvSpPr txBox="1"/>
              <p:nvPr/>
            </p:nvSpPr>
            <p:spPr>
              <a:xfrm>
                <a:off x="6942315" y="1308887"/>
                <a:ext cx="349243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latin typeface="Cambria Math"/>
                            </a:rPr>
                          </m:ctrlPr>
                        </m:sPrePr>
                        <m:sub/>
                        <m:sup>
                          <m:r>
                            <a:rPr lang="en-IN" b="0" i="1" smtClean="0">
                              <a:latin typeface="Cambria Math" panose="02040503050406030204" pitchFamily="18" charset="0"/>
                            </a:rPr>
                            <m:t>𝐴</m:t>
                          </m:r>
                        </m:sup>
                        <m:e>
                          <m:r>
                            <a:rPr lang="en-IN" b="1" i="1" smtClean="0">
                              <a:latin typeface="Cambria Math" panose="02040503050406030204" pitchFamily="18" charset="0"/>
                            </a:rPr>
                            <m:t>𝑷</m:t>
                          </m:r>
                        </m:e>
                      </m:sPre>
                      <m:r>
                        <a:rPr lang="en-IN" sz="2400" b="1" i="0" smtClean="0">
                          <a:latin typeface="Cambria Math" panose="02040503050406030204" pitchFamily="18" charset="0"/>
                        </a:rPr>
                        <m:t>=</m:t>
                      </m:r>
                      <m:d>
                        <m:dPr>
                          <m:begChr m:val="["/>
                          <m:endChr m:val="]"/>
                          <m:ctrlPr>
                            <a:rPr lang="en-IN" sz="2400" b="1" i="1" smtClean="0">
                              <a:latin typeface="Cambria Math"/>
                            </a:rPr>
                          </m:ctrlPr>
                        </m:dPr>
                        <m:e>
                          <m:m>
                            <m:mPr>
                              <m:mcs>
                                <m:mc>
                                  <m:mcPr>
                                    <m:count m:val="3"/>
                                    <m:mcJc m:val="center"/>
                                  </m:mcPr>
                                </m:mc>
                              </m:mcs>
                              <m:ctrlPr>
                                <a:rPr lang="en-IN" sz="2400" b="1" i="1" smtClean="0">
                                  <a:latin typeface="Cambria Math"/>
                                </a:rPr>
                              </m:ctrlPr>
                            </m:mPr>
                            <m:mr>
                              <m:e>
                                <m:sPre>
                                  <m:sPrePr>
                                    <m:ctrlPr>
                                      <a:rPr lang="en-IN" sz="2400" b="1" i="1" smtClean="0">
                                        <a:latin typeface="Cambria Math"/>
                                      </a:rPr>
                                    </m:ctrlPr>
                                  </m:sPrePr>
                                  <m:sub/>
                                  <m:sup>
                                    <m:r>
                                      <a:rPr lang="en-IN" b="0" i="1" smtClean="0">
                                        <a:latin typeface="Cambria Math" panose="02040503050406030204" pitchFamily="18" charset="0"/>
                                      </a:rPr>
                                      <m:t>𝐴</m:t>
                                    </m:r>
                                  </m:sup>
                                  <m:e>
                                    <m:sSub>
                                      <m:sSubPr>
                                        <m:ctrlPr>
                                          <a:rPr lang="en-IN"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𝑿</m:t>
                                            </m:r>
                                          </m:e>
                                        </m:acc>
                                      </m:e>
                                      <m:sub>
                                        <m:r>
                                          <a:rPr lang="en-IN" b="0" i="1" smtClean="0">
                                            <a:latin typeface="Cambria Math" panose="02040503050406030204" pitchFamily="18" charset="0"/>
                                          </a:rPr>
                                          <m:t>𝐵</m:t>
                                        </m:r>
                                      </m:sub>
                                    </m:sSub>
                                  </m:e>
                                </m:sPre>
                              </m:e>
                              <m:e>
                                <m:sPre>
                                  <m:sPrePr>
                                    <m:ctrlPr>
                                      <a:rPr lang="en-IN" sz="2400" b="1" i="1" smtClean="0">
                                        <a:latin typeface="Cambria Math"/>
                                      </a:rPr>
                                    </m:ctrlPr>
                                  </m:sPrePr>
                                  <m:sub/>
                                  <m:sup>
                                    <m:r>
                                      <a:rPr lang="en-IN" b="0" i="1" smtClean="0">
                                        <a:latin typeface="Cambria Math" panose="02040503050406030204" pitchFamily="18" charset="0"/>
                                      </a:rPr>
                                      <m:t>𝐴</m:t>
                                    </m:r>
                                  </m:sup>
                                  <m:e>
                                    <m:sSub>
                                      <m:sSubPr>
                                        <m:ctrlPr>
                                          <a:rPr lang="en-IN"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𝒀</m:t>
                                            </m:r>
                                          </m:e>
                                        </m:acc>
                                      </m:e>
                                      <m:sub>
                                        <m:r>
                                          <a:rPr lang="en-IN" b="0" i="1" smtClean="0">
                                            <a:latin typeface="Cambria Math" panose="02040503050406030204" pitchFamily="18" charset="0"/>
                                          </a:rPr>
                                          <m:t>𝐵</m:t>
                                        </m:r>
                                      </m:sub>
                                    </m:sSub>
                                  </m:e>
                                </m:sPre>
                              </m:e>
                              <m:e>
                                <m:sPre>
                                  <m:sPrePr>
                                    <m:ctrlPr>
                                      <a:rPr lang="en-IN" sz="2400" b="1" i="1">
                                        <a:solidFill>
                                          <a:srgbClr val="000000"/>
                                        </a:solidFill>
                                        <a:latin typeface="Cambria Math"/>
                                      </a:rPr>
                                    </m:ctrlPr>
                                  </m:sPrePr>
                                  <m:sub/>
                                  <m:sup>
                                    <m:r>
                                      <a:rPr lang="en-IN" i="1">
                                        <a:solidFill>
                                          <a:srgbClr val="000000"/>
                                        </a:solidFill>
                                        <a:latin typeface="Cambria Math" panose="02040503050406030204" pitchFamily="18" charset="0"/>
                                      </a:rPr>
                                      <m:t>𝐴</m:t>
                                    </m:r>
                                  </m:sup>
                                  <m:e>
                                    <m:sSub>
                                      <m:sSubPr>
                                        <m:ctrlPr>
                                          <a:rPr lang="en-IN"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i="1">
                                            <a:solidFill>
                                              <a:srgbClr val="000000"/>
                                            </a:solidFill>
                                            <a:latin typeface="Cambria Math" panose="02040503050406030204" pitchFamily="18" charset="0"/>
                                          </a:rPr>
                                          <m:t>𝐵</m:t>
                                        </m:r>
                                      </m:sub>
                                    </m:sSub>
                                  </m:e>
                                </m:sPre>
                              </m:e>
                            </m:mr>
                          </m:m>
                        </m:e>
                      </m:d>
                      <m:sPre>
                        <m:sPrePr>
                          <m:ctrlPr>
                            <a:rPr lang="en-IN" sz="2400" b="1" i="1" smtClean="0">
                              <a:latin typeface="Cambria Math"/>
                              <a:ea typeface="Cambria Math" panose="02040503050406030204" pitchFamily="18" charset="0"/>
                            </a:rPr>
                          </m:ctrlPr>
                        </m:sPrePr>
                        <m:sub/>
                        <m:sup>
                          <m:r>
                            <a:rPr lang="en-IN" b="0" i="1" smtClean="0">
                              <a:latin typeface="Cambria Math" panose="02040503050406030204" pitchFamily="18" charset="0"/>
                            </a:rPr>
                            <m:t>𝐵</m:t>
                          </m:r>
                        </m:sup>
                        <m:e>
                          <m:r>
                            <a:rPr lang="en-IN" b="1" i="1" smtClean="0">
                              <a:latin typeface="Cambria Math" panose="02040503050406030204" pitchFamily="18" charset="0"/>
                            </a:rPr>
                            <m:t>𝑷</m:t>
                          </m:r>
                        </m:e>
                      </m:sPre>
                    </m:oMath>
                  </m:oMathPara>
                </a14:m>
                <a:endParaRPr lang="en-IN" sz="24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6942315" y="1308887"/>
                <a:ext cx="3492431" cy="416845"/>
              </a:xfrm>
              <a:prstGeom prst="rect">
                <a:avLst/>
              </a:prstGeom>
              <a:blipFill>
                <a:blip r:embed="rId20"/>
                <a:stretch>
                  <a:fillRect r="-34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333344" y="2044531"/>
                <a:ext cx="6952519" cy="13194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b="1" i="1" smtClean="0">
                              <a:latin typeface="Cambria Math"/>
                            </a:rPr>
                          </m:ctrlPr>
                        </m:dPr>
                        <m:e>
                          <m:m>
                            <m:mPr>
                              <m:mcs>
                                <m:mc>
                                  <m:mcPr>
                                    <m:count m:val="3"/>
                                    <m:mcJc m:val="center"/>
                                  </m:mcPr>
                                </m:mc>
                              </m:mcs>
                              <m:ctrlPr>
                                <a:rPr lang="en-IN" sz="2400" b="1" i="1">
                                  <a:latin typeface="Cambria Math"/>
                                </a:rPr>
                              </m:ctrlPr>
                            </m:mPr>
                            <m:mr>
                              <m:e>
                                <m:sPre>
                                  <m:sPrePr>
                                    <m:ctrlPr>
                                      <a:rPr lang="en-IN" sz="2400" b="1" i="1">
                                        <a:latin typeface="Cambria Math"/>
                                      </a:rPr>
                                    </m:ctrlPr>
                                  </m:sPrePr>
                                  <m:sub/>
                                  <m:sup>
                                    <m:r>
                                      <a:rPr lang="en-IN" i="1">
                                        <a:latin typeface="Cambria Math" panose="02040503050406030204" pitchFamily="18" charset="0"/>
                                      </a:rPr>
                                      <m:t>𝐴</m:t>
                                    </m:r>
                                  </m:sup>
                                  <m:e>
                                    <m:sSub>
                                      <m:sSubPr>
                                        <m:ctrlPr>
                                          <a:rPr lang="en-IN" i="1">
                                            <a:latin typeface="Cambria Math"/>
                                          </a:rPr>
                                        </m:ctrlPr>
                                      </m:sSubPr>
                                      <m:e>
                                        <m:acc>
                                          <m:accPr>
                                            <m:chr m:val="̂"/>
                                            <m:ctrlPr>
                                              <a:rPr lang="en-IN" sz="2400" b="1" i="1">
                                                <a:latin typeface="Cambria Math"/>
                                              </a:rPr>
                                            </m:ctrlPr>
                                          </m:accPr>
                                          <m:e>
                                            <m:r>
                                              <a:rPr lang="en-IN" sz="2400" b="1" i="1">
                                                <a:latin typeface="Cambria Math" panose="02040503050406030204" pitchFamily="18" charset="0"/>
                                              </a:rPr>
                                              <m:t>𝑿</m:t>
                                            </m:r>
                                          </m:e>
                                        </m:acc>
                                      </m:e>
                                      <m:sub>
                                        <m:r>
                                          <a:rPr lang="en-IN" i="1">
                                            <a:latin typeface="Cambria Math" panose="02040503050406030204" pitchFamily="18" charset="0"/>
                                          </a:rPr>
                                          <m:t>𝐵</m:t>
                                        </m:r>
                                      </m:sub>
                                    </m:sSub>
                                  </m:e>
                                </m:sPre>
                              </m:e>
                              <m:e>
                                <m:sPre>
                                  <m:sPrePr>
                                    <m:ctrlPr>
                                      <a:rPr lang="en-IN" sz="2400" b="1" i="1">
                                        <a:latin typeface="Cambria Math"/>
                                      </a:rPr>
                                    </m:ctrlPr>
                                  </m:sPrePr>
                                  <m:sub/>
                                  <m:sup>
                                    <m:r>
                                      <a:rPr lang="en-IN" i="1">
                                        <a:latin typeface="Cambria Math" panose="02040503050406030204" pitchFamily="18" charset="0"/>
                                      </a:rPr>
                                      <m:t>𝐴</m:t>
                                    </m:r>
                                  </m:sup>
                                  <m:e>
                                    <m:sSub>
                                      <m:sSubPr>
                                        <m:ctrlPr>
                                          <a:rPr lang="en-IN" i="1">
                                            <a:latin typeface="Cambria Math"/>
                                          </a:rPr>
                                        </m:ctrlPr>
                                      </m:sSubPr>
                                      <m:e>
                                        <m:acc>
                                          <m:accPr>
                                            <m:chr m:val="̂"/>
                                            <m:ctrlPr>
                                              <a:rPr lang="en-IN" sz="2400" b="1" i="1">
                                                <a:latin typeface="Cambria Math"/>
                                              </a:rPr>
                                            </m:ctrlPr>
                                          </m:accPr>
                                          <m:e>
                                            <m:r>
                                              <a:rPr lang="en-IN" sz="2400" b="1" i="1">
                                                <a:latin typeface="Cambria Math" panose="02040503050406030204" pitchFamily="18" charset="0"/>
                                              </a:rPr>
                                              <m:t>𝒀</m:t>
                                            </m:r>
                                          </m:e>
                                        </m:acc>
                                      </m:e>
                                      <m:sub>
                                        <m:r>
                                          <a:rPr lang="en-IN" i="1">
                                            <a:latin typeface="Cambria Math" panose="02040503050406030204" pitchFamily="18" charset="0"/>
                                          </a:rPr>
                                          <m:t>𝐵</m:t>
                                        </m:r>
                                      </m:sub>
                                    </m:sSub>
                                  </m:e>
                                </m:sPre>
                              </m:e>
                              <m:e>
                                <m:sPre>
                                  <m:sPrePr>
                                    <m:ctrlPr>
                                      <a:rPr lang="en-IN" sz="2400" b="1" i="1">
                                        <a:solidFill>
                                          <a:srgbClr val="000000"/>
                                        </a:solidFill>
                                        <a:latin typeface="Cambria Math"/>
                                      </a:rPr>
                                    </m:ctrlPr>
                                  </m:sPrePr>
                                  <m:sub/>
                                  <m:sup>
                                    <m:r>
                                      <a:rPr lang="en-IN" i="1">
                                        <a:solidFill>
                                          <a:srgbClr val="000000"/>
                                        </a:solidFill>
                                        <a:latin typeface="Cambria Math" panose="02040503050406030204" pitchFamily="18" charset="0"/>
                                      </a:rPr>
                                      <m:t>𝐴</m:t>
                                    </m:r>
                                  </m:sup>
                                  <m:e>
                                    <m:sSub>
                                      <m:sSubPr>
                                        <m:ctrlPr>
                                          <a:rPr lang="en-IN"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𝒁</m:t>
                                            </m:r>
                                          </m:e>
                                        </m:acc>
                                      </m:e>
                                      <m:sub>
                                        <m:r>
                                          <a:rPr lang="en-IN" i="1">
                                            <a:solidFill>
                                              <a:srgbClr val="000000"/>
                                            </a:solidFill>
                                            <a:latin typeface="Cambria Math" panose="02040503050406030204" pitchFamily="18" charset="0"/>
                                          </a:rPr>
                                          <m:t>𝐵</m:t>
                                        </m:r>
                                      </m:sub>
                                    </m:sSub>
                                  </m:e>
                                </m:sPre>
                              </m:e>
                            </m:mr>
                          </m:m>
                        </m:e>
                      </m:d>
                      <m:r>
                        <a:rPr lang="en-IN" b="1" i="1" smtClean="0">
                          <a:solidFill>
                            <a:srgbClr val="000000"/>
                          </a:solidFill>
                          <a:latin typeface="Cambria Math" panose="02040503050406030204" pitchFamily="18" charset="0"/>
                        </a:rPr>
                        <m:t>=</m:t>
                      </m:r>
                      <m:d>
                        <m:dPr>
                          <m:begChr m:val="["/>
                          <m:endChr m:val="]"/>
                          <m:ctrlPr>
                            <a:rPr lang="en-IN" b="1" i="1" smtClean="0">
                              <a:solidFill>
                                <a:srgbClr val="000000"/>
                              </a:solidFill>
                              <a:latin typeface="Cambria Math"/>
                            </a:rPr>
                          </m:ctrlPr>
                        </m:dPr>
                        <m:e>
                          <m:m>
                            <m:mPr>
                              <m:mcs>
                                <m:mc>
                                  <m:mcPr>
                                    <m:count m:val="3"/>
                                    <m:mcJc m:val="center"/>
                                  </m:mcPr>
                                </m:mc>
                              </m:mcs>
                              <m:ctrlPr>
                                <a:rPr lang="en-IN" b="1" i="1" smtClean="0">
                                  <a:solidFill>
                                    <a:srgbClr val="000000"/>
                                  </a:solidFill>
                                  <a:latin typeface="Cambria Math"/>
                                </a:rPr>
                              </m:ctrlPr>
                            </m:mPr>
                            <m:mr>
                              <m:e>
                                <m:sSub>
                                  <m:sSubPr>
                                    <m:ctrlPr>
                                      <a:rPr lang="en-IN" b="1" i="1" smtClean="0">
                                        <a:solidFill>
                                          <a:srgbClr val="000000"/>
                                        </a:solidFill>
                                        <a:latin typeface="Cambria Math"/>
                                      </a:rPr>
                                    </m:ctrlPr>
                                  </m:sSubPr>
                                  <m:e>
                                    <m:acc>
                                      <m:accPr>
                                        <m:chr m:val="̂"/>
                                        <m:ctrlPr>
                                          <a:rPr lang="en-IN" sz="2400" b="1" i="1" smtClean="0">
                                            <a:solidFill>
                                              <a:srgbClr val="000000"/>
                                            </a:solidFill>
                                            <a:latin typeface="Cambria Math"/>
                                          </a:rPr>
                                        </m:ctrlPr>
                                      </m:accPr>
                                      <m:e>
                                        <m:r>
                                          <a:rPr lang="en-IN" sz="2400" b="1" i="1" smtClean="0">
                                            <a:solidFill>
                                              <a:srgbClr val="000000"/>
                                            </a:solidFill>
                                            <a:latin typeface="Cambria Math" panose="02040503050406030204" pitchFamily="18" charset="0"/>
                                          </a:rPr>
                                          <m:t>𝑿</m:t>
                                        </m:r>
                                      </m:e>
                                    </m:acc>
                                  </m:e>
                                  <m:sub>
                                    <m:r>
                                      <a:rPr lang="en-IN" b="1" i="1" smtClean="0">
                                        <a:solidFill>
                                          <a:srgbClr val="000000"/>
                                        </a:solidFill>
                                        <a:latin typeface="Cambria Math" panose="02040503050406030204" pitchFamily="18" charset="0"/>
                                      </a:rPr>
                                      <m:t>𝑩</m:t>
                                    </m:r>
                                  </m:sub>
                                </m:sSub>
                                <m:r>
                                  <m:rPr>
                                    <m:brk m:alnAt="7"/>
                                  </m:rPr>
                                  <a:rPr lang="en-IN" b="1" i="1" smtClean="0">
                                    <a:solidFill>
                                      <a:srgbClr val="000000"/>
                                    </a:solidFill>
                                    <a:latin typeface="Cambria Math" panose="02040503050406030204" pitchFamily="18" charset="0"/>
                                    <a:ea typeface="Cambria Math" panose="02040503050406030204" pitchFamily="18" charset="0"/>
                                  </a:rPr>
                                  <m:t>∙</m:t>
                                </m:r>
                                <m:sSub>
                                  <m:sSubPr>
                                    <m:ctrlPr>
                                      <a:rPr lang="en-IN" b="1" i="1" smtClean="0">
                                        <a:solidFill>
                                          <a:srgbClr val="000000"/>
                                        </a:solidFill>
                                        <a:latin typeface="Cambria Math"/>
                                        <a:ea typeface="Cambria Math" panose="02040503050406030204" pitchFamily="18" charset="0"/>
                                      </a:rPr>
                                    </m:ctrlPr>
                                  </m:sSubPr>
                                  <m:e>
                                    <m:acc>
                                      <m:accPr>
                                        <m:chr m:val="̂"/>
                                        <m:ctrlPr>
                                          <a:rPr lang="en-IN" sz="2400" b="1" i="1" smtClean="0">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𝑿</m:t>
                                        </m:r>
                                      </m:e>
                                    </m:acc>
                                  </m:e>
                                  <m:sub>
                                    <m:r>
                                      <a:rPr lang="en-IN" b="1" i="1" smtClean="0">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mr>
                          </m:m>
                        </m:e>
                      </m:d>
                    </m:oMath>
                  </m:oMathPara>
                </a14:m>
                <a:endParaRPr lang="en-IN" dirty="0"/>
              </a:p>
            </p:txBody>
          </p:sp>
        </mc:Choice>
        <mc:Fallback xmlns="">
          <p:sp>
            <p:nvSpPr>
              <p:cNvPr id="40" name="Rectangle 39"/>
              <p:cNvSpPr>
                <a:spLocks noRot="1" noChangeAspect="1" noMove="1" noResize="1" noEditPoints="1" noAdjustHandles="1" noChangeArrowheads="1" noChangeShapeType="1" noTextEdit="1"/>
              </p:cNvSpPr>
              <p:nvPr/>
            </p:nvSpPr>
            <p:spPr>
              <a:xfrm>
                <a:off x="5333344" y="2044531"/>
                <a:ext cx="6952519" cy="1319464"/>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8180397" y="3425540"/>
                <a:ext cx="3248838" cy="1143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smtClean="0">
                          <a:solidFill>
                            <a:srgbClr val="000000"/>
                          </a:solidFill>
                          <a:latin typeface="Cambria Math" panose="02040503050406030204" pitchFamily="18" charset="0"/>
                          <a:ea typeface="Cambria Math" panose="02040503050406030204" pitchFamily="18" charset="0"/>
                        </a:rPr>
                        <m:t>=</m:t>
                      </m:r>
                      <m:d>
                        <m:dPr>
                          <m:begChr m:val="["/>
                          <m:endChr m:val="]"/>
                          <m:ctrlPr>
                            <a:rPr lang="en-IN" sz="2400" b="1" i="1">
                              <a:solidFill>
                                <a:srgbClr val="000000"/>
                              </a:solidFill>
                              <a:latin typeface="Cambria Math"/>
                              <a:ea typeface="Cambria Math" panose="02040503050406030204" pitchFamily="18" charset="0"/>
                            </a:rPr>
                          </m:ctrlPr>
                        </m:dPr>
                        <m:e>
                          <m:m>
                            <m:mPr>
                              <m:mcs>
                                <m:mc>
                                  <m:mcPr>
                                    <m:count m:val="3"/>
                                    <m:mcJc m:val="center"/>
                                  </m:mcPr>
                                </m:mc>
                              </m:mcs>
                              <m:ctrlPr>
                                <a:rPr lang="en-IN" sz="2400" b="1" i="1">
                                  <a:solidFill>
                                    <a:srgbClr val="000000"/>
                                  </a:solidFill>
                                  <a:latin typeface="Cambria Math"/>
                                  <a:ea typeface="Cambria Math" panose="02040503050406030204" pitchFamily="18" charset="0"/>
                                </a:rPr>
                              </m:ctrlPr>
                            </m:mPr>
                            <m:mr>
                              <m:e>
                                <m:r>
                                  <a:rPr lang="en-IN" sz="2400" b="1" i="1">
                                    <a:solidFill>
                                      <a:srgbClr val="000000"/>
                                    </a:solidFill>
                                    <a:latin typeface="Cambria Math" panose="02040503050406030204" pitchFamily="18" charset="0"/>
                                    <a:ea typeface="Cambria Math" panose="02040503050406030204" pitchFamily="18" charset="0"/>
                                  </a:rPr>
                                  <m:t>𝒄𝒐𝒔</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a:solidFill>
                                      <a:srgbClr val="000000"/>
                                    </a:solidFill>
                                    <a:latin typeface="Cambria Math" panose="02040503050406030204" pitchFamily="18" charset="0"/>
                                    <a:ea typeface="Cambria Math" panose="02040503050406030204" pitchFamily="18" charset="0"/>
                                  </a:rPr>
                                  <m:t>𝟎</m:t>
                                </m:r>
                              </m:e>
                              <m:e>
                                <m:r>
                                  <a:rPr lang="en-IN" sz="2400" b="1" i="1">
                                    <a:solidFill>
                                      <a:srgbClr val="000000"/>
                                    </a:solidFill>
                                    <a:latin typeface="Cambria Math" panose="02040503050406030204" pitchFamily="18" charset="0"/>
                                    <a:ea typeface="Cambria Math" panose="02040503050406030204" pitchFamily="18" charset="0"/>
                                  </a:rPr>
                                  <m:t>𝒔𝒊𝒏</m:t>
                                </m:r>
                                <m:r>
                                  <m:rPr>
                                    <m:sty m:val="p"/>
                                  </m:rPr>
                                  <a:rPr lang="el-GR" sz="2400" b="1" i="1">
                                    <a:solidFill>
                                      <a:srgbClr val="000000"/>
                                    </a:solidFill>
                                    <a:latin typeface="Cambria Math" panose="02040503050406030204" pitchFamily="18" charset="0"/>
                                    <a:ea typeface="Cambria Math" panose="02040503050406030204" pitchFamily="18" charset="0"/>
                                  </a:rPr>
                                  <m:t>ϕ</m:t>
                                </m:r>
                              </m:e>
                            </m:mr>
                            <m:mr>
                              <m:e>
                                <m:r>
                                  <a:rPr lang="en-IN" sz="2400" b="1" i="1">
                                    <a:solidFill>
                                      <a:srgbClr val="000000"/>
                                    </a:solidFill>
                                    <a:latin typeface="Cambria Math" panose="02040503050406030204" pitchFamily="18" charset="0"/>
                                    <a:ea typeface="Cambria Math" panose="02040503050406030204" pitchFamily="18" charset="0"/>
                                  </a:rPr>
                                  <m:t>𝟎</m:t>
                                </m:r>
                              </m:e>
                              <m:e>
                                <m:r>
                                  <a:rPr lang="en-IN" sz="2400" b="1" i="1" smtClean="0">
                                    <a:solidFill>
                                      <a:srgbClr val="000000"/>
                                    </a:solidFill>
                                    <a:latin typeface="Cambria Math" panose="02040503050406030204" pitchFamily="18" charset="0"/>
                                    <a:ea typeface="Cambria Math" panose="02040503050406030204" pitchFamily="18" charset="0"/>
                                  </a:rPr>
                                  <m:t>𝟏</m:t>
                                </m:r>
                              </m:e>
                              <m:e>
                                <m:r>
                                  <a:rPr lang="en-IN" sz="2400" b="1" i="1" smtClean="0">
                                    <a:solidFill>
                                      <a:srgbClr val="000000"/>
                                    </a:solidFill>
                                    <a:latin typeface="Cambria Math" panose="02040503050406030204" pitchFamily="18" charset="0"/>
                                    <a:ea typeface="Cambria Math" panose="02040503050406030204" pitchFamily="18" charset="0"/>
                                  </a:rPr>
                                  <m:t>𝟎</m:t>
                                </m:r>
                              </m:e>
                            </m:mr>
                            <m:mr>
                              <m:e>
                                <m:r>
                                  <a:rPr lang="en-IN" sz="2400" b="1" i="1" smtClean="0">
                                    <a:solidFill>
                                      <a:srgbClr val="000000"/>
                                    </a:solidFill>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ea typeface="Cambria Math" panose="02040503050406030204" pitchFamily="18" charset="0"/>
                                  </a:rPr>
                                  <m:t>𝒔𝒊𝒏</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smtClean="0">
                                    <a:solidFill>
                                      <a:srgbClr val="000000"/>
                                    </a:solidFill>
                                    <a:latin typeface="Cambria Math" panose="02040503050406030204" pitchFamily="18" charset="0"/>
                                    <a:ea typeface="Cambria Math" panose="02040503050406030204" pitchFamily="18" charset="0"/>
                                  </a:rPr>
                                  <m:t>𝟎</m:t>
                                </m:r>
                              </m:e>
                              <m:e>
                                <m:r>
                                  <a:rPr lang="en-IN" sz="2400" b="1" i="1">
                                    <a:solidFill>
                                      <a:srgbClr val="000000"/>
                                    </a:solidFill>
                                    <a:latin typeface="Cambria Math" panose="02040503050406030204" pitchFamily="18" charset="0"/>
                                    <a:ea typeface="Cambria Math" panose="02040503050406030204" pitchFamily="18" charset="0"/>
                                  </a:rPr>
                                  <m:t>𝒄𝒐𝒔</m:t>
                                </m:r>
                                <m:r>
                                  <m:rPr>
                                    <m:sty m:val="p"/>
                                  </m:rPr>
                                  <a:rPr lang="el-GR" sz="2400" b="1" i="1">
                                    <a:solidFill>
                                      <a:srgbClr val="000000"/>
                                    </a:solidFill>
                                    <a:latin typeface="Cambria Math" panose="02040503050406030204" pitchFamily="18" charset="0"/>
                                    <a:ea typeface="Cambria Math" panose="02040503050406030204" pitchFamily="18" charset="0"/>
                                  </a:rPr>
                                  <m:t>ϕ</m:t>
                                </m:r>
                              </m:e>
                            </m:mr>
                          </m:m>
                        </m:e>
                      </m:d>
                    </m:oMath>
                  </m:oMathPara>
                </a14:m>
                <a:endParaRPr lang="en-IN" sz="2400" dirty="0"/>
              </a:p>
            </p:txBody>
          </p:sp>
        </mc:Choice>
        <mc:Fallback xmlns="">
          <p:sp>
            <p:nvSpPr>
              <p:cNvPr id="44" name="Rectangle 43"/>
              <p:cNvSpPr>
                <a:spLocks noRot="1" noChangeAspect="1" noMove="1" noResize="1" noEditPoints="1" noAdjustHandles="1" noChangeArrowheads="1" noChangeShapeType="1" noTextEdit="1"/>
              </p:cNvSpPr>
              <p:nvPr/>
            </p:nvSpPr>
            <p:spPr>
              <a:xfrm>
                <a:off x="8180397" y="3425540"/>
                <a:ext cx="3248838" cy="1143583"/>
              </a:xfrm>
              <a:prstGeom prst="rect">
                <a:avLst/>
              </a:prstGeom>
              <a:blipFill>
                <a:blip r:embed="rId22"/>
                <a:stretch>
                  <a:fillRect/>
                </a:stretch>
              </a:blipFill>
            </p:spPr>
            <p:txBody>
              <a:bodyPr/>
              <a:lstStyle/>
              <a:p>
                <a:r>
                  <a:rPr lang="en-IN">
                    <a:noFill/>
                  </a:rPr>
                  <a:t> </a:t>
                </a:r>
              </a:p>
            </p:txBody>
          </p:sp>
        </mc:Fallback>
      </mc:AlternateContent>
      <p:sp>
        <p:nvSpPr>
          <p:cNvPr id="45" name="Right Brace 44"/>
          <p:cNvSpPr/>
          <p:nvPr/>
        </p:nvSpPr>
        <p:spPr>
          <a:xfrm rot="5400000">
            <a:off x="9885126" y="3376329"/>
            <a:ext cx="181534" cy="2574726"/>
          </a:xfrm>
          <a:prstGeom prst="rightBrace">
            <a:avLst>
              <a:gd name="adj1" fmla="val 162438"/>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6" name="TextBox 45"/>
              <p:cNvSpPr txBox="1"/>
              <p:nvPr/>
            </p:nvSpPr>
            <p:spPr>
              <a:xfrm>
                <a:off x="7422437" y="4722422"/>
                <a:ext cx="4851698" cy="5091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rPr>
                  <a:t>R</a:t>
                </a:r>
                <a14:m>
                  <m:oMath xmlns:m="http://schemas.openxmlformats.org/officeDocument/2006/math">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𝐨𝐭𝐚𝐭𝐢𝐨𝐧</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 </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𝐌𝐚𝐭𝐫𝐢𝐱</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 </m:t>
                    </m:r>
                    <m:sPre>
                      <m:sPrePr>
                        <m:ctrlPr>
                          <a:rPr kumimoji="0" lang="en-IN" sz="2400" b="1" i="1" u="none" strike="noStrike" kern="1200" cap="none" spc="0" normalizeH="0" baseline="0" noProof="0" smtClean="0">
                            <a:ln>
                              <a:noFill/>
                            </a:ln>
                            <a:solidFill>
                              <a:srgbClr val="FF0000"/>
                            </a:solidFill>
                            <a:effectLst/>
                            <a:uLnTx/>
                            <a:uFillTx/>
                            <a:latin typeface="Cambria Math"/>
                          </a:rPr>
                        </m:ctrlPr>
                      </m:sPrePr>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𝑩</m:t>
                        </m:r>
                      </m:sub>
                      <m:sup>
                        <m:r>
                          <a:rPr lang="en-IN" sz="2400" b="1" i="1" smtClean="0">
                            <a:solidFill>
                              <a:srgbClr val="FF0000"/>
                            </a:solidFill>
                            <a:latin typeface="Cambria Math" panose="02040503050406030204" pitchFamily="18" charset="0"/>
                          </a:rPr>
                          <m:t>𝑨</m:t>
                        </m:r>
                      </m:sup>
                      <m:e>
                        <m:d>
                          <m:dPr>
                            <m:begChr m:val="["/>
                            <m:endChr m:val="]"/>
                            <m:ctrlPr>
                              <a:rPr lang="en-IN" sz="2400" b="1" i="1" smtClean="0">
                                <a:solidFill>
                                  <a:srgbClr val="FF0000"/>
                                </a:solidFill>
                                <a:latin typeface="Cambria Math"/>
                              </a:rPr>
                            </m:ctrlPr>
                          </m:dPr>
                          <m:e>
                            <m:r>
                              <a:rPr lang="en-IN" sz="2400" b="1" i="1" smtClean="0">
                                <a:solidFill>
                                  <a:srgbClr val="FF0000"/>
                                </a:solidFill>
                                <a:latin typeface="Cambria Math" panose="02040503050406030204" pitchFamily="18" charset="0"/>
                              </a:rPr>
                              <m:t>𝑹</m:t>
                            </m:r>
                          </m:e>
                        </m:d>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d>
                          <m:dPr>
                            <m:ctrlPr>
                              <a:rPr lang="en-IN" sz="2400" b="1" i="1" smtClean="0">
                                <a:solidFill>
                                  <a:srgbClr val="FF0000"/>
                                </a:solidFill>
                                <a:latin typeface="Cambria Math"/>
                              </a:rPr>
                            </m:ctrlPr>
                          </m:dPr>
                          <m:e>
                            <m:acc>
                              <m:accPr>
                                <m:chr m:val="̂"/>
                                <m:ctrlPr>
                                  <a:rPr kumimoji="0" lang="en-IN" sz="2400" b="1" i="1" u="none" strike="noStrike" kern="1200" cap="none" spc="0" normalizeH="0" baseline="0" noProof="0" smtClean="0">
                                    <a:ln>
                                      <a:noFill/>
                                    </a:ln>
                                    <a:solidFill>
                                      <a:srgbClr val="FF0000"/>
                                    </a:solidFill>
                                    <a:effectLst/>
                                    <a:uLnTx/>
                                    <a:uFillTx/>
                                    <a:latin typeface="Cambria Math"/>
                                  </a:rPr>
                                </m:ctrlPr>
                              </m:acc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𝒀</m:t>
                                </m:r>
                              </m:e>
                            </m:acc>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m:t>
                            </m:r>
                            <m:r>
                              <a:rPr kumimoji="0" lang="el-GR"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𝝓</m:t>
                            </m:r>
                          </m:e>
                        </m:d>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e>
                    </m:sPre>
                  </m:oMath>
                </a14:m>
                <a:endParaRPr kumimoji="0" lang="en-IN" sz="2400" b="1" i="0" u="none" strike="noStrike" kern="1200" cap="none" spc="0" normalizeH="0" baseline="0" noProof="0" dirty="0">
                  <a:ln>
                    <a:noFill/>
                  </a:ln>
                  <a:solidFill>
                    <a:srgbClr val="FF0000"/>
                  </a:solidFill>
                  <a:effectLst/>
                  <a:uLnTx/>
                  <a:uFillTx/>
                  <a:latin typeface="Franklin Gothic Book" panose="020B0503020102020204"/>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7422437" y="4722422"/>
                <a:ext cx="4851698" cy="509178"/>
              </a:xfrm>
              <a:prstGeom prst="rect">
                <a:avLst/>
              </a:prstGeom>
              <a:blipFill>
                <a:blip r:embed="rId23"/>
                <a:stretch>
                  <a:fillRect l="-2013" t="-4819" b="-22892"/>
                </a:stretch>
              </a:blipFill>
            </p:spPr>
            <p:txBody>
              <a:bodyPr/>
              <a:lstStyle/>
              <a:p>
                <a:r>
                  <a:rPr lang="en-IN">
                    <a:noFill/>
                  </a:rPr>
                  <a:t> </a:t>
                </a:r>
              </a:p>
            </p:txBody>
          </p:sp>
        </mc:Fallback>
      </mc:AlternateContent>
      <p:sp>
        <p:nvSpPr>
          <p:cNvPr id="10" name="Rectangle 9"/>
          <p:cNvSpPr/>
          <p:nvPr/>
        </p:nvSpPr>
        <p:spPr>
          <a:xfrm>
            <a:off x="1502475" y="155355"/>
            <a:ext cx="7903687" cy="584775"/>
          </a:xfrm>
          <a:prstGeom prst="rect">
            <a:avLst/>
          </a:prstGeom>
        </p:spPr>
        <p:txBody>
          <a:bodyPr wrap="square">
            <a:spAutoFit/>
          </a:bodyPr>
          <a:lstStyle/>
          <a:p>
            <a:r>
              <a:rPr lang="en-IN" sz="3200" cap="all" spc="200" dirty="0">
                <a:solidFill>
                  <a:srgbClr val="FF0000"/>
                </a:solidFill>
                <a:ea typeface="+mj-ea"/>
                <a:cs typeface="+mj-cs"/>
              </a:rPr>
              <a:t>EXAMPLE – Rotation axis is </a:t>
            </a:r>
            <a:r>
              <a:rPr lang="en-IN" sz="3200" cap="all" spc="200" dirty="0" smtClean="0">
                <a:solidFill>
                  <a:srgbClr val="FF0000"/>
                </a:solidFill>
                <a:ea typeface="+mj-ea"/>
                <a:cs typeface="+mj-cs"/>
              </a:rPr>
              <a:t>Y–axis</a:t>
            </a:r>
            <a:endParaRPr lang="en-IN" dirty="0"/>
          </a:p>
        </p:txBody>
      </p:sp>
      <p:sp>
        <p:nvSpPr>
          <p:cNvPr id="41" name="TextBox 40">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Tree>
    <p:extLst>
      <p:ext uri="{BB962C8B-B14F-4D97-AF65-F5344CB8AC3E}">
        <p14:creationId xmlns:p14="http://schemas.microsoft.com/office/powerpoint/2010/main" val="3046071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74C61D7-A79C-466A-8158-3C46B733F5D4}"/>
              </a:ext>
            </a:extLst>
          </p:cNvPr>
          <p:cNvSpPr>
            <a:spLocks noGrp="1"/>
          </p:cNvSpPr>
          <p:nvPr>
            <p:ph type="sldNum" sz="quarter" idx="12"/>
          </p:nvPr>
        </p:nvSpPr>
        <p:spPr/>
        <p:txBody>
          <a:bodyPr/>
          <a:lstStyle/>
          <a:p>
            <a:fld id="{AC383DC2-5599-43D7-9E00-1EF46298FDA3}" type="slidenum">
              <a:rPr lang="en-IN" smtClean="0"/>
              <a:t>20</a:t>
            </a:fld>
            <a:endParaRPr lang="en-IN"/>
          </a:p>
        </p:txBody>
      </p:sp>
      <p:sp>
        <p:nvSpPr>
          <p:cNvPr id="6" name="Title 1">
            <a:extLst>
              <a:ext uri="{FF2B5EF4-FFF2-40B4-BE49-F238E27FC236}">
                <a16:creationId xmlns:a16="http://schemas.microsoft.com/office/drawing/2014/main" xmlns="" id="{451CE881-826E-4BED-9EB9-AA19B8929FBF}"/>
              </a:ext>
            </a:extLst>
          </p:cNvPr>
          <p:cNvSpPr>
            <a:spLocks noGrp="1"/>
          </p:cNvSpPr>
          <p:nvPr>
            <p:ph type="title" idx="4294967295"/>
          </p:nvPr>
        </p:nvSpPr>
        <p:spPr>
          <a:xfrm>
            <a:off x="3647089" y="81823"/>
            <a:ext cx="4750677" cy="632880"/>
          </a:xfrm>
        </p:spPr>
        <p:txBody>
          <a:bodyPr>
            <a:normAutofit fontScale="90000"/>
          </a:bodyPr>
          <a:lstStyle/>
          <a:p>
            <a:r>
              <a:rPr lang="en-IN" b="1" dirty="0">
                <a:solidFill>
                  <a:srgbClr val="FF0000"/>
                </a:solidFill>
              </a:rPr>
              <a:t>Z–Y–X EULER angles</a:t>
            </a:r>
          </a:p>
        </p:txBody>
      </p:sp>
      <p:sp>
        <p:nvSpPr>
          <p:cNvPr id="8" name="TextBox 7">
            <a:extLst>
              <a:ext uri="{FF2B5EF4-FFF2-40B4-BE49-F238E27FC236}">
                <a16:creationId xmlns:a16="http://schemas.microsoft.com/office/drawing/2014/main" xmlns="" id="{DB6A91CB-A805-4BC4-B897-07423CD4773B}"/>
              </a:ext>
            </a:extLst>
          </p:cNvPr>
          <p:cNvSpPr txBox="1"/>
          <p:nvPr/>
        </p:nvSpPr>
        <p:spPr>
          <a:xfrm>
            <a:off x="-19261" y="960137"/>
            <a:ext cx="3720825" cy="830997"/>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One method of describing the body frame {B}</a:t>
            </a:r>
            <a:r>
              <a:rPr kumimoji="0" lang="en-IN" sz="2400" b="1" i="0" strike="noStrike" kern="1200" cap="none" spc="0" normalizeH="0" noProof="0" dirty="0">
                <a:ln>
                  <a:noFill/>
                </a:ln>
                <a:solidFill>
                  <a:srgbClr val="0070C0"/>
                </a:solidFill>
                <a:effectLst/>
                <a:uLnTx/>
                <a:uFillTx/>
                <a:latin typeface="Franklin Gothic Book" panose="020B0503020102020204"/>
              </a:rPr>
              <a:t> is</a:t>
            </a:r>
            <a:endParaRPr kumimoji="0" lang="en-IN" sz="2400" b="1" i="0" strike="noStrike" kern="1200" cap="none" spc="0" normalizeH="0" baseline="0" noProof="0" dirty="0">
              <a:ln>
                <a:noFill/>
              </a:ln>
              <a:solidFill>
                <a:srgbClr val="FF0000"/>
              </a:solidFill>
              <a:effectLst/>
              <a:uLnTx/>
              <a:uFillTx/>
              <a:latin typeface="Franklin Gothic Book" panose="020B0503020102020204"/>
            </a:endParaRPr>
          </a:p>
        </p:txBody>
      </p:sp>
      <p:sp>
        <p:nvSpPr>
          <p:cNvPr id="9" name="Right Arrow 5">
            <a:extLst>
              <a:ext uri="{FF2B5EF4-FFF2-40B4-BE49-F238E27FC236}">
                <a16:creationId xmlns:a16="http://schemas.microsoft.com/office/drawing/2014/main" xmlns="" id="{513BC983-0696-49AF-9FAC-59EDA0810D1C}"/>
              </a:ext>
            </a:extLst>
          </p:cNvPr>
          <p:cNvSpPr/>
          <p:nvPr/>
        </p:nvSpPr>
        <p:spPr>
          <a:xfrm>
            <a:off x="3386136" y="1351259"/>
            <a:ext cx="477038"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8727B290-96C1-46CE-936A-D0FEA889EEA7}"/>
                  </a:ext>
                </a:extLst>
              </p:cNvPr>
              <p:cNvSpPr txBox="1"/>
              <p:nvPr/>
            </p:nvSpPr>
            <p:spPr>
              <a:xfrm>
                <a:off x="4017184" y="908643"/>
                <a:ext cx="8154105" cy="1275477"/>
              </a:xfrm>
              <a:prstGeom prst="rect">
                <a:avLst/>
              </a:prstGeom>
              <a:noFill/>
            </p:spPr>
            <p:txBody>
              <a:bodyPr wrap="square" rtlCol="0">
                <a:spAutoFit/>
              </a:bodyPr>
              <a:lstStyle/>
              <a:p>
                <a:r>
                  <a:rPr lang="en-US" sz="2400" b="1" dirty="0">
                    <a:solidFill>
                      <a:srgbClr val="0070C0"/>
                    </a:solidFill>
                    <a:latin typeface="Franklin Gothic Book" panose="020B0503020102020204" pitchFamily="34" charset="0"/>
                  </a:rPr>
                  <a:t>Start with the frame coincident with a known reference frame </a:t>
                </a:r>
                <a:r>
                  <a:rPr lang="en-US" sz="2400" b="1" i="1" dirty="0">
                    <a:solidFill>
                      <a:srgbClr val="FF0000"/>
                    </a:solidFill>
                    <a:latin typeface="Franklin Gothic Book" panose="020B0503020102020204" pitchFamily="34" charset="0"/>
                  </a:rPr>
                  <a:t>{A}</a:t>
                </a:r>
                <a:r>
                  <a:rPr lang="en-US" sz="2400" b="1" dirty="0">
                    <a:solidFill>
                      <a:srgbClr val="0070C0"/>
                    </a:solidFill>
                    <a:latin typeface="Franklin Gothic Book" panose="020B0503020102020204" pitchFamily="34" charset="0"/>
                  </a:rPr>
                  <a:t>. Rotate </a:t>
                </a:r>
                <a:r>
                  <a:rPr lang="en-US" sz="2400" b="1" i="1" dirty="0">
                    <a:solidFill>
                      <a:srgbClr val="FF0000"/>
                    </a:solidFill>
                    <a:latin typeface="Franklin Gothic Book" panose="020B0503020102020204" pitchFamily="34" charset="0"/>
                  </a:rPr>
                  <a:t>{B}</a:t>
                </a:r>
                <a:r>
                  <a:rPr lang="en-US" sz="2400" b="1" dirty="0">
                    <a:solidFill>
                      <a:srgbClr val="0070C0"/>
                    </a:solidFill>
                    <a:latin typeface="Franklin Gothic Book" panose="020B0503020102020204" pitchFamily="34" charset="0"/>
                  </a:rPr>
                  <a:t> first about </a:t>
                </a:r>
                <a14:m>
                  <m:oMath xmlns:m="http://schemas.openxmlformats.org/officeDocument/2006/math">
                    <m:sSub>
                      <m:sSubPr>
                        <m:ctrlPr>
                          <a:rPr lang="en-IN" b="1" i="1" smtClean="0">
                            <a:solidFill>
                              <a:srgbClr val="FF0000"/>
                            </a:solidFill>
                            <a:latin typeface="Cambria Math"/>
                            <a:ea typeface="Cambria Math" panose="02040503050406030204" pitchFamily="18" charset="0"/>
                          </a:rPr>
                        </m:ctrlPr>
                      </m:sSubPr>
                      <m:e>
                        <m:acc>
                          <m:accPr>
                            <m:chr m:val="̂"/>
                            <m:ctrlPr>
                              <a:rPr lang="en-IN" sz="2400" b="1" i="1">
                                <a:solidFill>
                                  <a:srgbClr val="FF0000"/>
                                </a:solidFill>
                                <a:latin typeface="Cambria Math"/>
                                <a:ea typeface="Cambria Math" panose="02040503050406030204" pitchFamily="18" charset="0"/>
                              </a:rPr>
                            </m:ctrlPr>
                          </m:accPr>
                          <m:e>
                            <m:r>
                              <a:rPr lang="en-IN" sz="2400" b="1" i="1" smtClean="0">
                                <a:solidFill>
                                  <a:srgbClr val="FF0000"/>
                                </a:solidFill>
                                <a:latin typeface="Cambria Math" panose="02040503050406030204" pitchFamily="18" charset="0"/>
                                <a:ea typeface="Cambria Math" panose="02040503050406030204" pitchFamily="18" charset="0"/>
                              </a:rPr>
                              <m:t>𝒁</m:t>
                            </m:r>
                          </m:e>
                        </m:acc>
                      </m:e>
                      <m:sub>
                        <m:r>
                          <a:rPr lang="en-IN" sz="2400" b="1" i="1" smtClean="0">
                            <a:solidFill>
                              <a:srgbClr val="FF0000"/>
                            </a:solidFill>
                            <a:latin typeface="Cambria Math" panose="02040503050406030204" pitchFamily="18" charset="0"/>
                            <a:ea typeface="Cambria Math" panose="02040503050406030204" pitchFamily="18" charset="0"/>
                          </a:rPr>
                          <m:t>𝑩</m:t>
                        </m:r>
                      </m:sub>
                    </m:sSub>
                  </m:oMath>
                </a14:m>
                <a:r>
                  <a:rPr lang="en-US" sz="2400" b="1" dirty="0">
                    <a:solidFill>
                      <a:srgbClr val="0070C0"/>
                    </a:solidFill>
                    <a:latin typeface="Franklin Gothic Book" panose="020B0503020102020204" pitchFamily="34" charset="0"/>
                  </a:rPr>
                  <a:t> by an angle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𝜶</m:t>
                    </m:r>
                  </m:oMath>
                </a14:m>
                <a:r>
                  <a:rPr lang="en-US" sz="2400" b="1" dirty="0">
                    <a:solidFill>
                      <a:srgbClr val="0070C0"/>
                    </a:solidFill>
                    <a:latin typeface="Franklin Gothic Book" panose="020B0503020102020204" pitchFamily="34" charset="0"/>
                  </a:rPr>
                  <a:t>, then about </a:t>
                </a:r>
                <a14:m>
                  <m:oMath xmlns:m="http://schemas.openxmlformats.org/officeDocument/2006/math">
                    <m:sSub>
                      <m:sSubPr>
                        <m:ctrlPr>
                          <a:rPr lang="en-IN" sz="2400" b="1" i="1">
                            <a:solidFill>
                              <a:srgbClr val="FF0000"/>
                            </a:solidFill>
                            <a:latin typeface="Cambria Math"/>
                            <a:ea typeface="Cambria Math" panose="02040503050406030204" pitchFamily="18" charset="0"/>
                          </a:rPr>
                        </m:ctrlPr>
                      </m:sSubPr>
                      <m:e>
                        <m:acc>
                          <m:accPr>
                            <m:chr m:val="̂"/>
                            <m:ctrlPr>
                              <a:rPr lang="en-IN" sz="2400" b="1" i="1">
                                <a:solidFill>
                                  <a:srgbClr val="FF0000"/>
                                </a:solidFill>
                                <a:latin typeface="Cambria Math"/>
                                <a:ea typeface="Cambria Math" panose="02040503050406030204" pitchFamily="18" charset="0"/>
                              </a:rPr>
                            </m:ctrlPr>
                          </m:accPr>
                          <m:e>
                            <m:r>
                              <a:rPr lang="en-IN" sz="2400" b="1" i="1" smtClean="0">
                                <a:solidFill>
                                  <a:srgbClr val="FF0000"/>
                                </a:solidFill>
                                <a:latin typeface="Cambria Math" panose="02040503050406030204" pitchFamily="18" charset="0"/>
                                <a:ea typeface="Cambria Math" panose="02040503050406030204" pitchFamily="18" charset="0"/>
                              </a:rPr>
                              <m:t>𝒀</m:t>
                            </m:r>
                          </m:e>
                        </m:acc>
                      </m:e>
                      <m:sub>
                        <m:r>
                          <a:rPr lang="en-IN" sz="2400" b="1" i="1" smtClean="0">
                            <a:solidFill>
                              <a:srgbClr val="FF0000"/>
                            </a:solidFill>
                            <a:latin typeface="Cambria Math" panose="02040503050406030204" pitchFamily="18" charset="0"/>
                            <a:ea typeface="Cambria Math" panose="02040503050406030204" pitchFamily="18" charset="0"/>
                          </a:rPr>
                          <m:t>𝑩</m:t>
                        </m:r>
                      </m:sub>
                    </m:sSub>
                  </m:oMath>
                </a14:m>
                <a:r>
                  <a:rPr lang="en-US" sz="2400" b="1" dirty="0">
                    <a:solidFill>
                      <a:srgbClr val="0070C0"/>
                    </a:solidFill>
                    <a:latin typeface="Franklin Gothic Book" panose="020B0503020102020204" pitchFamily="34" charset="0"/>
                  </a:rPr>
                  <a:t> by an angle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𝜷</m:t>
                    </m:r>
                  </m:oMath>
                </a14:m>
                <a:r>
                  <a:rPr lang="en-US" sz="2400" b="1" dirty="0">
                    <a:solidFill>
                      <a:srgbClr val="0070C0"/>
                    </a:solidFill>
                    <a:latin typeface="Franklin Gothic Book" panose="020B0503020102020204" pitchFamily="34" charset="0"/>
                  </a:rPr>
                  <a:t> and, finally, about </a:t>
                </a:r>
                <a14:m>
                  <m:oMath xmlns:m="http://schemas.openxmlformats.org/officeDocument/2006/math">
                    <m:sSub>
                      <m:sSubPr>
                        <m:ctrlPr>
                          <a:rPr lang="en-IN" sz="2400" b="1" i="1">
                            <a:solidFill>
                              <a:srgbClr val="FF0000"/>
                            </a:solidFill>
                            <a:latin typeface="Cambria Math"/>
                            <a:ea typeface="Cambria Math" panose="02040503050406030204" pitchFamily="18" charset="0"/>
                          </a:rPr>
                        </m:ctrlPr>
                      </m:sSubPr>
                      <m:e>
                        <m:acc>
                          <m:accPr>
                            <m:chr m:val="̂"/>
                            <m:ctrlPr>
                              <a:rPr lang="en-IN" sz="2400" b="1" i="1">
                                <a:solidFill>
                                  <a:srgbClr val="FF0000"/>
                                </a:solidFill>
                                <a:latin typeface="Cambria Math"/>
                                <a:ea typeface="Cambria Math" panose="02040503050406030204" pitchFamily="18" charset="0"/>
                              </a:rPr>
                            </m:ctrlPr>
                          </m:accPr>
                          <m:e>
                            <m:r>
                              <a:rPr lang="en-IN" sz="2400" b="1" i="1" smtClean="0">
                                <a:solidFill>
                                  <a:srgbClr val="FF0000"/>
                                </a:solidFill>
                                <a:latin typeface="Cambria Math" panose="02040503050406030204" pitchFamily="18" charset="0"/>
                                <a:ea typeface="Cambria Math" panose="02040503050406030204" pitchFamily="18" charset="0"/>
                              </a:rPr>
                              <m:t>𝑿</m:t>
                            </m:r>
                          </m:e>
                        </m:acc>
                      </m:e>
                      <m:sub>
                        <m:r>
                          <a:rPr lang="en-IN" sz="2400" b="1" i="1" smtClean="0">
                            <a:solidFill>
                              <a:srgbClr val="FF0000"/>
                            </a:solidFill>
                            <a:latin typeface="Cambria Math" panose="02040503050406030204" pitchFamily="18" charset="0"/>
                            <a:ea typeface="Cambria Math" panose="02040503050406030204" pitchFamily="18" charset="0"/>
                          </a:rPr>
                          <m:t>𝑩</m:t>
                        </m:r>
                      </m:sub>
                    </m:sSub>
                  </m:oMath>
                </a14:m>
                <a:r>
                  <a:rPr lang="en-US" sz="2400" b="1" dirty="0">
                    <a:solidFill>
                      <a:srgbClr val="0070C0"/>
                    </a:solidFill>
                    <a:latin typeface="Franklin Gothic Book" panose="020B0503020102020204" pitchFamily="34" charset="0"/>
                  </a:rPr>
                  <a:t> by an angle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𝜸</m:t>
                    </m:r>
                  </m:oMath>
                </a14:m>
                <a:endParaRPr kumimoji="0" lang="en-IN" sz="2400" b="1" i="0" strike="noStrike" kern="1200" cap="none" spc="0" normalizeH="0" baseline="0" noProof="0" dirty="0">
                  <a:ln>
                    <a:noFill/>
                  </a:ln>
                  <a:solidFill>
                    <a:srgbClr val="FF0000"/>
                  </a:solidFill>
                  <a:effectLst/>
                  <a:uLnTx/>
                  <a:uFillTx/>
                  <a:latin typeface="Franklin Gothic Book" panose="020B0503020102020204" pitchFamily="34" charset="0"/>
                </a:endParaRPr>
              </a:p>
            </p:txBody>
          </p:sp>
        </mc:Choice>
        <mc:Fallback xmlns="">
          <p:sp>
            <p:nvSpPr>
              <p:cNvPr id="10" name="TextBox 9">
                <a:extLst>
                  <a:ext uri="{FF2B5EF4-FFF2-40B4-BE49-F238E27FC236}">
                    <a16:creationId xmlns:a16="http://schemas.microsoft.com/office/drawing/2014/main" id="{8727B290-96C1-46CE-936A-D0FEA889EEA7}"/>
                  </a:ext>
                </a:extLst>
              </p:cNvPr>
              <p:cNvSpPr txBox="1">
                <a:spLocks noRot="1" noChangeAspect="1" noMove="1" noResize="1" noEditPoints="1" noAdjustHandles="1" noChangeArrowheads="1" noChangeShapeType="1" noTextEdit="1"/>
              </p:cNvSpPr>
              <p:nvPr/>
            </p:nvSpPr>
            <p:spPr>
              <a:xfrm>
                <a:off x="4017184" y="908643"/>
                <a:ext cx="8154105" cy="1275477"/>
              </a:xfrm>
              <a:prstGeom prst="rect">
                <a:avLst/>
              </a:prstGeom>
              <a:blipFill>
                <a:blip r:embed="rId2"/>
                <a:stretch>
                  <a:fillRect l="-1196" t="-3349" r="-897" b="-7656"/>
                </a:stretch>
              </a:blipFill>
            </p:spPr>
            <p:txBody>
              <a:bodyPr/>
              <a:lstStyle/>
              <a:p>
                <a:r>
                  <a:rPr lang="en-IN">
                    <a:noFill/>
                  </a:rPr>
                  <a:t> </a:t>
                </a:r>
              </a:p>
            </p:txBody>
          </p:sp>
        </mc:Fallback>
      </mc:AlternateContent>
      <p:sp>
        <p:nvSpPr>
          <p:cNvPr id="11" name="Rectangle 10">
            <a:extLst>
              <a:ext uri="{FF2B5EF4-FFF2-40B4-BE49-F238E27FC236}">
                <a16:creationId xmlns:a16="http://schemas.microsoft.com/office/drawing/2014/main" xmlns="" id="{BD9C718D-2531-4FA9-9DF5-2004DF9CD49F}"/>
              </a:ext>
            </a:extLst>
          </p:cNvPr>
          <p:cNvSpPr/>
          <p:nvPr/>
        </p:nvSpPr>
        <p:spPr>
          <a:xfrm>
            <a:off x="148516" y="5309972"/>
            <a:ext cx="4395518" cy="1015663"/>
          </a:xfrm>
          <a:prstGeom prst="rect">
            <a:avLst/>
          </a:prstGeom>
        </p:spPr>
        <p:txBody>
          <a:bodyPr wrap="square">
            <a:spAutoFit/>
          </a:bodyPr>
          <a:lstStyle/>
          <a:p>
            <a:r>
              <a:rPr lang="en-US" sz="2000" b="1" dirty="0">
                <a:solidFill>
                  <a:srgbClr val="0070C0"/>
                </a:solidFill>
                <a:latin typeface="Franklin Gothic Book" panose="020B0503020102020204" pitchFamily="34" charset="0"/>
              </a:rPr>
              <a:t>Each rotation is performed about an axis of the moving </a:t>
            </a:r>
            <a:r>
              <a:rPr lang="en-IN" sz="2000" b="1" dirty="0">
                <a:solidFill>
                  <a:srgbClr val="0070C0"/>
                </a:solidFill>
                <a:latin typeface="Franklin Gothic Book" panose="020B0503020102020204" pitchFamily="34" charset="0"/>
              </a:rPr>
              <a:t>system </a:t>
            </a:r>
            <a:r>
              <a:rPr lang="en-US" sz="2000" b="1" i="1" dirty="0">
                <a:solidFill>
                  <a:srgbClr val="0070C0"/>
                </a:solidFill>
                <a:latin typeface="Franklin Gothic Book" panose="020B0503020102020204" pitchFamily="34" charset="0"/>
              </a:rPr>
              <a:t>{B} – hence the term “EULER ANGLES”</a:t>
            </a:r>
            <a:endParaRPr lang="en-IN" sz="2000" b="1" dirty="0">
              <a:solidFill>
                <a:srgbClr val="0070C0"/>
              </a:solidFill>
              <a:latin typeface="Franklin Gothic Book" panose="020B0503020102020204" pitchFamily="34" charset="0"/>
            </a:endParaRPr>
          </a:p>
        </p:txBody>
      </p:sp>
      <p:grpSp>
        <p:nvGrpSpPr>
          <p:cNvPr id="12" name="Group 11">
            <a:extLst>
              <a:ext uri="{FF2B5EF4-FFF2-40B4-BE49-F238E27FC236}">
                <a16:creationId xmlns:a16="http://schemas.microsoft.com/office/drawing/2014/main" xmlns="" id="{E4AFB990-6F98-4F0A-859E-FF765C139686}"/>
              </a:ext>
            </a:extLst>
          </p:cNvPr>
          <p:cNvGrpSpPr/>
          <p:nvPr/>
        </p:nvGrpSpPr>
        <p:grpSpPr>
          <a:xfrm>
            <a:off x="-25499" y="2506103"/>
            <a:ext cx="3800707" cy="2694199"/>
            <a:chOff x="1675332" y="2376364"/>
            <a:chExt cx="4411822" cy="3310951"/>
          </a:xfrm>
        </p:grpSpPr>
        <p:grpSp>
          <p:nvGrpSpPr>
            <p:cNvPr id="13" name="Group 12">
              <a:extLst>
                <a:ext uri="{FF2B5EF4-FFF2-40B4-BE49-F238E27FC236}">
                  <a16:creationId xmlns:a16="http://schemas.microsoft.com/office/drawing/2014/main" xmlns="" id="{7C2AF58B-6C8F-49CC-8AE3-9528CE37894F}"/>
                </a:ext>
              </a:extLst>
            </p:cNvPr>
            <p:cNvGrpSpPr/>
            <p:nvPr/>
          </p:nvGrpSpPr>
          <p:grpSpPr>
            <a:xfrm>
              <a:off x="1675332" y="2376364"/>
              <a:ext cx="4411822" cy="3310951"/>
              <a:chOff x="3271751" y="1181910"/>
              <a:chExt cx="4411822" cy="3310951"/>
            </a:xfrm>
          </p:grpSpPr>
          <p:grpSp>
            <p:nvGrpSpPr>
              <p:cNvPr id="17" name="Group 16">
                <a:extLst>
                  <a:ext uri="{FF2B5EF4-FFF2-40B4-BE49-F238E27FC236}">
                    <a16:creationId xmlns:a16="http://schemas.microsoft.com/office/drawing/2014/main" xmlns="" id="{4F4FD244-CC4E-40C3-9D70-633F9448F2E2}"/>
                  </a:ext>
                </a:extLst>
              </p:cNvPr>
              <p:cNvGrpSpPr/>
              <p:nvPr/>
            </p:nvGrpSpPr>
            <p:grpSpPr>
              <a:xfrm>
                <a:off x="3497126" y="1341209"/>
                <a:ext cx="3843806" cy="3151652"/>
                <a:chOff x="7405730" y="2364056"/>
                <a:chExt cx="3843806" cy="3151652"/>
              </a:xfrm>
            </p:grpSpPr>
            <p:sp>
              <p:nvSpPr>
                <p:cNvPr id="22" name="Freeform 23">
                  <a:extLst>
                    <a:ext uri="{FF2B5EF4-FFF2-40B4-BE49-F238E27FC236}">
                      <a16:creationId xmlns:a16="http://schemas.microsoft.com/office/drawing/2014/main" xmlns="" id="{3F6747EB-9AD3-4585-82CE-33D93FF0258F}"/>
                    </a:ext>
                  </a:extLst>
                </p:cNvPr>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23" name="Straight Arrow Connector 22">
                  <a:extLst>
                    <a:ext uri="{FF2B5EF4-FFF2-40B4-BE49-F238E27FC236}">
                      <a16:creationId xmlns:a16="http://schemas.microsoft.com/office/drawing/2014/main" xmlns="" id="{28EF5080-FAF7-4296-BF12-66AC6F492EBB}"/>
                    </a:ext>
                  </a:extLst>
                </p:cNvPr>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xmlns="" id="{B1E7DB5E-D0AB-4B7E-AF17-967CFB56E945}"/>
                    </a:ext>
                  </a:extLst>
                </p:cNvPr>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xmlns="" id="{36A2622C-922C-4689-AAEC-10D0DCF4A5C5}"/>
                    </a:ext>
                  </a:extLst>
                </p:cNvPr>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xmlns="" id="{13E9FC4A-8D12-46AE-A2CB-1B4AB76E3FDB}"/>
                    </a:ext>
                  </a:extLst>
                </p:cNvPr>
                <p:cNvCxnSpPr/>
                <p:nvPr/>
              </p:nvCxnSpPr>
              <p:spPr>
                <a:xfrm>
                  <a:off x="8552144" y="2881232"/>
                  <a:ext cx="14980" cy="1696446"/>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xmlns="" id="{D409319C-78E8-4C24-ACB2-7530314E3C66}"/>
                    </a:ext>
                  </a:extLst>
                </p:cNvPr>
                <p:cNvCxnSpPr>
                  <a:stCxn id="22" idx="58"/>
                </p:cNvCxnSpPr>
                <p:nvPr/>
              </p:nvCxnSpPr>
              <p:spPr>
                <a:xfrm flipH="1">
                  <a:off x="8582102" y="3714184"/>
                  <a:ext cx="2179573" cy="85338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xmlns="" id="{E7593C49-F2D4-40B1-BC8E-BA11FE09B092}"/>
                    </a:ext>
                  </a:extLst>
                </p:cNvPr>
                <p:cNvCxnSpPr/>
                <p:nvPr/>
              </p:nvCxnSpPr>
              <p:spPr>
                <a:xfrm flipH="1" flipV="1">
                  <a:off x="8582101" y="4571670"/>
                  <a:ext cx="372607" cy="944038"/>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95DD8B58-9C3F-4459-A4E2-C2A5E595DA85}"/>
                        </a:ext>
                      </a:extLst>
                    </p:cNvPr>
                    <p:cNvSpPr txBox="1"/>
                    <p:nvPr/>
                  </p:nvSpPr>
                  <p:spPr>
                    <a:xfrm>
                      <a:off x="8232677" y="4205253"/>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232677" y="4205253"/>
                      <a:ext cx="407291" cy="369332"/>
                    </a:xfrm>
                    <a:prstGeom prst="rect">
                      <a:avLst/>
                    </a:prstGeom>
                    <a:blipFill>
                      <a:blip r:embed="rId3"/>
                      <a:stretch>
                        <a:fillRect l="-28070" r="-15789" b="-42857"/>
                      </a:stretch>
                    </a:blipFill>
                  </p:spPr>
                  <p:txBody>
                    <a:bodyPr/>
                    <a:lstStyle/>
                    <a:p>
                      <a:r>
                        <a:rPr lang="en-IN">
                          <a:noFill/>
                        </a:rPr>
                        <a:t> </a:t>
                      </a:r>
                    </a:p>
                  </p:txBody>
                </p:sp>
              </mc:Fallback>
            </mc:AlternateContent>
          </p:grpSp>
          <p:grpSp>
            <p:nvGrpSpPr>
              <p:cNvPr id="18" name="Group 17">
                <a:extLst>
                  <a:ext uri="{FF2B5EF4-FFF2-40B4-BE49-F238E27FC236}">
                    <a16:creationId xmlns:a16="http://schemas.microsoft.com/office/drawing/2014/main" xmlns="" id="{9EBCB306-781D-45A8-8A81-CDFC13C98185}"/>
                  </a:ext>
                </a:extLst>
              </p:cNvPr>
              <p:cNvGrpSpPr/>
              <p:nvPr/>
            </p:nvGrpSpPr>
            <p:grpSpPr>
              <a:xfrm>
                <a:off x="3271751" y="1181910"/>
                <a:ext cx="4411822" cy="3056212"/>
                <a:chOff x="3474564" y="854268"/>
                <a:chExt cx="4411822" cy="3056212"/>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7162B289-3354-49E4-9593-F68D01A42492}"/>
                        </a:ext>
                      </a:extLst>
                    </p:cNvPr>
                    <p:cNvSpPr txBox="1"/>
                    <p:nvPr/>
                  </p:nvSpPr>
                  <p:spPr>
                    <a:xfrm>
                      <a:off x="4912838" y="854268"/>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2838" y="854268"/>
                      <a:ext cx="407355" cy="379399"/>
                    </a:xfrm>
                    <a:prstGeom prst="rect">
                      <a:avLst/>
                    </a:prstGeom>
                    <a:blipFill>
                      <a:blip r:embed="rId15"/>
                      <a:stretch>
                        <a:fillRect l="-14925" t="-22581" r="-4477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8D7064E0-DDBA-479C-AED9-2E30BEB8B801}"/>
                        </a:ext>
                      </a:extLst>
                    </p:cNvPr>
                    <p:cNvSpPr txBox="1"/>
                    <p:nvPr/>
                  </p:nvSpPr>
                  <p:spPr>
                    <a:xfrm>
                      <a:off x="3474564" y="3531274"/>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474564" y="3531274"/>
                      <a:ext cx="418896" cy="379206"/>
                    </a:xfrm>
                    <a:prstGeom prst="rect">
                      <a:avLst/>
                    </a:prstGeom>
                    <a:blipFill>
                      <a:blip r:embed="rId16"/>
                      <a:stretch>
                        <a:fillRect l="-27119" t="-19608" r="-45763"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CC3144DA-5184-4F8D-8C79-5E699ED45E05}"/>
                        </a:ext>
                      </a:extLst>
                    </p:cNvPr>
                    <p:cNvSpPr txBox="1"/>
                    <p:nvPr/>
                  </p:nvSpPr>
                  <p:spPr>
                    <a:xfrm>
                      <a:off x="7517247" y="2870404"/>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517247" y="2870404"/>
                      <a:ext cx="369139" cy="379206"/>
                    </a:xfrm>
                    <a:prstGeom prst="rect">
                      <a:avLst/>
                    </a:prstGeom>
                    <a:blipFill>
                      <a:blip r:embed="rId17"/>
                      <a:stretch>
                        <a:fillRect l="-18333" t="-17742" r="-46667" b="-16129"/>
                      </a:stretch>
                    </a:blipFill>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D10C95E6-77CC-4908-9E16-5C85381F137F}"/>
                    </a:ext>
                  </a:extLst>
                </p:cNvPr>
                <p:cNvSpPr txBox="1"/>
                <p:nvPr/>
              </p:nvSpPr>
              <p:spPr>
                <a:xfrm>
                  <a:off x="5249493" y="3534600"/>
                  <a:ext cx="391517"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249493" y="3534600"/>
                  <a:ext cx="391517" cy="379591"/>
                </a:xfrm>
                <a:prstGeom prst="rect">
                  <a:avLst/>
                </a:prstGeom>
                <a:blipFill>
                  <a:blip r:embed="rId18"/>
                  <a:stretch>
                    <a:fillRect l="-27273" t="-22000" r="-43636" b="-4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FDA8BD0C-1FF8-4D81-8A2F-D37DFC18B728}"/>
                    </a:ext>
                  </a:extLst>
                </p:cNvPr>
                <p:cNvSpPr txBox="1"/>
                <p:nvPr/>
              </p:nvSpPr>
              <p:spPr>
                <a:xfrm>
                  <a:off x="2537714" y="2732521"/>
                  <a:ext cx="429733" cy="3797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537714" y="2732521"/>
                  <a:ext cx="429733" cy="379784"/>
                </a:xfrm>
                <a:prstGeom prst="rect">
                  <a:avLst/>
                </a:prstGeom>
                <a:blipFill>
                  <a:blip r:embed="rId19"/>
                  <a:stretch>
                    <a:fillRect l="-26667" t="-30000" r="-51667" b="-4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C13A7E28-1458-4615-B803-B3675160E16E}"/>
                    </a:ext>
                  </a:extLst>
                </p:cNvPr>
                <p:cNvSpPr txBox="1"/>
                <p:nvPr/>
              </p:nvSpPr>
              <p:spPr>
                <a:xfrm>
                  <a:off x="3451014" y="5099751"/>
                  <a:ext cx="441275"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3451014" y="5099751"/>
                  <a:ext cx="441275" cy="379591"/>
                </a:xfrm>
                <a:prstGeom prst="rect">
                  <a:avLst/>
                </a:prstGeom>
                <a:blipFill>
                  <a:blip r:embed="rId20"/>
                  <a:stretch>
                    <a:fillRect l="-25806" t="-22000" r="-43548" b="-46000"/>
                  </a:stretch>
                </a:blipFill>
              </p:spPr>
              <p:txBody>
                <a:bodyPr/>
                <a:lstStyle/>
                <a:p>
                  <a:r>
                    <a:rPr lang="en-IN">
                      <a:noFill/>
                    </a:rPr>
                    <a:t> </a:t>
                  </a:r>
                </a:p>
              </p:txBody>
            </p:sp>
          </mc:Fallback>
        </mc:AlternateContent>
      </p:grpSp>
      <p:grpSp>
        <p:nvGrpSpPr>
          <p:cNvPr id="30" name="Group 29">
            <a:extLst>
              <a:ext uri="{FF2B5EF4-FFF2-40B4-BE49-F238E27FC236}">
                <a16:creationId xmlns:a16="http://schemas.microsoft.com/office/drawing/2014/main" xmlns="" id="{C035D77B-2F83-4CB4-8486-85FDFCE1FBE5}"/>
              </a:ext>
            </a:extLst>
          </p:cNvPr>
          <p:cNvGrpSpPr/>
          <p:nvPr/>
        </p:nvGrpSpPr>
        <p:grpSpPr>
          <a:xfrm>
            <a:off x="4250409" y="2351822"/>
            <a:ext cx="3275511" cy="2835297"/>
            <a:chOff x="1900707" y="2409438"/>
            <a:chExt cx="3663298" cy="3446168"/>
          </a:xfrm>
        </p:grpSpPr>
        <p:grpSp>
          <p:nvGrpSpPr>
            <p:cNvPr id="31" name="Group 30">
              <a:extLst>
                <a:ext uri="{FF2B5EF4-FFF2-40B4-BE49-F238E27FC236}">
                  <a16:creationId xmlns:a16="http://schemas.microsoft.com/office/drawing/2014/main" xmlns="" id="{01CAB97B-0ADD-4A6E-9DC0-9A7DE82B6143}"/>
                </a:ext>
              </a:extLst>
            </p:cNvPr>
            <p:cNvGrpSpPr/>
            <p:nvPr/>
          </p:nvGrpSpPr>
          <p:grpSpPr>
            <a:xfrm>
              <a:off x="1900707" y="2535663"/>
              <a:ext cx="3663298" cy="3111437"/>
              <a:chOff x="1240313" y="1593457"/>
              <a:chExt cx="3663298" cy="3111437"/>
            </a:xfrm>
          </p:grpSpPr>
          <p:grpSp>
            <p:nvGrpSpPr>
              <p:cNvPr id="35" name="Group 34">
                <a:extLst>
                  <a:ext uri="{FF2B5EF4-FFF2-40B4-BE49-F238E27FC236}">
                    <a16:creationId xmlns:a16="http://schemas.microsoft.com/office/drawing/2014/main" xmlns="" id="{86409125-781D-4426-A566-FEB320685031}"/>
                  </a:ext>
                </a:extLst>
              </p:cNvPr>
              <p:cNvGrpSpPr/>
              <p:nvPr/>
            </p:nvGrpSpPr>
            <p:grpSpPr>
              <a:xfrm>
                <a:off x="1240313" y="1593457"/>
                <a:ext cx="3663298" cy="3111437"/>
                <a:chOff x="7405730" y="2364056"/>
                <a:chExt cx="3663298" cy="3111437"/>
              </a:xfrm>
            </p:grpSpPr>
            <p:sp>
              <p:nvSpPr>
                <p:cNvPr id="38" name="Freeform 51">
                  <a:extLst>
                    <a:ext uri="{FF2B5EF4-FFF2-40B4-BE49-F238E27FC236}">
                      <a16:creationId xmlns:a16="http://schemas.microsoft.com/office/drawing/2014/main" xmlns="" id="{8F56F921-643D-4D15-A5BF-F88FC8D6C5AC}"/>
                    </a:ext>
                  </a:extLst>
                </p:cNvPr>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39" name="Straight Arrow Connector 38">
                  <a:extLst>
                    <a:ext uri="{FF2B5EF4-FFF2-40B4-BE49-F238E27FC236}">
                      <a16:creationId xmlns:a16="http://schemas.microsoft.com/office/drawing/2014/main" xmlns="" id="{125E3DF2-0B67-4602-BAE0-47735871B232}"/>
                    </a:ext>
                  </a:extLst>
                </p:cNvPr>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xmlns="" id="{DAB22148-B394-4E07-8087-FAE711F8CF1F}"/>
                    </a:ext>
                  </a:extLst>
                </p:cNvPr>
                <p:cNvCxnSpPr/>
                <p:nvPr/>
              </p:nvCxnSpPr>
              <p:spPr>
                <a:xfrm flipH="1">
                  <a:off x="8552145" y="3443647"/>
                  <a:ext cx="2366370" cy="1134029"/>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xmlns="" id="{E0D4448D-59F4-463C-97CF-6D4D69A77F30}"/>
                    </a:ext>
                  </a:extLst>
                </p:cNvPr>
                <p:cNvCxnSpPr/>
                <p:nvPr/>
              </p:nvCxnSpPr>
              <p:spPr>
                <a:xfrm flipH="1">
                  <a:off x="8567123" y="2622572"/>
                  <a:ext cx="890455" cy="1955105"/>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xmlns="" id="{7B05DF33-96C3-432C-9F02-0D76BDE61DD8}"/>
                    </a:ext>
                  </a:extLst>
                </p:cNvPr>
                <p:cNvCxnSpPr>
                  <a:stCxn id="38" idx="61"/>
                </p:cNvCxnSpPr>
                <p:nvPr/>
              </p:nvCxnSpPr>
              <p:spPr>
                <a:xfrm flipH="1">
                  <a:off x="8582103" y="3571967"/>
                  <a:ext cx="2092026" cy="995597"/>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xmlns="" id="{E921F925-4C23-4A74-9E0D-88031E5123F4}"/>
                    </a:ext>
                  </a:extLst>
                </p:cNvPr>
                <p:cNvCxnSpPr>
                  <a:stCxn id="38" idx="27"/>
                </p:cNvCxnSpPr>
                <p:nvPr/>
              </p:nvCxnSpPr>
              <p:spPr>
                <a:xfrm flipV="1">
                  <a:off x="8397923" y="4571670"/>
                  <a:ext cx="184178" cy="860063"/>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C4044A73-F032-48FB-AAB5-0104DA0A1554}"/>
                        </a:ext>
                      </a:extLst>
                    </p:cNvPr>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p:grpSp>
          <p:sp>
            <p:nvSpPr>
              <p:cNvPr id="36" name="Arc 35">
                <a:extLst>
                  <a:ext uri="{FF2B5EF4-FFF2-40B4-BE49-F238E27FC236}">
                    <a16:creationId xmlns:a16="http://schemas.microsoft.com/office/drawing/2014/main" xmlns="" id="{E4801DB2-D26A-45CD-A37F-B679EA6BD448}"/>
                  </a:ext>
                </a:extLst>
              </p:cNvPr>
              <p:cNvSpPr/>
              <p:nvPr/>
            </p:nvSpPr>
            <p:spPr>
              <a:xfrm rot="15873815">
                <a:off x="3532800" y="2788407"/>
                <a:ext cx="392325" cy="941472"/>
              </a:xfrm>
              <a:prstGeom prst="arc">
                <a:avLst>
                  <a:gd name="adj1" fmla="val 11426196"/>
                  <a:gd name="adj2" fmla="val 19374378"/>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xmlns="" id="{74AD8FF9-62B8-4E1B-88DF-ADAB47F11674}"/>
                      </a:ext>
                    </a:extLst>
                  </p:cNvPr>
                  <p:cNvSpPr txBox="1"/>
                  <p:nvPr/>
                </p:nvSpPr>
                <p:spPr>
                  <a:xfrm>
                    <a:off x="3312175" y="2569820"/>
                    <a:ext cx="2802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𝛽</m:t>
                          </m:r>
                        </m:oMath>
                      </m:oMathPara>
                    </a14:m>
                    <a:endParaRPr lang="en-IN"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3312175" y="2569820"/>
                    <a:ext cx="280205" cy="369332"/>
                  </a:xfrm>
                  <a:prstGeom prst="rect">
                    <a:avLst/>
                  </a:prstGeom>
                  <a:blipFill>
                    <a:blip r:embed="rId21"/>
                    <a:stretch>
                      <a:fillRect l="-43902" r="-43902" b="-67347"/>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xmlns="" id="{E43178A5-1BC9-46CF-AFF0-930F85A3C950}"/>
                    </a:ext>
                  </a:extLst>
                </p:cNvPr>
                <p:cNvSpPr txBox="1"/>
                <p:nvPr/>
              </p:nvSpPr>
              <p:spPr>
                <a:xfrm>
                  <a:off x="4615204" y="3330150"/>
                  <a:ext cx="456728"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615204" y="3330150"/>
                  <a:ext cx="456728" cy="379591"/>
                </a:xfrm>
                <a:prstGeom prst="rect">
                  <a:avLst/>
                </a:prstGeom>
                <a:blipFill>
                  <a:blip r:embed="rId22"/>
                  <a:stretch>
                    <a:fillRect l="-20896" t="-19608" r="-37313"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xmlns="" id="{38EC53DB-D0B5-4B13-961A-71E6343BC167}"/>
                    </a:ext>
                  </a:extLst>
                </p:cNvPr>
                <p:cNvSpPr txBox="1"/>
                <p:nvPr/>
              </p:nvSpPr>
              <p:spPr>
                <a:xfrm>
                  <a:off x="3989162" y="2409438"/>
                  <a:ext cx="453520" cy="3797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3989162" y="2409438"/>
                  <a:ext cx="453520" cy="379784"/>
                </a:xfrm>
                <a:prstGeom prst="rect">
                  <a:avLst/>
                </a:prstGeom>
                <a:blipFill>
                  <a:blip r:embed="rId23"/>
                  <a:stretch>
                    <a:fillRect l="-22727" t="-29412" r="-39394"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xmlns="" id="{0C5B1920-4A83-4597-9028-6866BB2744BA}"/>
                    </a:ext>
                  </a:extLst>
                </p:cNvPr>
                <p:cNvSpPr txBox="1"/>
                <p:nvPr/>
              </p:nvSpPr>
              <p:spPr>
                <a:xfrm>
                  <a:off x="2319669" y="5476015"/>
                  <a:ext cx="471539"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319669" y="5476015"/>
                  <a:ext cx="471539" cy="379591"/>
                </a:xfrm>
                <a:prstGeom prst="rect">
                  <a:avLst/>
                </a:prstGeom>
                <a:blipFill>
                  <a:blip r:embed="rId24"/>
                  <a:stretch>
                    <a:fillRect l="-21739" t="-21569" r="-40580" b="-43137"/>
                  </a:stretch>
                </a:blipFill>
              </p:spPr>
              <p:txBody>
                <a:bodyPr/>
                <a:lstStyle/>
                <a:p>
                  <a:r>
                    <a:rPr lang="en-IN">
                      <a:noFill/>
                    </a:rPr>
                    <a:t> </a:t>
                  </a:r>
                </a:p>
              </p:txBody>
            </p:sp>
          </mc:Fallback>
        </mc:AlternateContent>
      </p:grpSp>
      <p:grpSp>
        <p:nvGrpSpPr>
          <p:cNvPr id="45" name="Group 44">
            <a:extLst>
              <a:ext uri="{FF2B5EF4-FFF2-40B4-BE49-F238E27FC236}">
                <a16:creationId xmlns:a16="http://schemas.microsoft.com/office/drawing/2014/main" xmlns="" id="{D3B0F3D8-3A66-4A6D-B721-EAC1B27DF499}"/>
              </a:ext>
            </a:extLst>
          </p:cNvPr>
          <p:cNvGrpSpPr/>
          <p:nvPr/>
        </p:nvGrpSpPr>
        <p:grpSpPr>
          <a:xfrm>
            <a:off x="1435850" y="2680617"/>
            <a:ext cx="10307542" cy="2631132"/>
            <a:chOff x="-5549902" y="2979716"/>
            <a:chExt cx="11113907" cy="2916839"/>
          </a:xfrm>
        </p:grpSpPr>
        <p:grpSp>
          <p:nvGrpSpPr>
            <p:cNvPr id="46" name="Group 45">
              <a:extLst>
                <a:ext uri="{FF2B5EF4-FFF2-40B4-BE49-F238E27FC236}">
                  <a16:creationId xmlns:a16="http://schemas.microsoft.com/office/drawing/2014/main" xmlns="" id="{8D81FAC2-8CEC-4291-A305-2E747EB99B15}"/>
                </a:ext>
              </a:extLst>
            </p:cNvPr>
            <p:cNvGrpSpPr/>
            <p:nvPr/>
          </p:nvGrpSpPr>
          <p:grpSpPr>
            <a:xfrm>
              <a:off x="-5549902" y="3098125"/>
              <a:ext cx="11113907" cy="2667386"/>
              <a:chOff x="-6210296" y="2155919"/>
              <a:chExt cx="11113907" cy="2667386"/>
            </a:xfrm>
          </p:grpSpPr>
          <p:grpSp>
            <p:nvGrpSpPr>
              <p:cNvPr id="50" name="Group 49">
                <a:extLst>
                  <a:ext uri="{FF2B5EF4-FFF2-40B4-BE49-F238E27FC236}">
                    <a16:creationId xmlns:a16="http://schemas.microsoft.com/office/drawing/2014/main" xmlns="" id="{CDE9EA0E-AF4A-4FE1-ACAA-077715A3E720}"/>
                  </a:ext>
                </a:extLst>
              </p:cNvPr>
              <p:cNvGrpSpPr/>
              <p:nvPr/>
            </p:nvGrpSpPr>
            <p:grpSpPr>
              <a:xfrm>
                <a:off x="1240313" y="2155919"/>
                <a:ext cx="3663298" cy="2667386"/>
                <a:chOff x="7405730" y="2926518"/>
                <a:chExt cx="3663298" cy="2667386"/>
              </a:xfrm>
            </p:grpSpPr>
            <p:sp>
              <p:nvSpPr>
                <p:cNvPr id="52" name="Freeform 75">
                  <a:extLst>
                    <a:ext uri="{FF2B5EF4-FFF2-40B4-BE49-F238E27FC236}">
                      <a16:creationId xmlns:a16="http://schemas.microsoft.com/office/drawing/2014/main" xmlns="" id="{DB4AFBFE-3866-4E01-8984-EA37ED1B2576}"/>
                    </a:ext>
                  </a:extLst>
                </p:cNvPr>
                <p:cNvSpPr/>
                <p:nvPr/>
              </p:nvSpPr>
              <p:spPr>
                <a:xfrm>
                  <a:off x="7405730" y="2926518"/>
                  <a:ext cx="3663298" cy="2548976"/>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53" name="Straight Arrow Connector 52">
                  <a:extLst>
                    <a:ext uri="{FF2B5EF4-FFF2-40B4-BE49-F238E27FC236}">
                      <a16:creationId xmlns:a16="http://schemas.microsoft.com/office/drawing/2014/main" xmlns="" id="{B495334E-1DE7-468F-B9A6-C8480F39E219}"/>
                    </a:ext>
                  </a:extLst>
                </p:cNvPr>
                <p:cNvCxnSpPr/>
                <p:nvPr/>
              </p:nvCxnSpPr>
              <p:spPr>
                <a:xfrm flipV="1">
                  <a:off x="8338657" y="4584698"/>
                  <a:ext cx="228466" cy="1009206"/>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xmlns="" id="{DB23783C-47F7-4A69-9EEE-D076C4662A08}"/>
                    </a:ext>
                  </a:extLst>
                </p:cNvPr>
                <p:cNvCxnSpPr>
                  <a:stCxn id="52" idx="7"/>
                </p:cNvCxnSpPr>
                <p:nvPr/>
              </p:nvCxnSpPr>
              <p:spPr>
                <a:xfrm>
                  <a:off x="7464095" y="3561026"/>
                  <a:ext cx="1103029" cy="101665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xmlns="" id="{2770D74B-A2D6-4A9D-AA45-5B6844572884}"/>
                    </a:ext>
                  </a:extLst>
                </p:cNvPr>
                <p:cNvCxnSpPr>
                  <a:stCxn id="52" idx="68"/>
                </p:cNvCxnSpPr>
                <p:nvPr/>
              </p:nvCxnSpPr>
              <p:spPr>
                <a:xfrm flipH="1">
                  <a:off x="8582103" y="3156253"/>
                  <a:ext cx="1771022" cy="141131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xmlns="" id="{96370DB7-4A3C-4596-9112-D63703B4AC2B}"/>
                        </a:ext>
                      </a:extLst>
                    </p:cNvPr>
                    <p:cNvSpPr txBox="1"/>
                    <p:nvPr/>
                  </p:nvSpPr>
                  <p:spPr>
                    <a:xfrm>
                      <a:off x="8561816" y="4552160"/>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8561816" y="4552160"/>
                      <a:ext cx="407291" cy="369332"/>
                    </a:xfrm>
                    <a:prstGeom prst="rect">
                      <a:avLst/>
                    </a:prstGeom>
                    <a:blipFill>
                      <a:blip r:embed="rId25"/>
                      <a:stretch>
                        <a:fillRect l="-22581" r="-9677" b="-29630"/>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xmlns="" id="{8F23CBC4-CFAD-49A4-AC14-F2E099DBE322}"/>
                      </a:ext>
                    </a:extLst>
                  </p:cNvPr>
                  <p:cNvSpPr txBox="1"/>
                  <p:nvPr/>
                </p:nvSpPr>
                <p:spPr>
                  <a:xfrm>
                    <a:off x="-6210296" y="2631334"/>
                    <a:ext cx="300397" cy="4094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6210296" y="2631334"/>
                    <a:ext cx="300397" cy="409437"/>
                  </a:xfrm>
                  <a:prstGeom prst="rect">
                    <a:avLst/>
                  </a:prstGeom>
                  <a:blipFill>
                    <a:blip r:embed="rId26"/>
                    <a:stretch>
                      <a:fillRect l="-13333" r="-8889"/>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86DB168A-5F77-4F1C-9216-E003963387F2}"/>
                    </a:ext>
                  </a:extLst>
                </p:cNvPr>
                <p:cNvSpPr txBox="1"/>
                <p:nvPr/>
              </p:nvSpPr>
              <p:spPr>
                <a:xfrm>
                  <a:off x="4848102" y="2979716"/>
                  <a:ext cx="578878" cy="420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5" name="TextBox 64"/>
                <p:cNvSpPr txBox="1">
                  <a:spLocks noRot="1" noChangeAspect="1" noMove="1" noResize="1" noEditPoints="1" noAdjustHandles="1" noChangeArrowheads="1" noChangeShapeType="1" noTextEdit="1"/>
                </p:cNvSpPr>
                <p:nvPr/>
              </p:nvSpPr>
              <p:spPr>
                <a:xfrm>
                  <a:off x="4848102" y="2979716"/>
                  <a:ext cx="578878" cy="420810"/>
                </a:xfrm>
                <a:prstGeom prst="rect">
                  <a:avLst/>
                </a:prstGeom>
                <a:blipFill>
                  <a:blip r:embed="rId27"/>
                  <a:stretch>
                    <a:fillRect l="-11236" t="-17742" r="-2696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8F326204-46AA-4CF3-A768-20BC6092817A}"/>
                    </a:ext>
                  </a:extLst>
                </p:cNvPr>
                <p:cNvSpPr txBox="1"/>
                <p:nvPr/>
              </p:nvSpPr>
              <p:spPr>
                <a:xfrm>
                  <a:off x="2033091" y="3396488"/>
                  <a:ext cx="575421" cy="42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033091" y="3396488"/>
                  <a:ext cx="575421" cy="421024"/>
                </a:xfrm>
                <a:prstGeom prst="rect">
                  <a:avLst/>
                </a:prstGeom>
                <a:blipFill>
                  <a:blip r:embed="rId28"/>
                  <a:stretch>
                    <a:fillRect l="-11364" t="-22222" r="-10227" b="-158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xmlns="" id="{608E4B93-1026-4BF3-9BCD-28269D124132}"/>
                    </a:ext>
                  </a:extLst>
                </p:cNvPr>
                <p:cNvSpPr txBox="1"/>
                <p:nvPr/>
              </p:nvSpPr>
              <p:spPr>
                <a:xfrm>
                  <a:off x="2176311" y="5475745"/>
                  <a:ext cx="594848" cy="420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7" name="TextBox 66"/>
                <p:cNvSpPr txBox="1">
                  <a:spLocks noRot="1" noChangeAspect="1" noMove="1" noResize="1" noEditPoints="1" noAdjustHandles="1" noChangeArrowheads="1" noChangeShapeType="1" noTextEdit="1"/>
                </p:cNvSpPr>
                <p:nvPr/>
              </p:nvSpPr>
              <p:spPr>
                <a:xfrm>
                  <a:off x="2176311" y="5475745"/>
                  <a:ext cx="594848" cy="420810"/>
                </a:xfrm>
                <a:prstGeom prst="rect">
                  <a:avLst/>
                </a:prstGeom>
                <a:blipFill>
                  <a:blip r:embed="rId29"/>
                  <a:stretch>
                    <a:fillRect l="-10989" t="-16129" r="-28571" b="-17742"/>
                  </a:stretch>
                </a:blipFill>
              </p:spPr>
              <p:txBody>
                <a:bodyPr/>
                <a:lstStyle/>
                <a:p>
                  <a:r>
                    <a:rPr lang="en-IN">
                      <a:noFill/>
                    </a:rPr>
                    <a:t> </a:t>
                  </a:r>
                </a:p>
              </p:txBody>
            </p:sp>
          </mc:Fallback>
        </mc:AlternateContent>
      </p:grpSp>
      <p:sp>
        <p:nvSpPr>
          <p:cNvPr id="57" name="Right Arrow 87">
            <a:extLst>
              <a:ext uri="{FF2B5EF4-FFF2-40B4-BE49-F238E27FC236}">
                <a16:creationId xmlns:a16="http://schemas.microsoft.com/office/drawing/2014/main" xmlns="" id="{70713A4A-BA7F-4F7E-9F9B-F940BF71452A}"/>
              </a:ext>
            </a:extLst>
          </p:cNvPr>
          <p:cNvSpPr/>
          <p:nvPr/>
        </p:nvSpPr>
        <p:spPr>
          <a:xfrm>
            <a:off x="3666986" y="3478583"/>
            <a:ext cx="477038" cy="4135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ight Arrow 88">
            <a:extLst>
              <a:ext uri="{FF2B5EF4-FFF2-40B4-BE49-F238E27FC236}">
                <a16:creationId xmlns:a16="http://schemas.microsoft.com/office/drawing/2014/main" xmlns="" id="{1519FA39-6B18-4564-9B8C-E2827273C758}"/>
              </a:ext>
            </a:extLst>
          </p:cNvPr>
          <p:cNvSpPr/>
          <p:nvPr/>
        </p:nvSpPr>
        <p:spPr>
          <a:xfrm>
            <a:off x="7773354" y="3407569"/>
            <a:ext cx="477038" cy="4135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xmlns="" id="{7F51C7C3-E9C0-4CC7-93CE-894B5C460DCC}"/>
              </a:ext>
            </a:extLst>
          </p:cNvPr>
          <p:cNvSpPr/>
          <p:nvPr/>
        </p:nvSpPr>
        <p:spPr>
          <a:xfrm>
            <a:off x="5228466" y="5319606"/>
            <a:ext cx="6127910" cy="707886"/>
          </a:xfrm>
          <a:prstGeom prst="rect">
            <a:avLst/>
          </a:prstGeom>
        </p:spPr>
        <p:txBody>
          <a:bodyPr wrap="square">
            <a:spAutoFit/>
          </a:bodyPr>
          <a:lstStyle/>
          <a:p>
            <a:r>
              <a:rPr lang="en-US" sz="2000" b="1" dirty="0">
                <a:solidFill>
                  <a:srgbClr val="0070C0"/>
                </a:solidFill>
                <a:latin typeface="Franklin Gothic Book" panose="020B0503020102020204" pitchFamily="34" charset="0"/>
              </a:rPr>
              <a:t>Note that each rotation takes place about an axis whose location depends upon the preceding rotations</a:t>
            </a:r>
            <a:endParaRPr lang="en-IN" sz="2000" b="1" dirty="0">
              <a:solidFill>
                <a:srgbClr val="0070C0"/>
              </a:solidFill>
              <a:latin typeface="Franklin Gothic Book" panose="020B0503020102020204" pitchFamily="34" charset="0"/>
            </a:endParaRPr>
          </a:p>
        </p:txBody>
      </p:sp>
      <p:sp>
        <p:nvSpPr>
          <p:cNvPr id="60" name="Arc 59">
            <a:extLst>
              <a:ext uri="{FF2B5EF4-FFF2-40B4-BE49-F238E27FC236}">
                <a16:creationId xmlns:a16="http://schemas.microsoft.com/office/drawing/2014/main" xmlns="" id="{2CD378C5-7EC4-4B2B-877A-7E8505FFF22D}"/>
              </a:ext>
            </a:extLst>
          </p:cNvPr>
          <p:cNvSpPr/>
          <p:nvPr/>
        </p:nvSpPr>
        <p:spPr>
          <a:xfrm rot="11369724">
            <a:off x="999289" y="2875479"/>
            <a:ext cx="441472" cy="873164"/>
          </a:xfrm>
          <a:prstGeom prst="arc">
            <a:avLst>
              <a:gd name="adj1" fmla="val 11426196"/>
              <a:gd name="adj2" fmla="val 19374378"/>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61" name="Arc 60">
            <a:extLst>
              <a:ext uri="{FF2B5EF4-FFF2-40B4-BE49-F238E27FC236}">
                <a16:creationId xmlns:a16="http://schemas.microsoft.com/office/drawing/2014/main" xmlns="" id="{9D611089-BF35-4CFA-A5E1-B413256B7E8D}"/>
              </a:ext>
            </a:extLst>
          </p:cNvPr>
          <p:cNvSpPr/>
          <p:nvPr/>
        </p:nvSpPr>
        <p:spPr>
          <a:xfrm rot="1645213">
            <a:off x="8951647" y="4425596"/>
            <a:ext cx="473368" cy="766098"/>
          </a:xfrm>
          <a:prstGeom prst="arc">
            <a:avLst>
              <a:gd name="adj1" fmla="val 11885265"/>
              <a:gd name="adj2" fmla="val 20897893"/>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xmlns="" id="{575F19E2-5BBD-403C-90CD-B9F1405B227A}"/>
                  </a:ext>
                </a:extLst>
              </p:cNvPr>
              <p:cNvSpPr txBox="1"/>
              <p:nvPr/>
            </p:nvSpPr>
            <p:spPr>
              <a:xfrm>
                <a:off x="8981441" y="4102886"/>
                <a:ext cx="219793" cy="300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𝛾</m:t>
                      </m:r>
                    </m:oMath>
                  </m:oMathPara>
                </a14:m>
                <a:endParaRPr lang="en-IN" sz="2400" dirty="0"/>
              </a:p>
            </p:txBody>
          </p:sp>
        </mc:Choice>
        <mc:Fallback xmlns="">
          <p:sp>
            <p:nvSpPr>
              <p:cNvPr id="62" name="TextBox 61">
                <a:extLst>
                  <a:ext uri="{FF2B5EF4-FFF2-40B4-BE49-F238E27FC236}">
                    <a16:creationId xmlns:a16="http://schemas.microsoft.com/office/drawing/2014/main" id="{575F19E2-5BBD-403C-90CD-B9F1405B227A}"/>
                  </a:ext>
                </a:extLst>
              </p:cNvPr>
              <p:cNvSpPr txBox="1">
                <a:spLocks noRot="1" noChangeAspect="1" noMove="1" noResize="1" noEditPoints="1" noAdjustHandles="1" noChangeArrowheads="1" noChangeShapeType="1" noTextEdit="1"/>
              </p:cNvSpPr>
              <p:nvPr/>
            </p:nvSpPr>
            <p:spPr>
              <a:xfrm>
                <a:off x="8981441" y="4102886"/>
                <a:ext cx="219793" cy="300534"/>
              </a:xfrm>
              <a:prstGeom prst="rect">
                <a:avLst/>
              </a:prstGeom>
              <a:blipFill>
                <a:blip r:embed="rId30"/>
                <a:stretch>
                  <a:fillRect l="-36111" r="-33333" b="-551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xmlns="" id="{9DF76ED4-9B86-4C1D-88B6-9C8527C651E5}"/>
                  </a:ext>
                </a:extLst>
              </p:cNvPr>
              <p:cNvSpPr txBox="1"/>
              <p:nvPr/>
            </p:nvSpPr>
            <p:spPr>
              <a:xfrm>
                <a:off x="5371496" y="2251998"/>
                <a:ext cx="370207" cy="309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3" name="TextBox 62">
                <a:extLst>
                  <a:ext uri="{FF2B5EF4-FFF2-40B4-BE49-F238E27FC236}">
                    <a16:creationId xmlns:a16="http://schemas.microsoft.com/office/drawing/2014/main" id="{9DF76ED4-9B86-4C1D-88B6-9C8527C651E5}"/>
                  </a:ext>
                </a:extLst>
              </p:cNvPr>
              <p:cNvSpPr txBox="1">
                <a:spLocks noRot="1" noChangeAspect="1" noMove="1" noResize="1" noEditPoints="1" noAdjustHandles="1" noChangeArrowheads="1" noChangeShapeType="1" noTextEdit="1"/>
              </p:cNvSpPr>
              <p:nvPr/>
            </p:nvSpPr>
            <p:spPr>
              <a:xfrm>
                <a:off x="5371496" y="2251998"/>
                <a:ext cx="370207" cy="309039"/>
              </a:xfrm>
              <a:prstGeom prst="rect">
                <a:avLst/>
              </a:prstGeom>
              <a:blipFill>
                <a:blip r:embed="rId31"/>
                <a:stretch>
                  <a:fillRect l="-24590" t="-27451" r="-50820"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xmlns="" id="{7C13253E-160E-4C2C-BE90-9145CFAC481D}"/>
                  </a:ext>
                </a:extLst>
              </p:cNvPr>
              <p:cNvSpPr txBox="1"/>
              <p:nvPr/>
            </p:nvSpPr>
            <p:spPr>
              <a:xfrm>
                <a:off x="7325462" y="2904315"/>
                <a:ext cx="337285" cy="308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4" name="TextBox 63">
                <a:extLst>
                  <a:ext uri="{FF2B5EF4-FFF2-40B4-BE49-F238E27FC236}">
                    <a16:creationId xmlns:a16="http://schemas.microsoft.com/office/drawing/2014/main" id="{7C13253E-160E-4C2C-BE90-9145CFAC481D}"/>
                  </a:ext>
                </a:extLst>
              </p:cNvPr>
              <p:cNvSpPr txBox="1">
                <a:spLocks noRot="1" noChangeAspect="1" noMove="1" noResize="1" noEditPoints="1" noAdjustHandles="1" noChangeArrowheads="1" noChangeShapeType="1" noTextEdit="1"/>
              </p:cNvSpPr>
              <p:nvPr/>
            </p:nvSpPr>
            <p:spPr>
              <a:xfrm>
                <a:off x="7325462" y="2904315"/>
                <a:ext cx="337285" cy="308882"/>
              </a:xfrm>
              <a:prstGeom prst="rect">
                <a:avLst/>
              </a:prstGeom>
              <a:blipFill>
                <a:blip r:embed="rId32"/>
                <a:stretch>
                  <a:fillRect l="-27273" t="-19608" r="-43636"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xmlns="" id="{CB1ECB16-1256-44B1-8EEB-95807F2C9026}"/>
                  </a:ext>
                </a:extLst>
              </p:cNvPr>
              <p:cNvSpPr txBox="1"/>
              <p:nvPr/>
            </p:nvSpPr>
            <p:spPr>
              <a:xfrm>
                <a:off x="5658951" y="4576904"/>
                <a:ext cx="380151" cy="308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5" name="TextBox 64">
                <a:extLst>
                  <a:ext uri="{FF2B5EF4-FFF2-40B4-BE49-F238E27FC236}">
                    <a16:creationId xmlns:a16="http://schemas.microsoft.com/office/drawing/2014/main" id="{CB1ECB16-1256-44B1-8EEB-95807F2C9026}"/>
                  </a:ext>
                </a:extLst>
              </p:cNvPr>
              <p:cNvSpPr txBox="1">
                <a:spLocks noRot="1" noChangeAspect="1" noMove="1" noResize="1" noEditPoints="1" noAdjustHandles="1" noChangeArrowheads="1" noChangeShapeType="1" noTextEdit="1"/>
              </p:cNvSpPr>
              <p:nvPr/>
            </p:nvSpPr>
            <p:spPr>
              <a:xfrm>
                <a:off x="5658951" y="4576904"/>
                <a:ext cx="380151" cy="308882"/>
              </a:xfrm>
              <a:prstGeom prst="rect">
                <a:avLst/>
              </a:prstGeom>
              <a:blipFill>
                <a:blip r:embed="rId33"/>
                <a:stretch>
                  <a:fillRect l="-23810" t="-22000" r="-42857" b="-46000"/>
                </a:stretch>
              </a:blipFill>
            </p:spPr>
            <p:txBody>
              <a:bodyPr/>
              <a:lstStyle/>
              <a:p>
                <a:r>
                  <a:rPr lang="en-IN">
                    <a:noFill/>
                  </a:rPr>
                  <a:t> </a:t>
                </a:r>
              </a:p>
            </p:txBody>
          </p:sp>
        </mc:Fallback>
      </mc:AlternateContent>
      <p:cxnSp>
        <p:nvCxnSpPr>
          <p:cNvPr id="66" name="Straight Arrow Connector 65">
            <a:extLst>
              <a:ext uri="{FF2B5EF4-FFF2-40B4-BE49-F238E27FC236}">
                <a16:creationId xmlns:a16="http://schemas.microsoft.com/office/drawing/2014/main" xmlns="" id="{40D2A914-D28C-4E9B-BF2C-35B58EAC0EEE}"/>
              </a:ext>
            </a:extLst>
          </p:cNvPr>
          <p:cNvCxnSpPr/>
          <p:nvPr/>
        </p:nvCxnSpPr>
        <p:spPr>
          <a:xfrm flipH="1" flipV="1">
            <a:off x="5319152" y="4277667"/>
            <a:ext cx="320994" cy="768186"/>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xmlns="" id="{87ADEB77-28F0-48C5-BCA5-9A9ADBF09A0B}"/>
              </a:ext>
            </a:extLst>
          </p:cNvPr>
          <p:cNvCxnSpPr/>
          <p:nvPr/>
        </p:nvCxnSpPr>
        <p:spPr>
          <a:xfrm flipV="1">
            <a:off x="9253171" y="4299561"/>
            <a:ext cx="164681" cy="707607"/>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xmlns="" id="{BEC8D2AA-E3FE-43E9-BC7F-9D54F3637993}"/>
                  </a:ext>
                </a:extLst>
              </p:cNvPr>
              <p:cNvSpPr txBox="1"/>
              <p:nvPr/>
            </p:nvSpPr>
            <p:spPr>
              <a:xfrm>
                <a:off x="9448869" y="4680711"/>
                <a:ext cx="421623" cy="312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8" name="TextBox 67">
                <a:extLst>
                  <a:ext uri="{FF2B5EF4-FFF2-40B4-BE49-F238E27FC236}">
                    <a16:creationId xmlns:a16="http://schemas.microsoft.com/office/drawing/2014/main" id="{BEC8D2AA-E3FE-43E9-BC7F-9D54F3637993}"/>
                  </a:ext>
                </a:extLst>
              </p:cNvPr>
              <p:cNvSpPr txBox="1">
                <a:spLocks noRot="1" noChangeAspect="1" noMove="1" noResize="1" noEditPoints="1" noAdjustHandles="1" noChangeArrowheads="1" noChangeShapeType="1" noTextEdit="1"/>
              </p:cNvSpPr>
              <p:nvPr/>
            </p:nvSpPr>
            <p:spPr>
              <a:xfrm>
                <a:off x="9448869" y="4680711"/>
                <a:ext cx="421623" cy="312304"/>
              </a:xfrm>
              <a:prstGeom prst="rect">
                <a:avLst/>
              </a:prstGeom>
              <a:blipFill>
                <a:blip r:embed="rId34"/>
                <a:stretch>
                  <a:fillRect l="-20290" t="-21569" r="-42029" b="-43137"/>
                </a:stretch>
              </a:blipFill>
            </p:spPr>
            <p:txBody>
              <a:bodyPr/>
              <a:lstStyle/>
              <a:p>
                <a:r>
                  <a:rPr lang="en-IN">
                    <a:noFill/>
                  </a:rPr>
                  <a:t> </a:t>
                </a:r>
              </a:p>
            </p:txBody>
          </p:sp>
        </mc:Fallback>
      </mc:AlternateContent>
      <p:cxnSp>
        <p:nvCxnSpPr>
          <p:cNvPr id="69" name="Straight Arrow Connector 68">
            <a:extLst>
              <a:ext uri="{FF2B5EF4-FFF2-40B4-BE49-F238E27FC236}">
                <a16:creationId xmlns:a16="http://schemas.microsoft.com/office/drawing/2014/main" xmlns="" id="{58B6D3C7-0415-4123-97B5-41265F33DB21}"/>
              </a:ext>
            </a:extLst>
          </p:cNvPr>
          <p:cNvCxnSpPr/>
          <p:nvPr/>
        </p:nvCxnSpPr>
        <p:spPr>
          <a:xfrm flipH="1">
            <a:off x="9445873" y="3433705"/>
            <a:ext cx="1870570" cy="819117"/>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xmlns="" id="{DB7ECD65-908D-421C-8EAC-99A9CF5E4E08}"/>
                  </a:ext>
                </a:extLst>
              </p:cNvPr>
              <p:cNvSpPr txBox="1"/>
              <p:nvPr/>
            </p:nvSpPr>
            <p:spPr>
              <a:xfrm>
                <a:off x="11356376" y="3282062"/>
                <a:ext cx="408380" cy="312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70" name="TextBox 69">
                <a:extLst>
                  <a:ext uri="{FF2B5EF4-FFF2-40B4-BE49-F238E27FC236}">
                    <a16:creationId xmlns:a16="http://schemas.microsoft.com/office/drawing/2014/main" id="{DB7ECD65-908D-421C-8EAC-99A9CF5E4E08}"/>
                  </a:ext>
                </a:extLst>
              </p:cNvPr>
              <p:cNvSpPr txBox="1">
                <a:spLocks noRot="1" noChangeAspect="1" noMove="1" noResize="1" noEditPoints="1" noAdjustHandles="1" noChangeArrowheads="1" noChangeShapeType="1" noTextEdit="1"/>
              </p:cNvSpPr>
              <p:nvPr/>
            </p:nvSpPr>
            <p:spPr>
              <a:xfrm>
                <a:off x="11356376" y="3282062"/>
                <a:ext cx="408380" cy="312304"/>
              </a:xfrm>
              <a:prstGeom prst="rect">
                <a:avLst/>
              </a:prstGeom>
              <a:blipFill>
                <a:blip r:embed="rId35"/>
                <a:stretch>
                  <a:fillRect l="-22388" t="-19231" r="-35821" b="-40385"/>
                </a:stretch>
              </a:blipFill>
            </p:spPr>
            <p:txBody>
              <a:bodyPr/>
              <a:lstStyle/>
              <a:p>
                <a:r>
                  <a:rPr lang="en-IN">
                    <a:noFill/>
                  </a:rPr>
                  <a:t> </a:t>
                </a:r>
              </a:p>
            </p:txBody>
          </p:sp>
        </mc:Fallback>
      </mc:AlternateContent>
      <p:cxnSp>
        <p:nvCxnSpPr>
          <p:cNvPr id="71" name="Straight Arrow Connector 70">
            <a:extLst>
              <a:ext uri="{FF2B5EF4-FFF2-40B4-BE49-F238E27FC236}">
                <a16:creationId xmlns:a16="http://schemas.microsoft.com/office/drawing/2014/main" xmlns="" id="{4AAA7D94-66CA-4A62-A126-A02BF614A97C}"/>
              </a:ext>
            </a:extLst>
          </p:cNvPr>
          <p:cNvCxnSpPr/>
          <p:nvPr/>
        </p:nvCxnSpPr>
        <p:spPr>
          <a:xfrm flipH="1">
            <a:off x="9424200" y="2632824"/>
            <a:ext cx="796194" cy="1608541"/>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7DB40F82-EEEB-4FCB-B8FF-F176EE14AC9E}"/>
                  </a:ext>
                </a:extLst>
              </p:cNvPr>
              <p:cNvSpPr txBox="1"/>
              <p:nvPr/>
            </p:nvSpPr>
            <p:spPr>
              <a:xfrm>
                <a:off x="10215470" y="2251998"/>
                <a:ext cx="405512" cy="312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72" name="TextBox 71">
                <a:extLst>
                  <a:ext uri="{FF2B5EF4-FFF2-40B4-BE49-F238E27FC236}">
                    <a16:creationId xmlns:a16="http://schemas.microsoft.com/office/drawing/2014/main" id="{7DB40F82-EEEB-4FCB-B8FF-F176EE14AC9E}"/>
                  </a:ext>
                </a:extLst>
              </p:cNvPr>
              <p:cNvSpPr txBox="1">
                <a:spLocks noRot="1" noChangeAspect="1" noMove="1" noResize="1" noEditPoints="1" noAdjustHandles="1" noChangeArrowheads="1" noChangeShapeType="1" noTextEdit="1"/>
              </p:cNvSpPr>
              <p:nvPr/>
            </p:nvSpPr>
            <p:spPr>
              <a:xfrm>
                <a:off x="10215470" y="2251998"/>
                <a:ext cx="405512" cy="312463"/>
              </a:xfrm>
              <a:prstGeom prst="rect">
                <a:avLst/>
              </a:prstGeom>
              <a:blipFill>
                <a:blip r:embed="rId36"/>
                <a:stretch>
                  <a:fillRect l="-22727" t="-26923" r="-39394" b="-40385"/>
                </a:stretch>
              </a:blipFill>
            </p:spPr>
            <p:txBody>
              <a:bodyPr/>
              <a:lstStyle/>
              <a:p>
                <a:r>
                  <a:rPr lang="en-IN">
                    <a:noFill/>
                  </a:rPr>
                  <a:t> </a:t>
                </a:r>
              </a:p>
            </p:txBody>
          </p:sp>
        </mc:Fallback>
      </mc:AlternateContent>
      <p:sp>
        <p:nvSpPr>
          <p:cNvPr id="74" name="TextBox 73">
            <a:extLst>
              <a:ext uri="{FF2B5EF4-FFF2-40B4-BE49-F238E27FC236}">
                <a16:creationId xmlns:a16="http://schemas.microsoft.com/office/drawing/2014/main" xmlns="" id="{D5571310-365F-44F7-9AC0-C38E0246393F}"/>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2419433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F669F0C-3206-45C8-9EBA-695C8D887332}"/>
              </a:ext>
            </a:extLst>
          </p:cNvPr>
          <p:cNvSpPr>
            <a:spLocks noGrp="1"/>
          </p:cNvSpPr>
          <p:nvPr>
            <p:ph type="sldNum" sz="quarter" idx="12"/>
          </p:nvPr>
        </p:nvSpPr>
        <p:spPr/>
        <p:txBody>
          <a:bodyPr/>
          <a:lstStyle/>
          <a:p>
            <a:fld id="{AC383DC2-5599-43D7-9E00-1EF46298FDA3}" type="slidenum">
              <a:rPr lang="en-IN" smtClean="0"/>
              <a:t>21</a:t>
            </a:fld>
            <a:endParaRPr lang="en-IN"/>
          </a:p>
        </p:txBody>
      </p:sp>
      <p:sp>
        <p:nvSpPr>
          <p:cNvPr id="6" name="Title 1">
            <a:extLst>
              <a:ext uri="{FF2B5EF4-FFF2-40B4-BE49-F238E27FC236}">
                <a16:creationId xmlns:a16="http://schemas.microsoft.com/office/drawing/2014/main" xmlns="" id="{40EA4F97-632D-4DB8-AEF8-77C27B827384}"/>
              </a:ext>
            </a:extLst>
          </p:cNvPr>
          <p:cNvSpPr>
            <a:spLocks noGrp="1"/>
          </p:cNvSpPr>
          <p:nvPr>
            <p:ph type="title" idx="4294967295"/>
          </p:nvPr>
        </p:nvSpPr>
        <p:spPr>
          <a:xfrm>
            <a:off x="1135117" y="0"/>
            <a:ext cx="9732579" cy="843087"/>
          </a:xfrm>
        </p:spPr>
        <p:txBody>
          <a:bodyPr>
            <a:normAutofit fontScale="90000"/>
          </a:bodyPr>
          <a:lstStyle/>
          <a:p>
            <a:r>
              <a:rPr lang="en-IN" b="1" dirty="0">
                <a:solidFill>
                  <a:srgbClr val="FF0000"/>
                </a:solidFill>
              </a:rPr>
              <a:t>DERIVATION OF Equivalent ROTATION MATRIX</a:t>
            </a:r>
          </a:p>
        </p:txBody>
      </p:sp>
      <p:grpSp>
        <p:nvGrpSpPr>
          <p:cNvPr id="7" name="Group 6">
            <a:extLst>
              <a:ext uri="{FF2B5EF4-FFF2-40B4-BE49-F238E27FC236}">
                <a16:creationId xmlns:a16="http://schemas.microsoft.com/office/drawing/2014/main" xmlns="" id="{33EB08E7-012A-479A-8F59-DB7943A20036}"/>
              </a:ext>
            </a:extLst>
          </p:cNvPr>
          <p:cNvGrpSpPr/>
          <p:nvPr/>
        </p:nvGrpSpPr>
        <p:grpSpPr>
          <a:xfrm>
            <a:off x="951173" y="2164895"/>
            <a:ext cx="9037883" cy="3109122"/>
            <a:chOff x="99836" y="955316"/>
            <a:chExt cx="9037883" cy="3109122"/>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9C571893-C420-4BE1-B9F0-5BD143D6D711}"/>
                    </a:ext>
                  </a:extLst>
                </p:cNvPr>
                <p:cNvSpPr/>
                <p:nvPr/>
              </p:nvSpPr>
              <p:spPr>
                <a:xfrm>
                  <a:off x="99836" y="955316"/>
                  <a:ext cx="6555833" cy="4896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Pre>
                          <m:sPre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PrePr>
                          <m:sub>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𝑩</m:t>
                            </m:r>
                          </m:sub>
                          <m:sup>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𝑨</m:t>
                            </m:r>
                          </m:sup>
                          <m:e>
                            <m:sSub>
                              <m:sSub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SubPr>
                              <m:e>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𝑹</m:t>
                                    </m:r>
                                  </m:e>
                                </m:d>
                              </m:e>
                              <m:sub>
                                <m:sSup>
                                  <m:sSup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Sup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𝒁</m:t>
                                    </m:r>
                                  </m:e>
                                  <m:sup>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up>
                                </m:sSup>
                                <m:sSup>
                                  <m:sSup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Sup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𝒀</m:t>
                                    </m:r>
                                  </m:e>
                                  <m:sup>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up>
                                </m:sSup>
                                <m:sSup>
                                  <m:sSup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Sup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𝑿</m:t>
                                    </m:r>
                                  </m:e>
                                  <m:sup>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up>
                                </m:sSup>
                              </m:sub>
                            </m:sSub>
                            <m:d>
                              <m:d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𝜶</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 </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𝜷</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 </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𝜸</m:t>
                                </m:r>
                              </m:e>
                            </m:d>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sSubPr>
                              <m:e>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𝑹</m:t>
                                    </m:r>
                                  </m:e>
                                </m:d>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𝒁</m:t>
                                </m:r>
                              </m:sub>
                            </m:sSub>
                            <m:d>
                              <m:dPr>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e>
                            </m:d>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sSub>
                              <m:sSubPr>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sSubPr>
                              <m:e>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𝑹</m:t>
                                    </m:r>
                                  </m:e>
                                </m:d>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𝒀</m:t>
                                </m:r>
                              </m:sub>
                            </m:sSub>
                            <m:d>
                              <m:dPr>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e>
                            </m:d>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sSub>
                              <m:sSubPr>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sSubPr>
                              <m:e>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𝑹</m:t>
                                    </m:r>
                                  </m:e>
                                </m:d>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𝑿</m:t>
                                </m:r>
                              </m:sub>
                            </m:s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e>
                        </m:sPre>
                      </m:oMath>
                    </m:oMathPara>
                  </a14:m>
                  <a:endParaRPr kumimoji="0" lang="en-IN" sz="1800" b="0" i="0" u="none" strike="noStrike" kern="1200" cap="none" spc="0" normalizeH="0" baseline="0" noProof="0" dirty="0">
                    <a:ln>
                      <a:noFill/>
                    </a:ln>
                    <a:solidFill>
                      <a:schemeClr val="tx1"/>
                    </a:solidFill>
                    <a:effectLst/>
                    <a:uLnTx/>
                    <a:uFillTx/>
                    <a:latin typeface="Gill Sans MT" panose="020B0502020104020203"/>
                    <a:ea typeface="+mn-ea"/>
                    <a:cs typeface="+mn-cs"/>
                  </a:endParaRPr>
                </a:p>
              </p:txBody>
            </p:sp>
          </mc:Choice>
          <mc:Fallback xmlns="">
            <p:sp>
              <p:nvSpPr>
                <p:cNvPr id="6" name="Rectangle 5"/>
                <p:cNvSpPr>
                  <a:spLocks noRot="1" noChangeAspect="1" noMove="1" noResize="1" noEditPoints="1" noAdjustHandles="1" noChangeArrowheads="1" noChangeShapeType="1" noTextEdit="1"/>
                </p:cNvSpPr>
                <p:nvPr/>
              </p:nvSpPr>
              <p:spPr>
                <a:xfrm>
                  <a:off x="99836" y="955316"/>
                  <a:ext cx="6555833" cy="489621"/>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46D4E15F-9515-4646-8EE7-AA01A5FF7D2D}"/>
                    </a:ext>
                  </a:extLst>
                </p:cNvPr>
                <p:cNvSpPr/>
                <p:nvPr/>
              </p:nvSpPr>
              <p:spPr>
                <a:xfrm>
                  <a:off x="2317519" y="1532078"/>
                  <a:ext cx="6820200" cy="126618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mPr>
                              <m:mr>
                                <m:e>
                                  <m:r>
                                    <m:rPr>
                                      <m:brk m:alnAt="7"/>
                                    </m:rP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m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m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e>
                              </m:mr>
                            </m:m>
                          </m:e>
                        </m:d>
                        <m:d>
                          <m:dPr>
                            <m:begChr m:val="["/>
                            <m:endChr m:val="]"/>
                            <m:ctrlPr>
                              <a:rPr kumimoji="0" lang="en-IN" sz="2400" b="1" i="1" u="none" strike="noStrike" kern="1200" cap="none" spc="0" normalizeH="0" baseline="0" noProof="0">
                                <a:ln>
                                  <a:noFill/>
                                </a:ln>
                                <a:solidFill>
                                  <a:schemeClr val="tx1"/>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a:ln>
                                      <a:noFill/>
                                    </a:ln>
                                    <a:solidFill>
                                      <a:schemeClr val="tx1"/>
                                    </a:solidFill>
                                    <a:effectLst/>
                                    <a:uLnTx/>
                                    <a:uFillTx/>
                                    <a:latin typeface="Cambria Math"/>
                                    <a:ea typeface="+mn-ea"/>
                                    <a:cs typeface="+mn-cs"/>
                                  </a:rPr>
                                </m:ctrlPr>
                              </m:mPr>
                              <m:mr>
                                <m:e>
                                  <m:r>
                                    <m:rPr>
                                      <m:brk m:alnAt="7"/>
                                    </m:rP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e>
                              </m:m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e>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𝟎</m:t>
                                  </m:r>
                                </m:e>
                              </m:m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𝟎</m:t>
                                  </m:r>
                                </m:e>
                                <m:e>
                                  <m:r>
                                    <m:rPr>
                                      <m:brk m:alnAt="7"/>
                                    </m:rP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𝜷</m:t>
                                  </m:r>
                                </m:e>
                              </m:mr>
                            </m:m>
                          </m:e>
                        </m:d>
                        <m:d>
                          <m:dPr>
                            <m:begChr m:val="["/>
                            <m:endChr m:val="]"/>
                            <m:ctrlPr>
                              <a:rPr kumimoji="0" lang="en-IN" sz="2400" b="1" i="1" u="none" strike="noStrike" kern="1200" cap="none" spc="0" normalizeH="0" baseline="0" noProof="0">
                                <a:ln>
                                  <a:noFill/>
                                </a:ln>
                                <a:solidFill>
                                  <a:schemeClr val="tx1"/>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a:ln>
                                      <a:noFill/>
                                    </a:ln>
                                    <a:solidFill>
                                      <a:schemeClr val="tx1"/>
                                    </a:solidFill>
                                    <a:effectLst/>
                                    <a:uLnTx/>
                                    <a:uFillTx/>
                                    <a:latin typeface="Cambria Math"/>
                                    <a:ea typeface="+mn-ea"/>
                                    <a:cs typeface="+mn-cs"/>
                                  </a:rPr>
                                </m:ctrlPr>
                              </m:mP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𝟎</m:t>
                                  </m:r>
                                </m:e>
                              </m:m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e>
                              </m:mr>
                              <m:m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𝜸</m:t>
                                  </m:r>
                                </m:e>
                              </m:mr>
                            </m:m>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2317519" y="1532078"/>
                  <a:ext cx="6820200" cy="126618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E6884094-AD9E-4918-9356-E89C8CE41116}"/>
                    </a:ext>
                  </a:extLst>
                </p:cNvPr>
                <p:cNvSpPr/>
                <p:nvPr/>
              </p:nvSpPr>
              <p:spPr>
                <a:xfrm>
                  <a:off x="2349066" y="2798258"/>
                  <a:ext cx="6788653" cy="126618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mPr>
                              <m:mr>
                                <m:e>
                                  <m:r>
                                    <m:rPr>
                                      <m:brk m:alnAt="7"/>
                                    </m:rP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𝜶</m:t>
                                  </m:r>
                                  <m:r>
                                    <m:rPr>
                                      <m:brk m:alnAt="7"/>
                                    </m:rP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𝜷</m:t>
                                  </m:r>
                                </m:e>
                                <m:e>
                                  <m:r>
                                    <m:rPr>
                                      <m:brk m:alnAt="7"/>
                                    </m:rP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e>
                              </m:m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𝜸</m:t>
                                  </m:r>
                                </m:e>
                              </m:mr>
                              <m:m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e>
                              </m:mr>
                            </m:m>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2349066" y="2798258"/>
                  <a:ext cx="6788653" cy="1266180"/>
                </a:xfrm>
                <a:prstGeom prst="rect">
                  <a:avLst/>
                </a:prstGeom>
                <a:blipFill>
                  <a:blip r:embed="rId4"/>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D7FBC776-1564-49D1-BF6D-DDE1CF2965D0}"/>
                  </a:ext>
                </a:extLst>
              </p:cNvPr>
              <p:cNvSpPr/>
              <p:nvPr/>
            </p:nvSpPr>
            <p:spPr>
              <a:xfrm>
                <a:off x="3450639" y="1089001"/>
                <a:ext cx="3586046" cy="569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chemeClr val="tx1"/>
                              </a:solidFill>
                              <a:latin typeface="Cambria Math"/>
                            </a:rPr>
                          </m:ctrlPr>
                        </m:sPrePr>
                        <m:sub>
                          <m:r>
                            <a:rPr lang="en-IN" sz="2400" b="1" i="1" smtClean="0">
                              <a:solidFill>
                                <a:schemeClr val="tx1"/>
                              </a:solidFill>
                              <a:latin typeface="Cambria Math" panose="02040503050406030204" pitchFamily="18" charset="0"/>
                            </a:rPr>
                            <m:t>𝑩</m:t>
                          </m:r>
                        </m:sub>
                        <m:sup>
                          <m:r>
                            <a:rPr lang="en-IN" sz="2400" b="1" i="1" smtClean="0">
                              <a:solidFill>
                                <a:schemeClr val="tx1"/>
                              </a:solidFill>
                              <a:latin typeface="Cambria Math" panose="02040503050406030204" pitchFamily="18" charset="0"/>
                            </a:rPr>
                            <m:t>𝑨</m:t>
                          </m:r>
                        </m:sup>
                        <m:e>
                          <m:r>
                            <a:rPr lang="en-IN" sz="2400" b="1" i="1" smtClean="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𝑹</m:t>
                          </m:r>
                          <m:r>
                            <a:rPr lang="en-IN" sz="2400" b="1" i="1" smtClean="0">
                              <a:solidFill>
                                <a:schemeClr val="tx1"/>
                              </a:solidFill>
                              <a:latin typeface="Cambria Math" panose="02040503050406030204" pitchFamily="18" charset="0"/>
                            </a:rPr>
                            <m:t>]</m:t>
                          </m:r>
                        </m:e>
                      </m:sPre>
                      <m:r>
                        <a:rPr lang="en-IN" sz="2400" b="1" i="1" smtClean="0">
                          <a:solidFill>
                            <a:schemeClr val="tx1"/>
                          </a:solidFill>
                          <a:latin typeface="Cambria Math" panose="02040503050406030204" pitchFamily="18" charset="0"/>
                        </a:rPr>
                        <m:t>=</m:t>
                      </m:r>
                      <m:sPre>
                        <m:sPrePr>
                          <m:ctrlPr>
                            <a:rPr lang="en-IN" sz="2400" b="1" i="1">
                              <a:solidFill>
                                <a:schemeClr val="tx1"/>
                              </a:solidFill>
                              <a:latin typeface="Cambria Math"/>
                            </a:rPr>
                          </m:ctrlPr>
                        </m:sPrePr>
                        <m:sub>
                          <m:sSup>
                            <m:sSupPr>
                              <m:ctrlPr>
                                <a:rPr lang="en-IN" sz="2400" b="1" i="1" smtClean="0">
                                  <a:solidFill>
                                    <a:schemeClr val="tx1"/>
                                  </a:solidFill>
                                  <a:latin typeface="Cambria Math"/>
                                </a:rPr>
                              </m:ctrlPr>
                            </m:sSupPr>
                            <m:e>
                              <m:r>
                                <a:rPr lang="en-IN" sz="2400" b="1" i="1" smtClean="0">
                                  <a:solidFill>
                                    <a:schemeClr val="tx1"/>
                                  </a:solidFill>
                                  <a:latin typeface="Cambria Math" panose="02040503050406030204" pitchFamily="18" charset="0"/>
                                </a:rPr>
                                <m:t>𝑩</m:t>
                              </m:r>
                            </m:e>
                            <m:sup>
                              <m:r>
                                <a:rPr lang="en-IN" sz="2400" b="1" i="1" smtClean="0">
                                  <a:solidFill>
                                    <a:schemeClr val="tx1"/>
                                  </a:solidFill>
                                  <a:latin typeface="Cambria Math" panose="02040503050406030204" pitchFamily="18" charset="0"/>
                                </a:rPr>
                                <m:t>′</m:t>
                              </m:r>
                            </m:sup>
                          </m:sSup>
                        </m:sub>
                        <m:sup>
                          <m:r>
                            <a:rPr lang="en-IN" sz="2400" b="1" i="1">
                              <a:solidFill>
                                <a:schemeClr val="tx1"/>
                              </a:solidFill>
                              <a:latin typeface="Cambria Math" panose="02040503050406030204" pitchFamily="18" charset="0"/>
                            </a:rPr>
                            <m:t>𝑨</m:t>
                          </m:r>
                        </m:sup>
                        <m:e>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𝑹</m:t>
                          </m:r>
                          <m:r>
                            <a:rPr lang="en-IN" sz="2400" b="1" i="1">
                              <a:solidFill>
                                <a:schemeClr val="tx1"/>
                              </a:solidFill>
                              <a:latin typeface="Cambria Math" panose="02040503050406030204" pitchFamily="18" charset="0"/>
                            </a:rPr>
                            <m:t>]</m:t>
                          </m:r>
                          <m:sPre>
                            <m:sPrePr>
                              <m:ctrlPr>
                                <a:rPr lang="en-IN" sz="2400" b="1" i="1">
                                  <a:solidFill>
                                    <a:schemeClr val="tx1"/>
                                  </a:solidFill>
                                  <a:latin typeface="Cambria Math"/>
                                </a:rPr>
                              </m:ctrlPr>
                            </m:sPrePr>
                            <m:sub>
                              <m:sSup>
                                <m:sSupPr>
                                  <m:ctrlPr>
                                    <a:rPr lang="en-IN" sz="2400" b="1" i="1" smtClean="0">
                                      <a:solidFill>
                                        <a:schemeClr val="tx1"/>
                                      </a:solidFill>
                                      <a:latin typeface="Cambria Math"/>
                                    </a:rPr>
                                  </m:ctrlPr>
                                </m:sSupPr>
                                <m:e>
                                  <m:r>
                                    <a:rPr lang="en-IN" sz="2400" b="1" i="1" smtClean="0">
                                      <a:solidFill>
                                        <a:schemeClr val="tx1"/>
                                      </a:solidFill>
                                      <a:latin typeface="Cambria Math" panose="02040503050406030204" pitchFamily="18" charset="0"/>
                                    </a:rPr>
                                    <m:t>𝑩</m:t>
                                  </m:r>
                                </m:e>
                                <m:sup>
                                  <m:r>
                                    <a:rPr lang="en-IN" sz="2400" b="1" i="1" smtClean="0">
                                      <a:solidFill>
                                        <a:schemeClr val="tx1"/>
                                      </a:solidFill>
                                      <a:latin typeface="Cambria Math" panose="02040503050406030204" pitchFamily="18" charset="0"/>
                                    </a:rPr>
                                    <m:t>′′</m:t>
                                  </m:r>
                                </m:sup>
                              </m:sSup>
                            </m:sub>
                            <m:sup>
                              <m:sSup>
                                <m:sSupPr>
                                  <m:ctrlPr>
                                    <a:rPr lang="en-IN" sz="2400" b="1" i="1" smtClean="0">
                                      <a:solidFill>
                                        <a:schemeClr val="tx1"/>
                                      </a:solidFill>
                                      <a:latin typeface="Cambria Math"/>
                                    </a:rPr>
                                  </m:ctrlPr>
                                </m:sSupPr>
                                <m:e>
                                  <m:r>
                                    <a:rPr lang="en-IN" sz="2400" b="1" i="1" smtClean="0">
                                      <a:solidFill>
                                        <a:schemeClr val="tx1"/>
                                      </a:solidFill>
                                      <a:latin typeface="Cambria Math" panose="02040503050406030204" pitchFamily="18" charset="0"/>
                                    </a:rPr>
                                    <m:t>𝑩</m:t>
                                  </m:r>
                                </m:e>
                                <m:sup>
                                  <m:r>
                                    <a:rPr lang="en-IN" sz="2400" b="1" i="1" smtClean="0">
                                      <a:solidFill>
                                        <a:schemeClr val="tx1"/>
                                      </a:solidFill>
                                      <a:latin typeface="Cambria Math" panose="02040503050406030204" pitchFamily="18" charset="0"/>
                                    </a:rPr>
                                    <m:t>′</m:t>
                                  </m:r>
                                </m:sup>
                              </m:sSup>
                            </m:sup>
                            <m:e>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𝑹</m:t>
                              </m:r>
                              <m:r>
                                <a:rPr lang="en-IN" sz="2400" b="1" i="1">
                                  <a:solidFill>
                                    <a:schemeClr val="tx1"/>
                                  </a:solidFill>
                                  <a:latin typeface="Cambria Math" panose="02040503050406030204" pitchFamily="18" charset="0"/>
                                </a:rPr>
                                <m:t>]</m:t>
                              </m:r>
                              <m:sPre>
                                <m:sPrePr>
                                  <m:ctrlPr>
                                    <a:rPr lang="en-IN" sz="2400" b="1" i="1">
                                      <a:solidFill>
                                        <a:schemeClr val="tx1"/>
                                      </a:solidFill>
                                      <a:latin typeface="Cambria Math"/>
                                    </a:rPr>
                                  </m:ctrlPr>
                                </m:sPrePr>
                                <m:sub>
                                  <m:sSup>
                                    <m:sSupPr>
                                      <m:ctrlPr>
                                        <a:rPr lang="en-IN" sz="2400" b="1" i="1" smtClean="0">
                                          <a:solidFill>
                                            <a:schemeClr val="tx1"/>
                                          </a:solidFill>
                                          <a:latin typeface="Cambria Math"/>
                                        </a:rPr>
                                      </m:ctrlPr>
                                    </m:sSupPr>
                                    <m:e>
                                      <m:r>
                                        <a:rPr lang="en-IN" sz="2400" b="1" i="1" smtClean="0">
                                          <a:solidFill>
                                            <a:schemeClr val="tx1"/>
                                          </a:solidFill>
                                          <a:latin typeface="Cambria Math" panose="02040503050406030204" pitchFamily="18" charset="0"/>
                                        </a:rPr>
                                        <m:t>𝑩</m:t>
                                      </m:r>
                                    </m:e>
                                    <m:sup>
                                      <m:r>
                                        <a:rPr lang="en-IN" sz="2400" b="1" i="1" smtClean="0">
                                          <a:solidFill>
                                            <a:schemeClr val="tx1"/>
                                          </a:solidFill>
                                          <a:latin typeface="Cambria Math" panose="02040503050406030204" pitchFamily="18" charset="0"/>
                                        </a:rPr>
                                        <m:t>′′′</m:t>
                                      </m:r>
                                    </m:sup>
                                  </m:sSup>
                                </m:sub>
                                <m:sup>
                                  <m:sSup>
                                    <m:sSupPr>
                                      <m:ctrlPr>
                                        <a:rPr lang="en-IN" sz="2400" b="1" i="1" smtClean="0">
                                          <a:solidFill>
                                            <a:schemeClr val="tx1"/>
                                          </a:solidFill>
                                          <a:latin typeface="Cambria Math"/>
                                        </a:rPr>
                                      </m:ctrlPr>
                                    </m:sSupPr>
                                    <m:e>
                                      <m:r>
                                        <a:rPr lang="en-IN" sz="2400" b="1" i="1" smtClean="0">
                                          <a:solidFill>
                                            <a:schemeClr val="tx1"/>
                                          </a:solidFill>
                                          <a:latin typeface="Cambria Math" panose="02040503050406030204" pitchFamily="18" charset="0"/>
                                        </a:rPr>
                                        <m:t>𝑩</m:t>
                                      </m:r>
                                    </m:e>
                                    <m:sup>
                                      <m:r>
                                        <a:rPr lang="en-IN" sz="2400" b="1" i="1" smtClean="0">
                                          <a:solidFill>
                                            <a:schemeClr val="tx1"/>
                                          </a:solidFill>
                                          <a:latin typeface="Cambria Math" panose="02040503050406030204" pitchFamily="18" charset="0"/>
                                        </a:rPr>
                                        <m:t>′′</m:t>
                                      </m:r>
                                    </m:sup>
                                  </m:sSup>
                                </m:sup>
                                <m:e>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𝑹</m:t>
                                  </m:r>
                                  <m:r>
                                    <a:rPr lang="en-IN" sz="2400" b="1" i="1">
                                      <a:solidFill>
                                        <a:schemeClr val="tx1"/>
                                      </a:solidFill>
                                      <a:latin typeface="Cambria Math" panose="02040503050406030204" pitchFamily="18" charset="0"/>
                                    </a:rPr>
                                    <m:t>]</m:t>
                                  </m:r>
                                </m:e>
                              </m:sPre>
                            </m:e>
                          </m:sPre>
                        </m:e>
                      </m:sPre>
                    </m:oMath>
                  </m:oMathPara>
                </a14:m>
                <a:endParaRPr lang="en-IN" sz="2400" b="1" dirty="0">
                  <a:solidFill>
                    <a:srgbClr val="FF0000"/>
                  </a:solidFill>
                </a:endParaRPr>
              </a:p>
            </p:txBody>
          </p:sp>
        </mc:Choice>
        <mc:Fallback xmlns="">
          <p:sp>
            <p:nvSpPr>
              <p:cNvPr id="11" name="Rectangle 10">
                <a:extLst>
                  <a:ext uri="{FF2B5EF4-FFF2-40B4-BE49-F238E27FC236}">
                    <a16:creationId xmlns:a16="http://schemas.microsoft.com/office/drawing/2014/main" id="{D7FBC776-1564-49D1-BF6D-DDE1CF2965D0}"/>
                  </a:ext>
                </a:extLst>
              </p:cNvPr>
              <p:cNvSpPr>
                <a:spLocks noRot="1" noChangeAspect="1" noMove="1" noResize="1" noEditPoints="1" noAdjustHandles="1" noChangeArrowheads="1" noChangeShapeType="1" noTextEdit="1"/>
              </p:cNvSpPr>
              <p:nvPr/>
            </p:nvSpPr>
            <p:spPr>
              <a:xfrm>
                <a:off x="3450639" y="1089001"/>
                <a:ext cx="3586046" cy="569643"/>
              </a:xfrm>
              <a:prstGeom prst="rect">
                <a:avLst/>
              </a:prstGeom>
              <a:blipFill>
                <a:blip r:embed="rId5"/>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xmlns="" id="{9D527C11-5ABA-467B-8B1B-C854FC07D39B}"/>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355006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071AB12-75BE-4ACF-8DE7-ADD64E22C7A5}"/>
              </a:ext>
            </a:extLst>
          </p:cNvPr>
          <p:cNvSpPr>
            <a:spLocks noGrp="1"/>
          </p:cNvSpPr>
          <p:nvPr>
            <p:ph type="sldNum" sz="quarter" idx="12"/>
          </p:nvPr>
        </p:nvSpPr>
        <p:spPr/>
        <p:txBody>
          <a:bodyPr/>
          <a:lstStyle/>
          <a:p>
            <a:fld id="{AC383DC2-5599-43D7-9E00-1EF46298FDA3}" type="slidenum">
              <a:rPr lang="en-IN" smtClean="0"/>
              <a:t>22</a:t>
            </a:fld>
            <a:endParaRPr lang="en-IN"/>
          </a:p>
        </p:txBody>
      </p:sp>
      <p:sp>
        <p:nvSpPr>
          <p:cNvPr id="6" name="Title 1">
            <a:extLst>
              <a:ext uri="{FF2B5EF4-FFF2-40B4-BE49-F238E27FC236}">
                <a16:creationId xmlns:a16="http://schemas.microsoft.com/office/drawing/2014/main" xmlns="" id="{9F0E9DC9-CCE2-452B-8B90-4A0441F86828}"/>
              </a:ext>
            </a:extLst>
          </p:cNvPr>
          <p:cNvSpPr>
            <a:spLocks noGrp="1"/>
          </p:cNvSpPr>
          <p:nvPr>
            <p:ph type="title" idx="4294967295"/>
          </p:nvPr>
        </p:nvSpPr>
        <p:spPr>
          <a:xfrm>
            <a:off x="273269" y="0"/>
            <a:ext cx="10657490" cy="843087"/>
          </a:xfrm>
        </p:spPr>
        <p:txBody>
          <a:bodyPr>
            <a:normAutofit fontScale="90000"/>
          </a:bodyPr>
          <a:lstStyle/>
          <a:p>
            <a:r>
              <a:rPr lang="en-IN" b="1" dirty="0">
                <a:solidFill>
                  <a:srgbClr val="FF0000"/>
                </a:solidFill>
              </a:rPr>
              <a:t>INVERSE PROBLEM – Extracting Z–Y–X EULER angles from rotation matrix</a:t>
            </a:r>
          </a:p>
        </p:txBody>
      </p:sp>
      <p:sp>
        <p:nvSpPr>
          <p:cNvPr id="8" name="TextBox 7">
            <a:extLst>
              <a:ext uri="{FF2B5EF4-FFF2-40B4-BE49-F238E27FC236}">
                <a16:creationId xmlns:a16="http://schemas.microsoft.com/office/drawing/2014/main" xmlns="" id="{7A33808B-B8C3-496C-BD73-353D84BA9C51}"/>
              </a:ext>
            </a:extLst>
          </p:cNvPr>
          <p:cNvSpPr txBox="1"/>
          <p:nvPr/>
        </p:nvSpPr>
        <p:spPr>
          <a:xfrm>
            <a:off x="458498" y="1069031"/>
            <a:ext cx="1100828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70C0"/>
                </a:solidFill>
                <a:effectLst/>
                <a:uLnTx/>
                <a:uFillTx/>
                <a:latin typeface="Franklin Gothic Book" panose="020B0503020102020204"/>
                <a:ea typeface="+mn-ea"/>
                <a:cs typeface="+mn-cs"/>
              </a:rPr>
              <a:t>There are </a:t>
            </a:r>
            <a:r>
              <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rPr>
              <a:t>nine</a:t>
            </a:r>
            <a:r>
              <a:rPr kumimoji="0" lang="en-IN" sz="2400" b="1" i="0" u="none" strike="noStrike" kern="1200" cap="none" spc="0" normalizeH="0" baseline="0" noProof="0" dirty="0">
                <a:ln>
                  <a:noFill/>
                </a:ln>
                <a:solidFill>
                  <a:srgbClr val="0070C0"/>
                </a:solidFill>
                <a:effectLst/>
                <a:uLnTx/>
                <a:uFillTx/>
                <a:latin typeface="Franklin Gothic Book" panose="020B0503020102020204"/>
                <a:ea typeface="+mn-ea"/>
                <a:cs typeface="+mn-cs"/>
              </a:rPr>
              <a:t> elements of the rotation matrix and only </a:t>
            </a:r>
            <a:r>
              <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rPr>
              <a:t>three</a:t>
            </a:r>
            <a:r>
              <a:rPr kumimoji="0" lang="en-IN" sz="2400" b="1" i="0" u="none" strike="noStrike" kern="1200" cap="none" spc="0" normalizeH="0" baseline="0" noProof="0" dirty="0">
                <a:ln>
                  <a:noFill/>
                </a:ln>
                <a:solidFill>
                  <a:srgbClr val="0070C0"/>
                </a:solidFill>
                <a:effectLst/>
                <a:uLnTx/>
                <a:uFillTx/>
                <a:latin typeface="Franklin Gothic Book" panose="020B0503020102020204"/>
                <a:ea typeface="+mn-ea"/>
                <a:cs typeface="+mn-cs"/>
              </a:rPr>
              <a:t> independent parameters to describe the rigid body, along with </a:t>
            </a:r>
            <a:r>
              <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rPr>
              <a:t>six</a:t>
            </a:r>
            <a:r>
              <a:rPr kumimoji="0" lang="en-IN" sz="2400" b="1" i="0" u="none" strike="noStrike" kern="1200" cap="none" spc="0" normalizeH="0" baseline="0" noProof="0" dirty="0">
                <a:ln>
                  <a:noFill/>
                </a:ln>
                <a:solidFill>
                  <a:srgbClr val="0070C0"/>
                </a:solidFill>
                <a:effectLst/>
                <a:uLnTx/>
                <a:uFillTx/>
                <a:latin typeface="Franklin Gothic Book" panose="020B0503020102020204"/>
                <a:ea typeface="+mn-ea"/>
                <a:cs typeface="+mn-cs"/>
              </a:rPr>
              <a:t> dependencies</a:t>
            </a:r>
            <a:endPar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1AC9F710-3933-4873-B099-4A3823157228}"/>
                  </a:ext>
                </a:extLst>
              </p:cNvPr>
              <p:cNvSpPr/>
              <p:nvPr/>
            </p:nvSpPr>
            <p:spPr>
              <a:xfrm>
                <a:off x="-93801" y="1900028"/>
                <a:ext cx="12389097" cy="126618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𝑳𝒆𝒕</m:t>
                      </m:r>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 </m:t>
                      </m:r>
                      <m:sPre>
                        <m:sPrePr>
                          <m:ctrlPr>
                            <a:rPr kumimoji="0" lang="en-IN" sz="2400" b="1" i="1" u="none" strike="noStrike" kern="1200" cap="none" spc="0" normalizeH="0" baseline="0" noProof="0" smtClean="0">
                              <a:ln>
                                <a:noFill/>
                              </a:ln>
                              <a:solidFill>
                                <a:srgbClr val="FF0000"/>
                              </a:solidFill>
                              <a:effectLst/>
                              <a:uLnTx/>
                              <a:uFillTx/>
                              <a:latin typeface="Cambria Math"/>
                              <a:ea typeface="+mn-ea"/>
                              <a:cs typeface="+mn-cs"/>
                            </a:rPr>
                          </m:ctrlPr>
                        </m:sPrePr>
                        <m:sub>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𝑩</m:t>
                          </m:r>
                        </m:sub>
                        <m:sup>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𝑨</m:t>
                          </m:r>
                        </m:sup>
                        <m:e>
                          <m:sSub>
                            <m:sSubPr>
                              <m:ctrlPr>
                                <a:rPr kumimoji="0" lang="en-IN" sz="2400" b="1" i="1" u="none" strike="noStrike" kern="1200" cap="none" spc="0" normalizeH="0" baseline="0" noProof="0" smtClean="0">
                                  <a:ln>
                                    <a:noFill/>
                                  </a:ln>
                                  <a:solidFill>
                                    <a:srgbClr val="FF0000"/>
                                  </a:solidFill>
                                  <a:effectLst/>
                                  <a:uLnTx/>
                                  <a:uFillTx/>
                                  <a:latin typeface="Cambria Math"/>
                                  <a:ea typeface="+mn-ea"/>
                                  <a:cs typeface="+mn-cs"/>
                                </a:rPr>
                              </m:ctrlPr>
                            </m:sSubPr>
                            <m:e>
                              <m:d>
                                <m:dPr>
                                  <m:begChr m:val="["/>
                                  <m:endChr m:val="]"/>
                                  <m:ctrlPr>
                                    <a:rPr kumimoji="0" lang="en-IN" sz="2400" b="1" i="1" u="none" strike="noStrike" kern="1200" cap="none" spc="0" normalizeH="0" baseline="0" noProof="0" smtClean="0">
                                      <a:ln>
                                        <a:noFill/>
                                      </a:ln>
                                      <a:solidFill>
                                        <a:srgbClr val="FF0000"/>
                                      </a:solidFill>
                                      <a:effectLst/>
                                      <a:uLnTx/>
                                      <a:uFillTx/>
                                      <a:latin typeface="Cambria Math"/>
                                      <a:ea typeface="+mn-ea"/>
                                      <a:cs typeface="+mn-cs"/>
                                    </a:rPr>
                                  </m:ctrlPr>
                                </m:d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𝑹</m:t>
                                  </m:r>
                                </m:e>
                              </m:d>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𝑿𝒀𝒁</m:t>
                              </m:r>
                            </m:sub>
                          </m:sSub>
                          <m:d>
                            <m:dPr>
                              <m:ctrlPr>
                                <a:rPr kumimoji="0" lang="en-IN" sz="2400" b="1" i="1" u="none" strike="noStrike" kern="1200" cap="none" spc="0" normalizeH="0" baseline="0" noProof="0" smtClean="0">
                                  <a:ln>
                                    <a:noFill/>
                                  </a:ln>
                                  <a:solidFill>
                                    <a:srgbClr val="FF0000"/>
                                  </a:solidFill>
                                  <a:effectLst/>
                                  <a:uLnTx/>
                                  <a:uFillTx/>
                                  <a:latin typeface="Cambria Math"/>
                                  <a:ea typeface="+mn-ea"/>
                                  <a:cs typeface="+mn-cs"/>
                                </a:rPr>
                              </m:ctrlPr>
                            </m:d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𝜶</m:t>
                              </m:r>
                            </m:e>
                          </m:d>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e>
                      </m:sPre>
                      <m:d>
                        <m:dPr>
                          <m:begChr m:val="["/>
                          <m:endChr m:val="]"/>
                          <m:ctrlPr>
                            <a:rPr kumimoji="0" lang="en-IN" sz="2400" b="1" i="1" u="none" strike="noStrike" kern="1200" cap="none" spc="0" normalizeH="0" baseline="0" noProof="0" smtClean="0">
                              <a:ln>
                                <a:noFill/>
                              </a:ln>
                              <a:solidFill>
                                <a:srgbClr val="FF0000"/>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smtClean="0">
                                  <a:ln>
                                    <a:noFill/>
                                  </a:ln>
                                  <a:solidFill>
                                    <a:srgbClr val="FF0000"/>
                                  </a:solidFill>
                                  <a:effectLst/>
                                  <a:uLnTx/>
                                  <a:uFillTx/>
                                  <a:latin typeface="Cambria Math"/>
                                  <a:ea typeface="+mn-ea"/>
                                  <a:cs typeface="+mn-cs"/>
                                </a:rPr>
                              </m:ctrlPr>
                            </m:mPr>
                            <m:mr>
                              <m:e>
                                <m:sSub>
                                  <m:sSubPr>
                                    <m:ctrlPr>
                                      <a:rPr kumimoji="0" lang="en-IN" sz="2400" b="1" i="1" u="none" strike="noStrike" kern="1200" cap="none" spc="0" normalizeH="0" baseline="0" noProof="0" smtClean="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𝟏𝟏</m:t>
                                    </m:r>
                                  </m:sub>
                                </m:sSub>
                              </m:e>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𝟏</m:t>
                                    </m:r>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𝟐</m:t>
                                    </m:r>
                                  </m:sub>
                                </m:sSub>
                              </m:e>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𝟏</m:t>
                                    </m:r>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𝟑</m:t>
                                    </m:r>
                                  </m:sub>
                                </m:sSub>
                              </m:e>
                            </m:mr>
                            <m:mr>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𝟏</m:t>
                                    </m:r>
                                  </m:sub>
                                </m:sSub>
                              </m:e>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𝟐𝟐</m:t>
                                    </m:r>
                                  </m:sub>
                                </m:sSub>
                              </m:e>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𝟐𝟑</m:t>
                                    </m:r>
                                  </m:sub>
                                </m:sSub>
                              </m:e>
                            </m:mr>
                            <m:mr>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𝟑</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𝟏</m:t>
                                    </m:r>
                                  </m:sub>
                                </m:sSub>
                              </m:e>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𝟑𝟐</m:t>
                                    </m:r>
                                  </m:sub>
                                </m:sSub>
                              </m:e>
                              <m:e>
                                <m:sSub>
                                  <m:sSubPr>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sSubP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𝟑𝟑</m:t>
                                    </m:r>
                                  </m:sub>
                                </m:sSub>
                              </m:e>
                            </m:mr>
                          </m:m>
                        </m:e>
                      </m:d>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d>
                        <m:dPr>
                          <m:begChr m:val="["/>
                          <m:endChr m:val="]"/>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a:ln>
                                    <a:noFill/>
                                  </a:ln>
                                  <a:solidFill>
                                    <a:srgbClr val="FF0000"/>
                                  </a:solidFill>
                                  <a:effectLst/>
                                  <a:uLnTx/>
                                  <a:uFillTx/>
                                  <a:latin typeface="Cambria Math"/>
                                  <a:ea typeface="+mn-ea"/>
                                  <a:cs typeface="+mn-cs"/>
                                </a:rPr>
                              </m:ctrlPr>
                            </m:mPr>
                            <m:mr>
                              <m:e>
                                <m:r>
                                  <m:rPr>
                                    <m:brk m:alnAt="7"/>
                                  </m:rP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m:rPr>
                                    <m:brk m:alnAt="7"/>
                                  </m:rP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e>
                              <m:e>
                                <m:r>
                                  <m:rPr>
                                    <m:brk m:alnAt="7"/>
                                  </m:rP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e>
                            </m:mr>
                            <m:m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e>
                            </m:mr>
                            <m:mr>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𝜸</m:t>
                                </m:r>
                              </m:e>
                            </m:mr>
                          </m:m>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9" name="Rectangle 8">
                <a:extLst>
                  <a:ext uri="{FF2B5EF4-FFF2-40B4-BE49-F238E27FC236}">
                    <a16:creationId xmlns:a16="http://schemas.microsoft.com/office/drawing/2014/main" id="{1AC9F710-3933-4873-B099-4A3823157228}"/>
                  </a:ext>
                </a:extLst>
              </p:cNvPr>
              <p:cNvSpPr>
                <a:spLocks noRot="1" noChangeAspect="1" noMove="1" noResize="1" noEditPoints="1" noAdjustHandles="1" noChangeArrowheads="1" noChangeShapeType="1" noTextEdit="1"/>
              </p:cNvSpPr>
              <p:nvPr/>
            </p:nvSpPr>
            <p:spPr>
              <a:xfrm>
                <a:off x="-93801" y="1900028"/>
                <a:ext cx="12389097" cy="126618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17DFA42F-BF9E-4116-90EE-19CD58803AFD}"/>
                  </a:ext>
                </a:extLst>
              </p:cNvPr>
              <p:cNvSpPr/>
              <p:nvPr/>
            </p:nvSpPr>
            <p:spPr>
              <a:xfrm>
                <a:off x="273269" y="3114224"/>
                <a:ext cx="6063455" cy="84388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𝟏</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𝑺𝒐𝒍𝒗𝒆</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𝒇𝒐𝒓</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func>
                        <m:funcPr>
                          <m:ctrlPr>
                            <a:rPr kumimoji="0" lang="en-IN" sz="2400" b="1" i="1" u="none" strike="noStrike" kern="1200" cap="none" spc="0" normalizeH="0" baseline="0" noProof="0" smtClean="0">
                              <a:ln>
                                <a:noFill/>
                              </a:ln>
                              <a:solidFill>
                                <a:srgbClr val="00B050"/>
                              </a:solidFill>
                              <a:effectLst/>
                              <a:uLnTx/>
                              <a:uFillTx/>
                              <a:latin typeface="Cambria Math"/>
                              <a:ea typeface="+mn-ea"/>
                              <a:cs typeface="+mn-cs"/>
                            </a:rPr>
                          </m:ctrlPr>
                        </m:funcPr>
                        <m:fName>
                          <m:r>
                            <m:rPr>
                              <m:sty m:val="p"/>
                            </m:rPr>
                            <a:rPr kumimoji="0" lang="en-IN" sz="24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cos</m:t>
                          </m:r>
                        </m:fName>
                        <m:e>
                          <m:r>
                            <a:rPr kumimoji="0" lang="en-IN"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e>
                      </m:func>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𝒃𝒚</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𝒕𝒂𝒌𝒊𝒏𝒈</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ad>
                        <m:radPr>
                          <m:degHide m:val="on"/>
                          <m:ctrlPr>
                            <a:rPr kumimoji="0" lang="en-IN" sz="2400" b="1" i="1" u="none" strike="noStrike" kern="1200" cap="none" spc="0" normalizeH="0" baseline="0" noProof="0" smtClean="0">
                              <a:ln>
                                <a:noFill/>
                              </a:ln>
                              <a:solidFill>
                                <a:srgbClr val="00B050"/>
                              </a:solidFill>
                              <a:effectLst/>
                              <a:uLnTx/>
                              <a:uFillTx/>
                              <a:latin typeface="Cambria Math"/>
                              <a:ea typeface="+mn-ea"/>
                              <a:cs typeface="+mn-cs"/>
                            </a:rPr>
                          </m:ctrlPr>
                        </m:radPr>
                        <m:deg/>
                        <m:e>
                          <m:sSubSup>
                            <m:sSubSupPr>
                              <m:ctrlPr>
                                <a:rPr kumimoji="0" lang="en-IN" sz="2400" b="1" i="1" u="none" strike="noStrike" kern="1200" cap="none" spc="0" normalizeH="0" baseline="0" noProof="0" smtClean="0">
                                  <a:ln>
                                    <a:noFill/>
                                  </a:ln>
                                  <a:solidFill>
                                    <a:srgbClr val="00B050"/>
                                  </a:solidFill>
                                  <a:effectLst/>
                                  <a:uLnTx/>
                                  <a:uFillTx/>
                                  <a:latin typeface="Cambria Math"/>
                                  <a:ea typeface="+mn-ea"/>
                                  <a:cs typeface="+mn-cs"/>
                                </a:rPr>
                              </m:ctrlPr>
                            </m:sSubSupPr>
                            <m:e>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𝟏𝟏</m:t>
                              </m:r>
                            </m:sub>
                            <m:sup>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𝟐</m:t>
                              </m:r>
                            </m:sup>
                          </m:sSubSup>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Sup>
                            <m:sSubSupPr>
                              <m:ctrlPr>
                                <a:rPr kumimoji="0" lang="en-IN" sz="2400" b="1" i="1" u="none" strike="noStrike" kern="1200" cap="none" spc="0" normalizeH="0" baseline="0" noProof="0" smtClean="0">
                                  <a:ln>
                                    <a:noFill/>
                                  </a:ln>
                                  <a:solidFill>
                                    <a:srgbClr val="00B050"/>
                                  </a:solidFill>
                                  <a:effectLst/>
                                  <a:uLnTx/>
                                  <a:uFillTx/>
                                  <a:latin typeface="Cambria Math"/>
                                  <a:ea typeface="+mn-ea"/>
                                  <a:cs typeface="+mn-cs"/>
                                </a:rPr>
                              </m:ctrlPr>
                            </m:sSubSupPr>
                            <m:e>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𝟐𝟏</m:t>
                              </m:r>
                            </m:sub>
                            <m:sup>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𝟐</m:t>
                              </m:r>
                            </m:sup>
                          </m:sSubSup>
                        </m:e>
                      </m:ra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0" name="Rectangle 9">
                <a:extLst>
                  <a:ext uri="{FF2B5EF4-FFF2-40B4-BE49-F238E27FC236}">
                    <a16:creationId xmlns:a16="http://schemas.microsoft.com/office/drawing/2014/main" id="{17DFA42F-BF9E-4116-90EE-19CD58803AFD}"/>
                  </a:ext>
                </a:extLst>
              </p:cNvPr>
              <p:cNvSpPr>
                <a:spLocks noRot="1" noChangeAspect="1" noMove="1" noResize="1" noEditPoints="1" noAdjustHandles="1" noChangeArrowheads="1" noChangeShapeType="1" noTextEdit="1"/>
              </p:cNvSpPr>
              <p:nvPr/>
            </p:nvSpPr>
            <p:spPr>
              <a:xfrm>
                <a:off x="273269" y="3114224"/>
                <a:ext cx="6063455" cy="84388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5F68548D-DCF3-41C4-AEE1-57D1322A6171}"/>
                  </a:ext>
                </a:extLst>
              </p:cNvPr>
              <p:cNvSpPr/>
              <p:nvPr/>
            </p:nvSpPr>
            <p:spPr>
              <a:xfrm>
                <a:off x="273269" y="3940332"/>
                <a:ext cx="7009098" cy="9221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𝑺𝒐𝒍𝒗𝒆</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𝒇𝒐𝒓</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𝒂𝒔</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𝑨𝒕𝒂𝒏</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𝟐</m:t>
                      </m:r>
                      <m:d>
                        <m:d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m:t>
                          </m:r>
                          <m:sSub>
                            <m:sSubPr>
                              <m:ctrlPr>
                                <a:rPr kumimoji="0" lang="en-IN" sz="2400" b="1" i="1" u="none" strike="noStrike" kern="1200" cap="none" spc="0" normalizeH="0" baseline="0" noProof="0">
                                  <a:ln>
                                    <a:noFill/>
                                  </a:ln>
                                  <a:solidFill>
                                    <a:srgbClr val="00B050"/>
                                  </a:solidFill>
                                  <a:effectLst/>
                                  <a:uLnTx/>
                                  <a:uFillTx/>
                                  <a:latin typeface="Cambria Math"/>
                                  <a:ea typeface="Cambria Math" panose="02040503050406030204" pitchFamily="18" charset="0"/>
                                  <a:cs typeface="+mn-cs"/>
                                </a:rPr>
                              </m:ctrlPr>
                            </m:sSub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𝒓</m:t>
                              </m:r>
                            </m:e>
                            <m:sub>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𝟑𝟏</m:t>
                              </m:r>
                            </m:sub>
                          </m:sSub>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m:t>
                          </m:r>
                          <m:rad>
                            <m:radPr>
                              <m:degHide m:val="on"/>
                              <m:ctrlPr>
                                <a:rPr kumimoji="0" lang="en-IN" sz="2400" b="1" i="1" u="none" strike="noStrike" kern="1200" cap="none" spc="0" normalizeH="0" baseline="0" noProof="0">
                                  <a:ln>
                                    <a:noFill/>
                                  </a:ln>
                                  <a:solidFill>
                                    <a:srgbClr val="00B050"/>
                                  </a:solidFill>
                                  <a:effectLst/>
                                  <a:uLnTx/>
                                  <a:uFillTx/>
                                  <a:latin typeface="Cambria Math"/>
                                  <a:ea typeface="+mn-ea"/>
                                  <a:cs typeface="+mn-cs"/>
                                </a:rPr>
                              </m:ctrlPr>
                            </m:radPr>
                            <m:deg/>
                            <m:e>
                              <m:sSubSup>
                                <m:sSubSupPr>
                                  <m:ctrlPr>
                                    <a:rPr kumimoji="0" lang="en-IN" sz="2400" b="1" i="1" u="none" strike="noStrike" kern="1200" cap="none" spc="0" normalizeH="0" baseline="0" noProof="0">
                                      <a:ln>
                                        <a:noFill/>
                                      </a:ln>
                                      <a:solidFill>
                                        <a:srgbClr val="00B050"/>
                                      </a:solidFill>
                                      <a:effectLst/>
                                      <a:uLnTx/>
                                      <a:uFillTx/>
                                      <a:latin typeface="Cambria Math"/>
                                      <a:ea typeface="+mn-ea"/>
                                      <a:cs typeface="+mn-cs"/>
                                    </a:rPr>
                                  </m:ctrlPr>
                                </m:sSubSup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𝟏𝟏</m:t>
                                  </m:r>
                                </m:sub>
                                <m:sup>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𝟐</m:t>
                                  </m:r>
                                </m:sup>
                              </m:sSubSup>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m:t>
                              </m:r>
                              <m:sSubSup>
                                <m:sSubSupPr>
                                  <m:ctrlPr>
                                    <a:rPr kumimoji="0" lang="en-IN" sz="2400" b="1" i="1" u="none" strike="noStrike" kern="1200" cap="none" spc="0" normalizeH="0" baseline="0" noProof="0">
                                      <a:ln>
                                        <a:noFill/>
                                      </a:ln>
                                      <a:solidFill>
                                        <a:srgbClr val="00B050"/>
                                      </a:solidFill>
                                      <a:effectLst/>
                                      <a:uLnTx/>
                                      <a:uFillTx/>
                                      <a:latin typeface="Cambria Math"/>
                                      <a:ea typeface="+mn-ea"/>
                                      <a:cs typeface="+mn-cs"/>
                                    </a:rPr>
                                  </m:ctrlPr>
                                </m:sSubSup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𝟐𝟏</m:t>
                                  </m:r>
                                </m:sub>
                                <m:sup>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𝟐</m:t>
                                  </m:r>
                                </m:sup>
                              </m:sSubSup>
                            </m:e>
                          </m:rad>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Rectangle 10">
                <a:extLst>
                  <a:ext uri="{FF2B5EF4-FFF2-40B4-BE49-F238E27FC236}">
                    <a16:creationId xmlns:a16="http://schemas.microsoft.com/office/drawing/2014/main" id="{5F68548D-DCF3-41C4-AEE1-57D1322A6171}"/>
                  </a:ext>
                </a:extLst>
              </p:cNvPr>
              <p:cNvSpPr>
                <a:spLocks noRot="1" noChangeAspect="1" noMove="1" noResize="1" noEditPoints="1" noAdjustHandles="1" noChangeArrowheads="1" noChangeShapeType="1" noTextEdit="1"/>
              </p:cNvSpPr>
              <p:nvPr/>
            </p:nvSpPr>
            <p:spPr>
              <a:xfrm>
                <a:off x="273269" y="3940332"/>
                <a:ext cx="7009098" cy="92217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3BEA6E62-EA0B-4281-936E-C3DE29AF3DC7}"/>
                  </a:ext>
                </a:extLst>
              </p:cNvPr>
              <p:cNvSpPr/>
              <p:nvPr/>
            </p:nvSpPr>
            <p:spPr>
              <a:xfrm>
                <a:off x="262849" y="4725688"/>
                <a:ext cx="7163499" cy="9221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𝟑</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𝑨𝒔</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𝒍𝒐𝒏𝒈</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𝒂𝒔</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func>
                        <m:funcPr>
                          <m:ctrlPr>
                            <a:rPr kumimoji="0" lang="en-IN" sz="2400" b="1" i="1" u="none" strike="noStrike" kern="1200" cap="none" spc="0" normalizeH="0" baseline="0" noProof="0" smtClean="0">
                              <a:ln>
                                <a:noFill/>
                              </a:ln>
                              <a:solidFill>
                                <a:srgbClr val="00B050"/>
                              </a:solidFill>
                              <a:effectLst/>
                              <a:uLnTx/>
                              <a:uFillTx/>
                              <a:latin typeface="Cambria Math"/>
                              <a:ea typeface="+mn-ea"/>
                              <a:cs typeface="+mn-cs"/>
                            </a:rPr>
                          </m:ctrlPr>
                        </m:funcPr>
                        <m:fName>
                          <m:r>
                            <m:rPr>
                              <m:sty m:val="p"/>
                            </m:rPr>
                            <a:rPr kumimoji="0" lang="en-IN" sz="24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cos</m:t>
                          </m:r>
                        </m:fName>
                        <m:e>
                          <m:r>
                            <a:rPr kumimoji="0" lang="en-IN"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r>
                            <a:rPr kumimoji="0" lang="en-IN"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𝟎</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𝑨𝒕𝒂𝒏</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𝟐</m:t>
                          </m:r>
                          <m:d>
                            <m:d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dPr>
                            <m:e>
                              <m:f>
                                <m:f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fPr>
                                <m:num>
                                  <m:sSub>
                                    <m:sSub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sSubPr>
                                    <m:e>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𝟐𝟏</m:t>
                                      </m:r>
                                    </m:sub>
                                  </m:sSub>
                                </m:num>
                                <m:den>
                                  <m:func>
                                    <m:func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funcPr>
                                    <m:fName>
                                      <m:r>
                                        <m:rPr>
                                          <m:sty m:val="p"/>
                                        </m:rPr>
                                        <a:rPr kumimoji="0" lang="en-IN" sz="2400" b="0" i="0"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cos</m:t>
                                      </m:r>
                                    </m:fName>
                                    <m:e>
                                      <m:r>
                                        <a:rPr kumimoji="0" lang="en-IN"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e>
                                  </m:func>
                                </m:den>
                              </m:f>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f>
                                <m:fPr>
                                  <m:ctrlPr>
                                    <a:rPr kumimoji="0" lang="en-IN" sz="2400" b="1" i="1" u="none" strike="noStrike" kern="1200" cap="none" spc="0" normalizeH="0" baseline="0" noProof="0">
                                      <a:ln>
                                        <a:noFill/>
                                      </a:ln>
                                      <a:solidFill>
                                        <a:srgbClr val="00B050"/>
                                      </a:solidFill>
                                      <a:effectLst/>
                                      <a:uLnTx/>
                                      <a:uFillTx/>
                                      <a:latin typeface="Cambria Math"/>
                                      <a:ea typeface="Cambria Math" panose="02040503050406030204" pitchFamily="18" charset="0"/>
                                      <a:cs typeface="+mn-cs"/>
                                    </a:rPr>
                                  </m:ctrlPr>
                                </m:fPr>
                                <m:num>
                                  <m:sSub>
                                    <m:sSubPr>
                                      <m:ctrlPr>
                                        <a:rPr kumimoji="0" lang="en-IN" sz="2400" b="1" i="1" u="none" strike="noStrike" kern="1200" cap="none" spc="0" normalizeH="0" baseline="0" noProof="0">
                                          <a:ln>
                                            <a:noFill/>
                                          </a:ln>
                                          <a:solidFill>
                                            <a:srgbClr val="00B050"/>
                                          </a:solidFill>
                                          <a:effectLst/>
                                          <a:uLnTx/>
                                          <a:uFillTx/>
                                          <a:latin typeface="Cambria Math"/>
                                          <a:ea typeface="Cambria Math" panose="02040503050406030204" pitchFamily="18" charset="0"/>
                                          <a:cs typeface="+mn-cs"/>
                                        </a:rPr>
                                      </m:ctrlPr>
                                    </m:sSub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𝟏</m:t>
                                      </m:r>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𝟏</m:t>
                                      </m:r>
                                    </m:sub>
                                  </m:sSub>
                                </m:num>
                                <m:den>
                                  <m:func>
                                    <m:funcPr>
                                      <m:ctrlPr>
                                        <a:rPr kumimoji="0" lang="en-IN" sz="2400" b="1" i="1" u="none" strike="noStrike" kern="1200" cap="none" spc="0" normalizeH="0" baseline="0" noProof="0">
                                          <a:ln>
                                            <a:noFill/>
                                          </a:ln>
                                          <a:solidFill>
                                            <a:srgbClr val="00B050"/>
                                          </a:solidFill>
                                          <a:effectLst/>
                                          <a:uLnTx/>
                                          <a:uFillTx/>
                                          <a:latin typeface="Cambria Math"/>
                                          <a:ea typeface="Cambria Math" panose="02040503050406030204" pitchFamily="18" charset="0"/>
                                          <a:cs typeface="+mn-cs"/>
                                        </a:rPr>
                                      </m:ctrlPr>
                                    </m:funcPr>
                                    <m:fName>
                                      <m:r>
                                        <m:rPr>
                                          <m:sty m:val="p"/>
                                        </m:rPr>
                                        <a:rPr kumimoji="0" lang="en-IN" sz="2400" b="0" i="0"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cos</m:t>
                                      </m:r>
                                    </m:fName>
                                    <m:e>
                                      <m:r>
                                        <a:rPr kumimoji="0" lang="en-IN" sz="2400" b="0"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𝜷</m:t>
                                      </m:r>
                                    </m:e>
                                  </m:func>
                                </m:den>
                              </m:f>
                            </m:e>
                          </m:d>
                        </m:e>
                      </m:func>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2" name="Rectangle 11">
                <a:extLst>
                  <a:ext uri="{FF2B5EF4-FFF2-40B4-BE49-F238E27FC236}">
                    <a16:creationId xmlns:a16="http://schemas.microsoft.com/office/drawing/2014/main" id="{3BEA6E62-EA0B-4281-936E-C3DE29AF3DC7}"/>
                  </a:ext>
                </a:extLst>
              </p:cNvPr>
              <p:cNvSpPr>
                <a:spLocks noRot="1" noChangeAspect="1" noMove="1" noResize="1" noEditPoints="1" noAdjustHandles="1" noChangeArrowheads="1" noChangeShapeType="1" noTextEdit="1"/>
              </p:cNvSpPr>
              <p:nvPr/>
            </p:nvSpPr>
            <p:spPr>
              <a:xfrm>
                <a:off x="262849" y="4725688"/>
                <a:ext cx="7163499" cy="92217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26DE8205-9C45-430D-926D-A1962C329AB8}"/>
                  </a:ext>
                </a:extLst>
              </p:cNvPr>
              <p:cNvSpPr/>
              <p:nvPr/>
            </p:nvSpPr>
            <p:spPr>
              <a:xfrm>
                <a:off x="283687" y="5647864"/>
                <a:ext cx="7142661" cy="9221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𝟒</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𝑨𝒔</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𝒍𝒐𝒏𝒈</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𝒂𝒔</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func>
                        <m:funcPr>
                          <m:ctrlPr>
                            <a:rPr kumimoji="0" lang="en-IN" sz="2400" b="1" i="1" u="none" strike="noStrike" kern="1200" cap="none" spc="0" normalizeH="0" baseline="0" noProof="0" smtClean="0">
                              <a:ln>
                                <a:noFill/>
                              </a:ln>
                              <a:solidFill>
                                <a:srgbClr val="00B050"/>
                              </a:solidFill>
                              <a:effectLst/>
                              <a:uLnTx/>
                              <a:uFillTx/>
                              <a:latin typeface="Cambria Math"/>
                              <a:ea typeface="+mn-ea"/>
                              <a:cs typeface="+mn-cs"/>
                            </a:rPr>
                          </m:ctrlPr>
                        </m:funcPr>
                        <m:fName>
                          <m:r>
                            <m:rPr>
                              <m:sty m:val="p"/>
                            </m:rPr>
                            <a:rPr kumimoji="0" lang="en-IN" sz="24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cos</m:t>
                          </m:r>
                        </m:fName>
                        <m:e>
                          <m:r>
                            <a:rPr kumimoji="0" lang="en-IN"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r>
                            <a:rPr kumimoji="0" lang="en-IN"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𝟎</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𝑨𝒕𝒂𝒏</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𝟐</m:t>
                          </m:r>
                          <m:d>
                            <m:d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dPr>
                            <m:e>
                              <m:f>
                                <m:f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fPr>
                                <m:num>
                                  <m:sSub>
                                    <m:sSub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sSubPr>
                                    <m:e>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𝟑𝟐</m:t>
                                      </m:r>
                                    </m:sub>
                                  </m:sSub>
                                </m:num>
                                <m:den>
                                  <m:func>
                                    <m:func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funcPr>
                                    <m:fName>
                                      <m:r>
                                        <m:rPr>
                                          <m:sty m:val="p"/>
                                        </m:rPr>
                                        <a:rPr kumimoji="0" lang="en-IN" sz="2400" b="0" i="0"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cos</m:t>
                                      </m:r>
                                    </m:fName>
                                    <m:e>
                                      <m:r>
                                        <a:rPr kumimoji="0" lang="en-IN"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e>
                                  </m:func>
                                </m:den>
                              </m:f>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f>
                                <m:fPr>
                                  <m:ctrlPr>
                                    <a:rPr kumimoji="0" lang="en-IN" sz="2400" b="1" i="1" u="none" strike="noStrike" kern="1200" cap="none" spc="0" normalizeH="0" baseline="0" noProof="0">
                                      <a:ln>
                                        <a:noFill/>
                                      </a:ln>
                                      <a:solidFill>
                                        <a:srgbClr val="00B050"/>
                                      </a:solidFill>
                                      <a:effectLst/>
                                      <a:uLnTx/>
                                      <a:uFillTx/>
                                      <a:latin typeface="Cambria Math"/>
                                      <a:ea typeface="Cambria Math" panose="02040503050406030204" pitchFamily="18" charset="0"/>
                                      <a:cs typeface="+mn-cs"/>
                                    </a:rPr>
                                  </m:ctrlPr>
                                </m:fPr>
                                <m:num>
                                  <m:sSub>
                                    <m:sSubPr>
                                      <m:ctrlPr>
                                        <a:rPr kumimoji="0" lang="en-IN" sz="2400" b="1" i="1" u="none" strike="noStrike" kern="1200" cap="none" spc="0" normalizeH="0" baseline="0" noProof="0">
                                          <a:ln>
                                            <a:noFill/>
                                          </a:ln>
                                          <a:solidFill>
                                            <a:srgbClr val="00B050"/>
                                          </a:solidFill>
                                          <a:effectLst/>
                                          <a:uLnTx/>
                                          <a:uFillTx/>
                                          <a:latin typeface="Cambria Math"/>
                                          <a:ea typeface="Cambria Math" panose="02040503050406030204" pitchFamily="18" charset="0"/>
                                          <a:cs typeface="+mn-cs"/>
                                        </a:rPr>
                                      </m:ctrlPr>
                                    </m:sSub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𝟑𝟑</m:t>
                                      </m:r>
                                    </m:sub>
                                  </m:sSub>
                                </m:num>
                                <m:den>
                                  <m:func>
                                    <m:funcPr>
                                      <m:ctrlPr>
                                        <a:rPr kumimoji="0" lang="en-IN" sz="2400" b="1" i="1" u="none" strike="noStrike" kern="1200" cap="none" spc="0" normalizeH="0" baseline="0" noProof="0">
                                          <a:ln>
                                            <a:noFill/>
                                          </a:ln>
                                          <a:solidFill>
                                            <a:srgbClr val="00B050"/>
                                          </a:solidFill>
                                          <a:effectLst/>
                                          <a:uLnTx/>
                                          <a:uFillTx/>
                                          <a:latin typeface="Cambria Math"/>
                                          <a:ea typeface="Cambria Math" panose="02040503050406030204" pitchFamily="18" charset="0"/>
                                          <a:cs typeface="+mn-cs"/>
                                        </a:rPr>
                                      </m:ctrlPr>
                                    </m:funcPr>
                                    <m:fName>
                                      <m:r>
                                        <m:rPr>
                                          <m:sty m:val="p"/>
                                        </m:rPr>
                                        <a:rPr kumimoji="0" lang="en-IN" sz="2400" b="0" i="0"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cos</m:t>
                                      </m:r>
                                    </m:fName>
                                    <m:e>
                                      <m:r>
                                        <a:rPr kumimoji="0" lang="en-IN" sz="2400" b="0"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𝜷</m:t>
                                      </m:r>
                                    </m:e>
                                  </m:func>
                                </m:den>
                              </m:f>
                            </m:e>
                          </m:d>
                        </m:e>
                      </m:func>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Rectangle 12">
                <a:extLst>
                  <a:ext uri="{FF2B5EF4-FFF2-40B4-BE49-F238E27FC236}">
                    <a16:creationId xmlns:a16="http://schemas.microsoft.com/office/drawing/2014/main" id="{26DE8205-9C45-430D-926D-A1962C329AB8}"/>
                  </a:ext>
                </a:extLst>
              </p:cNvPr>
              <p:cNvSpPr>
                <a:spLocks noRot="1" noChangeAspect="1" noMove="1" noResize="1" noEditPoints="1" noAdjustHandles="1" noChangeArrowheads="1" noChangeShapeType="1" noTextEdit="1"/>
              </p:cNvSpPr>
              <p:nvPr/>
            </p:nvSpPr>
            <p:spPr>
              <a:xfrm>
                <a:off x="283687" y="5647864"/>
                <a:ext cx="7142661" cy="92217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xmlns="" id="{9D131C29-BAF9-43F6-93A1-D73CFF762A55}"/>
                  </a:ext>
                </a:extLst>
              </p:cNvPr>
              <p:cNvSpPr/>
              <p:nvPr/>
            </p:nvSpPr>
            <p:spPr>
              <a:xfrm>
                <a:off x="7426348" y="3166208"/>
                <a:ext cx="4666593" cy="232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where Atan2(y, x) is a two-argument arc tangent function. Also called “four quadrant arc-tangent”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0070C0"/>
                    </a:solidFill>
                    <a:effectLst/>
                    <a:uLnTx/>
                    <a:uFillTx/>
                    <a:latin typeface="Franklin Gothic Book" panose="020B0503020102020204" pitchFamily="34" charset="0"/>
                    <a:ea typeface="+mn-ea"/>
                    <a:cs typeface="+mn-cs"/>
                  </a:rPr>
                  <a:t>Eg</a:t>
                </a: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a:t>
                </a:r>
                <a14:m>
                  <m:oMath xmlns:m="http://schemas.openxmlformats.org/officeDocument/2006/math">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𝑨𝒕𝒂𝒏</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𝟐</m:t>
                    </m:r>
                    <m:d>
                      <m:dPr>
                        <m:ctrlPr>
                          <a:rPr kumimoji="0" lang="en-IN" sz="2400" b="1" i="1" u="none" strike="noStrike" kern="1200" cap="none" spc="0" normalizeH="0" baseline="0" noProof="0" smtClean="0">
                            <a:ln>
                              <a:noFill/>
                            </a:ln>
                            <a:solidFill>
                              <a:srgbClr val="0070C0"/>
                            </a:solidFill>
                            <a:effectLst/>
                            <a:uLnTx/>
                            <a:uFillTx/>
                            <a:latin typeface="Cambria Math"/>
                            <a:ea typeface="+mn-ea"/>
                            <a:cs typeface="+mn-cs"/>
                          </a:rPr>
                        </m:ctrlPr>
                      </m:dPr>
                      <m:e>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𝟎</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𝟎</m:t>
                        </m:r>
                      </m:e>
                    </m:d>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m:t>
                    </m:r>
                    <m:sSup>
                      <m:sSupPr>
                        <m:ctrlPr>
                          <a:rPr kumimoji="0" lang="en-IN" sz="2400" b="1" i="1" u="none" strike="noStrike" kern="1200" cap="none" spc="0" normalizeH="0" baseline="0" noProof="0" smtClean="0">
                            <a:ln>
                              <a:noFill/>
                            </a:ln>
                            <a:solidFill>
                              <a:srgbClr val="0070C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𝟏𝟑𝟓</m:t>
                        </m:r>
                      </m:e>
                      <m:sup>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𝟎</m:t>
                        </m:r>
                      </m:sup>
                    </m:sSup>
                  </m:oMath>
                </a14:m>
                <a:endPar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Whereas  </a:t>
                </a:r>
                <a14:m>
                  <m:oMath xmlns:m="http://schemas.openxmlformats.org/officeDocument/2006/math">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𝑨𝒕𝒂𝒏</m:t>
                    </m:r>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𝟐</m:t>
                    </m:r>
                    <m:d>
                      <m:dPr>
                        <m:ctrlPr>
                          <a:rPr kumimoji="0" lang="en-IN" sz="2400" b="1" i="1" u="none" strike="noStrike" kern="1200" cap="none" spc="0" normalizeH="0" baseline="0" noProof="0">
                            <a:ln>
                              <a:noFill/>
                            </a:ln>
                            <a:solidFill>
                              <a:srgbClr val="0070C0"/>
                            </a:solidFill>
                            <a:effectLst/>
                            <a:uLnTx/>
                            <a:uFillTx/>
                            <a:latin typeface="Cambria Math"/>
                            <a:ea typeface="+mn-ea"/>
                            <a:cs typeface="+mn-cs"/>
                          </a:rPr>
                        </m:ctrlPr>
                      </m:dPr>
                      <m:e>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m:t>
                        </m:r>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𝟎</m:t>
                        </m:r>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m:t>
                        </m:r>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𝟎</m:t>
                        </m:r>
                      </m:e>
                    </m:d>
                    <m:r>
                      <a:rPr kumimoji="0" lang="en-IN" sz="24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 </m:t>
                    </m:r>
                    <m:sSup>
                      <m:sSupPr>
                        <m:ctrlPr>
                          <a:rPr kumimoji="0" lang="en-IN" sz="2400" b="1" i="1" u="none" strike="noStrike" kern="1200" cap="none" spc="0" normalizeH="0" baseline="0" noProof="0" smtClean="0">
                            <a:ln>
                              <a:noFill/>
                            </a:ln>
                            <a:solidFill>
                              <a:srgbClr val="0070C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𝟒𝟓</m:t>
                        </m:r>
                      </m:e>
                      <m:sup>
                        <m:r>
                          <a:rPr kumimoji="0" lang="en-IN"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𝟎</m:t>
                        </m:r>
                      </m:sup>
                    </m:sSup>
                  </m:oMath>
                </a14:m>
                <a:endParaRPr kumimoji="0" lang="en-IN" sz="1800" b="1" i="0" u="none" strike="noStrike" kern="1200" cap="none" spc="0" normalizeH="0" baseline="0" noProof="0" dirty="0">
                  <a:ln>
                    <a:noFill/>
                  </a:ln>
                  <a:solidFill>
                    <a:srgbClr val="0070C0"/>
                  </a:solidFill>
                  <a:effectLst/>
                  <a:uLnTx/>
                  <a:uFillTx/>
                  <a:latin typeface="Gill Sans MT" panose="020B0502020104020203"/>
                  <a:ea typeface="+mn-ea"/>
                  <a:cs typeface="+mn-cs"/>
                </a:endParaRPr>
              </a:p>
            </p:txBody>
          </p:sp>
        </mc:Choice>
        <mc:Fallback xmlns="">
          <p:sp>
            <p:nvSpPr>
              <p:cNvPr id="14" name="Rectangle 13">
                <a:extLst>
                  <a:ext uri="{FF2B5EF4-FFF2-40B4-BE49-F238E27FC236}">
                    <a16:creationId xmlns:a16="http://schemas.microsoft.com/office/drawing/2014/main" id="{9D131C29-BAF9-43F6-93A1-D73CFF762A55}"/>
                  </a:ext>
                </a:extLst>
              </p:cNvPr>
              <p:cNvSpPr>
                <a:spLocks noRot="1" noChangeAspect="1" noMove="1" noResize="1" noEditPoints="1" noAdjustHandles="1" noChangeArrowheads="1" noChangeShapeType="1" noTextEdit="1"/>
              </p:cNvSpPr>
              <p:nvPr/>
            </p:nvSpPr>
            <p:spPr>
              <a:xfrm>
                <a:off x="7426348" y="3166208"/>
                <a:ext cx="4666593" cy="2324995"/>
              </a:xfrm>
              <a:prstGeom prst="rect">
                <a:avLst/>
              </a:prstGeom>
              <a:blipFill>
                <a:blip r:embed="rId7"/>
                <a:stretch>
                  <a:fillRect l="-1958" t="-1832" b="-49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xmlns="" id="{4775CA0E-86DD-45E9-8BC0-3F6686AF14F5}"/>
                  </a:ext>
                </a:extLst>
              </p:cNvPr>
              <p:cNvSpPr/>
              <p:nvPr/>
            </p:nvSpPr>
            <p:spPr>
              <a:xfrm>
                <a:off x="7653683" y="5660193"/>
                <a:ext cx="2877903"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solidFill>
                            <a:srgbClr val="000000">
                              <a:lumMod val="85000"/>
                              <a:lumOff val="15000"/>
                            </a:srgbClr>
                          </a:solidFill>
                          <a:latin typeface="Cambria Math" panose="02040503050406030204" pitchFamily="18" charset="0"/>
                        </a:rPr>
                        <m:t>𝐼𝑡</m:t>
                      </m:r>
                      <m:r>
                        <a:rPr lang="en-IN" sz="2400" b="0" i="1" smtClean="0">
                          <a:solidFill>
                            <a:srgbClr val="000000">
                              <a:lumMod val="85000"/>
                              <a:lumOff val="15000"/>
                            </a:srgbClr>
                          </a:solidFill>
                          <a:latin typeface="Cambria Math" panose="02040503050406030204" pitchFamily="18" charset="0"/>
                        </a:rPr>
                        <m:t> </m:t>
                      </m:r>
                      <m:r>
                        <a:rPr lang="en-IN" sz="2400" b="0" i="1" smtClean="0">
                          <a:solidFill>
                            <a:srgbClr val="000000">
                              <a:lumMod val="85000"/>
                              <a:lumOff val="15000"/>
                            </a:srgbClr>
                          </a:solidFill>
                          <a:latin typeface="Cambria Math" panose="02040503050406030204" pitchFamily="18" charset="0"/>
                        </a:rPr>
                        <m:t>𝑐𝑎𝑛</m:t>
                      </m:r>
                      <m:r>
                        <a:rPr lang="en-IN" sz="2400" b="0" i="1" smtClean="0">
                          <a:solidFill>
                            <a:srgbClr val="000000">
                              <a:lumMod val="85000"/>
                              <a:lumOff val="15000"/>
                            </a:srgbClr>
                          </a:solidFill>
                          <a:latin typeface="Cambria Math" panose="02040503050406030204" pitchFamily="18" charset="0"/>
                        </a:rPr>
                        <m:t> </m:t>
                      </m:r>
                      <m:r>
                        <a:rPr lang="en-IN" sz="2400" b="0" i="1" smtClean="0">
                          <a:solidFill>
                            <a:srgbClr val="000000">
                              <a:lumMod val="85000"/>
                              <a:lumOff val="15000"/>
                            </a:srgbClr>
                          </a:solidFill>
                          <a:latin typeface="Cambria Math" panose="02040503050406030204" pitchFamily="18" charset="0"/>
                        </a:rPr>
                        <m:t>𝑏𝑒</m:t>
                      </m:r>
                      <m:r>
                        <a:rPr lang="en-IN" sz="2400" b="0" i="1" smtClean="0">
                          <a:solidFill>
                            <a:srgbClr val="000000">
                              <a:lumMod val="85000"/>
                              <a:lumOff val="15000"/>
                            </a:srgbClr>
                          </a:solidFill>
                          <a:latin typeface="Cambria Math" panose="02040503050406030204" pitchFamily="18" charset="0"/>
                        </a:rPr>
                        <m:t> </m:t>
                      </m:r>
                      <m:r>
                        <a:rPr lang="en-IN" sz="2400" b="0" i="1" smtClean="0">
                          <a:solidFill>
                            <a:srgbClr val="000000">
                              <a:lumMod val="85000"/>
                              <a:lumOff val="15000"/>
                            </a:srgbClr>
                          </a:solidFill>
                          <a:latin typeface="Cambria Math" panose="02040503050406030204" pitchFamily="18" charset="0"/>
                        </a:rPr>
                        <m:t>𝑠𝑒𝑒𝑛</m:t>
                      </m:r>
                      <m:r>
                        <a:rPr lang="en-IN" sz="2400" b="0" i="1" smtClean="0">
                          <a:solidFill>
                            <a:srgbClr val="000000">
                              <a:lumMod val="85000"/>
                              <a:lumOff val="15000"/>
                            </a:srgbClr>
                          </a:solidFill>
                          <a:latin typeface="Cambria Math" panose="02040503050406030204" pitchFamily="18" charset="0"/>
                        </a:rPr>
                        <m:t> </m:t>
                      </m:r>
                      <m:r>
                        <a:rPr lang="en-IN" sz="2400" b="0" i="1" smtClean="0">
                          <a:solidFill>
                            <a:srgbClr val="000000">
                              <a:lumMod val="85000"/>
                              <a:lumOff val="15000"/>
                            </a:srgbClr>
                          </a:solidFill>
                          <a:latin typeface="Cambria Math" panose="02040503050406030204" pitchFamily="18" charset="0"/>
                        </a:rPr>
                        <m:t>𝑡h𝑎𝑡</m:t>
                      </m:r>
                      <m:r>
                        <a:rPr lang="en-IN" sz="2400" b="0" i="1" smtClean="0">
                          <a:solidFill>
                            <a:srgbClr val="000000">
                              <a:lumMod val="85000"/>
                              <a:lumOff val="15000"/>
                            </a:srgbClr>
                          </a:solidFill>
                          <a:latin typeface="Cambria Math" panose="02040503050406030204" pitchFamily="18" charset="0"/>
                        </a:rPr>
                        <m:t> </m:t>
                      </m:r>
                    </m:oMath>
                  </m:oMathPara>
                </a14:m>
                <a:endParaRPr lang="en-IN" sz="2400" b="0" i="1" dirty="0">
                  <a:solidFill>
                    <a:srgbClr val="000000">
                      <a:lumMod val="85000"/>
                      <a:lumOff val="15000"/>
                    </a:srgb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400" i="1">
                          <a:solidFill>
                            <a:srgbClr val="000000">
                              <a:lumMod val="85000"/>
                              <a:lumOff val="15000"/>
                            </a:srgbClr>
                          </a:solidFill>
                          <a:latin typeface="Cambria Math" panose="02040503050406030204" pitchFamily="18" charset="0"/>
                        </a:rPr>
                        <m:t>−</m:t>
                      </m:r>
                      <m:sSup>
                        <m:sSupPr>
                          <m:ctrlPr>
                            <a:rPr lang="en-IN" sz="2400" i="1">
                              <a:solidFill>
                                <a:srgbClr val="000000">
                                  <a:lumMod val="85000"/>
                                  <a:lumOff val="15000"/>
                                </a:srgbClr>
                              </a:solidFill>
                              <a:latin typeface="Cambria Math"/>
                            </a:rPr>
                          </m:ctrlPr>
                        </m:sSupPr>
                        <m:e>
                          <m:r>
                            <a:rPr lang="en-IN" sz="2400" i="1">
                              <a:solidFill>
                                <a:srgbClr val="000000">
                                  <a:lumMod val="85000"/>
                                  <a:lumOff val="15000"/>
                                </a:srgbClr>
                              </a:solidFill>
                              <a:latin typeface="Cambria Math" panose="02040503050406030204" pitchFamily="18" charset="0"/>
                            </a:rPr>
                            <m:t>90</m:t>
                          </m:r>
                        </m:e>
                        <m:sup>
                          <m:r>
                            <a:rPr lang="en-IN" sz="2400" i="1">
                              <a:solidFill>
                                <a:srgbClr val="000000">
                                  <a:lumMod val="85000"/>
                                  <a:lumOff val="15000"/>
                                </a:srgbClr>
                              </a:solidFill>
                              <a:latin typeface="Cambria Math" panose="02040503050406030204" pitchFamily="18" charset="0"/>
                            </a:rPr>
                            <m:t>0</m:t>
                          </m:r>
                        </m:sup>
                      </m:sSup>
                      <m:r>
                        <a:rPr lang="en-IN" sz="2400" i="1">
                          <a:solidFill>
                            <a:srgbClr val="000000">
                              <a:lumMod val="85000"/>
                              <a:lumOff val="15000"/>
                            </a:srgbClr>
                          </a:solidFill>
                          <a:latin typeface="Cambria Math" panose="02040503050406030204" pitchFamily="18" charset="0"/>
                          <a:ea typeface="Cambria Math" panose="02040503050406030204" pitchFamily="18" charset="0"/>
                        </a:rPr>
                        <m:t>≤</m:t>
                      </m:r>
                      <m:r>
                        <a:rPr lang="en-IN" sz="2400" i="1">
                          <a:solidFill>
                            <a:srgbClr val="000000">
                              <a:lumMod val="85000"/>
                              <a:lumOff val="15000"/>
                            </a:srgbClr>
                          </a:solidFill>
                          <a:latin typeface="Cambria Math" panose="02040503050406030204" pitchFamily="18" charset="0"/>
                          <a:ea typeface="Cambria Math" panose="02040503050406030204" pitchFamily="18" charset="0"/>
                        </a:rPr>
                        <m:t>𝛽</m:t>
                      </m:r>
                      <m:r>
                        <a:rPr lang="en-IN" sz="2400" i="1">
                          <a:solidFill>
                            <a:srgbClr val="000000">
                              <a:lumMod val="85000"/>
                              <a:lumOff val="15000"/>
                            </a:srgbClr>
                          </a:solidFill>
                          <a:latin typeface="Cambria Math" panose="02040503050406030204" pitchFamily="18" charset="0"/>
                          <a:ea typeface="Cambria Math" panose="02040503050406030204" pitchFamily="18" charset="0"/>
                        </a:rPr>
                        <m:t>≤</m:t>
                      </m:r>
                      <m:sSup>
                        <m:sSupPr>
                          <m:ctrlPr>
                            <a:rPr lang="en-IN" sz="2400" i="1">
                              <a:solidFill>
                                <a:srgbClr val="000000">
                                  <a:lumMod val="85000"/>
                                  <a:lumOff val="15000"/>
                                </a:srgbClr>
                              </a:solidFill>
                              <a:latin typeface="Cambria Math"/>
                              <a:ea typeface="Cambria Math" panose="02040503050406030204" pitchFamily="18" charset="0"/>
                            </a:rPr>
                          </m:ctrlPr>
                        </m:sSupPr>
                        <m:e>
                          <m:r>
                            <a:rPr lang="en-IN" sz="2400" i="1">
                              <a:solidFill>
                                <a:srgbClr val="000000">
                                  <a:lumMod val="85000"/>
                                  <a:lumOff val="15000"/>
                                </a:srgbClr>
                              </a:solidFill>
                              <a:latin typeface="Cambria Math" panose="02040503050406030204" pitchFamily="18" charset="0"/>
                              <a:ea typeface="Cambria Math" panose="02040503050406030204" pitchFamily="18" charset="0"/>
                            </a:rPr>
                            <m:t>90</m:t>
                          </m:r>
                        </m:e>
                        <m:sup>
                          <m:r>
                            <a:rPr lang="en-IN" sz="2400" i="1">
                              <a:solidFill>
                                <a:srgbClr val="000000">
                                  <a:lumMod val="85000"/>
                                  <a:lumOff val="15000"/>
                                </a:srgbClr>
                              </a:solidFill>
                              <a:latin typeface="Cambria Math" panose="02040503050406030204" pitchFamily="18" charset="0"/>
                              <a:ea typeface="Cambria Math" panose="02040503050406030204" pitchFamily="18" charset="0"/>
                            </a:rPr>
                            <m:t>0</m:t>
                          </m:r>
                        </m:sup>
                      </m:sSup>
                    </m:oMath>
                  </m:oMathPara>
                </a14:m>
                <a:endParaRPr lang="en-IN" dirty="0"/>
              </a:p>
            </p:txBody>
          </p:sp>
        </mc:Choice>
        <mc:Fallback xmlns="">
          <p:sp>
            <p:nvSpPr>
              <p:cNvPr id="15" name="Rectangle 14">
                <a:extLst>
                  <a:ext uri="{FF2B5EF4-FFF2-40B4-BE49-F238E27FC236}">
                    <a16:creationId xmlns:a16="http://schemas.microsoft.com/office/drawing/2014/main" id="{4775CA0E-86DD-45E9-8BC0-3F6686AF14F5}"/>
                  </a:ext>
                </a:extLst>
              </p:cNvPr>
              <p:cNvSpPr>
                <a:spLocks noRot="1" noChangeAspect="1" noMove="1" noResize="1" noEditPoints="1" noAdjustHandles="1" noChangeArrowheads="1" noChangeShapeType="1" noTextEdit="1"/>
              </p:cNvSpPr>
              <p:nvPr/>
            </p:nvSpPr>
            <p:spPr>
              <a:xfrm>
                <a:off x="7653683" y="5660193"/>
                <a:ext cx="2877903" cy="830997"/>
              </a:xfrm>
              <a:prstGeom prst="rect">
                <a:avLst/>
              </a:prstGeom>
              <a:blipFill>
                <a:blip r:embed="rId8"/>
                <a:stretch>
                  <a:fillRect b="-10294"/>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xmlns="" id="{7737BDB4-1183-43BB-9624-F2C917CE8377}"/>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53081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23</a:t>
            </a:fld>
            <a:endParaRPr lang="en-IN"/>
          </a:p>
        </p:txBody>
      </p:sp>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xmlns="" id="{3001F5D2-A042-496B-BF06-9573AE2D826F}"/>
                  </a:ext>
                </a:extLst>
              </p:cNvPr>
              <p:cNvSpPr>
                <a:spLocks noGrp="1"/>
              </p:cNvSpPr>
              <p:nvPr>
                <p:ph type="title" idx="4294967295"/>
              </p:nvPr>
            </p:nvSpPr>
            <p:spPr>
              <a:xfrm>
                <a:off x="2147054" y="113354"/>
                <a:ext cx="7729728" cy="695943"/>
              </a:xfrm>
            </p:spPr>
            <p:txBody>
              <a:bodyPr>
                <a:normAutofit fontScale="90000"/>
              </a:bodyPr>
              <a:lstStyle/>
              <a:p>
                <a:r>
                  <a:rPr lang="en-IN" b="1" dirty="0">
                    <a:solidFill>
                      <a:srgbClr val="FF0000"/>
                    </a:solidFill>
                  </a:rPr>
                  <a:t>SPECIAL CASE OF </a:t>
                </a:r>
                <a14:m>
                  <m:oMath xmlns:m="http://schemas.openxmlformats.org/officeDocument/2006/math">
                    <m:r>
                      <a:rPr lang="en-IN" b="1" i="1" smtClean="0">
                        <a:solidFill>
                          <a:srgbClr val="FF0000"/>
                        </a:solidFill>
                        <a:latin typeface="Cambria Math" panose="02040503050406030204" pitchFamily="18" charset="0"/>
                        <a:ea typeface="Cambria Math" panose="02040503050406030204" pitchFamily="18" charset="0"/>
                      </a:rPr>
                      <m:t>𝜷</m:t>
                    </m:r>
                    <m:r>
                      <a:rPr lang="en-IN" b="1" i="1" smtClean="0">
                        <a:solidFill>
                          <a:srgbClr val="FF0000"/>
                        </a:solidFill>
                        <a:latin typeface="Cambria Math" panose="02040503050406030204" pitchFamily="18" charset="0"/>
                        <a:ea typeface="Cambria Math" panose="02040503050406030204" pitchFamily="18" charset="0"/>
                      </a:rPr>
                      <m:t>=</m:t>
                    </m:r>
                    <m:sSup>
                      <m:sSupPr>
                        <m:ctrlPr>
                          <a:rPr lang="en-IN" b="1" i="1" smtClean="0">
                            <a:solidFill>
                              <a:srgbClr val="FF0000"/>
                            </a:solidFill>
                            <a:latin typeface="Cambria Math"/>
                            <a:ea typeface="Cambria Math" panose="02040503050406030204" pitchFamily="18" charset="0"/>
                          </a:rPr>
                        </m:ctrlPr>
                      </m:sSupPr>
                      <m:e>
                        <m:r>
                          <a:rPr lang="en-IN" b="1" i="1" smtClean="0">
                            <a:solidFill>
                              <a:srgbClr val="FF0000"/>
                            </a:solidFill>
                            <a:latin typeface="Cambria Math" panose="02040503050406030204" pitchFamily="18" charset="0"/>
                            <a:ea typeface="Cambria Math" panose="02040503050406030204" pitchFamily="18" charset="0"/>
                          </a:rPr>
                          <m:t>𝟗𝟎</m:t>
                        </m:r>
                      </m:e>
                      <m:sup>
                        <m:r>
                          <a:rPr lang="en-IN" b="1" i="1" smtClean="0">
                            <a:solidFill>
                              <a:srgbClr val="FF0000"/>
                            </a:solidFill>
                            <a:latin typeface="Cambria Math" panose="02040503050406030204" pitchFamily="18" charset="0"/>
                            <a:ea typeface="Cambria Math" panose="02040503050406030204" pitchFamily="18" charset="0"/>
                          </a:rPr>
                          <m:t>𝟎</m:t>
                        </m:r>
                      </m:sup>
                    </m:sSup>
                  </m:oMath>
                </a14:m>
                <a:endParaRPr lang="en-IN" b="1" dirty="0">
                  <a:solidFill>
                    <a:srgbClr val="FF0000"/>
                  </a:solidFill>
                </a:endParaRPr>
              </a:p>
            </p:txBody>
          </p:sp>
        </mc:Choice>
        <mc:Fallback xmlns="">
          <p:sp>
            <p:nvSpPr>
              <p:cNvPr id="6" name="Title 1">
                <a:extLst>
                  <a:ext uri="{FF2B5EF4-FFF2-40B4-BE49-F238E27FC236}">
                    <a16:creationId xmlns:a16="http://schemas.microsoft.com/office/drawing/2014/main" id="{3001F5D2-A042-496B-BF06-9573AE2D826F}"/>
                  </a:ext>
                </a:extLst>
              </p:cNvPr>
              <p:cNvSpPr>
                <a:spLocks noGrp="1" noRot="1" noChangeAspect="1" noMove="1" noResize="1" noEditPoints="1" noAdjustHandles="1" noChangeArrowheads="1" noChangeShapeType="1" noTextEdit="1"/>
              </p:cNvSpPr>
              <p:nvPr>
                <p:ph type="title" idx="4294967295"/>
              </p:nvPr>
            </p:nvSpPr>
            <p:spPr>
              <a:xfrm>
                <a:off x="2147054" y="113354"/>
                <a:ext cx="7729728" cy="695943"/>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xmlns="" id="{18EDAE2C-67C9-46DF-B525-D0EA83225378}"/>
                  </a:ext>
                </a:extLst>
              </p:cNvPr>
              <p:cNvSpPr>
                <a:spLocks noGrp="1"/>
              </p:cNvSpPr>
              <p:nvPr>
                <p:ph idx="1"/>
              </p:nvPr>
            </p:nvSpPr>
            <p:spPr>
              <a:xfrm>
                <a:off x="0" y="1093023"/>
                <a:ext cx="11424745" cy="5339308"/>
              </a:xfrm>
            </p:spPr>
            <p:txBody>
              <a:bodyPr>
                <a:normAutofit/>
              </a:bodyPr>
              <a:lstStyle/>
              <a:p>
                <a:r>
                  <a:rPr lang="en-US" sz="2400" dirty="0"/>
                  <a:t>Although a second solution exists, by using the positive square root in the formula for </a:t>
                </a:r>
                <a14:m>
                  <m:oMath xmlns:m="http://schemas.openxmlformats.org/officeDocument/2006/math">
                    <m:r>
                      <a:rPr lang="en-US" sz="2400" i="1" smtClean="0">
                        <a:latin typeface="Cambria Math" panose="02040503050406030204" pitchFamily="18" charset="0"/>
                        <a:ea typeface="Cambria Math" panose="02040503050406030204" pitchFamily="18" charset="0"/>
                      </a:rPr>
                      <m:t>𝛽</m:t>
                    </m:r>
                  </m:oMath>
                </a14:m>
                <a:r>
                  <a:rPr lang="en-US" sz="2400" dirty="0"/>
                  <a:t> for we always compute the single solution for which </a:t>
                </a:r>
                <a14:m>
                  <m:oMath xmlns:m="http://schemas.openxmlformats.org/officeDocument/2006/math">
                    <m:r>
                      <a:rPr lang="en-IN" sz="2400" b="0" i="1" smtClean="0">
                        <a:latin typeface="Cambria Math" panose="02040503050406030204" pitchFamily="18" charset="0"/>
                      </a:rPr>
                      <m:t>−</m:t>
                    </m:r>
                    <m:sSup>
                      <m:sSupPr>
                        <m:ctrlPr>
                          <a:rPr lang="en-IN" sz="2400" b="0" i="1" smtClean="0">
                            <a:latin typeface="Cambria Math"/>
                          </a:rPr>
                        </m:ctrlPr>
                      </m:sSupPr>
                      <m:e>
                        <m:r>
                          <a:rPr lang="en-IN" sz="2400" b="0" i="1" smtClean="0">
                            <a:latin typeface="Cambria Math" panose="02040503050406030204" pitchFamily="18" charset="0"/>
                          </a:rPr>
                          <m:t>90</m:t>
                        </m:r>
                      </m:e>
                      <m:sup>
                        <m:r>
                          <a:rPr lang="en-IN" sz="2400" b="0" i="1" smtClean="0">
                            <a:latin typeface="Cambria Math" panose="02040503050406030204" pitchFamily="18" charset="0"/>
                          </a:rPr>
                          <m:t>0</m:t>
                        </m:r>
                      </m:sup>
                    </m:sSup>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𝛽</m:t>
                    </m:r>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90</m:t>
                        </m:r>
                      </m:e>
                      <m:sup>
                        <m:r>
                          <a:rPr lang="en-IN" sz="2400" b="0" i="1" smtClean="0">
                            <a:latin typeface="Cambria Math" panose="02040503050406030204" pitchFamily="18" charset="0"/>
                            <a:ea typeface="Cambria Math" panose="02040503050406030204" pitchFamily="18" charset="0"/>
                          </a:rPr>
                          <m:t>0</m:t>
                        </m:r>
                      </m:sup>
                    </m:sSup>
                  </m:oMath>
                </a14:m>
                <a:r>
                  <a:rPr lang="en-US" sz="2400" dirty="0"/>
                  <a:t>.</a:t>
                </a:r>
              </a:p>
              <a:p>
                <a:r>
                  <a:rPr lang="en-US" sz="2400" dirty="0"/>
                  <a:t>This is usually a good practice, because we can then define one-to-one mapping functions between various representations of orientation.</a:t>
                </a:r>
              </a:p>
              <a:p>
                <a:r>
                  <a:rPr lang="en-US" sz="2400" dirty="0">
                    <a:solidFill>
                      <a:srgbClr val="FF0000"/>
                    </a:solidFill>
                  </a:rPr>
                  <a:t>However, in some cases, calculating all solutions is important (MORE ON THIS WHEN WE STUDY INVERSE KINEMATICS)</a:t>
                </a:r>
              </a:p>
              <a:p>
                <a:r>
                  <a:rPr lang="en-IN" sz="2400" dirty="0"/>
                  <a:t>If </a:t>
                </a:r>
                <a14:m>
                  <m:oMath xmlns:m="http://schemas.openxmlformats.org/officeDocument/2006/math">
                    <m:r>
                      <a:rPr lang="en-IN" sz="2400" i="1" smtClean="0">
                        <a:latin typeface="Cambria Math" panose="02040503050406030204" pitchFamily="18" charset="0"/>
                        <a:ea typeface="Cambria Math" panose="02040503050406030204" pitchFamily="18" charset="0"/>
                      </a:rPr>
                      <m:t>𝛽</m:t>
                    </m:r>
                    <m:r>
                      <a:rPr lang="en-IN" sz="2400" i="1" smtClean="0">
                        <a:latin typeface="Cambria Math" panose="02040503050406030204" pitchFamily="18" charset="0"/>
                        <a:ea typeface="Cambria Math" panose="02040503050406030204" pitchFamily="18" charset="0"/>
                      </a:rPr>
                      <m:t>=±</m:t>
                    </m:r>
                    <m:sSup>
                      <m:sSupPr>
                        <m:ctrlPr>
                          <a:rPr lang="en-IN" sz="2400" i="1" smtClean="0">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90</m:t>
                        </m:r>
                      </m:e>
                      <m:sup>
                        <m:r>
                          <a:rPr lang="en-IN" sz="2400" b="0" i="1" smtClean="0">
                            <a:latin typeface="Cambria Math" panose="02040503050406030204" pitchFamily="18" charset="0"/>
                            <a:ea typeface="Cambria Math" panose="02040503050406030204" pitchFamily="18" charset="0"/>
                          </a:rPr>
                          <m:t>0</m:t>
                        </m:r>
                      </m:sup>
                    </m:sSup>
                  </m:oMath>
                </a14:m>
                <a:r>
                  <a:rPr lang="en-IN" sz="2400" dirty="0"/>
                  <a:t>, then </a:t>
                </a:r>
                <a14:m>
                  <m:oMath xmlns:m="http://schemas.openxmlformats.org/officeDocument/2006/math">
                    <m:func>
                      <m:funcPr>
                        <m:ctrlPr>
                          <a:rPr lang="en-IN" sz="2400" i="1" smtClean="0">
                            <a:latin typeface="Cambria Math"/>
                          </a:rPr>
                        </m:ctrlPr>
                      </m:funcPr>
                      <m:fName>
                        <m:r>
                          <m:rPr>
                            <m:sty m:val="p"/>
                          </m:rPr>
                          <a:rPr lang="en-IN" sz="2400" i="0" smtClean="0">
                            <a:latin typeface="Cambria Math" panose="02040503050406030204" pitchFamily="18" charset="0"/>
                          </a:rPr>
                          <m:t>cos</m:t>
                        </m:r>
                      </m:fName>
                      <m:e>
                        <m:r>
                          <a:rPr lang="en-IN" sz="2400" i="1" smtClean="0">
                            <a:latin typeface="Cambria Math" panose="02040503050406030204" pitchFamily="18" charset="0"/>
                            <a:ea typeface="Cambria Math" panose="02040503050406030204" pitchFamily="18" charset="0"/>
                          </a:rPr>
                          <m:t>𝛽</m:t>
                        </m:r>
                        <m:r>
                          <a:rPr lang="en-IN" sz="2400" b="0" i="1" smtClean="0">
                            <a:latin typeface="Cambria Math" panose="02040503050406030204" pitchFamily="18" charset="0"/>
                            <a:ea typeface="Cambria Math" panose="02040503050406030204" pitchFamily="18" charset="0"/>
                          </a:rPr>
                          <m:t>=0</m:t>
                        </m:r>
                      </m:e>
                    </m:func>
                  </m:oMath>
                </a14:m>
                <a:r>
                  <a:rPr lang="en-IN" sz="2400" dirty="0"/>
                  <a:t> and the solution degenerates. In such cases, only sum or difference of </a:t>
                </a:r>
                <a14:m>
                  <m:oMath xmlns:m="http://schemas.openxmlformats.org/officeDocument/2006/math">
                    <m:r>
                      <a:rPr lang="en-IN" sz="2400" i="1" smtClean="0">
                        <a:latin typeface="Cambria Math" panose="02040503050406030204" pitchFamily="18" charset="0"/>
                        <a:ea typeface="Cambria Math" panose="02040503050406030204" pitchFamily="18" charset="0"/>
                      </a:rPr>
                      <m:t>𝛼</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𝑎𝑛𝑑</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𝛾</m:t>
                    </m:r>
                  </m:oMath>
                </a14:m>
                <a:r>
                  <a:rPr lang="en-IN" sz="2400" dirty="0"/>
                  <a:t> can be computed. One possible convention is to choose </a:t>
                </a:r>
                <a14:m>
                  <m:oMath xmlns:m="http://schemas.openxmlformats.org/officeDocument/2006/math">
                    <m:r>
                      <a:rPr lang="en-IN" sz="2400" i="1" smtClean="0">
                        <a:latin typeface="Cambria Math" panose="02040503050406030204" pitchFamily="18" charset="0"/>
                        <a:ea typeface="Cambria Math" panose="02040503050406030204" pitchFamily="18" charset="0"/>
                      </a:rPr>
                      <m:t>𝛼</m:t>
                    </m:r>
                    <m:r>
                      <a:rPr lang="en-IN" sz="2400" i="1" smtClean="0">
                        <a:latin typeface="Cambria Math" panose="02040503050406030204" pitchFamily="18" charset="0"/>
                        <a:ea typeface="Cambria Math" panose="02040503050406030204" pitchFamily="18" charset="0"/>
                      </a:rPr>
                      <m:t>=0.0</m:t>
                    </m:r>
                  </m:oMath>
                </a14:m>
                <a:r>
                  <a:rPr lang="en-IN" sz="2400" dirty="0"/>
                  <a:t>, whose results are given below:</a:t>
                </a:r>
              </a:p>
              <a:p>
                <a:pPr marL="457200" indent="-457200">
                  <a:buFont typeface="+mj-lt"/>
                  <a:buAutoNum type="arabicPeriod"/>
                </a:pPr>
                <a14:m>
                  <m:oMath xmlns:m="http://schemas.openxmlformats.org/officeDocument/2006/math">
                    <m:r>
                      <a:rPr lang="en-IN" sz="2400" i="1" smtClean="0">
                        <a:latin typeface="Cambria Math" panose="02040503050406030204" pitchFamily="18" charset="0"/>
                        <a:ea typeface="Cambria Math" panose="02040503050406030204" pitchFamily="18" charset="0"/>
                      </a:rPr>
                      <m:t>𝛽</m:t>
                    </m:r>
                    <m:r>
                      <a:rPr lang="en-IN" sz="2400" i="1" smtClean="0">
                        <a:latin typeface="Cambria Math" panose="02040503050406030204" pitchFamily="18" charset="0"/>
                        <a:ea typeface="Cambria Math" panose="02040503050406030204" pitchFamily="18" charset="0"/>
                      </a:rPr>
                      <m:t>=</m:t>
                    </m:r>
                    <m:sSup>
                      <m:sSupPr>
                        <m:ctrlPr>
                          <a:rPr lang="en-IN" sz="2400" i="1" smtClean="0">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90</m:t>
                        </m:r>
                      </m:e>
                      <m:sup>
                        <m:r>
                          <a:rPr lang="en-IN" sz="2400" b="0" i="1" smtClean="0">
                            <a:latin typeface="Cambria Math" panose="02040503050406030204" pitchFamily="18" charset="0"/>
                            <a:ea typeface="Cambria Math" panose="02040503050406030204" pitchFamily="18" charset="0"/>
                          </a:rPr>
                          <m:t>0</m:t>
                        </m:r>
                      </m:sup>
                    </m:sSup>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𝛼</m:t>
                    </m:r>
                    <m:r>
                      <a:rPr lang="en-IN" sz="2400" b="0" i="1" smtClean="0">
                        <a:latin typeface="Cambria Math" panose="02040503050406030204" pitchFamily="18" charset="0"/>
                        <a:ea typeface="Cambria Math" panose="02040503050406030204" pitchFamily="18" charset="0"/>
                      </a:rPr>
                      <m:t>=0, </m:t>
                    </m:r>
                    <m:r>
                      <a:rPr lang="en-IN" sz="2400" b="0" i="1" smtClean="0">
                        <a:latin typeface="Cambria Math" panose="02040503050406030204" pitchFamily="18" charset="0"/>
                        <a:ea typeface="Cambria Math" panose="02040503050406030204" pitchFamily="18" charset="0"/>
                      </a:rPr>
                      <m:t>𝛾</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𝐴𝑡𝑎𝑛</m:t>
                    </m:r>
                    <m:r>
                      <a:rPr lang="en-IN" sz="2400" b="0" i="1" smtClean="0">
                        <a:latin typeface="Cambria Math" panose="02040503050406030204" pitchFamily="18" charset="0"/>
                        <a:ea typeface="Cambria Math" panose="02040503050406030204" pitchFamily="18" charset="0"/>
                      </a:rPr>
                      <m:t>2</m:t>
                    </m:r>
                    <m:d>
                      <m:dPr>
                        <m:ctrlPr>
                          <a:rPr lang="en-IN" sz="2400" b="0" i="1" smtClean="0">
                            <a:latin typeface="Cambria Math"/>
                            <a:ea typeface="Cambria Math" panose="02040503050406030204" pitchFamily="18" charset="0"/>
                          </a:rPr>
                        </m:ctrlPr>
                      </m:dPr>
                      <m:e>
                        <m:sSub>
                          <m:sSubPr>
                            <m:ctrlPr>
                              <a:rPr lang="en-IN" sz="2400" b="0" i="1" smtClean="0">
                                <a:latin typeface="Cambria Math"/>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𝑟</m:t>
                            </m:r>
                          </m:e>
                          <m:sub>
                            <m:r>
                              <a:rPr lang="en-IN" sz="2400" b="0" i="1" smtClean="0">
                                <a:latin typeface="Cambria Math" panose="02040503050406030204" pitchFamily="18" charset="0"/>
                                <a:ea typeface="Cambria Math" panose="02040503050406030204" pitchFamily="18" charset="0"/>
                              </a:rPr>
                              <m:t>12</m:t>
                            </m:r>
                          </m:sub>
                        </m:sSub>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𝑟</m:t>
                            </m:r>
                          </m:e>
                          <m:sub>
                            <m:r>
                              <a:rPr lang="en-IN" sz="2400" b="0" i="1" smtClean="0">
                                <a:latin typeface="Cambria Math" panose="02040503050406030204" pitchFamily="18" charset="0"/>
                                <a:ea typeface="Cambria Math" panose="02040503050406030204" pitchFamily="18" charset="0"/>
                              </a:rPr>
                              <m:t>22</m:t>
                            </m:r>
                          </m:sub>
                        </m:sSub>
                      </m:e>
                    </m:d>
                  </m:oMath>
                </a14:m>
                <a:endParaRPr lang="en-IN" sz="2400" dirty="0"/>
              </a:p>
              <a:p>
                <a:pPr marL="457200" indent="-457200">
                  <a:buFont typeface="+mj-lt"/>
                  <a:buAutoNum type="arabicPeriod"/>
                </a:pPr>
                <a14:m>
                  <m:oMath xmlns:m="http://schemas.openxmlformats.org/officeDocument/2006/math">
                    <m:r>
                      <a:rPr lang="en-IN" sz="2400" i="1">
                        <a:latin typeface="Cambria Math" panose="02040503050406030204" pitchFamily="18" charset="0"/>
                        <a:ea typeface="Cambria Math" panose="02040503050406030204" pitchFamily="18" charset="0"/>
                      </a:rPr>
                      <m:t>𝛽</m:t>
                    </m:r>
                    <m:r>
                      <a:rPr lang="en-IN" sz="2400" i="1">
                        <a:latin typeface="Cambria Math" panose="02040503050406030204" pitchFamily="18" charset="0"/>
                        <a:ea typeface="Cambria Math" panose="02040503050406030204" pitchFamily="18" charset="0"/>
                      </a:rPr>
                      <m:t>=</m:t>
                    </m:r>
                    <m:sSup>
                      <m:sSupPr>
                        <m:ctrlPr>
                          <a:rPr lang="en-IN" sz="2400" i="1">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90</m:t>
                        </m:r>
                      </m:e>
                      <m:sup>
                        <m:r>
                          <a:rPr lang="en-IN" sz="2400" i="1">
                            <a:latin typeface="Cambria Math" panose="02040503050406030204" pitchFamily="18" charset="0"/>
                            <a:ea typeface="Cambria Math" panose="02040503050406030204" pitchFamily="18" charset="0"/>
                          </a:rPr>
                          <m:t>0</m:t>
                        </m:r>
                      </m:sup>
                    </m:sSup>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𝛼</m:t>
                    </m:r>
                    <m:r>
                      <a:rPr lang="en-IN" sz="2400" i="1">
                        <a:latin typeface="Cambria Math" panose="02040503050406030204" pitchFamily="18" charset="0"/>
                        <a:ea typeface="Cambria Math" panose="02040503050406030204" pitchFamily="18" charset="0"/>
                      </a:rPr>
                      <m:t>=0, </m:t>
                    </m:r>
                    <m:r>
                      <a:rPr lang="en-IN" sz="2400" i="1">
                        <a:latin typeface="Cambria Math" panose="02040503050406030204" pitchFamily="18" charset="0"/>
                        <a:ea typeface="Cambria Math" panose="02040503050406030204" pitchFamily="18" charset="0"/>
                      </a:rPr>
                      <m:t>𝛾</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𝐴𝑡𝑎𝑛</m:t>
                    </m:r>
                    <m:r>
                      <a:rPr lang="en-IN" sz="2400" i="1">
                        <a:latin typeface="Cambria Math" panose="02040503050406030204" pitchFamily="18" charset="0"/>
                        <a:ea typeface="Cambria Math" panose="02040503050406030204" pitchFamily="18" charset="0"/>
                      </a:rPr>
                      <m:t>2</m:t>
                    </m:r>
                    <m:d>
                      <m:dPr>
                        <m:ctrlPr>
                          <a:rPr lang="en-IN" sz="2400" i="1">
                            <a:latin typeface="Cambria Math"/>
                            <a:ea typeface="Cambria Math" panose="02040503050406030204" pitchFamily="18" charset="0"/>
                          </a:rPr>
                        </m:ctrlPr>
                      </m:dPr>
                      <m:e>
                        <m:sSub>
                          <m:sSubPr>
                            <m:ctrlPr>
                              <a:rPr lang="en-IN" sz="2400" i="1">
                                <a:latin typeface="Cambria Math"/>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𝑟</m:t>
                            </m:r>
                          </m:e>
                          <m:sub>
                            <m:r>
                              <a:rPr lang="en-IN" sz="2400" i="1">
                                <a:latin typeface="Cambria Math" panose="02040503050406030204" pitchFamily="18" charset="0"/>
                                <a:ea typeface="Cambria Math" panose="02040503050406030204" pitchFamily="18" charset="0"/>
                              </a:rPr>
                              <m:t>12</m:t>
                            </m:r>
                          </m:sub>
                        </m:sSub>
                        <m:r>
                          <a:rPr lang="en-IN" sz="2400" i="1">
                            <a:latin typeface="Cambria Math" panose="02040503050406030204" pitchFamily="18" charset="0"/>
                            <a:ea typeface="Cambria Math" panose="02040503050406030204" pitchFamily="18" charset="0"/>
                          </a:rPr>
                          <m:t>, </m:t>
                        </m:r>
                        <m:sSub>
                          <m:sSubPr>
                            <m:ctrlPr>
                              <a:rPr lang="en-IN" sz="2400" i="1">
                                <a:latin typeface="Cambria Math"/>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𝑟</m:t>
                            </m:r>
                          </m:e>
                          <m:sub>
                            <m:r>
                              <a:rPr lang="en-IN" sz="2400" i="1">
                                <a:latin typeface="Cambria Math" panose="02040503050406030204" pitchFamily="18" charset="0"/>
                                <a:ea typeface="Cambria Math" panose="02040503050406030204" pitchFamily="18" charset="0"/>
                              </a:rPr>
                              <m:t>22</m:t>
                            </m:r>
                          </m:sub>
                        </m:sSub>
                      </m:e>
                    </m:d>
                  </m:oMath>
                </a14:m>
                <a:endParaRPr lang="en-IN" sz="2400" dirty="0"/>
              </a:p>
            </p:txBody>
          </p:sp>
        </mc:Choice>
        <mc:Fallback xmlns="">
          <p:sp>
            <p:nvSpPr>
              <p:cNvPr id="7" name="Content Placeholder 2">
                <a:extLst>
                  <a:ext uri="{FF2B5EF4-FFF2-40B4-BE49-F238E27FC236}">
                    <a16:creationId xmlns:a16="http://schemas.microsoft.com/office/drawing/2014/main" id="{18EDAE2C-67C9-46DF-B525-D0EA83225378}"/>
                  </a:ext>
                </a:extLst>
              </p:cNvPr>
              <p:cNvSpPr>
                <a:spLocks noGrp="1" noRot="1" noChangeAspect="1" noMove="1" noResize="1" noEditPoints="1" noAdjustHandles="1" noChangeArrowheads="1" noChangeShapeType="1" noTextEdit="1"/>
              </p:cNvSpPr>
              <p:nvPr>
                <p:ph idx="1"/>
              </p:nvPr>
            </p:nvSpPr>
            <p:spPr>
              <a:xfrm>
                <a:off x="0" y="1093023"/>
                <a:ext cx="11424745" cy="5339308"/>
              </a:xfrm>
              <a:blipFill>
                <a:blip r:embed="rId3"/>
                <a:stretch>
                  <a:fillRect l="-800" t="-913" r="-1227"/>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xmlns="" id="{2D5FDD9C-3484-4A2B-9290-3E4AC9A5C48E}"/>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03589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24</a:t>
            </a:fld>
            <a:endParaRPr lang="en-IN"/>
          </a:p>
        </p:txBody>
      </p:sp>
      <p:sp>
        <p:nvSpPr>
          <p:cNvPr id="6" name="Title 1">
            <a:extLst>
              <a:ext uri="{FF2B5EF4-FFF2-40B4-BE49-F238E27FC236}">
                <a16:creationId xmlns:a16="http://schemas.microsoft.com/office/drawing/2014/main" xmlns="" id="{FD54BAB5-9EE0-4BE2-9E4F-1C0E435D920E}"/>
              </a:ext>
            </a:extLst>
          </p:cNvPr>
          <p:cNvSpPr>
            <a:spLocks noGrp="1"/>
          </p:cNvSpPr>
          <p:nvPr>
            <p:ph type="title" idx="4294967295"/>
          </p:nvPr>
        </p:nvSpPr>
        <p:spPr>
          <a:xfrm>
            <a:off x="3647089" y="81823"/>
            <a:ext cx="4750677" cy="632880"/>
          </a:xfrm>
        </p:spPr>
        <p:txBody>
          <a:bodyPr>
            <a:normAutofit fontScale="90000"/>
          </a:bodyPr>
          <a:lstStyle/>
          <a:p>
            <a:r>
              <a:rPr lang="en-IN" b="1" dirty="0">
                <a:solidFill>
                  <a:srgbClr val="FF0000"/>
                </a:solidFill>
              </a:rPr>
              <a:t>X–Y–Z Fixed angles</a:t>
            </a:r>
          </a:p>
        </p:txBody>
      </p:sp>
      <p:sp>
        <p:nvSpPr>
          <p:cNvPr id="8" name="TextBox 7">
            <a:extLst>
              <a:ext uri="{FF2B5EF4-FFF2-40B4-BE49-F238E27FC236}">
                <a16:creationId xmlns:a16="http://schemas.microsoft.com/office/drawing/2014/main" xmlns="" id="{B93D9A7D-22ED-4F2B-8AC0-58BC332A010C}"/>
              </a:ext>
            </a:extLst>
          </p:cNvPr>
          <p:cNvSpPr txBox="1"/>
          <p:nvPr/>
        </p:nvSpPr>
        <p:spPr>
          <a:xfrm>
            <a:off x="-19261" y="960137"/>
            <a:ext cx="4036445" cy="830997"/>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Another method of describing the body frame {B}</a:t>
            </a:r>
            <a:r>
              <a:rPr kumimoji="0" lang="en-IN" sz="2400" b="1" i="0" strike="noStrike" kern="1200" cap="none" spc="0" normalizeH="0" noProof="0" dirty="0">
                <a:ln>
                  <a:noFill/>
                </a:ln>
                <a:solidFill>
                  <a:srgbClr val="0070C0"/>
                </a:solidFill>
                <a:effectLst/>
                <a:uLnTx/>
                <a:uFillTx/>
                <a:latin typeface="Franklin Gothic Book" panose="020B0503020102020204"/>
              </a:rPr>
              <a:t> is</a:t>
            </a:r>
            <a:endParaRPr kumimoji="0" lang="en-IN" sz="2400" b="1" i="0" strike="noStrike" kern="1200" cap="none" spc="0" normalizeH="0" baseline="0" noProof="0" dirty="0">
              <a:ln>
                <a:noFill/>
              </a:ln>
              <a:solidFill>
                <a:srgbClr val="FF0000"/>
              </a:solidFill>
              <a:effectLst/>
              <a:uLnTx/>
              <a:uFillTx/>
              <a:latin typeface="Franklin Gothic Book" panose="020B0503020102020204"/>
            </a:endParaRPr>
          </a:p>
        </p:txBody>
      </p:sp>
      <p:sp>
        <p:nvSpPr>
          <p:cNvPr id="9" name="Right Arrow 5">
            <a:extLst>
              <a:ext uri="{FF2B5EF4-FFF2-40B4-BE49-F238E27FC236}">
                <a16:creationId xmlns:a16="http://schemas.microsoft.com/office/drawing/2014/main" xmlns="" id="{E1B01D99-39E7-419E-909E-0F056CA9CD31}"/>
              </a:ext>
            </a:extLst>
          </p:cNvPr>
          <p:cNvSpPr/>
          <p:nvPr/>
        </p:nvSpPr>
        <p:spPr>
          <a:xfrm>
            <a:off x="3386136" y="1351259"/>
            <a:ext cx="477038"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B2242163-EA21-421E-B486-3B5E1EF45247}"/>
                  </a:ext>
                </a:extLst>
              </p:cNvPr>
              <p:cNvSpPr txBox="1"/>
              <p:nvPr/>
            </p:nvSpPr>
            <p:spPr>
              <a:xfrm>
                <a:off x="4017184" y="908643"/>
                <a:ext cx="8154105" cy="1228413"/>
              </a:xfrm>
              <a:prstGeom prst="rect">
                <a:avLst/>
              </a:prstGeom>
              <a:noFill/>
            </p:spPr>
            <p:txBody>
              <a:bodyPr wrap="square" rtlCol="0">
                <a:spAutoFit/>
              </a:bodyPr>
              <a:lstStyle/>
              <a:p>
                <a:r>
                  <a:rPr lang="en-US" sz="2400" b="1" dirty="0">
                    <a:solidFill>
                      <a:srgbClr val="0070C0"/>
                    </a:solidFill>
                    <a:latin typeface="Franklin Gothic Book" panose="020B0503020102020204" pitchFamily="34" charset="0"/>
                  </a:rPr>
                  <a:t>Start with the frame coincident with a known reference frame </a:t>
                </a:r>
                <a:r>
                  <a:rPr lang="en-US" sz="2400" b="1" i="1" dirty="0">
                    <a:solidFill>
                      <a:srgbClr val="FF0000"/>
                    </a:solidFill>
                    <a:latin typeface="Franklin Gothic Book" panose="020B0503020102020204" pitchFamily="34" charset="0"/>
                  </a:rPr>
                  <a:t>{A}</a:t>
                </a:r>
                <a:r>
                  <a:rPr lang="en-US" sz="2400" b="1" dirty="0">
                    <a:solidFill>
                      <a:srgbClr val="0070C0"/>
                    </a:solidFill>
                    <a:latin typeface="Franklin Gothic Book" panose="020B0503020102020204" pitchFamily="34" charset="0"/>
                  </a:rPr>
                  <a:t>. Rotate </a:t>
                </a:r>
                <a:r>
                  <a:rPr lang="en-US" sz="2400" b="1" i="1" dirty="0">
                    <a:solidFill>
                      <a:srgbClr val="FF0000"/>
                    </a:solidFill>
                    <a:latin typeface="Franklin Gothic Book" panose="020B0503020102020204" pitchFamily="34" charset="0"/>
                  </a:rPr>
                  <a:t>{B}</a:t>
                </a:r>
                <a:r>
                  <a:rPr lang="en-US" sz="2400" b="1" dirty="0">
                    <a:solidFill>
                      <a:srgbClr val="0070C0"/>
                    </a:solidFill>
                    <a:latin typeface="Franklin Gothic Book" panose="020B0503020102020204" pitchFamily="34" charset="0"/>
                  </a:rPr>
                  <a:t> first about </a:t>
                </a:r>
                <a14:m>
                  <m:oMath xmlns:m="http://schemas.openxmlformats.org/officeDocument/2006/math">
                    <m:sSub>
                      <m:sSubPr>
                        <m:ctrlPr>
                          <a:rPr lang="en-IN" b="1" i="1" smtClean="0">
                            <a:solidFill>
                              <a:srgbClr val="FF0000"/>
                            </a:solidFill>
                            <a:latin typeface="Cambria Math"/>
                            <a:ea typeface="Cambria Math" panose="02040503050406030204" pitchFamily="18" charset="0"/>
                          </a:rPr>
                        </m:ctrlPr>
                      </m:sSubPr>
                      <m:e>
                        <m:acc>
                          <m:accPr>
                            <m:chr m:val="̂"/>
                            <m:ctrlPr>
                              <a:rPr lang="en-IN" sz="2400" b="1" i="1">
                                <a:solidFill>
                                  <a:srgbClr val="FF0000"/>
                                </a:solidFill>
                                <a:latin typeface="Cambria Math"/>
                                <a:ea typeface="Cambria Math" panose="02040503050406030204" pitchFamily="18" charset="0"/>
                              </a:rPr>
                            </m:ctrlPr>
                          </m:accPr>
                          <m:e>
                            <m:r>
                              <a:rPr lang="en-IN" sz="2400" b="1" i="1">
                                <a:solidFill>
                                  <a:srgbClr val="FF0000"/>
                                </a:solidFill>
                                <a:latin typeface="Cambria Math" panose="02040503050406030204" pitchFamily="18" charset="0"/>
                                <a:ea typeface="Cambria Math" panose="02040503050406030204" pitchFamily="18" charset="0"/>
                              </a:rPr>
                              <m:t>𝑿</m:t>
                            </m:r>
                          </m:e>
                        </m:acc>
                      </m:e>
                      <m:sub>
                        <m:r>
                          <a:rPr lang="en-IN" b="1" i="1">
                            <a:solidFill>
                              <a:srgbClr val="FF0000"/>
                            </a:solidFill>
                            <a:latin typeface="Cambria Math" panose="02040503050406030204" pitchFamily="18" charset="0"/>
                            <a:ea typeface="Cambria Math" panose="02040503050406030204" pitchFamily="18" charset="0"/>
                          </a:rPr>
                          <m:t>𝑨</m:t>
                        </m:r>
                      </m:sub>
                    </m:sSub>
                  </m:oMath>
                </a14:m>
                <a:r>
                  <a:rPr lang="en-US" sz="2400" b="1" dirty="0">
                    <a:solidFill>
                      <a:srgbClr val="0070C0"/>
                    </a:solidFill>
                    <a:latin typeface="Franklin Gothic Book" panose="020B0503020102020204" pitchFamily="34" charset="0"/>
                  </a:rPr>
                  <a:t> by an angle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𝜸</m:t>
                    </m:r>
                  </m:oMath>
                </a14:m>
                <a:r>
                  <a:rPr lang="en-US" sz="2400" b="1" dirty="0">
                    <a:solidFill>
                      <a:srgbClr val="0070C0"/>
                    </a:solidFill>
                    <a:latin typeface="Franklin Gothic Book" panose="020B0503020102020204" pitchFamily="34" charset="0"/>
                  </a:rPr>
                  <a:t>, then about </a:t>
                </a:r>
                <a14:m>
                  <m:oMath xmlns:m="http://schemas.openxmlformats.org/officeDocument/2006/math">
                    <m:sSub>
                      <m:sSubPr>
                        <m:ctrlPr>
                          <a:rPr lang="en-IN" sz="2400" b="1" i="1">
                            <a:solidFill>
                              <a:srgbClr val="FF0000"/>
                            </a:solidFill>
                            <a:latin typeface="Cambria Math"/>
                            <a:ea typeface="Cambria Math" panose="02040503050406030204" pitchFamily="18" charset="0"/>
                          </a:rPr>
                        </m:ctrlPr>
                      </m:sSubPr>
                      <m:e>
                        <m:acc>
                          <m:accPr>
                            <m:chr m:val="̂"/>
                            <m:ctrlPr>
                              <a:rPr lang="en-IN" sz="2400" b="1" i="1">
                                <a:solidFill>
                                  <a:srgbClr val="FF0000"/>
                                </a:solidFill>
                                <a:latin typeface="Cambria Math"/>
                                <a:ea typeface="Cambria Math" panose="02040503050406030204" pitchFamily="18" charset="0"/>
                              </a:rPr>
                            </m:ctrlPr>
                          </m:accPr>
                          <m:e>
                            <m:r>
                              <a:rPr lang="en-IN" sz="2400" b="1" i="1" smtClean="0">
                                <a:solidFill>
                                  <a:srgbClr val="FF0000"/>
                                </a:solidFill>
                                <a:latin typeface="Cambria Math" panose="02040503050406030204" pitchFamily="18" charset="0"/>
                                <a:ea typeface="Cambria Math" panose="02040503050406030204" pitchFamily="18" charset="0"/>
                              </a:rPr>
                              <m:t>𝒀</m:t>
                            </m:r>
                          </m:e>
                        </m:acc>
                      </m:e>
                      <m:sub>
                        <m:r>
                          <a:rPr lang="en-IN" sz="2400" b="1" i="1">
                            <a:solidFill>
                              <a:srgbClr val="FF0000"/>
                            </a:solidFill>
                            <a:latin typeface="Cambria Math" panose="02040503050406030204" pitchFamily="18" charset="0"/>
                            <a:ea typeface="Cambria Math" panose="02040503050406030204" pitchFamily="18" charset="0"/>
                          </a:rPr>
                          <m:t>𝑨</m:t>
                        </m:r>
                      </m:sub>
                    </m:sSub>
                  </m:oMath>
                </a14:m>
                <a:r>
                  <a:rPr lang="en-US" sz="2400" b="1" dirty="0">
                    <a:solidFill>
                      <a:srgbClr val="0070C0"/>
                    </a:solidFill>
                    <a:latin typeface="Franklin Gothic Book" panose="020B0503020102020204" pitchFamily="34" charset="0"/>
                  </a:rPr>
                  <a:t> by an angle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𝜷</m:t>
                    </m:r>
                  </m:oMath>
                </a14:m>
                <a:r>
                  <a:rPr lang="en-US" sz="2400" b="1" dirty="0">
                    <a:solidFill>
                      <a:srgbClr val="0070C0"/>
                    </a:solidFill>
                    <a:latin typeface="Franklin Gothic Book" panose="020B0503020102020204" pitchFamily="34" charset="0"/>
                  </a:rPr>
                  <a:t> and, finally, about </a:t>
                </a:r>
                <a14:m>
                  <m:oMath xmlns:m="http://schemas.openxmlformats.org/officeDocument/2006/math">
                    <m:sSub>
                      <m:sSubPr>
                        <m:ctrlPr>
                          <a:rPr lang="en-IN" sz="2400" b="1" i="1">
                            <a:solidFill>
                              <a:srgbClr val="FF0000"/>
                            </a:solidFill>
                            <a:latin typeface="Cambria Math"/>
                            <a:ea typeface="Cambria Math" panose="02040503050406030204" pitchFamily="18" charset="0"/>
                          </a:rPr>
                        </m:ctrlPr>
                      </m:sSubPr>
                      <m:e>
                        <m:acc>
                          <m:accPr>
                            <m:chr m:val="̂"/>
                            <m:ctrlPr>
                              <a:rPr lang="en-IN" sz="2400" b="1" i="1">
                                <a:solidFill>
                                  <a:srgbClr val="FF0000"/>
                                </a:solidFill>
                                <a:latin typeface="Cambria Math"/>
                                <a:ea typeface="Cambria Math" panose="02040503050406030204" pitchFamily="18" charset="0"/>
                              </a:rPr>
                            </m:ctrlPr>
                          </m:accPr>
                          <m:e>
                            <m:r>
                              <a:rPr lang="en-IN" sz="2400" b="1" i="1" smtClean="0">
                                <a:solidFill>
                                  <a:srgbClr val="FF0000"/>
                                </a:solidFill>
                                <a:latin typeface="Cambria Math" panose="02040503050406030204" pitchFamily="18" charset="0"/>
                                <a:ea typeface="Cambria Math" panose="02040503050406030204" pitchFamily="18" charset="0"/>
                              </a:rPr>
                              <m:t>𝒁</m:t>
                            </m:r>
                          </m:e>
                        </m:acc>
                      </m:e>
                      <m:sub>
                        <m:r>
                          <a:rPr lang="en-IN" sz="2400" b="1" i="1">
                            <a:solidFill>
                              <a:srgbClr val="FF0000"/>
                            </a:solidFill>
                            <a:latin typeface="Cambria Math" panose="02040503050406030204" pitchFamily="18" charset="0"/>
                            <a:ea typeface="Cambria Math" panose="02040503050406030204" pitchFamily="18" charset="0"/>
                          </a:rPr>
                          <m:t>𝑨</m:t>
                        </m:r>
                      </m:sub>
                    </m:sSub>
                  </m:oMath>
                </a14:m>
                <a:r>
                  <a:rPr lang="en-US" sz="2400" b="1" dirty="0">
                    <a:solidFill>
                      <a:srgbClr val="0070C0"/>
                    </a:solidFill>
                    <a:latin typeface="Franklin Gothic Book" panose="020B0503020102020204" pitchFamily="34" charset="0"/>
                  </a:rPr>
                  <a:t> by an angle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𝜶</m:t>
                    </m:r>
                  </m:oMath>
                </a14:m>
                <a:endParaRPr kumimoji="0" lang="en-IN" sz="2400" b="1" i="0" strike="noStrike" kern="1200" cap="none" spc="0" normalizeH="0" baseline="0" noProof="0" dirty="0">
                  <a:ln>
                    <a:noFill/>
                  </a:ln>
                  <a:solidFill>
                    <a:srgbClr val="FF0000"/>
                  </a:solidFill>
                  <a:effectLst/>
                  <a:uLnTx/>
                  <a:uFillTx/>
                  <a:latin typeface="Franklin Gothic Book" panose="020B0503020102020204" pitchFamily="34" charset="0"/>
                </a:endParaRPr>
              </a:p>
            </p:txBody>
          </p:sp>
        </mc:Choice>
        <mc:Fallback xmlns="">
          <p:sp>
            <p:nvSpPr>
              <p:cNvPr id="10" name="TextBox 9">
                <a:extLst>
                  <a:ext uri="{FF2B5EF4-FFF2-40B4-BE49-F238E27FC236}">
                    <a16:creationId xmlns:a16="http://schemas.microsoft.com/office/drawing/2014/main" id="{B2242163-EA21-421E-B486-3B5E1EF45247}"/>
                  </a:ext>
                </a:extLst>
              </p:cNvPr>
              <p:cNvSpPr txBox="1">
                <a:spLocks noRot="1" noChangeAspect="1" noMove="1" noResize="1" noEditPoints="1" noAdjustHandles="1" noChangeArrowheads="1" noChangeShapeType="1" noTextEdit="1"/>
              </p:cNvSpPr>
              <p:nvPr/>
            </p:nvSpPr>
            <p:spPr>
              <a:xfrm>
                <a:off x="4017184" y="908643"/>
                <a:ext cx="8154105" cy="1228413"/>
              </a:xfrm>
              <a:prstGeom prst="rect">
                <a:avLst/>
              </a:prstGeom>
              <a:blipFill>
                <a:blip r:embed="rId2"/>
                <a:stretch>
                  <a:fillRect l="-1196" t="-3465" r="-1644" b="-10396"/>
                </a:stretch>
              </a:blipFill>
            </p:spPr>
            <p:txBody>
              <a:bodyPr/>
              <a:lstStyle/>
              <a:p>
                <a:r>
                  <a:rPr lang="en-IN">
                    <a:noFill/>
                  </a:rPr>
                  <a:t> </a:t>
                </a:r>
              </a:p>
            </p:txBody>
          </p:sp>
        </mc:Fallback>
      </mc:AlternateContent>
      <p:sp>
        <p:nvSpPr>
          <p:cNvPr id="11" name="Rectangle 10">
            <a:extLst>
              <a:ext uri="{FF2B5EF4-FFF2-40B4-BE49-F238E27FC236}">
                <a16:creationId xmlns:a16="http://schemas.microsoft.com/office/drawing/2014/main" xmlns="" id="{C8E76F9F-48AA-462B-B2ED-A149DEA03D5D}"/>
              </a:ext>
            </a:extLst>
          </p:cNvPr>
          <p:cNvSpPr/>
          <p:nvPr/>
        </p:nvSpPr>
        <p:spPr>
          <a:xfrm>
            <a:off x="29285" y="5313205"/>
            <a:ext cx="6299260" cy="1015663"/>
          </a:xfrm>
          <a:prstGeom prst="rect">
            <a:avLst/>
          </a:prstGeom>
        </p:spPr>
        <p:txBody>
          <a:bodyPr wrap="square">
            <a:spAutoFit/>
          </a:bodyPr>
          <a:lstStyle/>
          <a:p>
            <a:r>
              <a:rPr lang="en-US" sz="2000" b="1" dirty="0">
                <a:solidFill>
                  <a:srgbClr val="0070C0"/>
                </a:solidFill>
                <a:latin typeface="Franklin Gothic Book" panose="020B0503020102020204" pitchFamily="34" charset="0"/>
              </a:rPr>
              <a:t>Each of the three rotations takes place about an axis in the </a:t>
            </a:r>
            <a:r>
              <a:rPr lang="en-US" sz="2000" b="1" dirty="0">
                <a:solidFill>
                  <a:srgbClr val="FF0000"/>
                </a:solidFill>
                <a:latin typeface="Franklin Gothic Book" panose="020B0503020102020204" pitchFamily="34" charset="0"/>
              </a:rPr>
              <a:t>fixed reference </a:t>
            </a:r>
            <a:r>
              <a:rPr lang="en-IN" sz="2000" b="1" dirty="0">
                <a:solidFill>
                  <a:srgbClr val="FF0000"/>
                </a:solidFill>
                <a:latin typeface="Franklin Gothic Book" panose="020B0503020102020204" pitchFamily="34" charset="0"/>
              </a:rPr>
              <a:t>frame {A} </a:t>
            </a:r>
            <a:r>
              <a:rPr lang="en-IN" sz="2000" b="1" dirty="0">
                <a:solidFill>
                  <a:srgbClr val="0070C0"/>
                </a:solidFill>
                <a:latin typeface="Franklin Gothic Book" panose="020B0503020102020204" pitchFamily="34" charset="0"/>
              </a:rPr>
              <a:t>– hence convention is known as X–Y–Z fixed angles</a:t>
            </a:r>
          </a:p>
        </p:txBody>
      </p:sp>
      <p:grpSp>
        <p:nvGrpSpPr>
          <p:cNvPr id="12" name="Group 11">
            <a:extLst>
              <a:ext uri="{FF2B5EF4-FFF2-40B4-BE49-F238E27FC236}">
                <a16:creationId xmlns:a16="http://schemas.microsoft.com/office/drawing/2014/main" xmlns="" id="{FA1FF7EA-79BC-499C-A3CC-FF84E279371E}"/>
              </a:ext>
            </a:extLst>
          </p:cNvPr>
          <p:cNvGrpSpPr/>
          <p:nvPr/>
        </p:nvGrpSpPr>
        <p:grpSpPr>
          <a:xfrm>
            <a:off x="-25499" y="2498527"/>
            <a:ext cx="3800707" cy="2683074"/>
            <a:chOff x="1675332" y="2367053"/>
            <a:chExt cx="4411822" cy="3297279"/>
          </a:xfrm>
        </p:grpSpPr>
        <p:grpSp>
          <p:nvGrpSpPr>
            <p:cNvPr id="13" name="Group 12">
              <a:extLst>
                <a:ext uri="{FF2B5EF4-FFF2-40B4-BE49-F238E27FC236}">
                  <a16:creationId xmlns:a16="http://schemas.microsoft.com/office/drawing/2014/main" xmlns="" id="{43B0ACB1-17D4-4453-A773-327541F2DC8F}"/>
                </a:ext>
              </a:extLst>
            </p:cNvPr>
            <p:cNvGrpSpPr/>
            <p:nvPr/>
          </p:nvGrpSpPr>
          <p:grpSpPr>
            <a:xfrm>
              <a:off x="1675332" y="2376364"/>
              <a:ext cx="4411822" cy="3287968"/>
              <a:chOff x="1014938" y="1434158"/>
              <a:chExt cx="4411822" cy="3287968"/>
            </a:xfrm>
          </p:grpSpPr>
          <p:grpSp>
            <p:nvGrpSpPr>
              <p:cNvPr id="17" name="Group 16">
                <a:extLst>
                  <a:ext uri="{FF2B5EF4-FFF2-40B4-BE49-F238E27FC236}">
                    <a16:creationId xmlns:a16="http://schemas.microsoft.com/office/drawing/2014/main" xmlns="" id="{A0DD8D5D-7607-4E4E-BE0E-446E6DAA8AED}"/>
                  </a:ext>
                </a:extLst>
              </p:cNvPr>
              <p:cNvGrpSpPr/>
              <p:nvPr/>
            </p:nvGrpSpPr>
            <p:grpSpPr>
              <a:xfrm>
                <a:off x="1014938" y="1434158"/>
                <a:ext cx="4411822" cy="3270736"/>
                <a:chOff x="3271751" y="1181910"/>
                <a:chExt cx="4411822" cy="3270736"/>
              </a:xfrm>
            </p:grpSpPr>
            <p:grpSp>
              <p:nvGrpSpPr>
                <p:cNvPr id="20" name="Group 19">
                  <a:extLst>
                    <a:ext uri="{FF2B5EF4-FFF2-40B4-BE49-F238E27FC236}">
                      <a16:creationId xmlns:a16="http://schemas.microsoft.com/office/drawing/2014/main" xmlns="" id="{CA39094D-C3B2-4887-ABD8-2F788063549A}"/>
                    </a:ext>
                  </a:extLst>
                </p:cNvPr>
                <p:cNvGrpSpPr/>
                <p:nvPr/>
              </p:nvGrpSpPr>
              <p:grpSpPr>
                <a:xfrm>
                  <a:off x="3497126" y="1341209"/>
                  <a:ext cx="3843806" cy="3111437"/>
                  <a:chOff x="7405730" y="2364056"/>
                  <a:chExt cx="3843806" cy="3111437"/>
                </a:xfrm>
              </p:grpSpPr>
              <p:sp>
                <p:nvSpPr>
                  <p:cNvPr id="25" name="Freeform 23">
                    <a:extLst>
                      <a:ext uri="{FF2B5EF4-FFF2-40B4-BE49-F238E27FC236}">
                        <a16:creationId xmlns:a16="http://schemas.microsoft.com/office/drawing/2014/main" xmlns="" id="{809E8854-5814-448B-86FC-5C09AFEDF503}"/>
                      </a:ext>
                    </a:extLst>
                  </p:cNvPr>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26" name="Straight Arrow Connector 25">
                    <a:extLst>
                      <a:ext uri="{FF2B5EF4-FFF2-40B4-BE49-F238E27FC236}">
                        <a16:creationId xmlns:a16="http://schemas.microsoft.com/office/drawing/2014/main" xmlns="" id="{4967B1E4-1AF8-47E3-86A4-3C1E559BA747}"/>
                      </a:ext>
                    </a:extLst>
                  </p:cNvPr>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xmlns="" id="{8E3FE646-61AF-4E2E-A24E-708C57EC2B4B}"/>
                      </a:ext>
                    </a:extLst>
                  </p:cNvPr>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xmlns="" id="{93676C8F-0C3F-47A2-A20D-725342BCEFAD}"/>
                      </a:ext>
                    </a:extLst>
                  </p:cNvPr>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xmlns="" id="{F9A5DA92-A06B-448D-8C69-131320706045}"/>
                      </a:ext>
                    </a:extLst>
                  </p:cNvPr>
                  <p:cNvCxnSpPr/>
                  <p:nvPr/>
                </p:nvCxnSpPr>
                <p:spPr>
                  <a:xfrm>
                    <a:off x="7882759" y="2555677"/>
                    <a:ext cx="684364" cy="202200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xmlns="" id="{6E6AC5CF-B5D5-45E7-B4CB-FA9391686144}"/>
                      </a:ext>
                    </a:extLst>
                  </p:cNvPr>
                  <p:cNvCxnSpPr>
                    <a:stCxn id="25" idx="58"/>
                  </p:cNvCxnSpPr>
                  <p:nvPr/>
                </p:nvCxnSpPr>
                <p:spPr>
                  <a:xfrm flipH="1">
                    <a:off x="8582102" y="3714184"/>
                    <a:ext cx="2179573" cy="85338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xmlns="" id="{80EB245E-6A2B-4C89-979B-1E518B665AA9}"/>
                      </a:ext>
                    </a:extLst>
                  </p:cNvPr>
                  <p:cNvCxnSpPr/>
                  <p:nvPr/>
                </p:nvCxnSpPr>
                <p:spPr>
                  <a:xfrm flipV="1">
                    <a:off x="7893662" y="4571669"/>
                    <a:ext cx="688439" cy="499697"/>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xmlns="" id="{54496F5F-1239-41B3-A52A-62AEBE86FAD7}"/>
                          </a:ext>
                        </a:extLst>
                      </p:cNvPr>
                      <p:cNvSpPr txBox="1"/>
                      <p:nvPr/>
                    </p:nvSpPr>
                    <p:spPr>
                      <a:xfrm>
                        <a:off x="8464822" y="4566361"/>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464822" y="4566361"/>
                        <a:ext cx="407291" cy="369332"/>
                      </a:xfrm>
                      <a:prstGeom prst="rect">
                        <a:avLst/>
                      </a:prstGeom>
                      <a:blipFill>
                        <a:blip r:embed="rId3"/>
                        <a:stretch>
                          <a:fillRect l="-25862" r="-13793" b="-40000"/>
                        </a:stretch>
                      </a:blipFill>
                    </p:spPr>
                    <p:txBody>
                      <a:bodyPr/>
                      <a:lstStyle/>
                      <a:p>
                        <a:r>
                          <a:rPr lang="en-IN">
                            <a:noFill/>
                          </a:rPr>
                          <a:t> </a:t>
                        </a:r>
                      </a:p>
                    </p:txBody>
                  </p:sp>
                </mc:Fallback>
              </mc:AlternateContent>
            </p:grpSp>
            <p:grpSp>
              <p:nvGrpSpPr>
                <p:cNvPr id="21" name="Group 20">
                  <a:extLst>
                    <a:ext uri="{FF2B5EF4-FFF2-40B4-BE49-F238E27FC236}">
                      <a16:creationId xmlns:a16="http://schemas.microsoft.com/office/drawing/2014/main" xmlns="" id="{33EDB229-AB21-4487-BA3A-EE7C69D90E17}"/>
                    </a:ext>
                  </a:extLst>
                </p:cNvPr>
                <p:cNvGrpSpPr/>
                <p:nvPr/>
              </p:nvGrpSpPr>
              <p:grpSpPr>
                <a:xfrm>
                  <a:off x="3271751" y="1181910"/>
                  <a:ext cx="4411822" cy="3056212"/>
                  <a:chOff x="3474564" y="854268"/>
                  <a:chExt cx="4411822" cy="3056212"/>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BEC5D170-DAC7-46AD-8C8E-7B7A69F0F937}"/>
                          </a:ext>
                        </a:extLst>
                      </p:cNvPr>
                      <p:cNvSpPr txBox="1"/>
                      <p:nvPr/>
                    </p:nvSpPr>
                    <p:spPr>
                      <a:xfrm>
                        <a:off x="4912838" y="854268"/>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2838" y="854268"/>
                        <a:ext cx="407355" cy="379399"/>
                      </a:xfrm>
                      <a:prstGeom prst="rect">
                        <a:avLst/>
                      </a:prstGeom>
                      <a:blipFill>
                        <a:blip r:embed="rId15"/>
                        <a:stretch>
                          <a:fillRect l="-14925" t="-22581" r="-4477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628735E3-1DA7-4E5D-81D4-EF52545A2359}"/>
                          </a:ext>
                        </a:extLst>
                      </p:cNvPr>
                      <p:cNvSpPr txBox="1"/>
                      <p:nvPr/>
                    </p:nvSpPr>
                    <p:spPr>
                      <a:xfrm>
                        <a:off x="3474564" y="3531274"/>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474564" y="3531274"/>
                        <a:ext cx="418896" cy="379206"/>
                      </a:xfrm>
                      <a:prstGeom prst="rect">
                        <a:avLst/>
                      </a:prstGeom>
                      <a:blipFill>
                        <a:blip r:embed="rId16"/>
                        <a:stretch>
                          <a:fillRect l="-27119" t="-19608" r="-45763"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1902DF8E-88F6-406B-9E30-776B7BF26CCB}"/>
                          </a:ext>
                        </a:extLst>
                      </p:cNvPr>
                      <p:cNvSpPr txBox="1"/>
                      <p:nvPr/>
                    </p:nvSpPr>
                    <p:spPr>
                      <a:xfrm>
                        <a:off x="7517247" y="2870404"/>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517247" y="2870404"/>
                        <a:ext cx="369139" cy="379206"/>
                      </a:xfrm>
                      <a:prstGeom prst="rect">
                        <a:avLst/>
                      </a:prstGeom>
                      <a:blipFill>
                        <a:blip r:embed="rId17"/>
                        <a:stretch>
                          <a:fillRect l="-18333" t="-17742" r="-46667" b="-16129"/>
                        </a:stretch>
                      </a:blipFill>
                    </p:spPr>
                    <p:txBody>
                      <a:bodyPr/>
                      <a:lstStyle/>
                      <a:p>
                        <a:r>
                          <a:rPr lang="en-IN">
                            <a:noFill/>
                          </a:rPr>
                          <a:t> </a:t>
                        </a:r>
                      </a:p>
                    </p:txBody>
                  </p:sp>
                </mc:Fallback>
              </mc:AlternateContent>
            </p:grpSp>
          </p:grpSp>
          <p:sp>
            <p:nvSpPr>
              <p:cNvPr id="18" name="Arc 17">
                <a:extLst>
                  <a:ext uri="{FF2B5EF4-FFF2-40B4-BE49-F238E27FC236}">
                    <a16:creationId xmlns:a16="http://schemas.microsoft.com/office/drawing/2014/main" xmlns="" id="{F5F0D574-FB8F-4AED-AE1C-C492F0A4CC59}"/>
                  </a:ext>
                </a:extLst>
              </p:cNvPr>
              <p:cNvSpPr/>
              <p:nvPr/>
            </p:nvSpPr>
            <p:spPr>
              <a:xfrm rot="1645213">
                <a:off x="1596154" y="3780654"/>
                <a:ext cx="549481" cy="941472"/>
              </a:xfrm>
              <a:prstGeom prst="arc">
                <a:avLst>
                  <a:gd name="adj1" fmla="val 11885265"/>
                  <a:gd name="adj2" fmla="val 20897893"/>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3933BABE-DCAB-4EC9-A759-433933D284A0}"/>
                      </a:ext>
                    </a:extLst>
                  </p:cNvPr>
                  <p:cNvSpPr txBox="1"/>
                  <p:nvPr/>
                </p:nvSpPr>
                <p:spPr>
                  <a:xfrm>
                    <a:off x="1932282" y="3290045"/>
                    <a:ext cx="2551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𝛾</m:t>
                          </m:r>
                        </m:oMath>
                      </m:oMathPara>
                    </a14:m>
                    <a:endParaRPr lang="en-IN"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932282" y="3290045"/>
                    <a:ext cx="255133" cy="369332"/>
                  </a:xfrm>
                  <a:prstGeom prst="rect">
                    <a:avLst/>
                  </a:prstGeom>
                  <a:blipFill>
                    <a:blip r:embed="rId18"/>
                    <a:stretch>
                      <a:fillRect l="-35135" r="-29730" b="-53061"/>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71E764CA-E90D-4115-B4F4-9C9DDF576218}"/>
                    </a:ext>
                  </a:extLst>
                </p:cNvPr>
                <p:cNvSpPr txBox="1"/>
                <p:nvPr/>
              </p:nvSpPr>
              <p:spPr>
                <a:xfrm>
                  <a:off x="5249493" y="3534600"/>
                  <a:ext cx="391517"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249493" y="3534600"/>
                  <a:ext cx="391517" cy="379591"/>
                </a:xfrm>
                <a:prstGeom prst="rect">
                  <a:avLst/>
                </a:prstGeom>
                <a:blipFill>
                  <a:blip r:embed="rId19"/>
                  <a:stretch>
                    <a:fillRect l="-27273" t="-22000" r="-43636" b="-4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FCB4B1B6-2AF9-4EFD-ADAC-476403BAC1CB}"/>
                    </a:ext>
                  </a:extLst>
                </p:cNvPr>
                <p:cNvSpPr txBox="1"/>
                <p:nvPr/>
              </p:nvSpPr>
              <p:spPr>
                <a:xfrm>
                  <a:off x="1948003" y="2367053"/>
                  <a:ext cx="429733" cy="3797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948003" y="2367053"/>
                  <a:ext cx="429733" cy="379784"/>
                </a:xfrm>
                <a:prstGeom prst="rect">
                  <a:avLst/>
                </a:prstGeom>
                <a:blipFill>
                  <a:blip r:embed="rId20"/>
                  <a:stretch>
                    <a:fillRect l="-24590" t="-29412" r="-50820"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E0575959-0657-4E2B-9A39-C0176C045109}"/>
                    </a:ext>
                  </a:extLst>
                </p:cNvPr>
                <p:cNvSpPr txBox="1"/>
                <p:nvPr/>
              </p:nvSpPr>
              <p:spPr>
                <a:xfrm>
                  <a:off x="2415354" y="5204284"/>
                  <a:ext cx="441275"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415354" y="5204284"/>
                  <a:ext cx="441275" cy="379591"/>
                </a:xfrm>
                <a:prstGeom prst="rect">
                  <a:avLst/>
                </a:prstGeom>
                <a:blipFill>
                  <a:blip r:embed="rId21"/>
                  <a:stretch>
                    <a:fillRect l="-23810" t="-22000" r="-42857" b="-46000"/>
                  </a:stretch>
                </a:blipFill>
              </p:spPr>
              <p:txBody>
                <a:bodyPr/>
                <a:lstStyle/>
                <a:p>
                  <a:r>
                    <a:rPr lang="en-IN">
                      <a:noFill/>
                    </a:rPr>
                    <a:t> </a:t>
                  </a:r>
                </a:p>
              </p:txBody>
            </p:sp>
          </mc:Fallback>
        </mc:AlternateContent>
      </p:grpSp>
      <p:grpSp>
        <p:nvGrpSpPr>
          <p:cNvPr id="33" name="Group 32">
            <a:extLst>
              <a:ext uri="{FF2B5EF4-FFF2-40B4-BE49-F238E27FC236}">
                <a16:creationId xmlns:a16="http://schemas.microsoft.com/office/drawing/2014/main" xmlns="" id="{5F00810C-3154-44CF-AC9B-50D7004B63E2}"/>
              </a:ext>
            </a:extLst>
          </p:cNvPr>
          <p:cNvGrpSpPr/>
          <p:nvPr/>
        </p:nvGrpSpPr>
        <p:grpSpPr>
          <a:xfrm>
            <a:off x="4059912" y="2324610"/>
            <a:ext cx="3933778" cy="2690962"/>
            <a:chOff x="1687657" y="2376364"/>
            <a:chExt cx="4399497" cy="3270736"/>
          </a:xfrm>
        </p:grpSpPr>
        <p:grpSp>
          <p:nvGrpSpPr>
            <p:cNvPr id="34" name="Group 33">
              <a:extLst>
                <a:ext uri="{FF2B5EF4-FFF2-40B4-BE49-F238E27FC236}">
                  <a16:creationId xmlns:a16="http://schemas.microsoft.com/office/drawing/2014/main" xmlns="" id="{6CFCECC3-EB54-43CE-AE4A-C55CB05CAF43}"/>
                </a:ext>
              </a:extLst>
            </p:cNvPr>
            <p:cNvGrpSpPr/>
            <p:nvPr/>
          </p:nvGrpSpPr>
          <p:grpSpPr>
            <a:xfrm>
              <a:off x="1687657" y="2376364"/>
              <a:ext cx="4399497" cy="3270736"/>
              <a:chOff x="1027263" y="1434158"/>
              <a:chExt cx="4399497" cy="3270736"/>
            </a:xfrm>
          </p:grpSpPr>
          <p:grpSp>
            <p:nvGrpSpPr>
              <p:cNvPr id="38" name="Group 37">
                <a:extLst>
                  <a:ext uri="{FF2B5EF4-FFF2-40B4-BE49-F238E27FC236}">
                    <a16:creationId xmlns:a16="http://schemas.microsoft.com/office/drawing/2014/main" xmlns="" id="{3CA45081-DD51-4FC9-B5CD-78FAB96D4154}"/>
                  </a:ext>
                </a:extLst>
              </p:cNvPr>
              <p:cNvGrpSpPr/>
              <p:nvPr/>
            </p:nvGrpSpPr>
            <p:grpSpPr>
              <a:xfrm>
                <a:off x="1027263" y="1434158"/>
                <a:ext cx="4399497" cy="3270736"/>
                <a:chOff x="3284076" y="1181910"/>
                <a:chExt cx="4399497" cy="3270736"/>
              </a:xfrm>
            </p:grpSpPr>
            <p:grpSp>
              <p:nvGrpSpPr>
                <p:cNvPr id="41" name="Group 40">
                  <a:extLst>
                    <a:ext uri="{FF2B5EF4-FFF2-40B4-BE49-F238E27FC236}">
                      <a16:creationId xmlns:a16="http://schemas.microsoft.com/office/drawing/2014/main" xmlns="" id="{427D3DF5-6D0F-4C2E-ACDD-9B31750B7B28}"/>
                    </a:ext>
                  </a:extLst>
                </p:cNvPr>
                <p:cNvGrpSpPr/>
                <p:nvPr/>
              </p:nvGrpSpPr>
              <p:grpSpPr>
                <a:xfrm>
                  <a:off x="3497126" y="1341209"/>
                  <a:ext cx="3843806" cy="3111437"/>
                  <a:chOff x="7405730" y="2364056"/>
                  <a:chExt cx="3843806" cy="3111437"/>
                </a:xfrm>
              </p:grpSpPr>
              <p:sp>
                <p:nvSpPr>
                  <p:cNvPr id="46" name="Freeform 51">
                    <a:extLst>
                      <a:ext uri="{FF2B5EF4-FFF2-40B4-BE49-F238E27FC236}">
                        <a16:creationId xmlns:a16="http://schemas.microsoft.com/office/drawing/2014/main" xmlns="" id="{3ED58DCE-8EAF-4EF7-8896-2D198F62A430}"/>
                      </a:ext>
                    </a:extLst>
                  </p:cNvPr>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47" name="Straight Arrow Connector 46">
                    <a:extLst>
                      <a:ext uri="{FF2B5EF4-FFF2-40B4-BE49-F238E27FC236}">
                        <a16:creationId xmlns:a16="http://schemas.microsoft.com/office/drawing/2014/main" xmlns="" id="{F5133F33-3731-4CC6-B687-141A4807F8ED}"/>
                      </a:ext>
                    </a:extLst>
                  </p:cNvPr>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xmlns="" id="{B20C3E2F-795E-4392-B3A4-07938FD59B3B}"/>
                      </a:ext>
                    </a:extLst>
                  </p:cNvPr>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xmlns="" id="{0D794387-C131-477E-8C17-9E69555D965E}"/>
                      </a:ext>
                    </a:extLst>
                  </p:cNvPr>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xmlns="" id="{00CC6FB0-B177-4081-BA2C-7A04012C59E5}"/>
                      </a:ext>
                    </a:extLst>
                  </p:cNvPr>
                  <p:cNvCxnSpPr/>
                  <p:nvPr/>
                </p:nvCxnSpPr>
                <p:spPr>
                  <a:xfrm>
                    <a:off x="7616942" y="2751123"/>
                    <a:ext cx="950181" cy="1826554"/>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xmlns="" id="{D84919DB-6939-4A2F-8B84-1A9EF680D41A}"/>
                      </a:ext>
                    </a:extLst>
                  </p:cNvPr>
                  <p:cNvCxnSpPr>
                    <a:stCxn id="46" idx="61"/>
                  </p:cNvCxnSpPr>
                  <p:nvPr/>
                </p:nvCxnSpPr>
                <p:spPr>
                  <a:xfrm flipH="1">
                    <a:off x="8582103" y="3571967"/>
                    <a:ext cx="2092026" cy="995597"/>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xmlns="" id="{5E45E002-18FC-42FB-B963-7309F6B4B40A}"/>
                      </a:ext>
                    </a:extLst>
                  </p:cNvPr>
                  <p:cNvCxnSpPr>
                    <a:stCxn id="46" idx="27"/>
                  </p:cNvCxnSpPr>
                  <p:nvPr/>
                </p:nvCxnSpPr>
                <p:spPr>
                  <a:xfrm flipV="1">
                    <a:off x="8397923" y="4571670"/>
                    <a:ext cx="184178" cy="860063"/>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xmlns="" id="{85A1E177-AAA5-4D2E-9538-CB0BFD121E0D}"/>
                          </a:ext>
                        </a:extLst>
                      </p:cNvPr>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p:grpSp>
            <p:grpSp>
              <p:nvGrpSpPr>
                <p:cNvPr id="42" name="Group 41">
                  <a:extLst>
                    <a:ext uri="{FF2B5EF4-FFF2-40B4-BE49-F238E27FC236}">
                      <a16:creationId xmlns:a16="http://schemas.microsoft.com/office/drawing/2014/main" xmlns="" id="{C2037724-797B-465A-96A8-F2989C618578}"/>
                    </a:ext>
                  </a:extLst>
                </p:cNvPr>
                <p:cNvGrpSpPr/>
                <p:nvPr/>
              </p:nvGrpSpPr>
              <p:grpSpPr>
                <a:xfrm>
                  <a:off x="3284076" y="1181910"/>
                  <a:ext cx="4399497" cy="2954174"/>
                  <a:chOff x="3486889" y="854268"/>
                  <a:chExt cx="4399497" cy="2954174"/>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xmlns="" id="{DA2CD1E8-35A3-43B3-BD39-381317C38CB3}"/>
                          </a:ext>
                        </a:extLst>
                      </p:cNvPr>
                      <p:cNvSpPr txBox="1"/>
                      <p:nvPr/>
                    </p:nvSpPr>
                    <p:spPr>
                      <a:xfrm>
                        <a:off x="4912838" y="854268"/>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2838" y="854268"/>
                        <a:ext cx="407355" cy="379399"/>
                      </a:xfrm>
                      <a:prstGeom prst="rect">
                        <a:avLst/>
                      </a:prstGeom>
                      <a:blipFill>
                        <a:blip r:embed="rId15"/>
                        <a:stretch>
                          <a:fillRect l="-14925" t="-22581" r="-4477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33FDA0B6-5467-4B3C-9AE7-C86C92D2E749}"/>
                          </a:ext>
                        </a:extLst>
                      </p:cNvPr>
                      <p:cNvSpPr txBox="1"/>
                      <p:nvPr/>
                    </p:nvSpPr>
                    <p:spPr>
                      <a:xfrm>
                        <a:off x="3486889" y="3429236"/>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486889" y="3429236"/>
                        <a:ext cx="418896" cy="379206"/>
                      </a:xfrm>
                      <a:prstGeom prst="rect">
                        <a:avLst/>
                      </a:prstGeom>
                      <a:blipFill>
                        <a:blip r:embed="rId22"/>
                        <a:stretch>
                          <a:fillRect l="-24590" t="-21569" r="-45902" b="-41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xmlns="" id="{50AB7A08-FD2A-4B64-964F-4F8A32F4DFE5}"/>
                          </a:ext>
                        </a:extLst>
                      </p:cNvPr>
                      <p:cNvSpPr txBox="1"/>
                      <p:nvPr/>
                    </p:nvSpPr>
                    <p:spPr>
                      <a:xfrm>
                        <a:off x="7517247" y="2870404"/>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517247" y="2870404"/>
                        <a:ext cx="369139" cy="379206"/>
                      </a:xfrm>
                      <a:prstGeom prst="rect">
                        <a:avLst/>
                      </a:prstGeom>
                      <a:blipFill>
                        <a:blip r:embed="rId17"/>
                        <a:stretch>
                          <a:fillRect l="-18333" t="-17742" r="-46667" b="-16129"/>
                        </a:stretch>
                      </a:blipFill>
                    </p:spPr>
                    <p:txBody>
                      <a:bodyPr/>
                      <a:lstStyle/>
                      <a:p>
                        <a:r>
                          <a:rPr lang="en-IN">
                            <a:noFill/>
                          </a:rPr>
                          <a:t> </a:t>
                        </a:r>
                      </a:p>
                    </p:txBody>
                  </p:sp>
                </mc:Fallback>
              </mc:AlternateContent>
            </p:grpSp>
          </p:grpSp>
          <p:sp>
            <p:nvSpPr>
              <p:cNvPr id="39" name="Arc 38">
                <a:extLst>
                  <a:ext uri="{FF2B5EF4-FFF2-40B4-BE49-F238E27FC236}">
                    <a16:creationId xmlns:a16="http://schemas.microsoft.com/office/drawing/2014/main" xmlns="" id="{7A4E1811-182B-4B48-B8B9-3AE1ACFD4749}"/>
                  </a:ext>
                </a:extLst>
              </p:cNvPr>
              <p:cNvSpPr/>
              <p:nvPr/>
            </p:nvSpPr>
            <p:spPr>
              <a:xfrm rot="15873815">
                <a:off x="3606586" y="3286997"/>
                <a:ext cx="392325" cy="941472"/>
              </a:xfrm>
              <a:prstGeom prst="arc">
                <a:avLst>
                  <a:gd name="adj1" fmla="val 11426196"/>
                  <a:gd name="adj2" fmla="val 19374378"/>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xmlns="" id="{B7A47EC0-6191-4020-B566-ABEE6FA3EEAB}"/>
                      </a:ext>
                    </a:extLst>
                  </p:cNvPr>
                  <p:cNvSpPr txBox="1"/>
                  <p:nvPr/>
                </p:nvSpPr>
                <p:spPr>
                  <a:xfrm>
                    <a:off x="3662645" y="3388401"/>
                    <a:ext cx="2802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𝛽</m:t>
                          </m:r>
                        </m:oMath>
                      </m:oMathPara>
                    </a14:m>
                    <a:endParaRPr lang="en-IN"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3662645" y="3388401"/>
                    <a:ext cx="280205" cy="369332"/>
                  </a:xfrm>
                  <a:prstGeom prst="rect">
                    <a:avLst/>
                  </a:prstGeom>
                  <a:blipFill>
                    <a:blip r:embed="rId23"/>
                    <a:stretch>
                      <a:fillRect l="-46341" r="-41463" b="-66000"/>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xmlns="" id="{BFAEE94A-F08F-4E4E-83B0-44E32F37C3B3}"/>
                    </a:ext>
                  </a:extLst>
                </p:cNvPr>
                <p:cNvSpPr txBox="1"/>
                <p:nvPr/>
              </p:nvSpPr>
              <p:spPr>
                <a:xfrm>
                  <a:off x="5152383" y="3418872"/>
                  <a:ext cx="456728"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5152383" y="3418872"/>
                  <a:ext cx="456728" cy="379591"/>
                </a:xfrm>
                <a:prstGeom prst="rect">
                  <a:avLst/>
                </a:prstGeom>
                <a:blipFill>
                  <a:blip r:embed="rId24"/>
                  <a:stretch>
                    <a:fillRect l="-20896" t="-19608" r="-37313" b="-431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xmlns="" id="{12C66D2D-9234-4FE3-96D6-FA085D62D62E}"/>
                    </a:ext>
                  </a:extLst>
                </p:cNvPr>
                <p:cNvSpPr txBox="1"/>
                <p:nvPr/>
              </p:nvSpPr>
              <p:spPr>
                <a:xfrm>
                  <a:off x="1784304" y="2473847"/>
                  <a:ext cx="453521" cy="3797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784304" y="2473847"/>
                  <a:ext cx="453521" cy="379784"/>
                </a:xfrm>
                <a:prstGeom prst="rect">
                  <a:avLst/>
                </a:prstGeom>
                <a:blipFill>
                  <a:blip r:embed="rId25"/>
                  <a:stretch>
                    <a:fillRect l="-20896" t="-26923" r="-38806" b="-403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xmlns="" id="{B2E9AE2B-4459-4F03-A1B9-5814C15043DD}"/>
                    </a:ext>
                  </a:extLst>
                </p:cNvPr>
                <p:cNvSpPr txBox="1"/>
                <p:nvPr/>
              </p:nvSpPr>
              <p:spPr>
                <a:xfrm>
                  <a:off x="3025424" y="5080582"/>
                  <a:ext cx="471539" cy="3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3025424" y="5080582"/>
                  <a:ext cx="471539" cy="379591"/>
                </a:xfrm>
                <a:prstGeom prst="rect">
                  <a:avLst/>
                </a:prstGeom>
                <a:blipFill>
                  <a:blip r:embed="rId26"/>
                  <a:stretch>
                    <a:fillRect l="-20290" t="-19231" r="-42029" b="-40385"/>
                  </a:stretch>
                </a:blipFill>
              </p:spPr>
              <p:txBody>
                <a:bodyPr/>
                <a:lstStyle/>
                <a:p>
                  <a:r>
                    <a:rPr lang="en-IN">
                      <a:noFill/>
                    </a:rPr>
                    <a:t> </a:t>
                  </a:r>
                </a:p>
              </p:txBody>
            </p:sp>
          </mc:Fallback>
        </mc:AlternateContent>
      </p:grpSp>
      <p:grpSp>
        <p:nvGrpSpPr>
          <p:cNvPr id="54" name="Group 53">
            <a:extLst>
              <a:ext uri="{FF2B5EF4-FFF2-40B4-BE49-F238E27FC236}">
                <a16:creationId xmlns:a16="http://schemas.microsoft.com/office/drawing/2014/main" xmlns="" id="{EA7D9810-6E86-4140-B7D7-C3757EC354E0}"/>
              </a:ext>
            </a:extLst>
          </p:cNvPr>
          <p:cNvGrpSpPr/>
          <p:nvPr/>
        </p:nvGrpSpPr>
        <p:grpSpPr>
          <a:xfrm>
            <a:off x="8136860" y="2136365"/>
            <a:ext cx="4091724" cy="2950366"/>
            <a:chOff x="1675332" y="2376364"/>
            <a:chExt cx="4411822" cy="3270737"/>
          </a:xfrm>
        </p:grpSpPr>
        <p:grpSp>
          <p:nvGrpSpPr>
            <p:cNvPr id="55" name="Group 54">
              <a:extLst>
                <a:ext uri="{FF2B5EF4-FFF2-40B4-BE49-F238E27FC236}">
                  <a16:creationId xmlns:a16="http://schemas.microsoft.com/office/drawing/2014/main" xmlns="" id="{24DE2FC5-53A8-487C-8007-BFB4FCCEFF08}"/>
                </a:ext>
              </a:extLst>
            </p:cNvPr>
            <p:cNvGrpSpPr/>
            <p:nvPr/>
          </p:nvGrpSpPr>
          <p:grpSpPr>
            <a:xfrm>
              <a:off x="1675332" y="2376364"/>
              <a:ext cx="4411822" cy="3270737"/>
              <a:chOff x="1014938" y="1434158"/>
              <a:chExt cx="4411822" cy="3270737"/>
            </a:xfrm>
          </p:grpSpPr>
          <p:grpSp>
            <p:nvGrpSpPr>
              <p:cNvPr id="59" name="Group 58">
                <a:extLst>
                  <a:ext uri="{FF2B5EF4-FFF2-40B4-BE49-F238E27FC236}">
                    <a16:creationId xmlns:a16="http://schemas.microsoft.com/office/drawing/2014/main" xmlns="" id="{A11F84B0-1B5B-4CED-9B50-1154675F8FC0}"/>
                  </a:ext>
                </a:extLst>
              </p:cNvPr>
              <p:cNvGrpSpPr/>
              <p:nvPr/>
            </p:nvGrpSpPr>
            <p:grpSpPr>
              <a:xfrm>
                <a:off x="1014938" y="1434158"/>
                <a:ext cx="4411822" cy="3270737"/>
                <a:chOff x="3271751" y="1181910"/>
                <a:chExt cx="4411822" cy="3270737"/>
              </a:xfrm>
            </p:grpSpPr>
            <p:grpSp>
              <p:nvGrpSpPr>
                <p:cNvPr id="62" name="Group 61">
                  <a:extLst>
                    <a:ext uri="{FF2B5EF4-FFF2-40B4-BE49-F238E27FC236}">
                      <a16:creationId xmlns:a16="http://schemas.microsoft.com/office/drawing/2014/main" xmlns="" id="{0854A3C7-40AF-490A-8FE4-07CF389FE7C0}"/>
                    </a:ext>
                  </a:extLst>
                </p:cNvPr>
                <p:cNvGrpSpPr/>
                <p:nvPr/>
              </p:nvGrpSpPr>
              <p:grpSpPr>
                <a:xfrm>
                  <a:off x="3497126" y="1341209"/>
                  <a:ext cx="3843806" cy="3111438"/>
                  <a:chOff x="7405730" y="2364056"/>
                  <a:chExt cx="3843806" cy="3111438"/>
                </a:xfrm>
              </p:grpSpPr>
              <p:sp>
                <p:nvSpPr>
                  <p:cNvPr id="67" name="Freeform 75">
                    <a:extLst>
                      <a:ext uri="{FF2B5EF4-FFF2-40B4-BE49-F238E27FC236}">
                        <a16:creationId xmlns:a16="http://schemas.microsoft.com/office/drawing/2014/main" xmlns="" id="{0F4E4CAE-192D-432B-8229-F658383275BF}"/>
                      </a:ext>
                    </a:extLst>
                  </p:cNvPr>
                  <p:cNvSpPr/>
                  <p:nvPr/>
                </p:nvSpPr>
                <p:spPr>
                  <a:xfrm>
                    <a:off x="7405730" y="2926518"/>
                    <a:ext cx="3663298" cy="2548976"/>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68" name="Straight Arrow Connector 67">
                    <a:extLst>
                      <a:ext uri="{FF2B5EF4-FFF2-40B4-BE49-F238E27FC236}">
                        <a16:creationId xmlns:a16="http://schemas.microsoft.com/office/drawing/2014/main" xmlns="" id="{7A569D62-7406-4EB7-A4F4-AD17BF2144A6}"/>
                      </a:ext>
                    </a:extLst>
                  </p:cNvPr>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xmlns="" id="{5C37422F-C76C-4B6C-884E-94B6D44CF774}"/>
                      </a:ext>
                    </a:extLst>
                  </p:cNvPr>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xmlns="" id="{2CDEE75F-387C-485F-95C5-D60A841BE8E6}"/>
                      </a:ext>
                    </a:extLst>
                  </p:cNvPr>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xmlns="" id="{BA9CE6C1-2508-4E32-BEFC-6908208B0F06}"/>
                      </a:ext>
                    </a:extLst>
                  </p:cNvPr>
                  <p:cNvCxnSpPr>
                    <a:stCxn id="67" idx="7"/>
                  </p:cNvCxnSpPr>
                  <p:nvPr/>
                </p:nvCxnSpPr>
                <p:spPr>
                  <a:xfrm>
                    <a:off x="7464095" y="3561026"/>
                    <a:ext cx="1103029" cy="101665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xmlns="" id="{46186F4A-E03A-4BA3-9E9E-13F3926B0FC1}"/>
                      </a:ext>
                    </a:extLst>
                  </p:cNvPr>
                  <p:cNvCxnSpPr>
                    <a:stCxn id="67" idx="68"/>
                  </p:cNvCxnSpPr>
                  <p:nvPr/>
                </p:nvCxnSpPr>
                <p:spPr>
                  <a:xfrm flipH="1">
                    <a:off x="8582103" y="3156253"/>
                    <a:ext cx="1771022" cy="141131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xmlns="" id="{9D1283FA-FF3A-457B-906E-0C1C968C02AF}"/>
                      </a:ext>
                    </a:extLst>
                  </p:cNvPr>
                  <p:cNvCxnSpPr>
                    <a:stCxn id="67" idx="30"/>
                  </p:cNvCxnSpPr>
                  <p:nvPr/>
                </p:nvCxnSpPr>
                <p:spPr>
                  <a:xfrm flipH="1" flipV="1">
                    <a:off x="8582101" y="4571671"/>
                    <a:ext cx="822605" cy="881942"/>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xmlns="" id="{ED88E3E8-A006-4FF7-AAF1-B28B90DA547F}"/>
                          </a:ext>
                        </a:extLst>
                      </p:cNvPr>
                      <p:cNvSpPr txBox="1"/>
                      <p:nvPr/>
                    </p:nvSpPr>
                    <p:spPr>
                      <a:xfrm>
                        <a:off x="8370966" y="4593734"/>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8370966" y="4593734"/>
                        <a:ext cx="407291" cy="369332"/>
                      </a:xfrm>
                      <a:prstGeom prst="rect">
                        <a:avLst/>
                      </a:prstGeom>
                      <a:blipFill>
                        <a:blip r:embed="rId27"/>
                        <a:stretch>
                          <a:fillRect l="-22581" r="-9677" b="-27273"/>
                        </a:stretch>
                      </a:blipFill>
                    </p:spPr>
                    <p:txBody>
                      <a:bodyPr/>
                      <a:lstStyle/>
                      <a:p>
                        <a:r>
                          <a:rPr lang="en-IN">
                            <a:noFill/>
                          </a:rPr>
                          <a:t> </a:t>
                        </a:r>
                      </a:p>
                    </p:txBody>
                  </p:sp>
                </mc:Fallback>
              </mc:AlternateContent>
            </p:grpSp>
            <p:grpSp>
              <p:nvGrpSpPr>
                <p:cNvPr id="63" name="Group 62">
                  <a:extLst>
                    <a:ext uri="{FF2B5EF4-FFF2-40B4-BE49-F238E27FC236}">
                      <a16:creationId xmlns:a16="http://schemas.microsoft.com/office/drawing/2014/main" xmlns="" id="{EDDC8B12-54BA-48A0-A7A7-049E9468B614}"/>
                    </a:ext>
                  </a:extLst>
                </p:cNvPr>
                <p:cNvGrpSpPr/>
                <p:nvPr/>
              </p:nvGrpSpPr>
              <p:grpSpPr>
                <a:xfrm>
                  <a:off x="3271751" y="1181910"/>
                  <a:ext cx="4411822" cy="3056212"/>
                  <a:chOff x="3474564" y="854268"/>
                  <a:chExt cx="4411822" cy="3056212"/>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xmlns="" id="{C632CE39-3E78-44EA-9737-E9CA3448B0F4}"/>
                          </a:ext>
                        </a:extLst>
                      </p:cNvPr>
                      <p:cNvSpPr txBox="1"/>
                      <p:nvPr/>
                    </p:nvSpPr>
                    <p:spPr>
                      <a:xfrm>
                        <a:off x="4912838" y="854268"/>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2838" y="854268"/>
                        <a:ext cx="407355" cy="379399"/>
                      </a:xfrm>
                      <a:prstGeom prst="rect">
                        <a:avLst/>
                      </a:prstGeom>
                      <a:blipFill>
                        <a:blip r:embed="rId15"/>
                        <a:stretch>
                          <a:fillRect l="-14925" t="-22581" r="-4477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xmlns="" id="{8B060976-46E2-411E-998F-D6080AD75289}"/>
                          </a:ext>
                        </a:extLst>
                      </p:cNvPr>
                      <p:cNvSpPr txBox="1"/>
                      <p:nvPr/>
                    </p:nvSpPr>
                    <p:spPr>
                      <a:xfrm>
                        <a:off x="3474564" y="3531274"/>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3474564" y="3531274"/>
                        <a:ext cx="418896" cy="379206"/>
                      </a:xfrm>
                      <a:prstGeom prst="rect">
                        <a:avLst/>
                      </a:prstGeom>
                      <a:blipFill>
                        <a:blip r:embed="rId28"/>
                        <a:stretch>
                          <a:fillRect l="-20313" t="-19643" r="-46875" b="-28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xmlns="" id="{A023F01D-98F5-4582-916E-64B4210D67BF}"/>
                          </a:ext>
                        </a:extLst>
                      </p:cNvPr>
                      <p:cNvSpPr txBox="1"/>
                      <p:nvPr/>
                    </p:nvSpPr>
                    <p:spPr>
                      <a:xfrm>
                        <a:off x="7517247" y="2870404"/>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517247" y="2870404"/>
                        <a:ext cx="369139" cy="379206"/>
                      </a:xfrm>
                      <a:prstGeom prst="rect">
                        <a:avLst/>
                      </a:prstGeom>
                      <a:blipFill>
                        <a:blip r:embed="rId17"/>
                        <a:stretch>
                          <a:fillRect l="-18333" t="-17742" r="-46667" b="-16129"/>
                        </a:stretch>
                      </a:blipFill>
                    </p:spPr>
                    <p:txBody>
                      <a:bodyPr/>
                      <a:lstStyle/>
                      <a:p>
                        <a:r>
                          <a:rPr lang="en-IN">
                            <a:noFill/>
                          </a:rPr>
                          <a:t> </a:t>
                        </a:r>
                      </a:p>
                    </p:txBody>
                  </p:sp>
                </mc:Fallback>
              </mc:AlternateContent>
            </p:grpSp>
          </p:grpSp>
          <p:sp>
            <p:nvSpPr>
              <p:cNvPr id="60" name="Arc 59">
                <a:extLst>
                  <a:ext uri="{FF2B5EF4-FFF2-40B4-BE49-F238E27FC236}">
                    <a16:creationId xmlns:a16="http://schemas.microsoft.com/office/drawing/2014/main" xmlns="" id="{7E344F0D-5CA7-4A7C-A13E-8901704CFAF6}"/>
                  </a:ext>
                </a:extLst>
              </p:cNvPr>
              <p:cNvSpPr/>
              <p:nvPr/>
            </p:nvSpPr>
            <p:spPr>
              <a:xfrm rot="11369724">
                <a:off x="2208482" y="2050563"/>
                <a:ext cx="476009" cy="967978"/>
              </a:xfrm>
              <a:prstGeom prst="arc">
                <a:avLst>
                  <a:gd name="adj1" fmla="val 11426196"/>
                  <a:gd name="adj2" fmla="val 19374378"/>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xmlns="" id="{4D94E8E3-2014-4D3B-B787-50414958E2A0}"/>
                      </a:ext>
                    </a:extLst>
                  </p:cNvPr>
                  <p:cNvSpPr txBox="1"/>
                  <p:nvPr/>
                </p:nvSpPr>
                <p:spPr>
                  <a:xfrm>
                    <a:off x="2502561" y="2188761"/>
                    <a:ext cx="300397" cy="409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2502561" y="2188761"/>
                    <a:ext cx="300397" cy="409437"/>
                  </a:xfrm>
                  <a:prstGeom prst="rect">
                    <a:avLst/>
                  </a:prstGeom>
                  <a:blipFill>
                    <a:blip r:embed="rId29"/>
                    <a:stretch>
                      <a:fillRect l="-10870" r="-8696"/>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xmlns="" id="{77426907-FD41-46DD-B90D-1DB63853C354}"/>
                    </a:ext>
                  </a:extLst>
                </p:cNvPr>
                <p:cNvSpPr txBox="1"/>
                <p:nvPr/>
              </p:nvSpPr>
              <p:spPr>
                <a:xfrm>
                  <a:off x="4848102" y="2979716"/>
                  <a:ext cx="578878" cy="420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𝑌</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5" name="TextBox 64"/>
                <p:cNvSpPr txBox="1">
                  <a:spLocks noRot="1" noChangeAspect="1" noMove="1" noResize="1" noEditPoints="1" noAdjustHandles="1" noChangeArrowheads="1" noChangeShapeType="1" noTextEdit="1"/>
                </p:cNvSpPr>
                <p:nvPr/>
              </p:nvSpPr>
              <p:spPr>
                <a:xfrm>
                  <a:off x="4848102" y="2979716"/>
                  <a:ext cx="578878" cy="420810"/>
                </a:xfrm>
                <a:prstGeom prst="rect">
                  <a:avLst/>
                </a:prstGeom>
                <a:blipFill>
                  <a:blip r:embed="rId30"/>
                  <a:stretch>
                    <a:fillRect l="-11236" t="-17742" r="-2696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xmlns="" id="{0DCC0FC3-49E0-44C2-BE48-77BDD2093640}"/>
                    </a:ext>
                  </a:extLst>
                </p:cNvPr>
                <p:cNvSpPr txBox="1"/>
                <p:nvPr/>
              </p:nvSpPr>
              <p:spPr>
                <a:xfrm>
                  <a:off x="2033091" y="3396488"/>
                  <a:ext cx="575421" cy="42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𝑍</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033091" y="3396488"/>
                  <a:ext cx="575421" cy="421024"/>
                </a:xfrm>
                <a:prstGeom prst="rect">
                  <a:avLst/>
                </a:prstGeom>
                <a:blipFill>
                  <a:blip r:embed="rId31"/>
                  <a:stretch>
                    <a:fillRect l="-11364" t="-22222" r="-10227" b="-158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xmlns="" id="{77CD3962-3AF9-44C1-BF64-1A3AD4C45767}"/>
                    </a:ext>
                  </a:extLst>
                </p:cNvPr>
                <p:cNvSpPr txBox="1"/>
                <p:nvPr/>
              </p:nvSpPr>
              <p:spPr>
                <a:xfrm>
                  <a:off x="3867336" y="5066774"/>
                  <a:ext cx="594848" cy="420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acc>
                              <m:accPr>
                                <m:chr m:val="̂"/>
                                <m:ctrlPr>
                                  <a:rPr lang="en-IN" sz="2400" i="1" smtClean="0">
                                    <a:latin typeface="Cambria Math"/>
                                  </a:rPr>
                                </m:ctrlPr>
                              </m:accPr>
                              <m:e>
                                <m:r>
                                  <a:rPr lang="en-IN" sz="2400" b="0" i="1" smtClean="0">
                                    <a:latin typeface="Cambria Math" panose="02040503050406030204" pitchFamily="18" charset="0"/>
                                  </a:rPr>
                                  <m:t>𝑋</m:t>
                                </m:r>
                              </m:e>
                            </m:acc>
                          </m:e>
                          <m:sub>
                            <m:r>
                              <a:rPr lang="en-IN" sz="2400" b="0" i="1" smtClean="0">
                                <a:latin typeface="Cambria Math" panose="02040503050406030204" pitchFamily="18" charset="0"/>
                              </a:rPr>
                              <m:t>𝐵</m:t>
                            </m:r>
                          </m:sub>
                          <m:sup>
                            <m:r>
                              <a:rPr lang="en-IN" sz="2400" b="0" i="1" smtClean="0">
                                <a:latin typeface="Cambria Math" panose="02040503050406030204" pitchFamily="18" charset="0"/>
                              </a:rPr>
                              <m:t>′′′</m:t>
                            </m:r>
                          </m:sup>
                        </m:sSubSup>
                      </m:oMath>
                    </m:oMathPara>
                  </a14:m>
                  <a:endParaRPr lang="en-IN" sz="2400" dirty="0"/>
                </a:p>
              </p:txBody>
            </p:sp>
          </mc:Choice>
          <mc:Fallback xmlns="">
            <p:sp>
              <p:nvSpPr>
                <p:cNvPr id="67" name="TextBox 66"/>
                <p:cNvSpPr txBox="1">
                  <a:spLocks noRot="1" noChangeAspect="1" noMove="1" noResize="1" noEditPoints="1" noAdjustHandles="1" noChangeArrowheads="1" noChangeShapeType="1" noTextEdit="1"/>
                </p:cNvSpPr>
                <p:nvPr/>
              </p:nvSpPr>
              <p:spPr>
                <a:xfrm>
                  <a:off x="3867336" y="5066774"/>
                  <a:ext cx="594848" cy="420810"/>
                </a:xfrm>
                <a:prstGeom prst="rect">
                  <a:avLst/>
                </a:prstGeom>
                <a:blipFill>
                  <a:blip r:embed="rId32"/>
                  <a:stretch>
                    <a:fillRect l="-10989" t="-17742" r="-28571" b="-17742"/>
                  </a:stretch>
                </a:blipFill>
              </p:spPr>
              <p:txBody>
                <a:bodyPr/>
                <a:lstStyle/>
                <a:p>
                  <a:r>
                    <a:rPr lang="en-IN">
                      <a:noFill/>
                    </a:rPr>
                    <a:t> </a:t>
                  </a:r>
                </a:p>
              </p:txBody>
            </p:sp>
          </mc:Fallback>
        </mc:AlternateContent>
      </p:grpSp>
      <p:sp>
        <p:nvSpPr>
          <p:cNvPr id="75" name="Right Arrow 87">
            <a:extLst>
              <a:ext uri="{FF2B5EF4-FFF2-40B4-BE49-F238E27FC236}">
                <a16:creationId xmlns:a16="http://schemas.microsoft.com/office/drawing/2014/main" xmlns="" id="{09EE986C-C66E-4A6A-A828-91C140B3D556}"/>
              </a:ext>
            </a:extLst>
          </p:cNvPr>
          <p:cNvSpPr/>
          <p:nvPr/>
        </p:nvSpPr>
        <p:spPr>
          <a:xfrm>
            <a:off x="3666986" y="3478583"/>
            <a:ext cx="477038" cy="4135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ight Arrow 88">
            <a:extLst>
              <a:ext uri="{FF2B5EF4-FFF2-40B4-BE49-F238E27FC236}">
                <a16:creationId xmlns:a16="http://schemas.microsoft.com/office/drawing/2014/main" xmlns="" id="{BB26EA17-EA16-4585-AE65-76F9819E23E0}"/>
              </a:ext>
            </a:extLst>
          </p:cNvPr>
          <p:cNvSpPr/>
          <p:nvPr/>
        </p:nvSpPr>
        <p:spPr>
          <a:xfrm>
            <a:off x="7773354" y="3407569"/>
            <a:ext cx="477038" cy="4135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xmlns="" id="{B3A9364D-AA41-4B7E-BDA6-48FAB61D1856}"/>
              </a:ext>
            </a:extLst>
          </p:cNvPr>
          <p:cNvSpPr/>
          <p:nvPr/>
        </p:nvSpPr>
        <p:spPr>
          <a:xfrm>
            <a:off x="6379255" y="5249005"/>
            <a:ext cx="4379667" cy="1015663"/>
          </a:xfrm>
          <a:prstGeom prst="rect">
            <a:avLst/>
          </a:prstGeom>
        </p:spPr>
        <p:txBody>
          <a:bodyPr wrap="square">
            <a:spAutoFit/>
          </a:bodyPr>
          <a:lstStyle/>
          <a:p>
            <a:r>
              <a:rPr lang="en-IN" sz="2000" b="1" dirty="0">
                <a:solidFill>
                  <a:srgbClr val="0070C0"/>
                </a:solidFill>
                <a:latin typeface="Franklin Gothic Book" panose="020B0503020102020204" pitchFamily="34" charset="0"/>
              </a:rPr>
              <a:t>Sometimes this convention </a:t>
            </a:r>
            <a:r>
              <a:rPr lang="en-US" sz="2000" b="1" dirty="0">
                <a:solidFill>
                  <a:srgbClr val="0070C0"/>
                </a:solidFill>
                <a:latin typeface="Franklin Gothic Book" panose="020B0503020102020204" pitchFamily="34" charset="0"/>
              </a:rPr>
              <a:t>is referred to as </a:t>
            </a:r>
            <a:r>
              <a:rPr lang="en-US" sz="2000" b="1" dirty="0">
                <a:solidFill>
                  <a:srgbClr val="FF0000"/>
                </a:solidFill>
                <a:latin typeface="Franklin Gothic Book" panose="020B0503020102020204" pitchFamily="34" charset="0"/>
              </a:rPr>
              <a:t>roll, pitch, yaw angles</a:t>
            </a:r>
            <a:r>
              <a:rPr lang="en-US" sz="2000" b="1" dirty="0">
                <a:solidFill>
                  <a:srgbClr val="0070C0"/>
                </a:solidFill>
                <a:latin typeface="Franklin Gothic Book" panose="020B0503020102020204" pitchFamily="34" charset="0"/>
              </a:rPr>
              <a:t> – however, one must check proper terminology</a:t>
            </a:r>
            <a:endParaRPr lang="en-IN" sz="2000" b="1" dirty="0">
              <a:solidFill>
                <a:srgbClr val="0070C0"/>
              </a:solidFill>
              <a:latin typeface="Franklin Gothic Book" panose="020B0503020102020204" pitchFamily="34" charset="0"/>
            </a:endParaRPr>
          </a:p>
        </p:txBody>
      </p:sp>
      <p:sp>
        <p:nvSpPr>
          <p:cNvPr id="79" name="TextBox 78">
            <a:extLst>
              <a:ext uri="{FF2B5EF4-FFF2-40B4-BE49-F238E27FC236}">
                <a16:creationId xmlns:a16="http://schemas.microsoft.com/office/drawing/2014/main" xmlns="" id="{A7E599BA-6B0F-47B4-85FE-0AF4EEA20B71}"/>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3071005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25</a:t>
            </a:fld>
            <a:endParaRPr lang="en-IN"/>
          </a:p>
        </p:txBody>
      </p:sp>
      <p:sp>
        <p:nvSpPr>
          <p:cNvPr id="6" name="Title 1">
            <a:extLst>
              <a:ext uri="{FF2B5EF4-FFF2-40B4-BE49-F238E27FC236}">
                <a16:creationId xmlns:a16="http://schemas.microsoft.com/office/drawing/2014/main" xmlns="" id="{06F9AB09-6574-40D1-8ED6-07F239791E45}"/>
              </a:ext>
            </a:extLst>
          </p:cNvPr>
          <p:cNvSpPr>
            <a:spLocks noGrp="1"/>
          </p:cNvSpPr>
          <p:nvPr>
            <p:ph type="title" idx="4294967295"/>
          </p:nvPr>
        </p:nvSpPr>
        <p:spPr>
          <a:xfrm>
            <a:off x="1135117" y="0"/>
            <a:ext cx="9732579" cy="843087"/>
          </a:xfrm>
        </p:spPr>
        <p:txBody>
          <a:bodyPr>
            <a:normAutofit fontScale="90000"/>
          </a:bodyPr>
          <a:lstStyle/>
          <a:p>
            <a:r>
              <a:rPr lang="en-IN" b="1" dirty="0">
                <a:solidFill>
                  <a:srgbClr val="FF0000"/>
                </a:solidFill>
              </a:rPr>
              <a:t>DERIVATION OF Equivalent ROTATION MATRIX</a:t>
            </a:r>
          </a:p>
        </p:txBody>
      </p:sp>
      <p:grpSp>
        <p:nvGrpSpPr>
          <p:cNvPr id="8" name="Group 7">
            <a:extLst>
              <a:ext uri="{FF2B5EF4-FFF2-40B4-BE49-F238E27FC236}">
                <a16:creationId xmlns:a16="http://schemas.microsoft.com/office/drawing/2014/main" xmlns="" id="{4F8BB78E-375A-4EAD-8B2E-56011101AD75}"/>
              </a:ext>
            </a:extLst>
          </p:cNvPr>
          <p:cNvGrpSpPr/>
          <p:nvPr/>
        </p:nvGrpSpPr>
        <p:grpSpPr>
          <a:xfrm>
            <a:off x="740967" y="2785005"/>
            <a:ext cx="9037883" cy="3109122"/>
            <a:chOff x="99836" y="955316"/>
            <a:chExt cx="9037883" cy="3109122"/>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70A42FD6-0AEB-4979-962D-A914A2B1984C}"/>
                    </a:ext>
                  </a:extLst>
                </p:cNvPr>
                <p:cNvSpPr/>
                <p:nvPr/>
              </p:nvSpPr>
              <p:spPr>
                <a:xfrm>
                  <a:off x="99836" y="955316"/>
                  <a:ext cx="6085512" cy="482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sSub>
                              <m:sSubPr>
                                <m:ctrlPr>
                                  <a:rPr lang="en-IN" sz="2400" b="1" i="1" smtClean="0">
                                    <a:solidFill>
                                      <a:srgbClr val="FF0000"/>
                                    </a:solidFill>
                                    <a:latin typeface="Cambria Math"/>
                                  </a:rPr>
                                </m:ctrlPr>
                              </m:sSubPr>
                              <m:e>
                                <m:d>
                                  <m:dPr>
                                    <m:begChr m:val="["/>
                                    <m:endChr m:val="]"/>
                                    <m:ctrlPr>
                                      <a:rPr lang="en-IN" sz="2400" b="1" i="1" smtClean="0">
                                        <a:solidFill>
                                          <a:srgbClr val="FF0000"/>
                                        </a:solidFill>
                                        <a:latin typeface="Cambria Math"/>
                                      </a:rPr>
                                    </m:ctrlPr>
                                  </m:dPr>
                                  <m:e>
                                    <m:r>
                                      <a:rPr lang="en-IN" sz="2400" b="1" i="1" smtClean="0">
                                        <a:solidFill>
                                          <a:srgbClr val="FF0000"/>
                                        </a:solidFill>
                                        <a:latin typeface="Cambria Math" panose="02040503050406030204" pitchFamily="18" charset="0"/>
                                      </a:rPr>
                                      <m:t>𝑹</m:t>
                                    </m:r>
                                  </m:e>
                                </m:d>
                              </m:e>
                              <m:sub>
                                <m:r>
                                  <a:rPr lang="en-IN" sz="2400" b="1" i="1" smtClean="0">
                                    <a:solidFill>
                                      <a:srgbClr val="FF0000"/>
                                    </a:solidFill>
                                    <a:latin typeface="Cambria Math" panose="02040503050406030204" pitchFamily="18" charset="0"/>
                                  </a:rPr>
                                  <m:t>𝑿𝒀𝒁</m:t>
                                </m:r>
                              </m:sub>
                            </m:sSub>
                            <m:d>
                              <m:dPr>
                                <m:ctrlPr>
                                  <a:rPr lang="en-IN" sz="2400" b="1" i="1" smtClean="0">
                                    <a:solidFill>
                                      <a:srgbClr val="FF0000"/>
                                    </a:solidFill>
                                    <a:latin typeface="Cambria Math"/>
                                  </a:rPr>
                                </m:ctrlPr>
                              </m:dPr>
                              <m:e>
                                <m:r>
                                  <a:rPr lang="en-IN" sz="2400" b="1" i="1" smtClean="0">
                                    <a:solidFill>
                                      <a:srgbClr val="FF0000"/>
                                    </a:solidFill>
                                    <a:latin typeface="Cambria Math" panose="02040503050406030204" pitchFamily="18" charset="0"/>
                                    <a:ea typeface="Cambria Math" panose="02040503050406030204" pitchFamily="18" charset="0"/>
                                  </a:rPr>
                                  <m:t>𝜸</m:t>
                                </m:r>
                                <m:r>
                                  <a:rPr lang="en-IN" sz="2400" b="1" i="1" smtClean="0">
                                    <a:solidFill>
                                      <a:srgbClr val="FF0000"/>
                                    </a:solidFill>
                                    <a:latin typeface="Cambria Math" panose="02040503050406030204" pitchFamily="18" charset="0"/>
                                    <a:ea typeface="Cambria Math" panose="02040503050406030204" pitchFamily="18" charset="0"/>
                                  </a:rPr>
                                  <m:t>, </m:t>
                                </m:r>
                                <m:r>
                                  <a:rPr lang="en-IN" sz="2400" b="1" i="1" smtClean="0">
                                    <a:solidFill>
                                      <a:srgbClr val="FF0000"/>
                                    </a:solidFill>
                                    <a:latin typeface="Cambria Math" panose="02040503050406030204" pitchFamily="18" charset="0"/>
                                    <a:ea typeface="Cambria Math" panose="02040503050406030204" pitchFamily="18" charset="0"/>
                                  </a:rPr>
                                  <m:t>𝜷</m:t>
                                </m:r>
                                <m:r>
                                  <a:rPr lang="en-IN" sz="2400" b="1" i="1" smtClean="0">
                                    <a:solidFill>
                                      <a:srgbClr val="FF0000"/>
                                    </a:solidFill>
                                    <a:latin typeface="Cambria Math" panose="02040503050406030204" pitchFamily="18" charset="0"/>
                                    <a:ea typeface="Cambria Math" panose="02040503050406030204" pitchFamily="18" charset="0"/>
                                  </a:rPr>
                                  <m:t>, </m:t>
                                </m:r>
                                <m:r>
                                  <a:rPr lang="en-IN" sz="2400" b="1" i="1" smtClean="0">
                                    <a:solidFill>
                                      <a:srgbClr val="FF0000"/>
                                    </a:solidFill>
                                    <a:latin typeface="Cambria Math" panose="02040503050406030204" pitchFamily="18" charset="0"/>
                                    <a:ea typeface="Cambria Math" panose="02040503050406030204" pitchFamily="18" charset="0"/>
                                  </a:rPr>
                                  <m:t>𝜶</m:t>
                                </m:r>
                              </m:e>
                            </m:d>
                            <m:r>
                              <a:rPr lang="en-IN" sz="2400" b="1" i="1" smtClean="0">
                                <a:solidFill>
                                  <a:srgbClr val="FF0000"/>
                                </a:solidFill>
                                <a:latin typeface="Cambria Math" panose="02040503050406030204" pitchFamily="18" charset="0"/>
                                <a:ea typeface="Cambria Math" panose="02040503050406030204" pitchFamily="18" charset="0"/>
                              </a:rPr>
                              <m:t>=</m:t>
                            </m:r>
                            <m:sSub>
                              <m:sSubPr>
                                <m:ctrlPr>
                                  <a:rPr lang="en-IN" sz="2400" b="1" i="1" smtClean="0">
                                    <a:solidFill>
                                      <a:srgbClr val="FF0000"/>
                                    </a:solidFill>
                                    <a:latin typeface="Cambria Math"/>
                                    <a:ea typeface="Cambria Math" panose="02040503050406030204" pitchFamily="18" charset="0"/>
                                  </a:rPr>
                                </m:ctrlPr>
                              </m:sSubPr>
                              <m:e>
                                <m:d>
                                  <m:dPr>
                                    <m:begChr m:val="["/>
                                    <m:endChr m:val="]"/>
                                    <m:ctrlPr>
                                      <a:rPr lang="en-IN" sz="2400" b="1" i="1" smtClean="0">
                                        <a:solidFill>
                                          <a:srgbClr val="FF0000"/>
                                        </a:solidFill>
                                        <a:latin typeface="Cambria Math"/>
                                        <a:ea typeface="Cambria Math" panose="02040503050406030204" pitchFamily="18" charset="0"/>
                                      </a:rPr>
                                    </m:ctrlPr>
                                  </m:dPr>
                                  <m:e>
                                    <m:r>
                                      <a:rPr lang="en-IN" sz="2400" b="1" i="1" smtClean="0">
                                        <a:solidFill>
                                          <a:srgbClr val="FF0000"/>
                                        </a:solidFill>
                                        <a:latin typeface="Cambria Math" panose="02040503050406030204" pitchFamily="18" charset="0"/>
                                        <a:ea typeface="Cambria Math" panose="02040503050406030204" pitchFamily="18" charset="0"/>
                                      </a:rPr>
                                      <m:t>𝑹</m:t>
                                    </m:r>
                                  </m:e>
                                </m:d>
                              </m:e>
                              <m:sub>
                                <m:r>
                                  <a:rPr lang="en-IN" sz="2400" b="1" i="1" smtClean="0">
                                    <a:solidFill>
                                      <a:srgbClr val="FF0000"/>
                                    </a:solidFill>
                                    <a:latin typeface="Cambria Math" panose="02040503050406030204" pitchFamily="18" charset="0"/>
                                    <a:ea typeface="Cambria Math" panose="02040503050406030204" pitchFamily="18" charset="0"/>
                                  </a:rPr>
                                  <m:t>𝒁</m:t>
                                </m:r>
                              </m:sub>
                            </m:sSub>
                            <m:d>
                              <m:dPr>
                                <m:ctrlPr>
                                  <a:rPr lang="en-IN" sz="2400" b="1" i="1" smtClean="0">
                                    <a:solidFill>
                                      <a:srgbClr val="FF0000"/>
                                    </a:solidFill>
                                    <a:latin typeface="Cambria Math"/>
                                    <a:ea typeface="Cambria Math" panose="02040503050406030204" pitchFamily="18" charset="0"/>
                                  </a:rPr>
                                </m:ctrlPr>
                              </m:dPr>
                              <m:e>
                                <m:r>
                                  <a:rPr lang="en-IN" sz="2400" b="1" i="1" smtClean="0">
                                    <a:solidFill>
                                      <a:srgbClr val="FF0000"/>
                                    </a:solidFill>
                                    <a:latin typeface="Cambria Math" panose="02040503050406030204" pitchFamily="18" charset="0"/>
                                    <a:ea typeface="Cambria Math" panose="02040503050406030204" pitchFamily="18" charset="0"/>
                                  </a:rPr>
                                  <m:t>𝜶</m:t>
                                </m:r>
                              </m:e>
                            </m:d>
                            <m:r>
                              <a:rPr lang="en-IN" sz="2400" b="1" i="1" smtClean="0">
                                <a:solidFill>
                                  <a:srgbClr val="FF0000"/>
                                </a:solidFill>
                                <a:latin typeface="Cambria Math" panose="02040503050406030204" pitchFamily="18" charset="0"/>
                                <a:ea typeface="Cambria Math" panose="02040503050406030204" pitchFamily="18" charset="0"/>
                              </a:rPr>
                              <m:t> </m:t>
                            </m:r>
                            <m:sSub>
                              <m:sSubPr>
                                <m:ctrlPr>
                                  <a:rPr lang="en-IN" sz="2400" b="1" i="1" smtClean="0">
                                    <a:solidFill>
                                      <a:srgbClr val="FF0000"/>
                                    </a:solidFill>
                                    <a:latin typeface="Cambria Math"/>
                                    <a:ea typeface="Cambria Math" panose="02040503050406030204" pitchFamily="18" charset="0"/>
                                  </a:rPr>
                                </m:ctrlPr>
                              </m:sSubPr>
                              <m:e>
                                <m:d>
                                  <m:dPr>
                                    <m:begChr m:val="["/>
                                    <m:endChr m:val="]"/>
                                    <m:ctrlPr>
                                      <a:rPr lang="en-IN" sz="2400" b="1" i="1" smtClean="0">
                                        <a:solidFill>
                                          <a:srgbClr val="FF0000"/>
                                        </a:solidFill>
                                        <a:latin typeface="Cambria Math"/>
                                        <a:ea typeface="Cambria Math" panose="02040503050406030204" pitchFamily="18" charset="0"/>
                                      </a:rPr>
                                    </m:ctrlPr>
                                  </m:dPr>
                                  <m:e>
                                    <m:r>
                                      <a:rPr lang="en-IN" sz="2400" b="1" i="1" smtClean="0">
                                        <a:solidFill>
                                          <a:srgbClr val="FF0000"/>
                                        </a:solidFill>
                                        <a:latin typeface="Cambria Math" panose="02040503050406030204" pitchFamily="18" charset="0"/>
                                        <a:ea typeface="Cambria Math" panose="02040503050406030204" pitchFamily="18" charset="0"/>
                                      </a:rPr>
                                      <m:t>𝑹</m:t>
                                    </m:r>
                                  </m:e>
                                </m:d>
                              </m:e>
                              <m:sub>
                                <m:r>
                                  <a:rPr lang="en-IN" sz="2400" b="1" i="1" smtClean="0">
                                    <a:solidFill>
                                      <a:srgbClr val="FF0000"/>
                                    </a:solidFill>
                                    <a:latin typeface="Cambria Math" panose="02040503050406030204" pitchFamily="18" charset="0"/>
                                    <a:ea typeface="Cambria Math" panose="02040503050406030204" pitchFamily="18" charset="0"/>
                                  </a:rPr>
                                  <m:t>𝒀</m:t>
                                </m:r>
                              </m:sub>
                            </m:sSub>
                            <m:d>
                              <m:dPr>
                                <m:ctrlPr>
                                  <a:rPr lang="en-IN" sz="2400" b="1" i="1" smtClean="0">
                                    <a:solidFill>
                                      <a:srgbClr val="FF0000"/>
                                    </a:solidFill>
                                    <a:latin typeface="Cambria Math"/>
                                    <a:ea typeface="Cambria Math" panose="02040503050406030204" pitchFamily="18" charset="0"/>
                                  </a:rPr>
                                </m:ctrlPr>
                              </m:dPr>
                              <m:e>
                                <m:r>
                                  <a:rPr lang="en-IN" sz="2400" b="1" i="1" smtClean="0">
                                    <a:solidFill>
                                      <a:srgbClr val="FF0000"/>
                                    </a:solidFill>
                                    <a:latin typeface="Cambria Math" panose="02040503050406030204" pitchFamily="18" charset="0"/>
                                    <a:ea typeface="Cambria Math" panose="02040503050406030204" pitchFamily="18" charset="0"/>
                                  </a:rPr>
                                  <m:t>𝜷</m:t>
                                </m:r>
                              </m:e>
                            </m:d>
                            <m:r>
                              <a:rPr lang="en-IN" sz="2400" b="1" i="1" smtClean="0">
                                <a:solidFill>
                                  <a:srgbClr val="FF0000"/>
                                </a:solidFill>
                                <a:latin typeface="Cambria Math" panose="02040503050406030204" pitchFamily="18" charset="0"/>
                                <a:ea typeface="Cambria Math" panose="02040503050406030204" pitchFamily="18" charset="0"/>
                              </a:rPr>
                              <m:t> </m:t>
                            </m:r>
                            <m:sSub>
                              <m:sSubPr>
                                <m:ctrlPr>
                                  <a:rPr lang="en-IN" sz="2400" b="1" i="1" smtClean="0">
                                    <a:solidFill>
                                      <a:srgbClr val="FF0000"/>
                                    </a:solidFill>
                                    <a:latin typeface="Cambria Math"/>
                                    <a:ea typeface="Cambria Math" panose="02040503050406030204" pitchFamily="18" charset="0"/>
                                  </a:rPr>
                                </m:ctrlPr>
                              </m:sSubPr>
                              <m:e>
                                <m:d>
                                  <m:dPr>
                                    <m:begChr m:val="["/>
                                    <m:endChr m:val="]"/>
                                    <m:ctrlPr>
                                      <a:rPr lang="en-IN" sz="2400" b="1" i="1" smtClean="0">
                                        <a:solidFill>
                                          <a:srgbClr val="FF0000"/>
                                        </a:solidFill>
                                        <a:latin typeface="Cambria Math"/>
                                        <a:ea typeface="Cambria Math" panose="02040503050406030204" pitchFamily="18" charset="0"/>
                                      </a:rPr>
                                    </m:ctrlPr>
                                  </m:dPr>
                                  <m:e>
                                    <m:r>
                                      <a:rPr lang="en-IN" sz="2400" b="1" i="1" smtClean="0">
                                        <a:solidFill>
                                          <a:srgbClr val="FF0000"/>
                                        </a:solidFill>
                                        <a:latin typeface="Cambria Math" panose="02040503050406030204" pitchFamily="18" charset="0"/>
                                        <a:ea typeface="Cambria Math" panose="02040503050406030204" pitchFamily="18" charset="0"/>
                                      </a:rPr>
                                      <m:t>𝑹</m:t>
                                    </m:r>
                                  </m:e>
                                </m:d>
                              </m:e>
                              <m:sub>
                                <m:r>
                                  <a:rPr lang="en-IN" sz="2400" b="1" i="1" smtClean="0">
                                    <a:solidFill>
                                      <a:srgbClr val="FF0000"/>
                                    </a:solidFill>
                                    <a:latin typeface="Cambria Math" panose="02040503050406030204" pitchFamily="18" charset="0"/>
                                    <a:ea typeface="Cambria Math" panose="02040503050406030204" pitchFamily="18" charset="0"/>
                                  </a:rPr>
                                  <m:t>𝑿</m:t>
                                </m:r>
                              </m:sub>
                            </m:sSub>
                            <m:r>
                              <a:rPr lang="en-IN" sz="2400" b="1" i="1" smtClean="0">
                                <a:solidFill>
                                  <a:srgbClr val="FF0000"/>
                                </a:solidFill>
                                <a:latin typeface="Cambria Math" panose="02040503050406030204" pitchFamily="18" charset="0"/>
                                <a:ea typeface="Cambria Math" panose="02040503050406030204" pitchFamily="18" charset="0"/>
                              </a:rPr>
                              <m:t>(</m:t>
                            </m:r>
                            <m:r>
                              <a:rPr lang="en-IN" sz="2400" b="1" i="1" smtClean="0">
                                <a:solidFill>
                                  <a:srgbClr val="FF0000"/>
                                </a:solidFill>
                                <a:latin typeface="Cambria Math" panose="02040503050406030204" pitchFamily="18" charset="0"/>
                                <a:ea typeface="Cambria Math" panose="02040503050406030204" pitchFamily="18" charset="0"/>
                              </a:rPr>
                              <m:t>𝜸</m:t>
                            </m:r>
                            <m:r>
                              <a:rPr lang="en-IN" sz="2400" b="1" i="1" smtClean="0">
                                <a:solidFill>
                                  <a:srgbClr val="FF0000"/>
                                </a:solidFill>
                                <a:latin typeface="Cambria Math" panose="02040503050406030204" pitchFamily="18" charset="0"/>
                                <a:ea typeface="Cambria Math" panose="02040503050406030204" pitchFamily="18" charset="0"/>
                              </a:rPr>
                              <m:t>)</m:t>
                            </m:r>
                          </m:e>
                        </m:sPre>
                      </m:oMath>
                    </m:oMathPara>
                  </a14:m>
                  <a:endParaRPr lang="en-IN" dirty="0"/>
                </a:p>
              </p:txBody>
            </p:sp>
          </mc:Choice>
          <mc:Fallback xmlns="">
            <p:sp>
              <p:nvSpPr>
                <p:cNvPr id="6" name="Rectangle 5"/>
                <p:cNvSpPr>
                  <a:spLocks noRot="1" noChangeAspect="1" noMove="1" noResize="1" noEditPoints="1" noAdjustHandles="1" noChangeArrowheads="1" noChangeShapeType="1" noTextEdit="1"/>
                </p:cNvSpPr>
                <p:nvPr/>
              </p:nvSpPr>
              <p:spPr>
                <a:xfrm>
                  <a:off x="99836" y="955316"/>
                  <a:ext cx="6085512" cy="48269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A99DB516-764A-478B-A963-4081A900B1EF}"/>
                    </a:ext>
                  </a:extLst>
                </p:cNvPr>
                <p:cNvSpPr/>
                <p:nvPr/>
              </p:nvSpPr>
              <p:spPr>
                <a:xfrm>
                  <a:off x="2317519" y="1532078"/>
                  <a:ext cx="6820200" cy="1266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smtClean="0">
                            <a:solidFill>
                              <a:srgbClr val="FF0000"/>
                            </a:solidFill>
                            <a:latin typeface="Cambria Math" panose="02040503050406030204" pitchFamily="18" charset="0"/>
                          </a:rPr>
                          <m:t>=</m:t>
                        </m:r>
                        <m:d>
                          <m:dPr>
                            <m:begChr m:val="["/>
                            <m:endChr m:val="]"/>
                            <m:ctrlPr>
                              <a:rPr lang="en-IN" sz="2400" b="1" i="1" smtClean="0">
                                <a:solidFill>
                                  <a:srgbClr val="FF0000"/>
                                </a:solidFill>
                                <a:latin typeface="Cambria Math"/>
                              </a:rPr>
                            </m:ctrlPr>
                          </m:dPr>
                          <m:e>
                            <m:m>
                              <m:mPr>
                                <m:mcs>
                                  <m:mc>
                                    <m:mcPr>
                                      <m:count m:val="3"/>
                                      <m:mcJc m:val="center"/>
                                    </m:mcPr>
                                  </m:mc>
                                </m:mcs>
                                <m:ctrlPr>
                                  <a:rPr lang="en-IN" sz="2400" b="1" i="1" smtClean="0">
                                    <a:solidFill>
                                      <a:srgbClr val="FF0000"/>
                                    </a:solidFill>
                                    <a:latin typeface="Cambria Math"/>
                                  </a:rPr>
                                </m:ctrlPr>
                              </m:mPr>
                              <m:mr>
                                <m:e>
                                  <m:r>
                                    <m:rPr>
                                      <m:brk m:alnAt="7"/>
                                    </m:rPr>
                                    <a:rPr lang="en-IN" sz="2400" b="1" i="1" smtClean="0">
                                      <a:solidFill>
                                        <a:srgbClr val="FF0000"/>
                                      </a:solidFill>
                                      <a:latin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𝜶</m:t>
                                  </m:r>
                                </m:e>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𝜶</m:t>
                                  </m:r>
                                </m:e>
                                <m:e>
                                  <m:r>
                                    <a:rPr lang="en-IN" sz="2400" b="1" i="1" smtClean="0">
                                      <a:solidFill>
                                        <a:srgbClr val="FF0000"/>
                                      </a:solidFill>
                                      <a:latin typeface="Cambria Math" panose="02040503050406030204" pitchFamily="18" charset="0"/>
                                    </a:rPr>
                                    <m:t>𝟎</m:t>
                                  </m:r>
                                </m:e>
                              </m:mr>
                              <m:mr>
                                <m:e>
                                  <m:r>
                                    <a:rPr lang="en-IN" sz="2400" b="1" i="1" smtClean="0">
                                      <a:solidFill>
                                        <a:srgbClr val="FF0000"/>
                                      </a:solidFill>
                                      <a:latin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𝜶</m:t>
                                  </m:r>
                                </m:e>
                                <m:e>
                                  <m:r>
                                    <a:rPr lang="en-IN" sz="2400" b="1" i="1" smtClean="0">
                                      <a:solidFill>
                                        <a:srgbClr val="FF0000"/>
                                      </a:solidFill>
                                      <a:latin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𝜶</m:t>
                                  </m:r>
                                </m:e>
                                <m:e>
                                  <m:r>
                                    <a:rPr lang="en-IN" sz="2400" b="1" i="1" smtClean="0">
                                      <a:solidFill>
                                        <a:srgbClr val="FF0000"/>
                                      </a:solidFill>
                                      <a:latin typeface="Cambria Math" panose="02040503050406030204" pitchFamily="18" charset="0"/>
                                    </a:rPr>
                                    <m:t>𝟎</m:t>
                                  </m:r>
                                </m:e>
                              </m:mr>
                              <m:mr>
                                <m:e>
                                  <m:r>
                                    <a:rPr lang="en-IN" sz="2400" b="1" i="1" smtClean="0">
                                      <a:solidFill>
                                        <a:srgbClr val="FF0000"/>
                                      </a:solidFill>
                                      <a:latin typeface="Cambria Math" panose="02040503050406030204" pitchFamily="18" charset="0"/>
                                    </a:rPr>
                                    <m:t>𝟎</m:t>
                                  </m:r>
                                </m:e>
                                <m:e>
                                  <m:r>
                                    <a:rPr lang="en-IN" sz="2400" b="1" i="1" smtClean="0">
                                      <a:solidFill>
                                        <a:srgbClr val="FF0000"/>
                                      </a:solidFill>
                                      <a:latin typeface="Cambria Math" panose="02040503050406030204" pitchFamily="18" charset="0"/>
                                    </a:rPr>
                                    <m:t>𝟎</m:t>
                                  </m:r>
                                </m:e>
                                <m:e>
                                  <m:r>
                                    <a:rPr lang="en-IN" sz="2400" b="1" i="1" smtClean="0">
                                      <a:solidFill>
                                        <a:srgbClr val="FF0000"/>
                                      </a:solidFill>
                                      <a:latin typeface="Cambria Math" panose="02040503050406030204" pitchFamily="18" charset="0"/>
                                    </a:rPr>
                                    <m:t>𝟏</m:t>
                                  </m:r>
                                </m:e>
                              </m:mr>
                            </m:m>
                          </m:e>
                        </m:d>
                        <m:d>
                          <m:dPr>
                            <m:begChr m:val="["/>
                            <m:endChr m:val="]"/>
                            <m:ctrlPr>
                              <a:rPr lang="en-IN" sz="2400" b="1" i="1">
                                <a:solidFill>
                                  <a:srgbClr val="FF0000"/>
                                </a:solidFill>
                                <a:latin typeface="Cambria Math"/>
                              </a:rPr>
                            </m:ctrlPr>
                          </m:dPr>
                          <m:e>
                            <m:m>
                              <m:mPr>
                                <m:mcs>
                                  <m:mc>
                                    <m:mcPr>
                                      <m:count m:val="3"/>
                                      <m:mcJc m:val="center"/>
                                    </m:mcPr>
                                  </m:mc>
                                </m:mcs>
                                <m:ctrlPr>
                                  <a:rPr lang="en-IN" sz="2400" b="1" i="1">
                                    <a:solidFill>
                                      <a:srgbClr val="FF0000"/>
                                    </a:solidFill>
                                    <a:latin typeface="Cambria Math"/>
                                  </a:rPr>
                                </m:ctrlPr>
                              </m:mPr>
                              <m:mr>
                                <m:e>
                                  <m:r>
                                    <m:rPr>
                                      <m:brk m:alnAt="7"/>
                                    </m:rPr>
                                    <a:rPr lang="en-IN" sz="2400" b="1" i="1">
                                      <a:solidFill>
                                        <a:srgbClr val="FF0000"/>
                                      </a:solidFill>
                                      <a:latin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𝜷</m:t>
                                  </m:r>
                                </m:e>
                                <m:e>
                                  <m:r>
                                    <a:rPr lang="en-IN" sz="2400" b="1" i="1" smtClean="0">
                                      <a:solidFill>
                                        <a:srgbClr val="FF0000"/>
                                      </a:solidFill>
                                      <a:latin typeface="Cambria Math" panose="02040503050406030204" pitchFamily="18" charset="0"/>
                                    </a:rPr>
                                    <m:t>𝟎</m:t>
                                  </m:r>
                                </m:e>
                                <m:e>
                                  <m:r>
                                    <a:rPr lang="en-IN" sz="2400" b="1" i="1" smtClean="0">
                                      <a:solidFill>
                                        <a:srgbClr val="FF0000"/>
                                      </a:solidFill>
                                      <a:latin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𝜷</m:t>
                                  </m:r>
                                </m:e>
                              </m:mr>
                              <m:mr>
                                <m:e>
                                  <m:r>
                                    <a:rPr lang="en-IN" sz="2400" b="1" i="1" smtClean="0">
                                      <a:solidFill>
                                        <a:srgbClr val="FF0000"/>
                                      </a:solidFill>
                                      <a:latin typeface="Cambria Math" panose="02040503050406030204" pitchFamily="18" charset="0"/>
                                    </a:rPr>
                                    <m:t>𝟎</m:t>
                                  </m:r>
                                </m:e>
                                <m:e>
                                  <m:r>
                                    <a:rPr lang="en-IN" sz="2400" b="1" i="1" smtClean="0">
                                      <a:solidFill>
                                        <a:srgbClr val="FF0000"/>
                                      </a:solidFill>
                                      <a:latin typeface="Cambria Math" panose="02040503050406030204" pitchFamily="18" charset="0"/>
                                    </a:rPr>
                                    <m:t>𝟏</m:t>
                                  </m:r>
                                </m:e>
                                <m:e>
                                  <m:r>
                                    <a:rPr lang="en-IN" sz="2400" b="1" i="1">
                                      <a:solidFill>
                                        <a:srgbClr val="FF0000"/>
                                      </a:solidFill>
                                      <a:latin typeface="Cambria Math" panose="02040503050406030204" pitchFamily="18" charset="0"/>
                                    </a:rPr>
                                    <m:t>𝟎</m:t>
                                  </m:r>
                                </m:e>
                              </m:mr>
                              <m:mr>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𝜷</m:t>
                                  </m:r>
                                </m:e>
                                <m:e>
                                  <m:r>
                                    <a:rPr lang="en-IN" sz="2400" b="1" i="1">
                                      <a:solidFill>
                                        <a:srgbClr val="FF0000"/>
                                      </a:solidFill>
                                      <a:latin typeface="Cambria Math" panose="02040503050406030204" pitchFamily="18" charset="0"/>
                                    </a:rPr>
                                    <m:t>𝟎</m:t>
                                  </m:r>
                                </m:e>
                                <m:e>
                                  <m:r>
                                    <m:rPr>
                                      <m:brk m:alnAt="7"/>
                                    </m:rPr>
                                    <a:rPr lang="en-IN" sz="2400" b="1" i="1">
                                      <a:solidFill>
                                        <a:srgbClr val="FF0000"/>
                                      </a:solidFill>
                                      <a:latin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𝜷</m:t>
                                  </m:r>
                                </m:e>
                              </m:mr>
                            </m:m>
                          </m:e>
                        </m:d>
                        <m:d>
                          <m:dPr>
                            <m:begChr m:val="["/>
                            <m:endChr m:val="]"/>
                            <m:ctrlPr>
                              <a:rPr lang="en-IN" sz="2400" b="1" i="1">
                                <a:solidFill>
                                  <a:srgbClr val="FF0000"/>
                                </a:solidFill>
                                <a:latin typeface="Cambria Math"/>
                              </a:rPr>
                            </m:ctrlPr>
                          </m:dPr>
                          <m:e>
                            <m:m>
                              <m:mPr>
                                <m:mcs>
                                  <m:mc>
                                    <m:mcPr>
                                      <m:count m:val="3"/>
                                      <m:mcJc m:val="center"/>
                                    </m:mcPr>
                                  </m:mc>
                                </m:mcs>
                                <m:ctrlPr>
                                  <a:rPr lang="en-IN" sz="2400" b="1" i="1">
                                    <a:solidFill>
                                      <a:srgbClr val="FF0000"/>
                                    </a:solidFill>
                                    <a:latin typeface="Cambria Math"/>
                                  </a:rPr>
                                </m:ctrlPr>
                              </m:mPr>
                              <m:mr>
                                <m:e>
                                  <m:r>
                                    <a:rPr lang="en-IN" sz="2400" b="1" i="1" smtClean="0">
                                      <a:solidFill>
                                        <a:srgbClr val="FF0000"/>
                                      </a:solidFill>
                                      <a:latin typeface="Cambria Math" panose="02040503050406030204" pitchFamily="18" charset="0"/>
                                    </a:rPr>
                                    <m:t>𝟏</m:t>
                                  </m:r>
                                </m:e>
                                <m:e>
                                  <m:r>
                                    <a:rPr lang="en-IN" sz="2400" b="1" i="1" smtClean="0">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𝟎</m:t>
                                  </m:r>
                                </m:e>
                              </m:mr>
                              <m:mr>
                                <m:e>
                                  <m:r>
                                    <a:rPr lang="en-IN" sz="2400" b="1" i="1" smtClean="0">
                                      <a:solidFill>
                                        <a:srgbClr val="FF0000"/>
                                      </a:solidFill>
                                      <a:latin typeface="Cambria Math" panose="02040503050406030204" pitchFamily="18" charset="0"/>
                                    </a:rPr>
                                    <m:t>𝟎</m:t>
                                  </m:r>
                                </m:e>
                                <m:e>
                                  <m:r>
                                    <a:rPr lang="en-IN" sz="2400" b="1" i="1">
                                      <a:solidFill>
                                        <a:srgbClr val="FF0000"/>
                                      </a:solidFill>
                                      <a:latin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𝜸</m:t>
                                  </m:r>
                                </m:e>
                                <m:e>
                                  <m:r>
                                    <a:rPr lang="en-IN" sz="2400" b="1" i="1" smtClean="0">
                                      <a:solidFill>
                                        <a:srgbClr val="FF0000"/>
                                      </a:solidFill>
                                      <a:latin typeface="Cambria Math" panose="02040503050406030204" pitchFamily="18" charset="0"/>
                                      <a:ea typeface="Cambria Math" panose="02040503050406030204" pitchFamily="18" charset="0"/>
                                    </a:rPr>
                                    <m:t>−</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𝜸</m:t>
                                  </m:r>
                                </m:e>
                              </m:mr>
                              <m:mr>
                                <m:e>
                                  <m:r>
                                    <a:rPr lang="en-IN" sz="2400" b="1" i="1">
                                      <a:solidFill>
                                        <a:srgbClr val="FF0000"/>
                                      </a:solidFill>
                                      <a:latin typeface="Cambria Math" panose="02040503050406030204" pitchFamily="18" charset="0"/>
                                    </a:rPr>
                                    <m:t>𝟎</m:t>
                                  </m:r>
                                </m:e>
                                <m:e>
                                  <m:r>
                                    <a:rPr lang="en-IN" sz="2400" b="1" i="1" smtClean="0">
                                      <a:solidFill>
                                        <a:srgbClr val="FF0000"/>
                                      </a:solidFill>
                                      <a:latin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𝜸</m:t>
                                  </m:r>
                                </m:e>
                                <m:e>
                                  <m:r>
                                    <a:rPr lang="en-IN" sz="2400" b="1" i="1">
                                      <a:solidFill>
                                        <a:srgbClr val="FF0000"/>
                                      </a:solidFill>
                                      <a:latin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𝜸</m:t>
                                  </m:r>
                                </m:e>
                              </m:mr>
                            </m:m>
                          </m:e>
                        </m:d>
                      </m:oMath>
                    </m:oMathPara>
                  </a14:m>
                  <a:endParaRPr lang="en-IN" dirty="0"/>
                </a:p>
              </p:txBody>
            </p:sp>
          </mc:Choice>
          <mc:Fallback xmlns="">
            <p:sp>
              <p:nvSpPr>
                <p:cNvPr id="7" name="Rectangle 6"/>
                <p:cNvSpPr>
                  <a:spLocks noRot="1" noChangeAspect="1" noMove="1" noResize="1" noEditPoints="1" noAdjustHandles="1" noChangeArrowheads="1" noChangeShapeType="1" noTextEdit="1"/>
                </p:cNvSpPr>
                <p:nvPr/>
              </p:nvSpPr>
              <p:spPr>
                <a:xfrm>
                  <a:off x="2317519" y="1532078"/>
                  <a:ext cx="6820200" cy="126618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53E26F54-B4F1-4E71-B960-B53194408F95}"/>
                    </a:ext>
                  </a:extLst>
                </p:cNvPr>
                <p:cNvSpPr/>
                <p:nvPr/>
              </p:nvSpPr>
              <p:spPr>
                <a:xfrm>
                  <a:off x="2349066" y="2798258"/>
                  <a:ext cx="6788653" cy="1266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smtClean="0">
                            <a:solidFill>
                              <a:srgbClr val="FF0000"/>
                            </a:solidFill>
                            <a:latin typeface="Cambria Math" panose="02040503050406030204" pitchFamily="18" charset="0"/>
                          </a:rPr>
                          <m:t>=</m:t>
                        </m:r>
                        <m:d>
                          <m:dPr>
                            <m:begChr m:val="["/>
                            <m:endChr m:val="]"/>
                            <m:ctrlPr>
                              <a:rPr lang="en-IN" sz="2400" b="1" i="1" smtClean="0">
                                <a:solidFill>
                                  <a:srgbClr val="FF0000"/>
                                </a:solidFill>
                                <a:latin typeface="Cambria Math"/>
                              </a:rPr>
                            </m:ctrlPr>
                          </m:dPr>
                          <m:e>
                            <m:m>
                              <m:mPr>
                                <m:mcs>
                                  <m:mc>
                                    <m:mcPr>
                                      <m:count m:val="3"/>
                                      <m:mcJc m:val="center"/>
                                    </m:mcPr>
                                  </m:mc>
                                </m:mcs>
                                <m:ctrlPr>
                                  <a:rPr lang="en-IN" sz="2400" b="1" i="1" smtClean="0">
                                    <a:solidFill>
                                      <a:srgbClr val="FF0000"/>
                                    </a:solidFill>
                                    <a:latin typeface="Cambria Math"/>
                                  </a:rPr>
                                </m:ctrlPr>
                              </m:mPr>
                              <m:mr>
                                <m:e>
                                  <m:r>
                                    <m:rPr>
                                      <m:brk m:alnAt="7"/>
                                    </m:rPr>
                                    <a:rPr lang="en-IN" sz="2400" b="1" i="1">
                                      <a:solidFill>
                                        <a:srgbClr val="FF0000"/>
                                      </a:solidFill>
                                      <a:latin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𝜶</m:t>
                                  </m:r>
                                  <m:r>
                                    <m:rPr>
                                      <m:brk m:alnAt="7"/>
                                    </m:rPr>
                                    <a:rPr lang="en-IN" sz="2400" b="1" i="1">
                                      <a:solidFill>
                                        <a:srgbClr val="FF0000"/>
                                      </a:solidFill>
                                      <a:latin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𝜷</m:t>
                                  </m:r>
                                </m:e>
                                <m:e>
                                  <m:r>
                                    <m:rPr>
                                      <m:brk m:alnAt="7"/>
                                    </m:rPr>
                                    <a:rPr lang="en-IN" sz="2400" b="1" i="1">
                                      <a:solidFill>
                                        <a:srgbClr val="FF0000"/>
                                      </a:solidFill>
                                      <a:latin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𝜶</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𝜷</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𝜸</m:t>
                                  </m:r>
                                  <m:r>
                                    <a:rPr lang="en-IN" sz="2400" b="1" i="1" smtClean="0">
                                      <a:solidFill>
                                        <a:srgbClr val="FF0000"/>
                                      </a:solidFill>
                                      <a:latin typeface="Cambria Math" panose="02040503050406030204" pitchFamily="18" charset="0"/>
                                      <a:ea typeface="Cambria Math" panose="02040503050406030204" pitchFamily="18" charset="0"/>
                                    </a:rPr>
                                    <m:t>−</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𝜶</m:t>
                                  </m:r>
                                  <m:r>
                                    <a:rPr lang="en-IN" sz="2400" b="1" i="1" smtClean="0">
                                      <a:solidFill>
                                        <a:srgbClr val="FF0000"/>
                                      </a:solidFill>
                                      <a:latin typeface="Cambria Math" panose="02040503050406030204" pitchFamily="18" charset="0"/>
                                      <a:ea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𝜸</m:t>
                                  </m:r>
                                </m:e>
                                <m:e>
                                  <m:r>
                                    <a:rPr lang="en-IN" sz="2400" b="1" i="1" smtClean="0">
                                      <a:solidFill>
                                        <a:srgbClr val="FF0000"/>
                                      </a:solidFill>
                                      <a:latin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𝜶</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𝜷</m:t>
                                  </m:r>
                                  <m:r>
                                    <a:rPr lang="en-IN" sz="2400" b="1" i="1" smtClean="0">
                                      <a:solidFill>
                                        <a:srgbClr val="FF0000"/>
                                      </a:solidFill>
                                      <a:latin typeface="Cambria Math" panose="02040503050406030204" pitchFamily="18" charset="0"/>
                                      <a:ea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𝜸</m:t>
                                  </m:r>
                                  <m:r>
                                    <a:rPr lang="en-IN" sz="2400" b="1" i="1" smtClean="0">
                                      <a:solidFill>
                                        <a:srgbClr val="FF0000"/>
                                      </a:solidFill>
                                      <a:latin typeface="Cambria Math" panose="02040503050406030204" pitchFamily="18" charset="0"/>
                                      <a:ea typeface="Cambria Math" panose="02040503050406030204" pitchFamily="18" charset="0"/>
                                    </a:rPr>
                                    <m:t>+</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𝜶</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𝜸</m:t>
                                  </m:r>
                                </m:e>
                              </m:mr>
                              <m:mr>
                                <m:e>
                                  <m:r>
                                    <a:rPr lang="en-IN" sz="2400" b="1" i="1" smtClean="0">
                                      <a:solidFill>
                                        <a:srgbClr val="FF0000"/>
                                      </a:solidFill>
                                      <a:latin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𝜶</m:t>
                                  </m:r>
                                  <m:r>
                                    <a:rPr lang="en-IN" sz="2400" b="1" i="1" smtClean="0">
                                      <a:solidFill>
                                        <a:srgbClr val="FF0000"/>
                                      </a:solidFill>
                                      <a:latin typeface="Cambria Math" panose="02040503050406030204" pitchFamily="18" charset="0"/>
                                      <a:ea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𝜷</m:t>
                                  </m:r>
                                </m:e>
                                <m:e>
                                  <m:r>
                                    <a:rPr lang="en-IN" sz="2400" b="1" i="1" smtClean="0">
                                      <a:solidFill>
                                        <a:srgbClr val="FF0000"/>
                                      </a:solidFill>
                                      <a:latin typeface="Cambria Math" panose="02040503050406030204" pitchFamily="18" charset="0"/>
                                    </a:rPr>
                                    <m:t>𝑺</m:t>
                                  </m:r>
                                  <m:r>
                                    <a:rPr lang="en-IN" sz="2400" b="1" i="1">
                                      <a:solidFill>
                                        <a:srgbClr val="FF0000"/>
                                      </a:solidFill>
                                      <a:latin typeface="Cambria Math" panose="02040503050406030204" pitchFamily="18" charset="0"/>
                                      <a:ea typeface="Cambria Math" panose="02040503050406030204" pitchFamily="18" charset="0"/>
                                    </a:rPr>
                                    <m:t>𝜶</m:t>
                                  </m:r>
                                  <m:r>
                                    <a:rPr lang="en-IN" sz="2400" b="1" i="1">
                                      <a:solidFill>
                                        <a:srgbClr val="FF0000"/>
                                      </a:solidFill>
                                      <a:latin typeface="Cambria Math" panose="02040503050406030204" pitchFamily="18" charset="0"/>
                                      <a:ea typeface="Cambria Math" panose="02040503050406030204" pitchFamily="18" charset="0"/>
                                    </a:rPr>
                                    <m:t>𝑺</m:t>
                                  </m:r>
                                  <m:r>
                                    <a:rPr lang="en-IN" sz="2400" b="1" i="1">
                                      <a:solidFill>
                                        <a:srgbClr val="FF0000"/>
                                      </a:solidFill>
                                      <a:latin typeface="Cambria Math" panose="02040503050406030204" pitchFamily="18" charset="0"/>
                                      <a:ea typeface="Cambria Math" panose="02040503050406030204" pitchFamily="18" charset="0"/>
                                    </a:rPr>
                                    <m:t>𝜷</m:t>
                                  </m:r>
                                  <m:r>
                                    <a:rPr lang="en-IN" sz="2400" b="1" i="1">
                                      <a:solidFill>
                                        <a:srgbClr val="FF0000"/>
                                      </a:solidFill>
                                      <a:latin typeface="Cambria Math" panose="02040503050406030204" pitchFamily="18" charset="0"/>
                                      <a:ea typeface="Cambria Math" panose="02040503050406030204" pitchFamily="18" charset="0"/>
                                    </a:rPr>
                                    <m:t>𝑺</m:t>
                                  </m:r>
                                  <m:r>
                                    <a:rPr lang="en-IN" sz="2400" b="1" i="1">
                                      <a:solidFill>
                                        <a:srgbClr val="FF0000"/>
                                      </a:solidFill>
                                      <a:latin typeface="Cambria Math" panose="02040503050406030204" pitchFamily="18" charset="0"/>
                                      <a:ea typeface="Cambria Math" panose="02040503050406030204" pitchFamily="18" charset="0"/>
                                    </a:rPr>
                                    <m:t>𝜸</m:t>
                                  </m:r>
                                  <m:r>
                                    <a:rPr lang="en-IN" sz="2400" b="1" i="1" smtClean="0">
                                      <a:solidFill>
                                        <a:srgbClr val="FF0000"/>
                                      </a:solidFill>
                                      <a:latin typeface="Cambria Math" panose="02040503050406030204" pitchFamily="18" charset="0"/>
                                      <a:ea typeface="Cambria Math" panose="02040503050406030204" pitchFamily="18" charset="0"/>
                                    </a:rPr>
                                    <m:t>+</m:t>
                                  </m:r>
                                  <m:r>
                                    <a:rPr lang="en-IN" sz="2400" b="1" i="1" smtClean="0">
                                      <a:solidFill>
                                        <a:srgbClr val="FF0000"/>
                                      </a:solidFill>
                                      <a:latin typeface="Cambria Math" panose="02040503050406030204" pitchFamily="18" charset="0"/>
                                      <a:ea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𝜶</m:t>
                                  </m:r>
                                  <m:r>
                                    <a:rPr lang="en-IN" sz="2400" b="1" i="1">
                                      <a:solidFill>
                                        <a:srgbClr val="FF0000"/>
                                      </a:solidFill>
                                      <a:latin typeface="Cambria Math" panose="02040503050406030204" pitchFamily="18" charset="0"/>
                                      <a:ea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𝜸</m:t>
                                  </m:r>
                                </m:e>
                                <m:e>
                                  <m:r>
                                    <a:rPr lang="en-IN" sz="2400" b="1" i="1" smtClean="0">
                                      <a:solidFill>
                                        <a:srgbClr val="FF0000"/>
                                      </a:solidFill>
                                      <a:latin typeface="Cambria Math" panose="02040503050406030204" pitchFamily="18" charset="0"/>
                                    </a:rPr>
                                    <m:t>𝑺</m:t>
                                  </m:r>
                                  <m:r>
                                    <a:rPr lang="en-IN" sz="2400" b="1" i="1">
                                      <a:solidFill>
                                        <a:srgbClr val="FF0000"/>
                                      </a:solidFill>
                                      <a:latin typeface="Cambria Math" panose="02040503050406030204" pitchFamily="18" charset="0"/>
                                      <a:ea typeface="Cambria Math" panose="02040503050406030204" pitchFamily="18" charset="0"/>
                                    </a:rPr>
                                    <m:t>𝜶</m:t>
                                  </m:r>
                                  <m:r>
                                    <a:rPr lang="en-IN" sz="2400" b="1" i="1">
                                      <a:solidFill>
                                        <a:srgbClr val="FF0000"/>
                                      </a:solidFill>
                                      <a:latin typeface="Cambria Math" panose="02040503050406030204" pitchFamily="18" charset="0"/>
                                      <a:ea typeface="Cambria Math" panose="02040503050406030204" pitchFamily="18" charset="0"/>
                                    </a:rPr>
                                    <m:t>𝑺</m:t>
                                  </m:r>
                                  <m:r>
                                    <a:rPr lang="en-IN" sz="2400" b="1" i="1">
                                      <a:solidFill>
                                        <a:srgbClr val="FF0000"/>
                                      </a:solidFill>
                                      <a:latin typeface="Cambria Math" panose="02040503050406030204" pitchFamily="18" charset="0"/>
                                      <a:ea typeface="Cambria Math" panose="02040503050406030204" pitchFamily="18" charset="0"/>
                                    </a:rPr>
                                    <m:t>𝜷</m:t>
                                  </m:r>
                                  <m:r>
                                    <a:rPr lang="en-IN" sz="2400" b="1" i="1">
                                      <a:solidFill>
                                        <a:srgbClr val="FF0000"/>
                                      </a:solidFill>
                                      <a:latin typeface="Cambria Math" panose="02040503050406030204" pitchFamily="18" charset="0"/>
                                      <a:ea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𝜸</m:t>
                                  </m:r>
                                  <m:r>
                                    <a:rPr lang="en-IN" sz="2400" b="1" i="1" smtClean="0">
                                      <a:solidFill>
                                        <a:srgbClr val="FF0000"/>
                                      </a:solidFill>
                                      <a:latin typeface="Cambria Math" panose="02040503050406030204" pitchFamily="18" charset="0"/>
                                      <a:ea typeface="Cambria Math" panose="02040503050406030204" pitchFamily="18" charset="0"/>
                                    </a:rPr>
                                    <m:t>−</m:t>
                                  </m:r>
                                  <m:r>
                                    <a:rPr lang="en-IN" sz="2400" b="1" i="1" smtClean="0">
                                      <a:solidFill>
                                        <a:srgbClr val="FF0000"/>
                                      </a:solidFill>
                                      <a:latin typeface="Cambria Math" panose="02040503050406030204" pitchFamily="18" charset="0"/>
                                      <a:ea typeface="Cambria Math" panose="02040503050406030204" pitchFamily="18" charset="0"/>
                                    </a:rPr>
                                    <m:t>𝑪</m:t>
                                  </m:r>
                                  <m:r>
                                    <a:rPr lang="en-IN" sz="2400" b="1" i="1">
                                      <a:solidFill>
                                        <a:srgbClr val="FF0000"/>
                                      </a:solidFill>
                                      <a:latin typeface="Cambria Math" panose="02040503050406030204" pitchFamily="18" charset="0"/>
                                      <a:ea typeface="Cambria Math" panose="02040503050406030204" pitchFamily="18" charset="0"/>
                                    </a:rPr>
                                    <m:t>𝜶</m:t>
                                  </m:r>
                                  <m:r>
                                    <a:rPr lang="en-IN" sz="2400" b="1" i="1">
                                      <a:solidFill>
                                        <a:srgbClr val="FF0000"/>
                                      </a:solidFill>
                                      <a:latin typeface="Cambria Math" panose="02040503050406030204" pitchFamily="18" charset="0"/>
                                      <a:ea typeface="Cambria Math" panose="02040503050406030204" pitchFamily="18" charset="0"/>
                                    </a:rPr>
                                    <m:t>𝑺</m:t>
                                  </m:r>
                                  <m:r>
                                    <a:rPr lang="en-IN" sz="2400" b="1" i="1">
                                      <a:solidFill>
                                        <a:srgbClr val="FF0000"/>
                                      </a:solidFill>
                                      <a:latin typeface="Cambria Math" panose="02040503050406030204" pitchFamily="18" charset="0"/>
                                      <a:ea typeface="Cambria Math" panose="02040503050406030204" pitchFamily="18" charset="0"/>
                                    </a:rPr>
                                    <m:t>𝜸</m:t>
                                  </m:r>
                                </m:e>
                              </m:mr>
                              <m:mr>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𝜷</m:t>
                                  </m:r>
                                </m:e>
                                <m:e>
                                  <m:r>
                                    <a:rPr lang="en-IN" sz="2400" b="1" i="1" smtClean="0">
                                      <a:solidFill>
                                        <a:srgbClr val="FF0000"/>
                                      </a:solidFill>
                                      <a:latin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𝜷</m:t>
                                  </m:r>
                                  <m:r>
                                    <a:rPr lang="en-IN" sz="2400" b="1" i="1" smtClean="0">
                                      <a:solidFill>
                                        <a:srgbClr val="FF0000"/>
                                      </a:solidFill>
                                      <a:latin typeface="Cambria Math" panose="02040503050406030204" pitchFamily="18" charset="0"/>
                                      <a:ea typeface="Cambria Math" panose="02040503050406030204" pitchFamily="18" charset="0"/>
                                    </a:rPr>
                                    <m:t>𝑺</m:t>
                                  </m:r>
                                  <m:r>
                                    <a:rPr lang="en-IN" sz="2400" b="1" i="1" smtClean="0">
                                      <a:solidFill>
                                        <a:srgbClr val="FF0000"/>
                                      </a:solidFill>
                                      <a:latin typeface="Cambria Math" panose="02040503050406030204" pitchFamily="18" charset="0"/>
                                      <a:ea typeface="Cambria Math" panose="02040503050406030204" pitchFamily="18" charset="0"/>
                                    </a:rPr>
                                    <m:t>𝜸</m:t>
                                  </m:r>
                                </m:e>
                                <m:e>
                                  <m:r>
                                    <a:rPr lang="en-IN" sz="2400" b="1" i="1" smtClean="0">
                                      <a:solidFill>
                                        <a:srgbClr val="FF0000"/>
                                      </a:solidFill>
                                      <a:latin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𝜷</m:t>
                                  </m:r>
                                  <m:r>
                                    <a:rPr lang="en-IN" sz="2400" b="1" i="1" smtClean="0">
                                      <a:solidFill>
                                        <a:srgbClr val="FF0000"/>
                                      </a:solidFill>
                                      <a:latin typeface="Cambria Math" panose="02040503050406030204" pitchFamily="18" charset="0"/>
                                      <a:ea typeface="Cambria Math" panose="02040503050406030204" pitchFamily="18" charset="0"/>
                                    </a:rPr>
                                    <m:t>𝑪</m:t>
                                  </m:r>
                                  <m:r>
                                    <a:rPr lang="en-IN" sz="2400" b="1" i="1" smtClean="0">
                                      <a:solidFill>
                                        <a:srgbClr val="FF0000"/>
                                      </a:solidFill>
                                      <a:latin typeface="Cambria Math" panose="02040503050406030204" pitchFamily="18" charset="0"/>
                                      <a:ea typeface="Cambria Math" panose="02040503050406030204" pitchFamily="18" charset="0"/>
                                    </a:rPr>
                                    <m:t>𝜸</m:t>
                                  </m:r>
                                </m:e>
                              </m:mr>
                            </m:m>
                          </m:e>
                        </m:d>
                      </m:oMath>
                    </m:oMathPara>
                  </a14:m>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2349066" y="2798258"/>
                  <a:ext cx="6788653" cy="1266180"/>
                </a:xfrm>
                <a:prstGeom prst="rect">
                  <a:avLst/>
                </a:prstGeom>
                <a:blipFill>
                  <a:blip r:embed="rId4"/>
                  <a:stretch>
                    <a:fillRect/>
                  </a:stretch>
                </a:blipFill>
              </p:spPr>
              <p:txBody>
                <a:bodyPr/>
                <a:lstStyle/>
                <a:p>
                  <a:r>
                    <a:rPr lang="en-IN">
                      <a:noFill/>
                    </a:rPr>
                    <a:t> </a:t>
                  </a:r>
                </a:p>
              </p:txBody>
            </p:sp>
          </mc:Fallback>
        </mc:AlternateContent>
      </p:grpSp>
      <p:sp>
        <p:nvSpPr>
          <p:cNvPr id="12" name="TextBox 11">
            <a:extLst>
              <a:ext uri="{FF2B5EF4-FFF2-40B4-BE49-F238E27FC236}">
                <a16:creationId xmlns:a16="http://schemas.microsoft.com/office/drawing/2014/main" xmlns="" id="{40D3E02E-B558-4CB9-88EC-B5C0E1B87FBC}"/>
              </a:ext>
            </a:extLst>
          </p:cNvPr>
          <p:cNvSpPr txBox="1"/>
          <p:nvPr/>
        </p:nvSpPr>
        <p:spPr>
          <a:xfrm>
            <a:off x="2649063" y="1228574"/>
            <a:ext cx="6526470" cy="461665"/>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B050"/>
                </a:solidFill>
                <a:effectLst/>
                <a:uLnTx/>
                <a:uFillTx/>
                <a:latin typeface="Franklin Gothic Book" panose="020B0503020102020204"/>
              </a:rPr>
              <a:t>WHAT SHOULD BE THE ORDER OF ROTATIONS ??</a:t>
            </a:r>
          </a:p>
        </p:txBody>
      </p:sp>
      <p:sp>
        <p:nvSpPr>
          <p:cNvPr id="13" name="TextBox 12">
            <a:extLst>
              <a:ext uri="{FF2B5EF4-FFF2-40B4-BE49-F238E27FC236}">
                <a16:creationId xmlns:a16="http://schemas.microsoft.com/office/drawing/2014/main" xmlns="" id="{689AC485-15B8-4890-9239-FC603C05A30F}"/>
              </a:ext>
            </a:extLst>
          </p:cNvPr>
          <p:cNvSpPr txBox="1"/>
          <p:nvPr/>
        </p:nvSpPr>
        <p:spPr>
          <a:xfrm>
            <a:off x="7764747" y="1937853"/>
            <a:ext cx="2821572" cy="461665"/>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B050"/>
                </a:solidFill>
                <a:effectLst/>
                <a:uLnTx/>
                <a:uFillTx/>
                <a:latin typeface="Franklin Gothic Book" panose="020B0503020102020204"/>
              </a:rPr>
              <a:t>IS THIS CORRECT ??</a:t>
            </a:r>
          </a:p>
        </p:txBody>
      </p:sp>
      <p:sp>
        <p:nvSpPr>
          <p:cNvPr id="14" name="Left Arrow 11">
            <a:extLst>
              <a:ext uri="{FF2B5EF4-FFF2-40B4-BE49-F238E27FC236}">
                <a16:creationId xmlns:a16="http://schemas.microsoft.com/office/drawing/2014/main" xmlns="" id="{01082814-E357-4535-823C-7EB7044902D8}"/>
              </a:ext>
            </a:extLst>
          </p:cNvPr>
          <p:cNvSpPr/>
          <p:nvPr/>
        </p:nvSpPr>
        <p:spPr>
          <a:xfrm rot="19886080">
            <a:off x="6873999" y="2407094"/>
            <a:ext cx="987972" cy="2102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14F0026E-CF08-4C0F-BAFC-0A488C3848B8}"/>
              </a:ext>
            </a:extLst>
          </p:cNvPr>
          <p:cNvSpPr txBox="1"/>
          <p:nvPr/>
        </p:nvSpPr>
        <p:spPr>
          <a:xfrm>
            <a:off x="420857" y="6122015"/>
            <a:ext cx="4886868" cy="461665"/>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B050"/>
                </a:solidFill>
                <a:effectLst/>
                <a:uLnTx/>
                <a:uFillTx/>
                <a:latin typeface="Franklin Gothic Book" panose="020B0503020102020204"/>
              </a:rPr>
              <a:t>SAME AS FOR Z-Y-X</a:t>
            </a:r>
            <a:r>
              <a:rPr kumimoji="0" lang="en-IN" sz="2400" b="1" i="0" strike="noStrike" kern="1200" cap="none" spc="0" normalizeH="0" noProof="0" dirty="0">
                <a:ln>
                  <a:noFill/>
                </a:ln>
                <a:solidFill>
                  <a:srgbClr val="00B050"/>
                </a:solidFill>
                <a:effectLst/>
                <a:uLnTx/>
                <a:uFillTx/>
                <a:latin typeface="Franklin Gothic Book" panose="020B0503020102020204"/>
              </a:rPr>
              <a:t> EULER ANGLES</a:t>
            </a:r>
            <a:endParaRPr kumimoji="0" lang="en-IN" sz="2400" b="1" i="0" strike="noStrike" kern="1200" cap="none" spc="0" normalizeH="0" baseline="0" noProof="0" dirty="0">
              <a:ln>
                <a:noFill/>
              </a:ln>
              <a:solidFill>
                <a:srgbClr val="00B050"/>
              </a:solidFill>
              <a:effectLst/>
              <a:uLnTx/>
              <a:uFillTx/>
              <a:latin typeface="Franklin Gothic Book" panose="020B0503020102020204"/>
            </a:endParaRPr>
          </a:p>
        </p:txBody>
      </p:sp>
      <p:sp>
        <p:nvSpPr>
          <p:cNvPr id="16" name="Left Arrow 13">
            <a:extLst>
              <a:ext uri="{FF2B5EF4-FFF2-40B4-BE49-F238E27FC236}">
                <a16:creationId xmlns:a16="http://schemas.microsoft.com/office/drawing/2014/main" xmlns="" id="{DC244DD9-5CBF-4A97-A87C-CA4B9D235877}"/>
              </a:ext>
            </a:extLst>
          </p:cNvPr>
          <p:cNvSpPr/>
          <p:nvPr/>
        </p:nvSpPr>
        <p:spPr>
          <a:xfrm rot="8755983">
            <a:off x="2496210" y="5775867"/>
            <a:ext cx="987972" cy="2102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80913AFF-3A5A-4BDB-A845-E88954DBF4D3}"/>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2211475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26</a:t>
            </a:fld>
            <a:endParaRPr lang="en-IN"/>
          </a:p>
        </p:txBody>
      </p:sp>
      <p:sp>
        <p:nvSpPr>
          <p:cNvPr id="6" name="Title 1">
            <a:extLst>
              <a:ext uri="{FF2B5EF4-FFF2-40B4-BE49-F238E27FC236}">
                <a16:creationId xmlns:a16="http://schemas.microsoft.com/office/drawing/2014/main" xmlns="" id="{A44CEDF5-2B44-440B-B90C-A979DBB66F13}"/>
              </a:ext>
            </a:extLst>
          </p:cNvPr>
          <p:cNvSpPr>
            <a:spLocks noGrp="1"/>
          </p:cNvSpPr>
          <p:nvPr>
            <p:ph type="title" idx="4294967295"/>
          </p:nvPr>
        </p:nvSpPr>
        <p:spPr>
          <a:xfrm>
            <a:off x="3647089" y="81823"/>
            <a:ext cx="4750677" cy="632880"/>
          </a:xfrm>
        </p:spPr>
        <p:txBody>
          <a:bodyPr>
            <a:normAutofit fontScale="90000"/>
          </a:bodyPr>
          <a:lstStyle/>
          <a:p>
            <a:r>
              <a:rPr lang="en-IN" b="1" dirty="0">
                <a:solidFill>
                  <a:srgbClr val="FF0000"/>
                </a:solidFill>
              </a:rPr>
              <a:t>Z–Y–Z EULER angles</a:t>
            </a:r>
          </a:p>
        </p:txBody>
      </p:sp>
      <p:sp>
        <p:nvSpPr>
          <p:cNvPr id="7" name="TextBox 6">
            <a:extLst>
              <a:ext uri="{FF2B5EF4-FFF2-40B4-BE49-F238E27FC236}">
                <a16:creationId xmlns:a16="http://schemas.microsoft.com/office/drawing/2014/main" xmlns="" id="{6E497437-BC82-40A1-8A49-29FC74081C08}"/>
              </a:ext>
            </a:extLst>
          </p:cNvPr>
          <p:cNvSpPr txBox="1"/>
          <p:nvPr/>
        </p:nvSpPr>
        <p:spPr>
          <a:xfrm>
            <a:off x="1525760" y="1191361"/>
            <a:ext cx="68720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70C0"/>
                </a:solidFill>
                <a:effectLst/>
                <a:uLnTx/>
                <a:uFillTx/>
                <a:latin typeface="Franklin Gothic Book" panose="020B0503020102020204"/>
                <a:ea typeface="+mn-ea"/>
                <a:cs typeface="+mn-cs"/>
              </a:rPr>
              <a:t>Another method of describing the body frame {B} is</a:t>
            </a:r>
            <a:endPar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p:txBody>
      </p:sp>
      <p:sp>
        <p:nvSpPr>
          <p:cNvPr id="8" name="Right Arrow 5">
            <a:extLst>
              <a:ext uri="{FF2B5EF4-FFF2-40B4-BE49-F238E27FC236}">
                <a16:creationId xmlns:a16="http://schemas.microsoft.com/office/drawing/2014/main" xmlns="" id="{22C566B3-0B1D-4F15-9D07-5348C8ABF027}"/>
              </a:ext>
            </a:extLst>
          </p:cNvPr>
          <p:cNvSpPr/>
          <p:nvPr/>
        </p:nvSpPr>
        <p:spPr>
          <a:xfrm rot="5400000">
            <a:off x="4960223" y="1837024"/>
            <a:ext cx="768215"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43695AB4-F7C4-4063-B1F6-74447FD08703}"/>
                  </a:ext>
                </a:extLst>
              </p:cNvPr>
              <p:cNvSpPr txBox="1"/>
              <p:nvPr/>
            </p:nvSpPr>
            <p:spPr>
              <a:xfrm>
                <a:off x="1525760" y="2465203"/>
                <a:ext cx="8154105" cy="12754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Start with the frame coincident with a known reference frame </a:t>
                </a:r>
                <a:r>
                  <a:rPr kumimoji="0" lang="en-US" sz="2400" b="1" i="1" u="none" strike="noStrike" kern="1200" cap="none" spc="0" normalizeH="0" baseline="0" noProof="0" dirty="0">
                    <a:ln>
                      <a:noFill/>
                    </a:ln>
                    <a:solidFill>
                      <a:srgbClr val="FF0000"/>
                    </a:solidFill>
                    <a:effectLst/>
                    <a:uLnTx/>
                    <a:uFillTx/>
                    <a:latin typeface="Franklin Gothic Book" panose="020B0503020102020204" pitchFamily="34" charset="0"/>
                    <a:ea typeface="+mn-ea"/>
                    <a:cs typeface="+mn-cs"/>
                  </a:rPr>
                  <a:t>{A}</a:t>
                </a: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Rotate </a:t>
                </a:r>
                <a:r>
                  <a:rPr kumimoji="0" lang="en-US" sz="2400" b="1" i="1" u="none" strike="noStrike" kern="1200" cap="none" spc="0" normalizeH="0" baseline="0" noProof="0" dirty="0">
                    <a:ln>
                      <a:noFill/>
                    </a:ln>
                    <a:solidFill>
                      <a:srgbClr val="FF0000"/>
                    </a:solidFill>
                    <a:effectLst/>
                    <a:uLnTx/>
                    <a:uFillTx/>
                    <a:latin typeface="Franklin Gothic Book" panose="020B0503020102020204" pitchFamily="34" charset="0"/>
                    <a:ea typeface="+mn-ea"/>
                    <a:cs typeface="+mn-cs"/>
                  </a:rPr>
                  <a:t>{B}</a:t>
                </a: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first about </a:t>
                </a:r>
                <a14:m>
                  <m:oMath xmlns:m="http://schemas.openxmlformats.org/officeDocument/2006/math">
                    <m:sSub>
                      <m:sSubPr>
                        <m:ctrlPr>
                          <a:rPr kumimoji="0" lang="en-IN" sz="1800" b="1" i="1" u="none" strike="noStrike" kern="1200" cap="none" spc="0" normalizeH="0" baseline="0" noProof="0" smtClean="0">
                            <a:ln>
                              <a:noFill/>
                            </a:ln>
                            <a:solidFill>
                              <a:srgbClr val="FF0000"/>
                            </a:solidFill>
                            <a:effectLst/>
                            <a:uLnTx/>
                            <a:uFillTx/>
                            <a:latin typeface="Cambria Math"/>
                            <a:ea typeface="Cambria Math" panose="02040503050406030204" pitchFamily="18" charset="0"/>
                            <a:cs typeface="+mn-cs"/>
                          </a:rPr>
                        </m:ctrlPr>
                      </m:sSubPr>
                      <m:e>
                        <m:acc>
                          <m:accPr>
                            <m:chr m:val="̂"/>
                            <m:ctrlPr>
                              <a:rPr kumimoji="0" lang="en-IN" sz="2400" b="1" i="1" u="none" strike="noStrike" kern="1200" cap="none" spc="0" normalizeH="0" baseline="0" noProof="0">
                                <a:ln>
                                  <a:noFill/>
                                </a:ln>
                                <a:solidFill>
                                  <a:srgbClr val="FF0000"/>
                                </a:solidFill>
                                <a:effectLst/>
                                <a:uLnTx/>
                                <a:uFillTx/>
                                <a:latin typeface="Cambria Math"/>
                                <a:ea typeface="Cambria Math" panose="02040503050406030204" pitchFamily="18" charset="0"/>
                                <a:cs typeface="+mn-cs"/>
                              </a:rPr>
                            </m:ctrlPr>
                          </m:acc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𝒁</m:t>
                            </m:r>
                          </m:e>
                        </m:acc>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𝑩</m:t>
                        </m:r>
                      </m:sub>
                    </m:sSub>
                  </m:oMath>
                </a14:m>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by an angle </a:t>
                </a:r>
                <a14:m>
                  <m:oMath xmlns:m="http://schemas.openxmlformats.org/officeDocument/2006/math">
                    <m:r>
                      <a:rPr kumimoji="0" lang="en-US"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𝜶</m:t>
                    </m:r>
                  </m:oMath>
                </a14:m>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then about </a:t>
                </a:r>
                <a14:m>
                  <m:oMath xmlns:m="http://schemas.openxmlformats.org/officeDocument/2006/math">
                    <m:sSub>
                      <m:sSubPr>
                        <m:ctrlPr>
                          <a:rPr kumimoji="0" lang="en-IN" sz="2400" b="1" i="1" u="none" strike="noStrike" kern="1200" cap="none" spc="0" normalizeH="0" baseline="0" noProof="0">
                            <a:ln>
                              <a:noFill/>
                            </a:ln>
                            <a:solidFill>
                              <a:srgbClr val="FF0000"/>
                            </a:solidFill>
                            <a:effectLst/>
                            <a:uLnTx/>
                            <a:uFillTx/>
                            <a:latin typeface="Cambria Math"/>
                            <a:ea typeface="Cambria Math" panose="02040503050406030204" pitchFamily="18" charset="0"/>
                            <a:cs typeface="+mn-cs"/>
                          </a:rPr>
                        </m:ctrlPr>
                      </m:sSubPr>
                      <m:e>
                        <m:acc>
                          <m:accPr>
                            <m:chr m:val="̂"/>
                            <m:ctrlPr>
                              <a:rPr kumimoji="0" lang="en-IN" sz="2400" b="1" i="1" u="none" strike="noStrike" kern="1200" cap="none" spc="0" normalizeH="0" baseline="0" noProof="0">
                                <a:ln>
                                  <a:noFill/>
                                </a:ln>
                                <a:solidFill>
                                  <a:srgbClr val="FF0000"/>
                                </a:solidFill>
                                <a:effectLst/>
                                <a:uLnTx/>
                                <a:uFillTx/>
                                <a:latin typeface="Cambria Math"/>
                                <a:ea typeface="Cambria Math" panose="02040503050406030204" pitchFamily="18" charset="0"/>
                                <a:cs typeface="+mn-cs"/>
                              </a:rPr>
                            </m:ctrlPr>
                          </m:acc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𝒀</m:t>
                            </m:r>
                          </m:e>
                        </m:acc>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𝑩</m:t>
                        </m:r>
                      </m:sub>
                    </m:sSub>
                  </m:oMath>
                </a14:m>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by an angle </a:t>
                </a:r>
                <a14:m>
                  <m:oMath xmlns:m="http://schemas.openxmlformats.org/officeDocument/2006/math">
                    <m:r>
                      <a:rPr kumimoji="0" lang="en-US"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𝜷</m:t>
                    </m:r>
                  </m:oMath>
                </a14:m>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and, finally, about </a:t>
                </a:r>
                <a14:m>
                  <m:oMath xmlns:m="http://schemas.openxmlformats.org/officeDocument/2006/math">
                    <m:sSub>
                      <m:sSubPr>
                        <m:ctrlPr>
                          <a:rPr kumimoji="0" lang="en-IN" sz="2400" b="1" i="1" u="none" strike="noStrike" kern="1200" cap="none" spc="0" normalizeH="0" baseline="0" noProof="0">
                            <a:ln>
                              <a:noFill/>
                            </a:ln>
                            <a:solidFill>
                              <a:srgbClr val="FF0000"/>
                            </a:solidFill>
                            <a:effectLst/>
                            <a:uLnTx/>
                            <a:uFillTx/>
                            <a:latin typeface="Cambria Math"/>
                            <a:ea typeface="Cambria Math" panose="02040503050406030204" pitchFamily="18" charset="0"/>
                            <a:cs typeface="+mn-cs"/>
                          </a:rPr>
                        </m:ctrlPr>
                      </m:sSubPr>
                      <m:e>
                        <m:acc>
                          <m:accPr>
                            <m:chr m:val="̂"/>
                            <m:ctrlPr>
                              <a:rPr kumimoji="0" lang="en-IN" sz="2400" b="1" i="1" u="none" strike="noStrike" kern="1200" cap="none" spc="0" normalizeH="0" baseline="0" noProof="0">
                                <a:ln>
                                  <a:noFill/>
                                </a:ln>
                                <a:solidFill>
                                  <a:srgbClr val="FF0000"/>
                                </a:solidFill>
                                <a:effectLst/>
                                <a:uLnTx/>
                                <a:uFillTx/>
                                <a:latin typeface="Cambria Math"/>
                                <a:ea typeface="Cambria Math" panose="02040503050406030204" pitchFamily="18" charset="0"/>
                                <a:cs typeface="+mn-cs"/>
                              </a:rPr>
                            </m:ctrlPr>
                          </m:acc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𝒁</m:t>
                            </m:r>
                          </m:e>
                        </m:acc>
                      </m:e>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𝑩</m:t>
                        </m:r>
                      </m:sub>
                    </m:sSub>
                  </m:oMath>
                </a14:m>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by an angle </a:t>
                </a:r>
                <a14:m>
                  <m:oMath xmlns:m="http://schemas.openxmlformats.org/officeDocument/2006/math">
                    <m:r>
                      <a:rPr kumimoji="0" lang="en-US"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𝜸</m:t>
                    </m:r>
                  </m:oMath>
                </a14:m>
                <a:endParaRPr kumimoji="0" lang="en-IN" sz="2400" b="1" i="0" u="none" strike="noStrike" kern="1200" cap="none" spc="0" normalizeH="0" baseline="0" noProof="0" dirty="0">
                  <a:ln>
                    <a:noFill/>
                  </a:ln>
                  <a:solidFill>
                    <a:srgbClr val="FF0000"/>
                  </a:solidFill>
                  <a:effectLst/>
                  <a:uLnTx/>
                  <a:uFillTx/>
                  <a:latin typeface="Franklin Gothic Book" panose="020B0503020102020204" pitchFamily="34" charset="0"/>
                  <a:ea typeface="+mn-ea"/>
                  <a:cs typeface="+mn-cs"/>
                </a:endParaRPr>
              </a:p>
            </p:txBody>
          </p:sp>
        </mc:Choice>
        <mc:Fallback xmlns="">
          <p:sp>
            <p:nvSpPr>
              <p:cNvPr id="9" name="TextBox 8">
                <a:extLst>
                  <a:ext uri="{FF2B5EF4-FFF2-40B4-BE49-F238E27FC236}">
                    <a16:creationId xmlns:a16="http://schemas.microsoft.com/office/drawing/2014/main" id="{43695AB4-F7C4-4063-B1F6-74447FD08703}"/>
                  </a:ext>
                </a:extLst>
              </p:cNvPr>
              <p:cNvSpPr txBox="1">
                <a:spLocks noRot="1" noChangeAspect="1" noMove="1" noResize="1" noEditPoints="1" noAdjustHandles="1" noChangeArrowheads="1" noChangeShapeType="1" noTextEdit="1"/>
              </p:cNvSpPr>
              <p:nvPr/>
            </p:nvSpPr>
            <p:spPr>
              <a:xfrm>
                <a:off x="1525760" y="2465203"/>
                <a:ext cx="8154105" cy="1275477"/>
              </a:xfrm>
              <a:prstGeom prst="rect">
                <a:avLst/>
              </a:prstGeom>
              <a:blipFill>
                <a:blip r:embed="rId2"/>
                <a:stretch>
                  <a:fillRect l="-1121" t="-3333" r="-972" b="-7143"/>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xmlns="" id="{5A554F09-3587-417F-94BE-8AFA9854C220}"/>
              </a:ext>
            </a:extLst>
          </p:cNvPr>
          <p:cNvSpPr/>
          <p:nvPr/>
        </p:nvSpPr>
        <p:spPr>
          <a:xfrm>
            <a:off x="1126191" y="3948183"/>
            <a:ext cx="999849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Each rotation is performed about an axis of the moving </a:t>
            </a:r>
            <a:r>
              <a:rPr kumimoji="0" lang="en-IN"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system </a:t>
            </a:r>
            <a:r>
              <a:rPr kumimoji="0" lang="en-US" sz="2400" b="1" i="1"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 Hence is EULER ANGLE DESCRIPTION</a:t>
            </a:r>
            <a:endParaRPr kumimoji="0" lang="en-IN"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endParaRPr>
          </a:p>
        </p:txBody>
      </p:sp>
      <p:sp>
        <p:nvSpPr>
          <p:cNvPr id="11" name="Rectangle 10">
            <a:extLst>
              <a:ext uri="{FF2B5EF4-FFF2-40B4-BE49-F238E27FC236}">
                <a16:creationId xmlns:a16="http://schemas.microsoft.com/office/drawing/2014/main" xmlns="" id="{E6F23E14-EE1B-4696-A96D-7E89852E43A2}"/>
              </a:ext>
            </a:extLst>
          </p:cNvPr>
          <p:cNvSpPr/>
          <p:nvPr/>
        </p:nvSpPr>
        <p:spPr>
          <a:xfrm>
            <a:off x="1034158" y="4986683"/>
            <a:ext cx="972476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rPr>
              <a:t>Note that each rotation takes place about an axis whose location depends upon the preceding rotations</a:t>
            </a:r>
            <a:endParaRPr kumimoji="0" lang="en-IN" sz="2400" b="1" i="0" u="none" strike="noStrike" kern="1200" cap="none" spc="0" normalizeH="0" baseline="0" noProof="0" dirty="0">
              <a:ln>
                <a:noFill/>
              </a:ln>
              <a:solidFill>
                <a:srgbClr val="0070C0"/>
              </a:solidFill>
              <a:effectLst/>
              <a:uLnTx/>
              <a:uFillTx/>
              <a:latin typeface="Franklin Gothic Book" panose="020B0503020102020204" pitchFamily="34" charset="0"/>
              <a:ea typeface="+mn-ea"/>
              <a:cs typeface="+mn-cs"/>
            </a:endParaRPr>
          </a:p>
        </p:txBody>
      </p:sp>
      <p:sp>
        <p:nvSpPr>
          <p:cNvPr id="13" name="TextBox 12">
            <a:extLst>
              <a:ext uri="{FF2B5EF4-FFF2-40B4-BE49-F238E27FC236}">
                <a16:creationId xmlns:a16="http://schemas.microsoft.com/office/drawing/2014/main" xmlns="" id="{408556AE-1144-44CD-8F6F-F6FFB7EB307B}"/>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202958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27</a:t>
            </a:fld>
            <a:endParaRPr lang="en-IN"/>
          </a:p>
        </p:txBody>
      </p:sp>
      <p:sp>
        <p:nvSpPr>
          <p:cNvPr id="6" name="Title 1">
            <a:extLst>
              <a:ext uri="{FF2B5EF4-FFF2-40B4-BE49-F238E27FC236}">
                <a16:creationId xmlns:a16="http://schemas.microsoft.com/office/drawing/2014/main" xmlns="" id="{3ACC9717-D91A-4521-95F3-83D592EB305B}"/>
              </a:ext>
            </a:extLst>
          </p:cNvPr>
          <p:cNvSpPr>
            <a:spLocks noGrp="1"/>
          </p:cNvSpPr>
          <p:nvPr>
            <p:ph type="title" idx="4294967295"/>
          </p:nvPr>
        </p:nvSpPr>
        <p:spPr>
          <a:xfrm>
            <a:off x="1135117" y="0"/>
            <a:ext cx="9732579" cy="843087"/>
          </a:xfrm>
        </p:spPr>
        <p:txBody>
          <a:bodyPr>
            <a:normAutofit fontScale="90000"/>
          </a:bodyPr>
          <a:lstStyle/>
          <a:p>
            <a:r>
              <a:rPr lang="en-IN" b="1" dirty="0">
                <a:solidFill>
                  <a:srgbClr val="FF0000"/>
                </a:solidFill>
              </a:rPr>
              <a:t>DERIVATION OF Equivalent ROTATION MATRIX</a:t>
            </a:r>
          </a:p>
        </p:txBody>
      </p:sp>
      <p:grpSp>
        <p:nvGrpSpPr>
          <p:cNvPr id="7" name="Group 6">
            <a:extLst>
              <a:ext uri="{FF2B5EF4-FFF2-40B4-BE49-F238E27FC236}">
                <a16:creationId xmlns:a16="http://schemas.microsoft.com/office/drawing/2014/main" xmlns="" id="{CCD05A5D-367E-4D82-9366-B24712FF4901}"/>
              </a:ext>
            </a:extLst>
          </p:cNvPr>
          <p:cNvGrpSpPr/>
          <p:nvPr/>
        </p:nvGrpSpPr>
        <p:grpSpPr>
          <a:xfrm>
            <a:off x="951173" y="2164895"/>
            <a:ext cx="9284746" cy="3109122"/>
            <a:chOff x="99836" y="955316"/>
            <a:chExt cx="9284746" cy="3109122"/>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A28A3FF7-383A-43BC-9624-1933A30DC9A6}"/>
                    </a:ext>
                  </a:extLst>
                </p:cNvPr>
                <p:cNvSpPr/>
                <p:nvPr/>
              </p:nvSpPr>
              <p:spPr>
                <a:xfrm>
                  <a:off x="99836" y="955316"/>
                  <a:ext cx="6555833" cy="4896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Pre>
                          <m:sPre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PrePr>
                          <m:sub>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𝑩</m:t>
                            </m:r>
                          </m:sub>
                          <m:sup>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𝑨</m:t>
                            </m:r>
                          </m:sup>
                          <m:e>
                            <m:sSub>
                              <m:sSub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bPr>
                              <m:e>
                                <m:d>
                                  <m:dPr>
                                    <m:begChr m:val="["/>
                                    <m:endChr m:val="]"/>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d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𝑹</m:t>
                                    </m:r>
                                  </m:e>
                                </m:d>
                              </m:e>
                              <m:sub>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𝒁</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𝒀</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𝒁</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ub>
                            </m:sSub>
                            <m:d>
                              <m:d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d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𝜸</m:t>
                                </m:r>
                              </m:e>
                            </m:d>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sSubPr>
                              <m:e>
                                <m:d>
                                  <m:dPr>
                                    <m:begChr m:val="["/>
                                    <m:endChr m:val="]"/>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𝑹</m:t>
                                    </m:r>
                                  </m:e>
                                </m:d>
                              </m:e>
                              <m:sub>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𝒁</m:t>
                                </m:r>
                              </m:sub>
                            </m:sSub>
                            <m:d>
                              <m:dPr>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e>
                            </m:d>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sSubPr>
                              <m:e>
                                <m:d>
                                  <m:dPr>
                                    <m:begChr m:val="["/>
                                    <m:endChr m:val="]"/>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𝑹</m:t>
                                    </m:r>
                                  </m:e>
                                </m:d>
                              </m:e>
                              <m:sub>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𝒀</m:t>
                                </m:r>
                              </m:sub>
                            </m:sSub>
                            <m:d>
                              <m:dPr>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e>
                            </m:d>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sSubPr>
                              <m:e>
                                <m:d>
                                  <m:dPr>
                                    <m:begChr m:val="["/>
                                    <m:endChr m:val="]"/>
                                    <m:ctrlPr>
                                      <a:rPr kumimoji="0" lang="en-IN" sz="2400" b="1" i="1" u="none" strike="noStrike" kern="1200" cap="none" spc="0" normalizeH="0" baseline="0" noProof="0" smtClean="0">
                                        <a:ln>
                                          <a:noFill/>
                                        </a:ln>
                                        <a:solidFill>
                                          <a:srgbClr val="000000"/>
                                        </a:solidFill>
                                        <a:effectLst/>
                                        <a:uLnTx/>
                                        <a:uFillTx/>
                                        <a:latin typeface="Cambria Math"/>
                                        <a:ea typeface="Cambria Math" panose="02040503050406030204" pitchFamily="18" charset="0"/>
                                        <a:cs typeface="+mn-cs"/>
                                      </a:rPr>
                                    </m:ctrlPr>
                                  </m:d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𝑹</m:t>
                                    </m:r>
                                  </m:e>
                                </m:d>
                              </m:e>
                              <m:sub>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𝒁</m:t>
                                </m:r>
                              </m:sub>
                            </m:sSub>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e>
                        </m:sPre>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6" name="Rectangle 5"/>
                <p:cNvSpPr>
                  <a:spLocks noRot="1" noChangeAspect="1" noMove="1" noResize="1" noEditPoints="1" noAdjustHandles="1" noChangeArrowheads="1" noChangeShapeType="1" noTextEdit="1"/>
                </p:cNvSpPr>
                <p:nvPr/>
              </p:nvSpPr>
              <p:spPr>
                <a:xfrm>
                  <a:off x="99836" y="955316"/>
                  <a:ext cx="6555833" cy="489621"/>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8F2786BD-D82B-48D3-BFC1-84B84E0A27D2}"/>
                    </a:ext>
                  </a:extLst>
                </p:cNvPr>
                <p:cNvSpPr/>
                <p:nvPr/>
              </p:nvSpPr>
              <p:spPr>
                <a:xfrm>
                  <a:off x="2317519" y="1532078"/>
                  <a:ext cx="6820200" cy="126618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
                          <m:dPr>
                            <m:begChr m:val="["/>
                            <m:endChr m:val="]"/>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mPr>
                              <m:mr>
                                <m:e>
                                  <m:r>
                                    <m:rPr>
                                      <m:brk m:alnAt="7"/>
                                    </m:rP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e>
                              </m:mr>
                              <m:m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e>
                              </m:mr>
                              <m:m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e>
                              </m:mr>
                            </m:m>
                          </m:e>
                        </m:d>
                        <m:d>
                          <m:dPr>
                            <m:begChr m:val="["/>
                            <m:endChr m:val="]"/>
                            <m:ctrlPr>
                              <a:rPr kumimoji="0" lang="en-IN" sz="2400" b="1" i="1" u="none" strike="noStrike" kern="1200" cap="none" spc="0" normalizeH="0" baseline="0" noProof="0">
                                <a:ln>
                                  <a:noFill/>
                                </a:ln>
                                <a:solidFill>
                                  <a:srgbClr val="000000"/>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a:ln>
                                      <a:noFill/>
                                    </a:ln>
                                    <a:solidFill>
                                      <a:srgbClr val="000000"/>
                                    </a:solidFill>
                                    <a:effectLst/>
                                    <a:uLnTx/>
                                    <a:uFillTx/>
                                    <a:latin typeface="Cambria Math"/>
                                    <a:ea typeface="+mn-ea"/>
                                    <a:cs typeface="+mn-cs"/>
                                  </a:rPr>
                                </m:ctrlPr>
                              </m:mPr>
                              <m:mr>
                                <m:e>
                                  <m:r>
                                    <m:rPr>
                                      <m:brk m:alnAt="7"/>
                                    </m:r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e>
                              </m:mr>
                              <m:m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e>
                                <m:e>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𝟎</m:t>
                                  </m:r>
                                </m:e>
                              </m:mr>
                              <m:m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e>
                                <m:e>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𝟎</m:t>
                                  </m:r>
                                </m:e>
                                <m:e>
                                  <m:r>
                                    <m:rPr>
                                      <m:brk m:alnAt="7"/>
                                    </m:r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𝜷</m:t>
                                  </m:r>
                                </m:e>
                              </m:mr>
                            </m:m>
                          </m:e>
                        </m:d>
                        <m:d>
                          <m:dPr>
                            <m:begChr m:val="["/>
                            <m:endChr m:val="]"/>
                            <m:ctrlPr>
                              <a:rPr lang="en-IN" sz="2400" b="1" i="1">
                                <a:solidFill>
                                  <a:srgbClr val="000000"/>
                                </a:solidFill>
                                <a:latin typeface="Cambria Math"/>
                              </a:rPr>
                            </m:ctrlPr>
                          </m:dPr>
                          <m:e>
                            <m:m>
                              <m:mPr>
                                <m:mcs>
                                  <m:mc>
                                    <m:mcPr>
                                      <m:count m:val="3"/>
                                      <m:mcJc m:val="center"/>
                                    </m:mcPr>
                                  </m:mc>
                                </m:mcs>
                                <m:ctrlPr>
                                  <a:rPr lang="en-IN" sz="2400" b="1" i="1">
                                    <a:solidFill>
                                      <a:srgbClr val="000000"/>
                                    </a:solidFill>
                                    <a:latin typeface="Cambria Math"/>
                                  </a:rPr>
                                </m:ctrlPr>
                              </m:mPr>
                              <m:mr>
                                <m:e>
                                  <m:r>
                                    <m:rPr>
                                      <m:brk m:alnAt="7"/>
                                    </m:rPr>
                                    <a:rPr lang="en-IN" sz="2400" b="1" i="1">
                                      <a:solidFill>
                                        <a:srgbClr val="000000"/>
                                      </a:solidFill>
                                      <a:latin typeface="Cambria Math" panose="02040503050406030204" pitchFamily="18" charset="0"/>
                                    </a:rPr>
                                    <m:t>𝑪</m:t>
                                  </m:r>
                                  <m:r>
                                    <a:rPr lang="en-IN" sz="2400" b="1" i="1" smtClean="0">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m:t>
                                  </m:r>
                                  <m:r>
                                    <a:rPr lang="en-IN" sz="2400" b="1" i="1">
                                      <a:solidFill>
                                        <a:srgbClr val="000000"/>
                                      </a:solidFill>
                                      <a:latin typeface="Cambria Math" panose="02040503050406030204" pitchFamily="18" charset="0"/>
                                    </a:rPr>
                                    <m:t>𝑺</m:t>
                                  </m:r>
                                  <m:r>
                                    <a:rPr lang="en-IN" sz="2400" b="1" i="1" smtClean="0">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𝟎</m:t>
                                  </m:r>
                                </m:e>
                              </m:mr>
                              <m:mr>
                                <m:e>
                                  <m:r>
                                    <a:rPr lang="en-IN" sz="2400" b="1" i="1">
                                      <a:solidFill>
                                        <a:srgbClr val="000000"/>
                                      </a:solidFill>
                                      <a:latin typeface="Cambria Math" panose="02040503050406030204" pitchFamily="18" charset="0"/>
                                    </a:rPr>
                                    <m:t>𝑺</m:t>
                                  </m:r>
                                  <m:r>
                                    <a:rPr lang="en-IN" sz="2400" b="1" i="1" smtClean="0">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𝑪</m:t>
                                  </m:r>
                                  <m:r>
                                    <a:rPr lang="en-IN" sz="2400" b="1" i="1" smtClean="0">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𝟎</m:t>
                                  </m:r>
                                </m:e>
                              </m:mr>
                              <m:mr>
                                <m:e>
                                  <m:r>
                                    <a:rPr lang="en-IN" sz="2400" b="1" i="1">
                                      <a:solidFill>
                                        <a:srgbClr val="000000"/>
                                      </a:solidFill>
                                      <a:latin typeface="Cambria Math" panose="02040503050406030204" pitchFamily="18" charset="0"/>
                                    </a:rPr>
                                    <m:t>𝟎</m:t>
                                  </m:r>
                                </m:e>
                                <m:e>
                                  <m:r>
                                    <a:rPr lang="en-IN" sz="2400" b="1" i="1">
                                      <a:solidFill>
                                        <a:srgbClr val="000000"/>
                                      </a:solidFill>
                                      <a:latin typeface="Cambria Math" panose="02040503050406030204" pitchFamily="18" charset="0"/>
                                    </a:rPr>
                                    <m:t>𝟎</m:t>
                                  </m:r>
                                </m:e>
                                <m:e>
                                  <m:r>
                                    <a:rPr lang="en-IN" sz="2400" b="1" i="1">
                                      <a:solidFill>
                                        <a:srgbClr val="000000"/>
                                      </a:solidFill>
                                      <a:latin typeface="Cambria Math" panose="02040503050406030204" pitchFamily="18" charset="0"/>
                                    </a:rPr>
                                    <m:t>𝟏</m:t>
                                  </m:r>
                                </m:e>
                              </m:mr>
                            </m:m>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2317519" y="1532078"/>
                  <a:ext cx="6820200" cy="126618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15D605C7-49C9-431E-A06C-60DF7D105999}"/>
                    </a:ext>
                  </a:extLst>
                </p:cNvPr>
                <p:cNvSpPr/>
                <p:nvPr/>
              </p:nvSpPr>
              <p:spPr>
                <a:xfrm>
                  <a:off x="2349066" y="2798258"/>
                  <a:ext cx="7035516" cy="126618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
                          <m:dPr>
                            <m:begChr m:val="["/>
                            <m:endChr m:val="]"/>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mPr>
                              <m:mr>
                                <m:e>
                                  <m:r>
                                    <m:rPr>
                                      <m:brk m:alnAt="7"/>
                                    </m:r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𝜶</m:t>
                                  </m:r>
                                  <m:r>
                                    <m:rPr>
                                      <m:brk m:alnAt="7"/>
                                    </m:r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𝜸</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𝜶</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𝜸</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brk m:alnAt="7"/>
                                    </m:r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e>
                              </m:mr>
                              <m:m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lang="en-IN" sz="2400" b="1" i="1">
                                      <a:solidFill>
                                        <a:srgbClr val="000000"/>
                                      </a:solidFill>
                                      <a:latin typeface="Cambria Math" panose="02040503050406030204" pitchFamily="18" charset="0"/>
                                      <a:ea typeface="Cambria Math" panose="02040503050406030204" pitchFamily="18" charset="0"/>
                                    </a:rPr>
                                    <m:t>𝜶</m:t>
                                  </m:r>
                                  <m:r>
                                    <a:rPr lang="en-IN" sz="2400" b="1" i="1" smtClean="0">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𝜷</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𝜸</m:t>
                                  </m:r>
                                  <m:r>
                                    <a:rPr lang="en-IN" sz="2400" b="1" i="1" smtClean="0">
                                      <a:solidFill>
                                        <a:srgbClr val="000000"/>
                                      </a:solidFill>
                                      <a:latin typeface="Cambria Math" panose="02040503050406030204" pitchFamily="18" charset="0"/>
                                      <a:ea typeface="Cambria Math" panose="02040503050406030204" pitchFamily="18" charset="0"/>
                                    </a:rPr>
                                    <m:t>+</m:t>
                                  </m:r>
                                  <m:r>
                                    <a:rPr lang="en-IN" sz="2400" b="1" i="1" smtClean="0">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𝜸</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𝜶</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𝜷</m:t>
                                  </m:r>
                                </m:e>
                              </m:mr>
                              <m:m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𝜸</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𝑺</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𝜸</m:t>
                                  </m:r>
                                </m:e>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𝑪</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𝜷</m:t>
                                  </m:r>
                                </m:e>
                              </m:mr>
                            </m:m>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2349066" y="2798258"/>
                  <a:ext cx="7035516" cy="1266180"/>
                </a:xfrm>
                <a:prstGeom prst="rect">
                  <a:avLst/>
                </a:prstGeom>
                <a:blipFill>
                  <a:blip r:embed="rId4"/>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C6185A89-2322-4303-86C6-EAD411BBABEC}"/>
                  </a:ext>
                </a:extLst>
              </p:cNvPr>
              <p:cNvSpPr/>
              <p:nvPr/>
            </p:nvSpPr>
            <p:spPr>
              <a:xfrm>
                <a:off x="3450639" y="1089001"/>
                <a:ext cx="3586046" cy="5696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Pre>
                        <m:sPre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PrePr>
                        <m:sub>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𝑩</m:t>
                          </m:r>
                        </m:sub>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𝑨</m:t>
                          </m:r>
                        </m:sup>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𝑹</m:t>
                          </m:r>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sPr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Pre>
                        <m:sPrePr>
                          <m:ctrlPr>
                            <a:rPr kumimoji="0" lang="en-IN" sz="2400" b="1" i="1" u="none" strike="noStrike" kern="1200" cap="none" spc="0" normalizeH="0" baseline="0" noProof="0">
                              <a:ln>
                                <a:noFill/>
                              </a:ln>
                              <a:solidFill>
                                <a:srgbClr val="000000"/>
                              </a:solidFill>
                              <a:effectLst/>
                              <a:uLnTx/>
                              <a:uFillTx/>
                              <a:latin typeface="Cambria Math"/>
                              <a:ea typeface="+mn-ea"/>
                              <a:cs typeface="+mn-cs"/>
                            </a:rPr>
                          </m:ctrlPr>
                        </m:sPrePr>
                        <m:sub>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𝑩</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ub>
                        <m:sup>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𝑨</m:t>
                          </m:r>
                        </m:sup>
                        <m:e>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𝑹</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Pre>
                            <m:sPrePr>
                              <m:ctrlPr>
                                <a:rPr kumimoji="0" lang="en-IN" sz="2400" b="1" i="1" u="none" strike="noStrike" kern="1200" cap="none" spc="0" normalizeH="0" baseline="0" noProof="0">
                                  <a:ln>
                                    <a:noFill/>
                                  </a:ln>
                                  <a:solidFill>
                                    <a:srgbClr val="000000"/>
                                  </a:solidFill>
                                  <a:effectLst/>
                                  <a:uLnTx/>
                                  <a:uFillTx/>
                                  <a:latin typeface="Cambria Math"/>
                                  <a:ea typeface="+mn-ea"/>
                                  <a:cs typeface="+mn-cs"/>
                                </a:rPr>
                              </m:ctrlPr>
                            </m:sPrePr>
                            <m:sub>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𝑩</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ub>
                            <m:sup>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𝑩</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up>
                            <m:e>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𝑹</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Pre>
                                <m:sPrePr>
                                  <m:ctrlPr>
                                    <a:rPr kumimoji="0" lang="en-IN" sz="2400" b="1" i="1" u="none" strike="noStrike" kern="1200" cap="none" spc="0" normalizeH="0" baseline="0" noProof="0">
                                      <a:ln>
                                        <a:noFill/>
                                      </a:ln>
                                      <a:solidFill>
                                        <a:srgbClr val="000000"/>
                                      </a:solidFill>
                                      <a:effectLst/>
                                      <a:uLnTx/>
                                      <a:uFillTx/>
                                      <a:latin typeface="Cambria Math"/>
                                      <a:ea typeface="+mn-ea"/>
                                      <a:cs typeface="+mn-cs"/>
                                    </a:rPr>
                                  </m:ctrlPr>
                                </m:sPrePr>
                                <m:sub>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𝑩</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ub>
                                <m:sup>
                                  <m:sSup>
                                    <m:sSupPr>
                                      <m:ctrlPr>
                                        <a:rPr kumimoji="0" lang="en-IN"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𝑩</m:t>
                                      </m:r>
                                    </m:e>
                                    <m:sup>
                                      <m:r>
                                        <a:rPr kumimoji="0" lang="en-IN"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sup>
                                <m:e>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𝑹</m:t>
                                  </m:r>
                                  <m: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sPre>
                            </m:e>
                          </m:sPre>
                        </m:e>
                      </m:sPre>
                    </m:oMath>
                  </m:oMathPara>
                </a14:m>
                <a:endParaRPr kumimoji="0" lang="en-IN" sz="2400" b="1" i="0" u="none" strike="noStrike" kern="1200" cap="none" spc="0" normalizeH="0" baseline="0" noProof="0" dirty="0">
                  <a:ln>
                    <a:noFill/>
                  </a:ln>
                  <a:solidFill>
                    <a:srgbClr val="FF0000"/>
                  </a:solidFill>
                  <a:effectLst/>
                  <a:uLnTx/>
                  <a:uFillTx/>
                  <a:latin typeface="Gill Sans MT" panose="020B0502020104020203"/>
                  <a:ea typeface="+mn-ea"/>
                  <a:cs typeface="+mn-cs"/>
                </a:endParaRPr>
              </a:p>
            </p:txBody>
          </p:sp>
        </mc:Choice>
        <mc:Fallback xmlns="">
          <p:sp>
            <p:nvSpPr>
              <p:cNvPr id="11" name="Rectangle 10">
                <a:extLst>
                  <a:ext uri="{FF2B5EF4-FFF2-40B4-BE49-F238E27FC236}">
                    <a16:creationId xmlns:a16="http://schemas.microsoft.com/office/drawing/2014/main" id="{C6185A89-2322-4303-86C6-EAD411BBABEC}"/>
                  </a:ext>
                </a:extLst>
              </p:cNvPr>
              <p:cNvSpPr>
                <a:spLocks noRot="1" noChangeAspect="1" noMove="1" noResize="1" noEditPoints="1" noAdjustHandles="1" noChangeArrowheads="1" noChangeShapeType="1" noTextEdit="1"/>
              </p:cNvSpPr>
              <p:nvPr/>
            </p:nvSpPr>
            <p:spPr>
              <a:xfrm>
                <a:off x="3450639" y="1089001"/>
                <a:ext cx="3586046" cy="569643"/>
              </a:xfrm>
              <a:prstGeom prst="rect">
                <a:avLst/>
              </a:prstGeom>
              <a:blipFill>
                <a:blip r:embed="rId5"/>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xmlns="" id="{CE5F0B13-A2D3-4991-88DB-8787DDF825B7}"/>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434285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28</a:t>
            </a:fld>
            <a:endParaRPr lang="en-IN"/>
          </a:p>
        </p:txBody>
      </p:sp>
      <p:sp>
        <p:nvSpPr>
          <p:cNvPr id="6" name="Title 1">
            <a:extLst>
              <a:ext uri="{FF2B5EF4-FFF2-40B4-BE49-F238E27FC236}">
                <a16:creationId xmlns:a16="http://schemas.microsoft.com/office/drawing/2014/main" xmlns="" id="{E6569AFC-7383-49B3-831A-386F82CA3657}"/>
              </a:ext>
            </a:extLst>
          </p:cNvPr>
          <p:cNvSpPr>
            <a:spLocks noGrp="1"/>
          </p:cNvSpPr>
          <p:nvPr>
            <p:ph type="title" idx="4294967295"/>
          </p:nvPr>
        </p:nvSpPr>
        <p:spPr>
          <a:xfrm>
            <a:off x="273269" y="0"/>
            <a:ext cx="10657490" cy="843087"/>
          </a:xfrm>
        </p:spPr>
        <p:txBody>
          <a:bodyPr>
            <a:normAutofit fontScale="90000"/>
          </a:bodyPr>
          <a:lstStyle/>
          <a:p>
            <a:r>
              <a:rPr lang="en-IN" b="1" dirty="0">
                <a:solidFill>
                  <a:srgbClr val="FF0000"/>
                </a:solidFill>
              </a:rPr>
              <a:t>INVERSE PROBLEM – Extracting X–Y–Z Fixed angles from rotation matrix</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15E7CBDF-E852-4349-9411-96A4623D9954}"/>
                  </a:ext>
                </a:extLst>
              </p:cNvPr>
              <p:cNvSpPr/>
              <p:nvPr/>
            </p:nvSpPr>
            <p:spPr>
              <a:xfrm>
                <a:off x="-346050" y="1077764"/>
                <a:ext cx="12657439" cy="126618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 </m:t>
                      </m:r>
                      <m:sPre>
                        <m:sPre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PrePr>
                        <m:sub>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𝑩</m:t>
                          </m:r>
                        </m:sub>
                        <m:sup>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𝑨</m:t>
                          </m:r>
                        </m:sup>
                        <m:e>
                          <m:sSub>
                            <m:sSub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SubPr>
                            <m:e>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𝑹</m:t>
                                  </m:r>
                                </m:e>
                              </m:d>
                            </m:e>
                            <m:sub>
                              <m:sSup>
                                <m:sSupPr>
                                  <m:ctrlPr>
                                    <a:rPr lang="en-IN" sz="2400" b="1" i="1">
                                      <a:solidFill>
                                        <a:schemeClr val="tx1"/>
                                      </a:solidFill>
                                      <a:latin typeface="Cambria Math"/>
                                    </a:rPr>
                                  </m:ctrlPr>
                                </m:sSupPr>
                                <m:e>
                                  <m:r>
                                    <a:rPr lang="en-IN" sz="2400" b="1" i="1">
                                      <a:solidFill>
                                        <a:schemeClr val="tx1"/>
                                      </a:solidFill>
                                      <a:latin typeface="Cambria Math" panose="02040503050406030204" pitchFamily="18" charset="0"/>
                                    </a:rPr>
                                    <m:t>𝒁</m:t>
                                  </m:r>
                                </m:e>
                                <m:sup>
                                  <m:r>
                                    <a:rPr lang="en-IN" sz="2400" b="1" i="1">
                                      <a:solidFill>
                                        <a:schemeClr val="tx1"/>
                                      </a:solidFill>
                                      <a:latin typeface="Cambria Math" panose="02040503050406030204" pitchFamily="18" charset="0"/>
                                    </a:rPr>
                                    <m:t>′</m:t>
                                  </m:r>
                                </m:sup>
                              </m:sSup>
                              <m:sSup>
                                <m:sSupPr>
                                  <m:ctrlPr>
                                    <a:rPr lang="en-IN" sz="2400" b="1" i="1">
                                      <a:solidFill>
                                        <a:schemeClr val="tx1"/>
                                      </a:solidFill>
                                      <a:latin typeface="Cambria Math"/>
                                    </a:rPr>
                                  </m:ctrlPr>
                                </m:sSupPr>
                                <m:e>
                                  <m:r>
                                    <a:rPr lang="en-IN" sz="2400" b="1" i="1">
                                      <a:solidFill>
                                        <a:schemeClr val="tx1"/>
                                      </a:solidFill>
                                      <a:latin typeface="Cambria Math" panose="02040503050406030204" pitchFamily="18" charset="0"/>
                                    </a:rPr>
                                    <m:t>𝒀</m:t>
                                  </m:r>
                                </m:e>
                                <m:sup>
                                  <m:r>
                                    <a:rPr lang="en-IN" sz="2400" b="1" i="1">
                                      <a:solidFill>
                                        <a:schemeClr val="tx1"/>
                                      </a:solidFill>
                                      <a:latin typeface="Cambria Math" panose="02040503050406030204" pitchFamily="18" charset="0"/>
                                    </a:rPr>
                                    <m:t>′</m:t>
                                  </m:r>
                                </m:sup>
                              </m:sSup>
                              <m:sSup>
                                <m:sSupPr>
                                  <m:ctrlPr>
                                    <a:rPr lang="en-IN" sz="2400" b="1" i="1">
                                      <a:solidFill>
                                        <a:schemeClr val="tx1"/>
                                      </a:solidFill>
                                      <a:latin typeface="Cambria Math"/>
                                    </a:rPr>
                                  </m:ctrlPr>
                                </m:sSupPr>
                                <m:e>
                                  <m:r>
                                    <a:rPr lang="en-IN" sz="2400" b="1" i="1">
                                      <a:solidFill>
                                        <a:schemeClr val="tx1"/>
                                      </a:solidFill>
                                      <a:latin typeface="Cambria Math" panose="02040503050406030204" pitchFamily="18" charset="0"/>
                                    </a:rPr>
                                    <m:t>𝒁</m:t>
                                  </m:r>
                                </m:e>
                                <m:sup>
                                  <m:r>
                                    <a:rPr lang="en-IN" sz="2400" b="1" i="1">
                                      <a:solidFill>
                                        <a:schemeClr val="tx1"/>
                                      </a:solidFill>
                                      <a:latin typeface="Cambria Math" panose="02040503050406030204" pitchFamily="18" charset="0"/>
                                    </a:rPr>
                                    <m:t>′</m:t>
                                  </m:r>
                                </m:sup>
                              </m:sSup>
                            </m:sub>
                          </m:sSub>
                          <m:d>
                            <m:d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d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𝜸</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𝜶</m:t>
                              </m:r>
                            </m:e>
                          </m:d>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e>
                      </m:sPre>
                      <m:d>
                        <m:dPr>
                          <m:begChr m:val="["/>
                          <m:endChr m:val="]"/>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dPr>
                        <m:e>
                          <m:m>
                            <m:mPr>
                              <m:mcs>
                                <m:mc>
                                  <m:mcPr>
                                    <m:count m:val="3"/>
                                    <m:mcJc m:val="center"/>
                                  </m:mcPr>
                                </m:mc>
                              </m:mcs>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mPr>
                            <m:mr>
                              <m:e>
                                <m:sSub>
                                  <m:sSubPr>
                                    <m:ctrlPr>
                                      <a:rPr kumimoji="0" lang="en-IN" sz="2400" b="1" i="1" u="none" strike="noStrike" kern="1200" cap="none" spc="0" normalizeH="0" baseline="0" noProof="0" smtClean="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𝟏𝟏</m:t>
                                    </m:r>
                                  </m:sub>
                                </m:sSub>
                              </m:e>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𝟏</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𝟐</m:t>
                                    </m:r>
                                  </m:sub>
                                </m:sSub>
                              </m:e>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𝟏</m:t>
                                    </m:r>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𝟑</m:t>
                                    </m:r>
                                  </m:sub>
                                </m:sSub>
                              </m:e>
                            </m:mr>
                            <m:mr>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𝟏</m:t>
                                    </m:r>
                                  </m:sub>
                                </m:sSub>
                              </m:e>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𝟐𝟐</m:t>
                                    </m:r>
                                  </m:sub>
                                </m:sSub>
                              </m:e>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𝟐𝟑</m:t>
                                    </m:r>
                                  </m:sub>
                                </m:sSub>
                              </m:e>
                            </m:mr>
                            <m:mr>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𝟑</m:t>
                                    </m:r>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𝟏</m:t>
                                    </m:r>
                                  </m:sub>
                                </m:sSub>
                              </m:e>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𝟑𝟐</m:t>
                                    </m:r>
                                  </m:sub>
                                </m:sSub>
                              </m:e>
                              <m:e>
                                <m:sSub>
                                  <m:sSubPr>
                                    <m:ctrlPr>
                                      <a:rPr kumimoji="0" lang="en-IN" sz="2400" b="1" i="1" u="none" strike="noStrike" kern="1200" cap="none" spc="0" normalizeH="0" baseline="0" noProof="0">
                                        <a:ln>
                                          <a:noFill/>
                                        </a:ln>
                                        <a:solidFill>
                                          <a:schemeClr val="tx1"/>
                                        </a:solidFill>
                                        <a:effectLst/>
                                        <a:uLnTx/>
                                        <a:uFillTx/>
                                        <a:latin typeface="Cambria Math"/>
                                        <a:ea typeface="+mn-ea"/>
                                        <a:cs typeface="+mn-cs"/>
                                      </a:rPr>
                                    </m:ctrlPr>
                                  </m:sSubPr>
                                  <m:e>
                                    <m:r>
                                      <a:rPr kumimoji="0" lang="en-IN" sz="2400" b="1"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𝟑𝟑</m:t>
                                    </m:r>
                                  </m:sub>
                                </m:sSub>
                              </m:e>
                            </m:mr>
                          </m:m>
                        </m:e>
                      </m:d>
                      <m:r>
                        <a:rPr kumimoji="0" lang="en-IN"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d>
                        <m:dPr>
                          <m:begChr m:val="["/>
                          <m:endChr m:val="]"/>
                          <m:ctrlPr>
                            <a:rPr lang="en-IN" sz="2400" b="1" i="1">
                              <a:solidFill>
                                <a:srgbClr val="000000"/>
                              </a:solidFill>
                              <a:latin typeface="Cambria Math"/>
                            </a:rPr>
                          </m:ctrlPr>
                        </m:dPr>
                        <m:e>
                          <m:m>
                            <m:mPr>
                              <m:mcs>
                                <m:mc>
                                  <m:mcPr>
                                    <m:count m:val="3"/>
                                    <m:mcJc m:val="center"/>
                                  </m:mcPr>
                                </m:mc>
                              </m:mcs>
                              <m:ctrlPr>
                                <a:rPr lang="en-IN" sz="2400" b="1" i="1">
                                  <a:solidFill>
                                    <a:srgbClr val="000000"/>
                                  </a:solidFill>
                                  <a:latin typeface="Cambria Math"/>
                                </a:rPr>
                              </m:ctrlPr>
                            </m:mPr>
                            <m:mr>
                              <m:e>
                                <m:r>
                                  <m:rPr>
                                    <m:brk m:alnAt="7"/>
                                  </m:rPr>
                                  <a:rPr lang="en-IN" sz="2400" b="1" i="1">
                                    <a:solidFill>
                                      <a:srgbClr val="000000"/>
                                    </a:solidFill>
                                    <a:latin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𝜶</m:t>
                                </m:r>
                                <m:r>
                                  <m:rPr>
                                    <m:brk m:alnAt="7"/>
                                  </m:rPr>
                                  <a:rPr lang="en-IN" sz="2400" b="1" i="1">
                                    <a:solidFill>
                                      <a:srgbClr val="000000"/>
                                    </a:solidFill>
                                    <a:latin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𝜷</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𝜸</m:t>
                                </m:r>
                                <m:r>
                                  <a:rPr lang="en-IN" sz="2400" b="1" i="1">
                                    <a:solidFill>
                                      <a:srgbClr val="000000"/>
                                    </a:solidFill>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m:t>
                                </m:r>
                                <m:r>
                                  <m:rPr>
                                    <m:brk m:alnAt="7"/>
                                  </m:rPr>
                                  <a:rPr lang="en-IN" sz="2400" b="1" i="1">
                                    <a:solidFill>
                                      <a:srgbClr val="000000"/>
                                    </a:solidFill>
                                    <a:latin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𝜷</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𝜸</m:t>
                                </m:r>
                                <m:r>
                                  <a:rPr lang="en-IN" sz="2400" b="1" i="1">
                                    <a:solidFill>
                                      <a:srgbClr val="000000"/>
                                    </a:solidFill>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𝜷</m:t>
                                </m:r>
                              </m:e>
                            </m:mr>
                            <m:mr>
                              <m:e>
                                <m:r>
                                  <a:rPr lang="en-IN" sz="2400" b="1" i="1">
                                    <a:solidFill>
                                      <a:srgbClr val="000000"/>
                                    </a:solidFill>
                                    <a:latin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𝜷</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𝜸</m:t>
                                </m:r>
                                <m:r>
                                  <a:rPr lang="en-IN" sz="2400" b="1" i="1">
                                    <a:solidFill>
                                      <a:srgbClr val="000000"/>
                                    </a:solidFill>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m:t>
                                </m:r>
                                <m:r>
                                  <a:rPr lang="en-IN" sz="2400" b="1" i="1">
                                    <a:solidFill>
                                      <a:srgbClr val="000000"/>
                                    </a:solidFill>
                                    <a:latin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𝜷</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𝜸</m:t>
                                </m:r>
                                <m:r>
                                  <a:rPr lang="en-IN" sz="2400" b="1" i="1">
                                    <a:solidFill>
                                      <a:srgbClr val="000000"/>
                                    </a:solidFill>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𝜶</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𝜷</m:t>
                                </m:r>
                              </m:e>
                            </m:mr>
                            <m:mr>
                              <m:e>
                                <m:r>
                                  <a:rPr lang="en-IN" sz="2400" b="1" i="1">
                                    <a:solidFill>
                                      <a:srgbClr val="000000"/>
                                    </a:solidFill>
                                    <a:latin typeface="Cambria Math" panose="02040503050406030204" pitchFamily="18" charset="0"/>
                                  </a:rPr>
                                  <m:t>−</m:t>
                                </m:r>
                                <m:r>
                                  <a:rPr lang="en-IN" sz="2400" b="1" i="1">
                                    <a:solidFill>
                                      <a:srgbClr val="000000"/>
                                    </a:solidFill>
                                    <a:latin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𝜷</m:t>
                                </m:r>
                                <m:r>
                                  <a:rPr lang="en-IN" sz="2400" b="1" i="1">
                                    <a:solidFill>
                                      <a:srgbClr val="000000"/>
                                    </a:solidFill>
                                    <a:latin typeface="Cambria Math" panose="02040503050406030204" pitchFamily="18" charset="0"/>
                                    <a:ea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𝜷</m:t>
                                </m:r>
                                <m:r>
                                  <a:rPr lang="en-IN" sz="2400" b="1" i="1">
                                    <a:solidFill>
                                      <a:srgbClr val="000000"/>
                                    </a:solidFill>
                                    <a:latin typeface="Cambria Math" panose="02040503050406030204" pitchFamily="18" charset="0"/>
                                    <a:ea typeface="Cambria Math" panose="02040503050406030204" pitchFamily="18" charset="0"/>
                                  </a:rPr>
                                  <m:t>𝑺</m:t>
                                </m:r>
                                <m:r>
                                  <a:rPr lang="en-IN" sz="2400" b="1" i="1">
                                    <a:solidFill>
                                      <a:srgbClr val="000000"/>
                                    </a:solidFill>
                                    <a:latin typeface="Cambria Math" panose="02040503050406030204" pitchFamily="18" charset="0"/>
                                    <a:ea typeface="Cambria Math" panose="02040503050406030204" pitchFamily="18" charset="0"/>
                                  </a:rPr>
                                  <m:t>𝜸</m:t>
                                </m:r>
                              </m:e>
                              <m:e>
                                <m:r>
                                  <a:rPr lang="en-IN" sz="2400" b="1" i="1">
                                    <a:solidFill>
                                      <a:srgbClr val="000000"/>
                                    </a:solidFill>
                                    <a:latin typeface="Cambria Math" panose="02040503050406030204" pitchFamily="18" charset="0"/>
                                  </a:rPr>
                                  <m:t>𝑪</m:t>
                                </m:r>
                                <m:r>
                                  <a:rPr lang="en-IN" sz="2400" b="1" i="1">
                                    <a:solidFill>
                                      <a:srgbClr val="000000"/>
                                    </a:solidFill>
                                    <a:latin typeface="Cambria Math" panose="02040503050406030204" pitchFamily="18" charset="0"/>
                                    <a:ea typeface="Cambria Math" panose="02040503050406030204" pitchFamily="18" charset="0"/>
                                  </a:rPr>
                                  <m:t>𝜷</m:t>
                                </m:r>
                              </m:e>
                            </m:mr>
                          </m:m>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7" name="Rectangle 6">
                <a:extLst>
                  <a:ext uri="{FF2B5EF4-FFF2-40B4-BE49-F238E27FC236}">
                    <a16:creationId xmlns:a16="http://schemas.microsoft.com/office/drawing/2014/main" id="{15E7CBDF-E852-4349-9411-96A4623D9954}"/>
                  </a:ext>
                </a:extLst>
              </p:cNvPr>
              <p:cNvSpPr>
                <a:spLocks noRot="1" noChangeAspect="1" noMove="1" noResize="1" noEditPoints="1" noAdjustHandles="1" noChangeArrowheads="1" noChangeShapeType="1" noTextEdit="1"/>
              </p:cNvSpPr>
              <p:nvPr/>
            </p:nvSpPr>
            <p:spPr>
              <a:xfrm>
                <a:off x="-346050" y="1077764"/>
                <a:ext cx="12657439" cy="1266180"/>
              </a:xfrm>
              <a:prstGeom prst="rect">
                <a:avLst/>
              </a:prstGeom>
              <a:blipFill>
                <a:blip r:embed="rId2"/>
                <a:stretch>
                  <a:fillRect/>
                </a:stretch>
              </a:blipFill>
            </p:spPr>
            <p:txBody>
              <a:bodyPr/>
              <a:lstStyle/>
              <a:p>
                <a:r>
                  <a:rPr lang="en-IN">
                    <a:noFill/>
                  </a:rPr>
                  <a:t> </a:t>
                </a:r>
              </a:p>
            </p:txBody>
          </p:sp>
        </mc:Fallback>
      </mc:AlternateContent>
      <p:grpSp>
        <p:nvGrpSpPr>
          <p:cNvPr id="8" name="Group 7">
            <a:extLst>
              <a:ext uri="{FF2B5EF4-FFF2-40B4-BE49-F238E27FC236}">
                <a16:creationId xmlns:a16="http://schemas.microsoft.com/office/drawing/2014/main" xmlns="" id="{879FAAC6-97E5-4C2E-829B-5ED9081135E0}"/>
              </a:ext>
            </a:extLst>
          </p:cNvPr>
          <p:cNvGrpSpPr/>
          <p:nvPr/>
        </p:nvGrpSpPr>
        <p:grpSpPr>
          <a:xfrm>
            <a:off x="2560273" y="2788664"/>
            <a:ext cx="6844791" cy="2984535"/>
            <a:chOff x="1928091" y="2549429"/>
            <a:chExt cx="6844791" cy="2984535"/>
          </a:xfrm>
        </p:grpSpPr>
        <p:grpSp>
          <p:nvGrpSpPr>
            <p:cNvPr id="9" name="Group 8">
              <a:extLst>
                <a:ext uri="{FF2B5EF4-FFF2-40B4-BE49-F238E27FC236}">
                  <a16:creationId xmlns:a16="http://schemas.microsoft.com/office/drawing/2014/main" xmlns="" id="{96DCB519-B6DD-4DD0-8666-13FFC25DEABC}"/>
                </a:ext>
              </a:extLst>
            </p:cNvPr>
            <p:cNvGrpSpPr/>
            <p:nvPr/>
          </p:nvGrpSpPr>
          <p:grpSpPr>
            <a:xfrm>
              <a:off x="1928091" y="3041076"/>
              <a:ext cx="6844791" cy="1707532"/>
              <a:chOff x="262849" y="4205372"/>
              <a:chExt cx="6844791" cy="1707532"/>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DC81F340-2EE5-4CEC-96A6-9E2DEB33178A}"/>
                      </a:ext>
                    </a:extLst>
                  </p:cNvPr>
                  <p:cNvSpPr/>
                  <p:nvPr/>
                </p:nvSpPr>
                <p:spPr>
                  <a:xfrm>
                    <a:off x="273269" y="4205372"/>
                    <a:ext cx="6834371" cy="9221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𝟏</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𝑺𝒐𝒍𝒗𝒆</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𝒇𝒐𝒓</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𝒂𝒔</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𝜷</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𝑨𝒕𝒂𝒏</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𝟐</m:t>
                          </m:r>
                          <m:d>
                            <m:dPr>
                              <m:ctrlPr>
                                <a:rPr kumimoji="0" lang="en-IN" sz="2400" b="1" i="1" u="none" strike="noStrike" kern="1200" cap="none" spc="0" normalizeH="0" baseline="0" noProof="0" smtClean="0">
                                  <a:ln>
                                    <a:noFill/>
                                  </a:ln>
                                  <a:solidFill>
                                    <a:srgbClr val="00B050"/>
                                  </a:solidFill>
                                  <a:effectLst/>
                                  <a:uLnTx/>
                                  <a:uFillTx/>
                                  <a:latin typeface="Cambria Math"/>
                                  <a:ea typeface="Cambria Math" panose="02040503050406030204" pitchFamily="18" charset="0"/>
                                  <a:cs typeface="+mn-cs"/>
                                </a:rPr>
                              </m:ctrlPr>
                            </m:dPr>
                            <m:e>
                              <m:rad>
                                <m:radPr>
                                  <m:degHide m:val="on"/>
                                  <m:ctrlPr>
                                    <a:rPr kumimoji="0" lang="en-IN" sz="2400" b="1" i="1" u="none" strike="noStrike" kern="1200" cap="none" spc="0" normalizeH="0" baseline="0" noProof="0">
                                      <a:ln>
                                        <a:noFill/>
                                      </a:ln>
                                      <a:solidFill>
                                        <a:srgbClr val="00B050"/>
                                      </a:solidFill>
                                      <a:effectLst/>
                                      <a:uLnTx/>
                                      <a:uFillTx/>
                                      <a:latin typeface="Cambria Math"/>
                                      <a:ea typeface="+mn-ea"/>
                                      <a:cs typeface="+mn-cs"/>
                                    </a:rPr>
                                  </m:ctrlPr>
                                </m:radPr>
                                <m:deg/>
                                <m:e>
                                  <m:sSubSup>
                                    <m:sSubSupPr>
                                      <m:ctrlPr>
                                        <a:rPr kumimoji="0" lang="en-IN" sz="2400" b="1" i="1" u="none" strike="noStrike" kern="1200" cap="none" spc="0" normalizeH="0" baseline="0" noProof="0">
                                          <a:ln>
                                            <a:noFill/>
                                          </a:ln>
                                          <a:solidFill>
                                            <a:srgbClr val="00B050"/>
                                          </a:solidFill>
                                          <a:effectLst/>
                                          <a:uLnTx/>
                                          <a:uFillTx/>
                                          <a:latin typeface="Cambria Math"/>
                                          <a:ea typeface="+mn-ea"/>
                                          <a:cs typeface="+mn-cs"/>
                                        </a:rPr>
                                      </m:ctrlPr>
                                    </m:sSubSup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𝟑</m:t>
                                      </m:r>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𝟏</m:t>
                                      </m:r>
                                    </m:sub>
                                    <m:sup>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𝟐</m:t>
                                      </m:r>
                                    </m:sup>
                                  </m:sSubSup>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m:t>
                                  </m:r>
                                  <m:sSubSup>
                                    <m:sSubSupPr>
                                      <m:ctrlPr>
                                        <a:rPr kumimoji="0" lang="en-IN" sz="2400" b="1" i="1" u="none" strike="noStrike" kern="1200" cap="none" spc="0" normalizeH="0" baseline="0" noProof="0">
                                          <a:ln>
                                            <a:noFill/>
                                          </a:ln>
                                          <a:solidFill>
                                            <a:srgbClr val="00B050"/>
                                          </a:solidFill>
                                          <a:effectLst/>
                                          <a:uLnTx/>
                                          <a:uFillTx/>
                                          <a:latin typeface="Cambria Math"/>
                                          <a:ea typeface="+mn-ea"/>
                                          <a:cs typeface="+mn-cs"/>
                                        </a:rPr>
                                      </m:ctrlPr>
                                    </m:sSubSupPr>
                                    <m:e>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𝟑𝟐</m:t>
                                      </m:r>
                                    </m:sub>
                                    <m:sup>
                                      <m:r>
                                        <a:rPr kumimoji="0" lang="en-IN"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𝟐</m:t>
                                      </m:r>
                                    </m:sup>
                                  </m:sSubSup>
                                </m:e>
                              </m:rad>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sSub>
                                <m:sSubPr>
                                  <m:ctrlPr>
                                    <a:rPr kumimoji="0" lang="en-IN" sz="2400" b="1" i="1" u="none" strike="noStrike" kern="1200" cap="none" spc="0" normalizeH="0" baseline="0" noProof="0" smtClean="0">
                                      <a:ln>
                                        <a:noFill/>
                                      </a:ln>
                                      <a:solidFill>
                                        <a:srgbClr val="00B050"/>
                                      </a:solidFill>
                                      <a:effectLst/>
                                      <a:uLnTx/>
                                      <a:uFillTx/>
                                      <a:latin typeface="Cambria Math"/>
                                      <a:ea typeface="+mn-ea"/>
                                      <a:cs typeface="+mn-cs"/>
                                    </a:rPr>
                                  </m:ctrlPr>
                                </m:sSubPr>
                                <m:e>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𝒓</m:t>
                                  </m:r>
                                </m:e>
                                <m:sub>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𝟑𝟑</m:t>
                                  </m:r>
                                </m:sub>
                              </m:sSub>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0" name="Rectangle 9"/>
                  <p:cNvSpPr>
                    <a:spLocks noRot="1" noChangeAspect="1" noMove="1" noResize="1" noEditPoints="1" noAdjustHandles="1" noChangeArrowheads="1" noChangeShapeType="1" noTextEdit="1"/>
                  </p:cNvSpPr>
                  <p:nvPr/>
                </p:nvSpPr>
                <p:spPr>
                  <a:xfrm>
                    <a:off x="273269" y="4205372"/>
                    <a:ext cx="6834371" cy="92217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95986833-6019-4032-B5B8-8A7AEE4C6FBF}"/>
                      </a:ext>
                    </a:extLst>
                  </p:cNvPr>
                  <p:cNvSpPr/>
                  <p:nvPr/>
                </p:nvSpPr>
                <p:spPr>
                  <a:xfrm>
                    <a:off x="262849" y="4990728"/>
                    <a:ext cx="3964482" cy="92217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𝟐</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r>
                            <a:rPr lang="en-IN" sz="2400" b="1" i="1">
                              <a:solidFill>
                                <a:srgbClr val="00B050"/>
                              </a:solidFill>
                              <a:latin typeface="Cambria Math" panose="02040503050406030204" pitchFamily="18" charset="0"/>
                              <a:ea typeface="Cambria Math" panose="02040503050406030204" pitchFamily="18" charset="0"/>
                            </a:rPr>
                            <m:t>𝜶</m:t>
                          </m:r>
                          <m:r>
                            <a:rPr lang="en-IN" sz="2400" b="1" i="1">
                              <a:solidFill>
                                <a:srgbClr val="00B050"/>
                              </a:solidFill>
                              <a:latin typeface="Cambria Math" panose="02040503050406030204" pitchFamily="18" charset="0"/>
                              <a:ea typeface="Cambria Math" panose="02040503050406030204" pitchFamily="18" charset="0"/>
                            </a:rPr>
                            <m:t>=</m:t>
                          </m:r>
                          <m:r>
                            <a:rPr lang="en-IN" sz="2400" b="1" i="1">
                              <a:solidFill>
                                <a:srgbClr val="00B050"/>
                              </a:solidFill>
                              <a:latin typeface="Cambria Math" panose="02040503050406030204" pitchFamily="18" charset="0"/>
                              <a:ea typeface="Cambria Math" panose="02040503050406030204" pitchFamily="18" charset="0"/>
                            </a:rPr>
                            <m:t>𝑨𝒕𝒂𝒏</m:t>
                          </m:r>
                          <m:r>
                            <a:rPr lang="en-IN" sz="2400" b="1" i="1">
                              <a:solidFill>
                                <a:srgbClr val="00B050"/>
                              </a:solidFill>
                              <a:latin typeface="Cambria Math" panose="02040503050406030204" pitchFamily="18" charset="0"/>
                              <a:ea typeface="Cambria Math" panose="02040503050406030204" pitchFamily="18" charset="0"/>
                            </a:rPr>
                            <m:t>𝟐</m:t>
                          </m:r>
                          <m:d>
                            <m:dPr>
                              <m:ctrlPr>
                                <a:rPr lang="en-IN" sz="2400" b="1" i="1">
                                  <a:solidFill>
                                    <a:srgbClr val="00B050"/>
                                  </a:solidFill>
                                  <a:latin typeface="Cambria Math"/>
                                  <a:ea typeface="Cambria Math" panose="02040503050406030204" pitchFamily="18" charset="0"/>
                                </a:rPr>
                              </m:ctrlPr>
                            </m:dPr>
                            <m:e>
                              <m:f>
                                <m:fPr>
                                  <m:ctrlPr>
                                    <a:rPr lang="en-IN" sz="2400" b="1" i="1">
                                      <a:solidFill>
                                        <a:srgbClr val="00B050"/>
                                      </a:solidFill>
                                      <a:latin typeface="Cambria Math"/>
                                      <a:ea typeface="Cambria Math" panose="02040503050406030204" pitchFamily="18" charset="0"/>
                                    </a:rPr>
                                  </m:ctrlPr>
                                </m:fPr>
                                <m:num>
                                  <m:sSub>
                                    <m:sSubPr>
                                      <m:ctrlPr>
                                        <a:rPr lang="en-IN" sz="2400" b="1" i="1">
                                          <a:solidFill>
                                            <a:srgbClr val="00B050"/>
                                          </a:solidFill>
                                          <a:latin typeface="Cambria Math"/>
                                          <a:ea typeface="Cambria Math" panose="02040503050406030204" pitchFamily="18" charset="0"/>
                                        </a:rPr>
                                      </m:ctrlPr>
                                    </m:sSubPr>
                                    <m:e>
                                      <m:r>
                                        <a:rPr lang="en-IN" sz="2400" b="1" i="1">
                                          <a:solidFill>
                                            <a:srgbClr val="00B050"/>
                                          </a:solidFill>
                                          <a:latin typeface="Cambria Math" panose="02040503050406030204" pitchFamily="18" charset="0"/>
                                          <a:ea typeface="Cambria Math" panose="02040503050406030204" pitchFamily="18" charset="0"/>
                                        </a:rPr>
                                        <m:t>𝒓</m:t>
                                      </m:r>
                                    </m:e>
                                    <m:sub>
                                      <m:r>
                                        <a:rPr lang="en-IN" sz="2400" b="1" i="1">
                                          <a:solidFill>
                                            <a:srgbClr val="00B050"/>
                                          </a:solidFill>
                                          <a:latin typeface="Cambria Math" panose="02040503050406030204" pitchFamily="18" charset="0"/>
                                          <a:ea typeface="Cambria Math" panose="02040503050406030204" pitchFamily="18" charset="0"/>
                                        </a:rPr>
                                        <m:t>𝟐</m:t>
                                      </m:r>
                                      <m:r>
                                        <a:rPr lang="en-IN" sz="2400" b="1" i="1" smtClean="0">
                                          <a:solidFill>
                                            <a:srgbClr val="00B050"/>
                                          </a:solidFill>
                                          <a:latin typeface="Cambria Math" panose="02040503050406030204" pitchFamily="18" charset="0"/>
                                          <a:ea typeface="Cambria Math" panose="02040503050406030204" pitchFamily="18" charset="0"/>
                                        </a:rPr>
                                        <m:t>𝟑</m:t>
                                      </m:r>
                                    </m:sub>
                                  </m:sSub>
                                </m:num>
                                <m:den>
                                  <m:func>
                                    <m:funcPr>
                                      <m:ctrlPr>
                                        <a:rPr lang="en-IN" sz="2400" b="1" i="1">
                                          <a:solidFill>
                                            <a:srgbClr val="00B050"/>
                                          </a:solidFill>
                                          <a:latin typeface="Cambria Math"/>
                                          <a:ea typeface="Cambria Math" panose="02040503050406030204" pitchFamily="18" charset="0"/>
                                        </a:rPr>
                                      </m:ctrlPr>
                                    </m:funcPr>
                                    <m:fName>
                                      <m:r>
                                        <m:rPr>
                                          <m:sty m:val="p"/>
                                        </m:rPr>
                                        <a:rPr lang="en-IN" sz="2400" b="0" i="0" smtClean="0">
                                          <a:solidFill>
                                            <a:srgbClr val="00B050"/>
                                          </a:solidFill>
                                          <a:latin typeface="Cambria Math" panose="02040503050406030204" pitchFamily="18" charset="0"/>
                                          <a:ea typeface="Cambria Math" panose="02040503050406030204" pitchFamily="18" charset="0"/>
                                        </a:rPr>
                                        <m:t>sin</m:t>
                                      </m:r>
                                    </m:fName>
                                    <m:e>
                                      <m:r>
                                        <a:rPr lang="en-IN" sz="2400" i="1">
                                          <a:solidFill>
                                            <a:srgbClr val="00B050"/>
                                          </a:solidFill>
                                          <a:latin typeface="Cambria Math" panose="02040503050406030204" pitchFamily="18" charset="0"/>
                                          <a:ea typeface="Cambria Math" panose="02040503050406030204" pitchFamily="18" charset="0"/>
                                        </a:rPr>
                                        <m:t>𝜷</m:t>
                                      </m:r>
                                    </m:e>
                                  </m:func>
                                </m:den>
                              </m:f>
                              <m:r>
                                <a:rPr lang="en-IN" sz="2400" b="1" i="1">
                                  <a:solidFill>
                                    <a:srgbClr val="00B050"/>
                                  </a:solidFill>
                                  <a:latin typeface="Cambria Math" panose="02040503050406030204" pitchFamily="18" charset="0"/>
                                  <a:ea typeface="Cambria Math" panose="02040503050406030204" pitchFamily="18" charset="0"/>
                                </a:rPr>
                                <m:t>,</m:t>
                              </m:r>
                              <m:f>
                                <m:fPr>
                                  <m:ctrlPr>
                                    <a:rPr lang="en-IN" sz="2400" b="1" i="1">
                                      <a:solidFill>
                                        <a:srgbClr val="00B050"/>
                                      </a:solidFill>
                                      <a:latin typeface="Cambria Math"/>
                                      <a:ea typeface="Cambria Math" panose="02040503050406030204" pitchFamily="18" charset="0"/>
                                    </a:rPr>
                                  </m:ctrlPr>
                                </m:fPr>
                                <m:num>
                                  <m:sSub>
                                    <m:sSubPr>
                                      <m:ctrlPr>
                                        <a:rPr lang="en-IN" sz="2400" b="1" i="1">
                                          <a:solidFill>
                                            <a:srgbClr val="00B050"/>
                                          </a:solidFill>
                                          <a:latin typeface="Cambria Math"/>
                                          <a:ea typeface="Cambria Math" panose="02040503050406030204" pitchFamily="18" charset="0"/>
                                        </a:rPr>
                                      </m:ctrlPr>
                                    </m:sSubPr>
                                    <m:e>
                                      <m:r>
                                        <a:rPr lang="en-IN" sz="2400" b="1" i="1">
                                          <a:solidFill>
                                            <a:srgbClr val="00B050"/>
                                          </a:solidFill>
                                          <a:latin typeface="Cambria Math" panose="02040503050406030204" pitchFamily="18" charset="0"/>
                                          <a:ea typeface="Cambria Math" panose="02040503050406030204" pitchFamily="18" charset="0"/>
                                        </a:rPr>
                                        <m:t>𝒓</m:t>
                                      </m:r>
                                    </m:e>
                                    <m:sub>
                                      <m:r>
                                        <a:rPr lang="en-IN" sz="2400" b="1" i="1">
                                          <a:solidFill>
                                            <a:srgbClr val="00B050"/>
                                          </a:solidFill>
                                          <a:latin typeface="Cambria Math" panose="02040503050406030204" pitchFamily="18" charset="0"/>
                                          <a:ea typeface="Cambria Math" panose="02040503050406030204" pitchFamily="18" charset="0"/>
                                        </a:rPr>
                                        <m:t>𝟏</m:t>
                                      </m:r>
                                      <m:r>
                                        <a:rPr lang="en-IN" sz="2400" b="1" i="1" smtClean="0">
                                          <a:solidFill>
                                            <a:srgbClr val="00B050"/>
                                          </a:solidFill>
                                          <a:latin typeface="Cambria Math" panose="02040503050406030204" pitchFamily="18" charset="0"/>
                                          <a:ea typeface="Cambria Math" panose="02040503050406030204" pitchFamily="18" charset="0"/>
                                        </a:rPr>
                                        <m:t>𝟑</m:t>
                                      </m:r>
                                    </m:sub>
                                  </m:sSub>
                                </m:num>
                                <m:den>
                                  <m:func>
                                    <m:funcPr>
                                      <m:ctrlPr>
                                        <a:rPr lang="en-IN" sz="2400" b="1" i="1">
                                          <a:solidFill>
                                            <a:srgbClr val="00B050"/>
                                          </a:solidFill>
                                          <a:latin typeface="Cambria Math"/>
                                          <a:ea typeface="Cambria Math" panose="02040503050406030204" pitchFamily="18" charset="0"/>
                                        </a:rPr>
                                      </m:ctrlPr>
                                    </m:funcPr>
                                    <m:fName>
                                      <m:r>
                                        <m:rPr>
                                          <m:sty m:val="p"/>
                                        </m:rPr>
                                        <a:rPr lang="en-IN" sz="2400" b="0" i="0" smtClean="0">
                                          <a:solidFill>
                                            <a:srgbClr val="00B050"/>
                                          </a:solidFill>
                                          <a:latin typeface="Cambria Math" panose="02040503050406030204" pitchFamily="18" charset="0"/>
                                          <a:ea typeface="Cambria Math" panose="02040503050406030204" pitchFamily="18" charset="0"/>
                                        </a:rPr>
                                        <m:t>sin</m:t>
                                      </m:r>
                                    </m:fName>
                                    <m:e>
                                      <m:r>
                                        <a:rPr lang="en-IN" sz="2400" i="1">
                                          <a:solidFill>
                                            <a:srgbClr val="00B050"/>
                                          </a:solidFill>
                                          <a:latin typeface="Cambria Math" panose="02040503050406030204" pitchFamily="18" charset="0"/>
                                          <a:ea typeface="Cambria Math" panose="02040503050406030204" pitchFamily="18" charset="0"/>
                                        </a:rPr>
                                        <m:t>𝜷</m:t>
                                      </m:r>
                                    </m:e>
                                  </m:func>
                                </m:den>
                              </m:f>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Rectangle 10"/>
                  <p:cNvSpPr>
                    <a:spLocks noRot="1" noChangeAspect="1" noMove="1" noResize="1" noEditPoints="1" noAdjustHandles="1" noChangeArrowheads="1" noChangeShapeType="1" noTextEdit="1"/>
                  </p:cNvSpPr>
                  <p:nvPr/>
                </p:nvSpPr>
                <p:spPr>
                  <a:xfrm>
                    <a:off x="262849" y="4990728"/>
                    <a:ext cx="3964482" cy="922176"/>
                  </a:xfrm>
                  <a:prstGeom prst="rect">
                    <a:avLst/>
                  </a:prstGeom>
                  <a:blipFill>
                    <a:blip r:embed="rId4"/>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C50911E8-1EB3-46D5-B6AB-452DE272C64C}"/>
                    </a:ext>
                  </a:extLst>
                </p:cNvPr>
                <p:cNvSpPr/>
                <p:nvPr/>
              </p:nvSpPr>
              <p:spPr>
                <a:xfrm>
                  <a:off x="4315716" y="2549429"/>
                  <a:ext cx="19297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smtClean="0">
                            <a:solidFill>
                              <a:srgbClr val="00B050"/>
                            </a:solidFill>
                            <a:latin typeface="Cambria Math" panose="02040503050406030204" pitchFamily="18" charset="0"/>
                          </a:rPr>
                          <m:t>𝑰𝒇</m:t>
                        </m:r>
                        <m:r>
                          <a:rPr lang="en-IN" sz="2400" b="1" i="1" smtClean="0">
                            <a:solidFill>
                              <a:srgbClr val="00B050"/>
                            </a:solidFill>
                            <a:latin typeface="Cambria Math" panose="02040503050406030204" pitchFamily="18" charset="0"/>
                          </a:rPr>
                          <m:t> </m:t>
                        </m:r>
                        <m:func>
                          <m:funcPr>
                            <m:ctrlPr>
                              <a:rPr lang="en-IN" sz="2400" b="1" i="1" smtClean="0">
                                <a:solidFill>
                                  <a:srgbClr val="00B050"/>
                                </a:solidFill>
                                <a:latin typeface="Cambria Math"/>
                              </a:rPr>
                            </m:ctrlPr>
                          </m:funcPr>
                          <m:fName>
                            <m:r>
                              <m:rPr>
                                <m:sty m:val="p"/>
                              </m:rPr>
                              <a:rPr lang="en-IN" sz="2400" b="0" i="0" smtClean="0">
                                <a:solidFill>
                                  <a:srgbClr val="00B050"/>
                                </a:solidFill>
                                <a:latin typeface="Cambria Math" panose="02040503050406030204" pitchFamily="18" charset="0"/>
                              </a:rPr>
                              <m:t>sin</m:t>
                            </m:r>
                          </m:fName>
                          <m:e>
                            <m:r>
                              <a:rPr lang="en-IN" sz="2400" b="0" i="1" smtClean="0">
                                <a:solidFill>
                                  <a:srgbClr val="00B050"/>
                                </a:solidFill>
                                <a:latin typeface="Cambria Math" panose="02040503050406030204" pitchFamily="18" charset="0"/>
                                <a:ea typeface="Cambria Math" panose="02040503050406030204" pitchFamily="18" charset="0"/>
                              </a:rPr>
                              <m:t>𝜷</m:t>
                            </m:r>
                          </m:e>
                        </m:func>
                        <m:r>
                          <a:rPr lang="en-IN" sz="2400" b="1" i="1" smtClean="0">
                            <a:solidFill>
                              <a:srgbClr val="00B050"/>
                            </a:solidFill>
                            <a:latin typeface="Cambria Math" panose="02040503050406030204" pitchFamily="18" charset="0"/>
                            <a:ea typeface="Cambria Math" panose="02040503050406030204" pitchFamily="18" charset="0"/>
                          </a:rPr>
                          <m:t>≠</m:t>
                        </m:r>
                        <m:r>
                          <a:rPr lang="en-IN" sz="2400" b="1" i="1" smtClean="0">
                            <a:solidFill>
                              <a:srgbClr val="00B050"/>
                            </a:solidFill>
                            <a:latin typeface="Cambria Math" panose="02040503050406030204" pitchFamily="18" charset="0"/>
                            <a:ea typeface="Cambria Math" panose="02040503050406030204" pitchFamily="18" charset="0"/>
                          </a:rPr>
                          <m:t>𝟎</m:t>
                        </m:r>
                      </m:oMath>
                    </m:oMathPara>
                  </a14:m>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4315716" y="2549429"/>
                  <a:ext cx="1929759" cy="461665"/>
                </a:xfrm>
                <a:prstGeom prst="rect">
                  <a:avLst/>
                </a:prstGeom>
                <a:blipFill>
                  <a:blip r:embed="rId5"/>
                  <a:stretch>
                    <a:fillRect l="-316"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8312C331-9A8E-4A53-8A2C-1EA5375405FF}"/>
                    </a:ext>
                  </a:extLst>
                </p:cNvPr>
                <p:cNvSpPr/>
                <p:nvPr/>
              </p:nvSpPr>
              <p:spPr>
                <a:xfrm>
                  <a:off x="1938511" y="4611788"/>
                  <a:ext cx="3943644" cy="92217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𝟑</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r>
                          <a:rPr kumimoji="0" lang="en-IN" sz="24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rPr>
                          <m:t>𝜸</m:t>
                        </m:r>
                        <m:r>
                          <a:rPr lang="en-IN" sz="2400" b="1" i="1">
                            <a:solidFill>
                              <a:srgbClr val="00B050"/>
                            </a:solidFill>
                            <a:latin typeface="Cambria Math" panose="02040503050406030204" pitchFamily="18" charset="0"/>
                            <a:ea typeface="Cambria Math" panose="02040503050406030204" pitchFamily="18" charset="0"/>
                          </a:rPr>
                          <m:t>=</m:t>
                        </m:r>
                        <m:r>
                          <a:rPr lang="en-IN" sz="2400" b="1" i="1">
                            <a:solidFill>
                              <a:srgbClr val="00B050"/>
                            </a:solidFill>
                            <a:latin typeface="Cambria Math" panose="02040503050406030204" pitchFamily="18" charset="0"/>
                            <a:ea typeface="Cambria Math" panose="02040503050406030204" pitchFamily="18" charset="0"/>
                          </a:rPr>
                          <m:t>𝑨𝒕𝒂𝒏</m:t>
                        </m:r>
                        <m:r>
                          <a:rPr lang="en-IN" sz="2400" b="1" i="1">
                            <a:solidFill>
                              <a:srgbClr val="00B050"/>
                            </a:solidFill>
                            <a:latin typeface="Cambria Math" panose="02040503050406030204" pitchFamily="18" charset="0"/>
                            <a:ea typeface="Cambria Math" panose="02040503050406030204" pitchFamily="18" charset="0"/>
                          </a:rPr>
                          <m:t>𝟐</m:t>
                        </m:r>
                        <m:d>
                          <m:dPr>
                            <m:ctrlPr>
                              <a:rPr lang="en-IN" sz="2400" b="1" i="1">
                                <a:solidFill>
                                  <a:srgbClr val="00B050"/>
                                </a:solidFill>
                                <a:latin typeface="Cambria Math"/>
                                <a:ea typeface="Cambria Math" panose="02040503050406030204" pitchFamily="18" charset="0"/>
                              </a:rPr>
                            </m:ctrlPr>
                          </m:dPr>
                          <m:e>
                            <m:f>
                              <m:fPr>
                                <m:ctrlPr>
                                  <a:rPr lang="en-IN" sz="2400" b="1" i="1">
                                    <a:solidFill>
                                      <a:srgbClr val="00B050"/>
                                    </a:solidFill>
                                    <a:latin typeface="Cambria Math"/>
                                    <a:ea typeface="Cambria Math" panose="02040503050406030204" pitchFamily="18" charset="0"/>
                                  </a:rPr>
                                </m:ctrlPr>
                              </m:fPr>
                              <m:num>
                                <m:sSub>
                                  <m:sSubPr>
                                    <m:ctrlPr>
                                      <a:rPr lang="en-IN" sz="2400" b="1" i="1">
                                        <a:solidFill>
                                          <a:srgbClr val="00B050"/>
                                        </a:solidFill>
                                        <a:latin typeface="Cambria Math"/>
                                        <a:ea typeface="Cambria Math" panose="02040503050406030204" pitchFamily="18" charset="0"/>
                                      </a:rPr>
                                    </m:ctrlPr>
                                  </m:sSubPr>
                                  <m:e>
                                    <m:r>
                                      <a:rPr lang="en-IN" sz="2400" b="1" i="1">
                                        <a:solidFill>
                                          <a:srgbClr val="00B050"/>
                                        </a:solidFill>
                                        <a:latin typeface="Cambria Math" panose="02040503050406030204" pitchFamily="18" charset="0"/>
                                        <a:ea typeface="Cambria Math" panose="02040503050406030204" pitchFamily="18" charset="0"/>
                                      </a:rPr>
                                      <m:t>𝒓</m:t>
                                    </m:r>
                                  </m:e>
                                  <m:sub>
                                    <m:r>
                                      <a:rPr lang="en-IN" sz="2400" b="1" i="1" smtClean="0">
                                        <a:solidFill>
                                          <a:srgbClr val="00B050"/>
                                        </a:solidFill>
                                        <a:latin typeface="Cambria Math" panose="02040503050406030204" pitchFamily="18" charset="0"/>
                                        <a:ea typeface="Cambria Math" panose="02040503050406030204" pitchFamily="18" charset="0"/>
                                      </a:rPr>
                                      <m:t>𝟑𝟐</m:t>
                                    </m:r>
                                  </m:sub>
                                </m:sSub>
                              </m:num>
                              <m:den>
                                <m:func>
                                  <m:funcPr>
                                    <m:ctrlPr>
                                      <a:rPr lang="en-IN" sz="2400" b="1" i="1">
                                        <a:solidFill>
                                          <a:srgbClr val="00B050"/>
                                        </a:solidFill>
                                        <a:latin typeface="Cambria Math"/>
                                        <a:ea typeface="Cambria Math" panose="02040503050406030204" pitchFamily="18" charset="0"/>
                                      </a:rPr>
                                    </m:ctrlPr>
                                  </m:funcPr>
                                  <m:fName>
                                    <m:r>
                                      <m:rPr>
                                        <m:sty m:val="p"/>
                                      </m:rPr>
                                      <a:rPr lang="en-IN" sz="2400" b="0" i="0" smtClean="0">
                                        <a:solidFill>
                                          <a:srgbClr val="00B050"/>
                                        </a:solidFill>
                                        <a:latin typeface="Cambria Math" panose="02040503050406030204" pitchFamily="18" charset="0"/>
                                        <a:ea typeface="Cambria Math" panose="02040503050406030204" pitchFamily="18" charset="0"/>
                                      </a:rPr>
                                      <m:t>sin</m:t>
                                    </m:r>
                                  </m:fName>
                                  <m:e>
                                    <m:r>
                                      <a:rPr lang="en-IN" sz="2400" i="1">
                                        <a:solidFill>
                                          <a:srgbClr val="00B050"/>
                                        </a:solidFill>
                                        <a:latin typeface="Cambria Math" panose="02040503050406030204" pitchFamily="18" charset="0"/>
                                        <a:ea typeface="Cambria Math" panose="02040503050406030204" pitchFamily="18" charset="0"/>
                                      </a:rPr>
                                      <m:t>𝜷</m:t>
                                    </m:r>
                                  </m:e>
                                </m:func>
                              </m:den>
                            </m:f>
                            <m:r>
                              <a:rPr lang="en-IN" sz="2400" b="1" i="1">
                                <a:solidFill>
                                  <a:srgbClr val="00B050"/>
                                </a:solidFill>
                                <a:latin typeface="Cambria Math" panose="02040503050406030204" pitchFamily="18" charset="0"/>
                                <a:ea typeface="Cambria Math" panose="02040503050406030204" pitchFamily="18" charset="0"/>
                              </a:rPr>
                              <m:t>,</m:t>
                            </m:r>
                            <m:f>
                              <m:fPr>
                                <m:ctrlPr>
                                  <a:rPr lang="en-IN" sz="2400" b="1" i="1">
                                    <a:solidFill>
                                      <a:srgbClr val="00B050"/>
                                    </a:solidFill>
                                    <a:latin typeface="Cambria Math"/>
                                    <a:ea typeface="Cambria Math" panose="02040503050406030204" pitchFamily="18" charset="0"/>
                                  </a:rPr>
                                </m:ctrlPr>
                              </m:fPr>
                              <m:num>
                                <m:sSub>
                                  <m:sSubPr>
                                    <m:ctrlPr>
                                      <a:rPr lang="en-IN" sz="2400" b="1" i="1">
                                        <a:solidFill>
                                          <a:srgbClr val="00B050"/>
                                        </a:solidFill>
                                        <a:latin typeface="Cambria Math"/>
                                        <a:ea typeface="Cambria Math" panose="02040503050406030204" pitchFamily="18" charset="0"/>
                                      </a:rPr>
                                    </m:ctrlPr>
                                  </m:sSubPr>
                                  <m:e>
                                    <m:r>
                                      <a:rPr lang="en-IN" sz="2400" b="1" i="1" smtClean="0">
                                        <a:solidFill>
                                          <a:srgbClr val="00B050"/>
                                        </a:solidFill>
                                        <a:latin typeface="Cambria Math" panose="02040503050406030204" pitchFamily="18" charset="0"/>
                                        <a:ea typeface="Cambria Math" panose="02040503050406030204" pitchFamily="18" charset="0"/>
                                      </a:rPr>
                                      <m:t>−</m:t>
                                    </m:r>
                                    <m:r>
                                      <a:rPr lang="en-IN" sz="2400" b="1" i="1">
                                        <a:solidFill>
                                          <a:srgbClr val="00B050"/>
                                        </a:solidFill>
                                        <a:latin typeface="Cambria Math" panose="02040503050406030204" pitchFamily="18" charset="0"/>
                                        <a:ea typeface="Cambria Math" panose="02040503050406030204" pitchFamily="18" charset="0"/>
                                      </a:rPr>
                                      <m:t>𝒓</m:t>
                                    </m:r>
                                  </m:e>
                                  <m:sub>
                                    <m:r>
                                      <a:rPr lang="en-IN" sz="2400" b="1" i="1" smtClean="0">
                                        <a:solidFill>
                                          <a:srgbClr val="00B050"/>
                                        </a:solidFill>
                                        <a:latin typeface="Cambria Math" panose="02040503050406030204" pitchFamily="18" charset="0"/>
                                        <a:ea typeface="Cambria Math" panose="02040503050406030204" pitchFamily="18" charset="0"/>
                                      </a:rPr>
                                      <m:t>𝟑𝟏</m:t>
                                    </m:r>
                                  </m:sub>
                                </m:sSub>
                              </m:num>
                              <m:den>
                                <m:func>
                                  <m:funcPr>
                                    <m:ctrlPr>
                                      <a:rPr lang="en-IN" sz="2400" b="1" i="1">
                                        <a:solidFill>
                                          <a:srgbClr val="00B050"/>
                                        </a:solidFill>
                                        <a:latin typeface="Cambria Math"/>
                                        <a:ea typeface="Cambria Math" panose="02040503050406030204" pitchFamily="18" charset="0"/>
                                      </a:rPr>
                                    </m:ctrlPr>
                                  </m:funcPr>
                                  <m:fName>
                                    <m:r>
                                      <m:rPr>
                                        <m:sty m:val="p"/>
                                      </m:rPr>
                                      <a:rPr lang="en-IN" sz="2400" b="0" i="0" smtClean="0">
                                        <a:solidFill>
                                          <a:srgbClr val="00B050"/>
                                        </a:solidFill>
                                        <a:latin typeface="Cambria Math" panose="02040503050406030204" pitchFamily="18" charset="0"/>
                                        <a:ea typeface="Cambria Math" panose="02040503050406030204" pitchFamily="18" charset="0"/>
                                      </a:rPr>
                                      <m:t>sin</m:t>
                                    </m:r>
                                  </m:fName>
                                  <m:e>
                                    <m:r>
                                      <a:rPr lang="en-IN" sz="2400" i="1">
                                        <a:solidFill>
                                          <a:srgbClr val="00B050"/>
                                        </a:solidFill>
                                        <a:latin typeface="Cambria Math" panose="02040503050406030204" pitchFamily="18" charset="0"/>
                                        <a:ea typeface="Cambria Math" panose="02040503050406030204" pitchFamily="18" charset="0"/>
                                      </a:rPr>
                                      <m:t>𝜷</m:t>
                                    </m:r>
                                  </m:e>
                                </m:func>
                              </m:den>
                            </m:f>
                          </m:e>
                        </m:d>
                      </m:oMath>
                    </m:oMathPara>
                  </a14:m>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5" name="Rectangle 14"/>
                <p:cNvSpPr>
                  <a:spLocks noRot="1" noChangeAspect="1" noMove="1" noResize="1" noEditPoints="1" noAdjustHandles="1" noChangeArrowheads="1" noChangeShapeType="1" noTextEdit="1"/>
                </p:cNvSpPr>
                <p:nvPr/>
              </p:nvSpPr>
              <p:spPr>
                <a:xfrm>
                  <a:off x="1938511" y="4611788"/>
                  <a:ext cx="3943644" cy="922176"/>
                </a:xfrm>
                <a:prstGeom prst="rect">
                  <a:avLst/>
                </a:prstGeom>
                <a:blipFill>
                  <a:blip r:embed="rId6"/>
                  <a:stretch>
                    <a:fillRect/>
                  </a:stretch>
                </a:blipFill>
              </p:spPr>
              <p:txBody>
                <a:bodyPr/>
                <a:lstStyle/>
                <a:p>
                  <a:r>
                    <a:rPr lang="en-IN">
                      <a:noFill/>
                    </a:rPr>
                    <a:t> </a:t>
                  </a:r>
                </a:p>
              </p:txBody>
            </p:sp>
          </mc:Fallback>
        </mc:AlternateContent>
      </p:grpSp>
      <p:sp>
        <p:nvSpPr>
          <p:cNvPr id="16" name="TextBox 15">
            <a:extLst>
              <a:ext uri="{FF2B5EF4-FFF2-40B4-BE49-F238E27FC236}">
                <a16:creationId xmlns:a16="http://schemas.microsoft.com/office/drawing/2014/main" xmlns="" id="{04D467E4-A129-4B78-B5AF-CC781CDFC3D9}"/>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2543723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29</a:t>
            </a:fld>
            <a:endParaRPr lang="en-IN"/>
          </a:p>
        </p:txBody>
      </p:sp>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xmlns="" id="{78CB03A0-0417-48DA-939E-9CA2981F9C57}"/>
                  </a:ext>
                </a:extLst>
              </p:cNvPr>
              <p:cNvSpPr>
                <a:spLocks noGrp="1"/>
              </p:cNvSpPr>
              <p:nvPr>
                <p:ph type="title" idx="4294967295"/>
              </p:nvPr>
            </p:nvSpPr>
            <p:spPr>
              <a:xfrm>
                <a:off x="2147054" y="113354"/>
                <a:ext cx="7729728" cy="695943"/>
              </a:xfrm>
            </p:spPr>
            <p:txBody>
              <a:bodyPr>
                <a:normAutofit fontScale="90000"/>
              </a:bodyPr>
              <a:lstStyle/>
              <a:p>
                <a:r>
                  <a:rPr lang="en-IN" b="1" dirty="0">
                    <a:solidFill>
                      <a:srgbClr val="FF0000"/>
                    </a:solidFill>
                  </a:rPr>
                  <a:t>SPECIAL CASE OF </a:t>
                </a:r>
                <a14:m>
                  <m:oMath xmlns:m="http://schemas.openxmlformats.org/officeDocument/2006/math">
                    <m:r>
                      <a:rPr lang="en-IN" b="1" i="1" smtClean="0">
                        <a:solidFill>
                          <a:srgbClr val="FF0000"/>
                        </a:solidFill>
                        <a:latin typeface="Cambria Math" panose="02040503050406030204" pitchFamily="18" charset="0"/>
                        <a:ea typeface="Cambria Math" panose="02040503050406030204" pitchFamily="18" charset="0"/>
                      </a:rPr>
                      <m:t>𝜷</m:t>
                    </m:r>
                    <m:r>
                      <a:rPr lang="en-IN" b="1" i="1" smtClean="0">
                        <a:solidFill>
                          <a:srgbClr val="FF0000"/>
                        </a:solidFill>
                        <a:latin typeface="Cambria Math" panose="02040503050406030204" pitchFamily="18" charset="0"/>
                        <a:ea typeface="Cambria Math" panose="02040503050406030204" pitchFamily="18" charset="0"/>
                      </a:rPr>
                      <m:t>=</m:t>
                    </m:r>
                    <m:sSup>
                      <m:sSupPr>
                        <m:ctrlPr>
                          <a:rPr lang="en-IN" b="1" i="1" cap="none" spc="0">
                            <a:solidFill>
                              <a:srgbClr val="FF0000"/>
                            </a:solidFill>
                            <a:latin typeface="Cambria Math"/>
                            <a:ea typeface="Cambria Math" panose="02040503050406030204" pitchFamily="18" charset="0"/>
                            <a:cs typeface="+mn-cs"/>
                          </a:rPr>
                        </m:ctrlPr>
                      </m:sSupPr>
                      <m:e>
                        <m:r>
                          <a:rPr lang="en-IN" b="1" i="1" cap="none" spc="0">
                            <a:solidFill>
                              <a:srgbClr val="FF0000"/>
                            </a:solidFill>
                            <a:latin typeface="Cambria Math" panose="02040503050406030204" pitchFamily="18" charset="0"/>
                            <a:ea typeface="Cambria Math" panose="02040503050406030204" pitchFamily="18" charset="0"/>
                            <a:cs typeface="+mn-cs"/>
                          </a:rPr>
                          <m:t>𝟎</m:t>
                        </m:r>
                      </m:e>
                      <m:sup>
                        <m:r>
                          <a:rPr lang="en-IN" b="1" i="1" cap="none" spc="0">
                            <a:solidFill>
                              <a:srgbClr val="FF0000"/>
                            </a:solidFill>
                            <a:latin typeface="Cambria Math" panose="02040503050406030204" pitchFamily="18" charset="0"/>
                            <a:ea typeface="Cambria Math" panose="02040503050406030204" pitchFamily="18" charset="0"/>
                            <a:cs typeface="+mn-cs"/>
                          </a:rPr>
                          <m:t>𝟎</m:t>
                        </m:r>
                      </m:sup>
                    </m:sSup>
                    <m:r>
                      <a:rPr lang="en-IN" b="1" i="1" cap="none" spc="0">
                        <a:solidFill>
                          <a:srgbClr val="FF0000"/>
                        </a:solidFill>
                        <a:latin typeface="Cambria Math" panose="02040503050406030204" pitchFamily="18" charset="0"/>
                        <a:ea typeface="Cambria Math" panose="02040503050406030204" pitchFamily="18" charset="0"/>
                        <a:cs typeface="+mn-cs"/>
                      </a:rPr>
                      <m:t> </m:t>
                    </m:r>
                    <m:r>
                      <a:rPr lang="en-IN" b="1" i="1" cap="none" spc="0">
                        <a:solidFill>
                          <a:srgbClr val="FF0000"/>
                        </a:solidFill>
                        <a:latin typeface="Cambria Math" panose="02040503050406030204" pitchFamily="18" charset="0"/>
                        <a:ea typeface="Cambria Math" panose="02040503050406030204" pitchFamily="18" charset="0"/>
                        <a:cs typeface="+mn-cs"/>
                      </a:rPr>
                      <m:t>𝒐𝒓</m:t>
                    </m:r>
                    <m:r>
                      <a:rPr lang="en-IN" b="1" i="1" cap="none" spc="0">
                        <a:solidFill>
                          <a:srgbClr val="FF0000"/>
                        </a:solidFill>
                        <a:latin typeface="Cambria Math" panose="02040503050406030204" pitchFamily="18" charset="0"/>
                        <a:ea typeface="Cambria Math" panose="02040503050406030204" pitchFamily="18" charset="0"/>
                        <a:cs typeface="+mn-cs"/>
                      </a:rPr>
                      <m:t> </m:t>
                    </m:r>
                    <m:sSup>
                      <m:sSupPr>
                        <m:ctrlPr>
                          <a:rPr lang="en-IN" b="1" i="1" cap="none" spc="0">
                            <a:solidFill>
                              <a:srgbClr val="FF0000"/>
                            </a:solidFill>
                            <a:latin typeface="Cambria Math"/>
                            <a:ea typeface="Cambria Math" panose="02040503050406030204" pitchFamily="18" charset="0"/>
                            <a:cs typeface="+mn-cs"/>
                          </a:rPr>
                        </m:ctrlPr>
                      </m:sSupPr>
                      <m:e>
                        <m:r>
                          <a:rPr lang="en-IN" b="1" i="1" cap="none" spc="0">
                            <a:solidFill>
                              <a:srgbClr val="FF0000"/>
                            </a:solidFill>
                            <a:latin typeface="Cambria Math" panose="02040503050406030204" pitchFamily="18" charset="0"/>
                            <a:ea typeface="Cambria Math" panose="02040503050406030204" pitchFamily="18" charset="0"/>
                            <a:cs typeface="+mn-cs"/>
                          </a:rPr>
                          <m:t>𝟏𝟖𝟎</m:t>
                        </m:r>
                      </m:e>
                      <m:sup>
                        <m:r>
                          <a:rPr lang="en-IN" b="1" i="1" cap="none" spc="0">
                            <a:solidFill>
                              <a:srgbClr val="FF0000"/>
                            </a:solidFill>
                            <a:latin typeface="Cambria Math" panose="02040503050406030204" pitchFamily="18" charset="0"/>
                            <a:ea typeface="Cambria Math" panose="02040503050406030204" pitchFamily="18" charset="0"/>
                            <a:cs typeface="+mn-cs"/>
                          </a:rPr>
                          <m:t>𝟎</m:t>
                        </m:r>
                      </m:sup>
                    </m:sSup>
                  </m:oMath>
                </a14:m>
                <a:endParaRPr lang="en-IN" b="1" dirty="0">
                  <a:solidFill>
                    <a:srgbClr val="FF0000"/>
                  </a:solidFill>
                  <a:latin typeface="+mn-lt"/>
                </a:endParaRPr>
              </a:p>
            </p:txBody>
          </p:sp>
        </mc:Choice>
        <mc:Fallback xmlns="">
          <p:sp>
            <p:nvSpPr>
              <p:cNvPr id="6" name="Title 1">
                <a:extLst>
                  <a:ext uri="{FF2B5EF4-FFF2-40B4-BE49-F238E27FC236}">
                    <a16:creationId xmlns:a16="http://schemas.microsoft.com/office/drawing/2014/main" id="{78CB03A0-0417-48DA-939E-9CA2981F9C57}"/>
                  </a:ext>
                </a:extLst>
              </p:cNvPr>
              <p:cNvSpPr>
                <a:spLocks noGrp="1" noRot="1" noChangeAspect="1" noMove="1" noResize="1" noEditPoints="1" noAdjustHandles="1" noChangeArrowheads="1" noChangeShapeType="1" noTextEdit="1"/>
              </p:cNvSpPr>
              <p:nvPr>
                <p:ph type="title" idx="4294967295"/>
              </p:nvPr>
            </p:nvSpPr>
            <p:spPr>
              <a:xfrm>
                <a:off x="2147054" y="113354"/>
                <a:ext cx="7729728" cy="695943"/>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xmlns="" id="{503B72FF-7E0A-4E7E-90C4-56D359F388F9}"/>
                  </a:ext>
                </a:extLst>
              </p:cNvPr>
              <p:cNvSpPr>
                <a:spLocks noGrp="1"/>
              </p:cNvSpPr>
              <p:nvPr>
                <p:ph idx="1"/>
              </p:nvPr>
            </p:nvSpPr>
            <p:spPr>
              <a:xfrm>
                <a:off x="0" y="1093023"/>
                <a:ext cx="11424745" cy="3268770"/>
              </a:xfrm>
            </p:spPr>
            <p:txBody>
              <a:bodyPr>
                <a:normAutofit/>
              </a:bodyPr>
              <a:lstStyle/>
              <a:p>
                <a:r>
                  <a:rPr lang="en-US" sz="2400" dirty="0"/>
                  <a:t>Although a second solution exists, by using the positive square root in the formula for </a:t>
                </a:r>
                <a14:m>
                  <m:oMath xmlns:m="http://schemas.openxmlformats.org/officeDocument/2006/math">
                    <m:r>
                      <a:rPr lang="en-US" sz="2400" i="1" smtClean="0">
                        <a:latin typeface="Cambria Math" panose="02040503050406030204" pitchFamily="18" charset="0"/>
                        <a:ea typeface="Cambria Math" panose="02040503050406030204" pitchFamily="18" charset="0"/>
                      </a:rPr>
                      <m:t>𝛽</m:t>
                    </m:r>
                  </m:oMath>
                </a14:m>
                <a:r>
                  <a:rPr lang="en-US" sz="2400" dirty="0"/>
                  <a:t> for we always compute the single solution for which </a:t>
                </a:r>
                <a14:m>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rPr>
                          <m:t>0</m:t>
                        </m:r>
                      </m:e>
                      <m:sup>
                        <m:r>
                          <a:rPr lang="en-IN" sz="2400" b="0" i="1" smtClean="0">
                            <a:latin typeface="Cambria Math" panose="02040503050406030204" pitchFamily="18" charset="0"/>
                          </a:rPr>
                          <m:t>0</m:t>
                        </m:r>
                      </m:sup>
                    </m:sSup>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𝛽</m:t>
                    </m:r>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180</m:t>
                        </m:r>
                      </m:e>
                      <m:sup>
                        <m:r>
                          <a:rPr lang="en-IN" sz="2400" b="0" i="1" smtClean="0">
                            <a:latin typeface="Cambria Math" panose="02040503050406030204" pitchFamily="18" charset="0"/>
                            <a:ea typeface="Cambria Math" panose="02040503050406030204" pitchFamily="18" charset="0"/>
                          </a:rPr>
                          <m:t>0</m:t>
                        </m:r>
                      </m:sup>
                    </m:sSup>
                  </m:oMath>
                </a14:m>
                <a:r>
                  <a:rPr lang="en-US" sz="2400" dirty="0"/>
                  <a:t>.</a:t>
                </a:r>
              </a:p>
              <a:p>
                <a:r>
                  <a:rPr lang="en-IN" sz="2400" dirty="0"/>
                  <a:t>If </a:t>
                </a:r>
                <a14:m>
                  <m:oMath xmlns:m="http://schemas.openxmlformats.org/officeDocument/2006/math">
                    <m:r>
                      <a:rPr lang="en-IN" sz="2400" i="1" smtClean="0">
                        <a:latin typeface="Cambria Math" panose="02040503050406030204" pitchFamily="18" charset="0"/>
                        <a:ea typeface="Cambria Math" panose="02040503050406030204" pitchFamily="18" charset="0"/>
                      </a:rPr>
                      <m:t>𝛽</m:t>
                    </m:r>
                    <m:r>
                      <a:rPr lang="en-IN" sz="2400" i="1" smtClean="0">
                        <a:latin typeface="Cambria Math" panose="02040503050406030204" pitchFamily="18" charset="0"/>
                        <a:ea typeface="Cambria Math" panose="02040503050406030204" pitchFamily="18" charset="0"/>
                      </a:rPr>
                      <m:t>=</m:t>
                    </m:r>
                    <m:sSup>
                      <m:sSupPr>
                        <m:ctrlPr>
                          <a:rPr lang="en-IN" sz="2400" i="1" smtClean="0">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0</m:t>
                        </m:r>
                      </m:e>
                      <m:sup>
                        <m:r>
                          <a:rPr lang="en-IN" sz="2400" b="0" i="1" smtClean="0">
                            <a:latin typeface="Cambria Math" panose="02040503050406030204" pitchFamily="18" charset="0"/>
                            <a:ea typeface="Cambria Math" panose="02040503050406030204" pitchFamily="18" charset="0"/>
                          </a:rPr>
                          <m:t>0</m:t>
                        </m:r>
                      </m:sup>
                    </m:sSup>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𝑜𝑟</m:t>
                    </m:r>
                    <m:r>
                      <a:rPr lang="en-IN" sz="2400" b="0" i="1" smtClean="0">
                        <a:latin typeface="Cambria Math" panose="02040503050406030204" pitchFamily="18" charset="0"/>
                        <a:ea typeface="Cambria Math" panose="02040503050406030204" pitchFamily="18" charset="0"/>
                      </a:rPr>
                      <m:t> </m:t>
                    </m:r>
                    <m:sSup>
                      <m:sSupPr>
                        <m:ctrlPr>
                          <a:rPr lang="en-IN" sz="2400" b="0" i="1" smtClean="0">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180</m:t>
                        </m:r>
                      </m:e>
                      <m:sup>
                        <m:r>
                          <a:rPr lang="en-IN" sz="2400" b="0" i="1" smtClean="0">
                            <a:latin typeface="Cambria Math" panose="02040503050406030204" pitchFamily="18" charset="0"/>
                            <a:ea typeface="Cambria Math" panose="02040503050406030204" pitchFamily="18" charset="0"/>
                          </a:rPr>
                          <m:t>0</m:t>
                        </m:r>
                      </m:sup>
                    </m:sSup>
                  </m:oMath>
                </a14:m>
                <a:r>
                  <a:rPr lang="en-IN" sz="2400" dirty="0"/>
                  <a:t>, then </a:t>
                </a:r>
                <a14:m>
                  <m:oMath xmlns:m="http://schemas.openxmlformats.org/officeDocument/2006/math">
                    <m:func>
                      <m:funcPr>
                        <m:ctrlPr>
                          <a:rPr lang="en-IN" sz="2400" i="1" smtClean="0">
                            <a:latin typeface="Cambria Math"/>
                          </a:rPr>
                        </m:ctrlPr>
                      </m:funcPr>
                      <m:fName>
                        <m:r>
                          <m:rPr>
                            <m:sty m:val="p"/>
                          </m:rPr>
                          <a:rPr lang="en-IN" sz="2400" b="0" i="0" smtClean="0">
                            <a:latin typeface="Cambria Math" panose="02040503050406030204" pitchFamily="18" charset="0"/>
                          </a:rPr>
                          <m:t>sin</m:t>
                        </m:r>
                      </m:fName>
                      <m:e>
                        <m:r>
                          <a:rPr lang="en-IN" sz="2400" i="1" smtClean="0">
                            <a:latin typeface="Cambria Math" panose="02040503050406030204" pitchFamily="18" charset="0"/>
                            <a:ea typeface="Cambria Math" panose="02040503050406030204" pitchFamily="18" charset="0"/>
                          </a:rPr>
                          <m:t>𝛽</m:t>
                        </m:r>
                        <m:r>
                          <a:rPr lang="en-IN" sz="2400" b="0" i="1" smtClean="0">
                            <a:latin typeface="Cambria Math" panose="02040503050406030204" pitchFamily="18" charset="0"/>
                            <a:ea typeface="Cambria Math" panose="02040503050406030204" pitchFamily="18" charset="0"/>
                          </a:rPr>
                          <m:t>=0</m:t>
                        </m:r>
                      </m:e>
                    </m:func>
                  </m:oMath>
                </a14:m>
                <a:r>
                  <a:rPr lang="en-IN" sz="2400" dirty="0"/>
                  <a:t> and the solution degenerates. In such cases, only sum or difference of </a:t>
                </a:r>
                <a14:m>
                  <m:oMath xmlns:m="http://schemas.openxmlformats.org/officeDocument/2006/math">
                    <m:r>
                      <a:rPr lang="en-IN" sz="2400" i="1" smtClean="0">
                        <a:latin typeface="Cambria Math" panose="02040503050406030204" pitchFamily="18" charset="0"/>
                        <a:ea typeface="Cambria Math" panose="02040503050406030204" pitchFamily="18" charset="0"/>
                      </a:rPr>
                      <m:t>𝛼</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𝑎𝑛𝑑</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𝛾</m:t>
                    </m:r>
                  </m:oMath>
                </a14:m>
                <a:r>
                  <a:rPr lang="en-IN" sz="2400" dirty="0"/>
                  <a:t> can be computed. One possible convention is to choose </a:t>
                </a:r>
                <a14:m>
                  <m:oMath xmlns:m="http://schemas.openxmlformats.org/officeDocument/2006/math">
                    <m:r>
                      <a:rPr lang="en-IN" sz="2400" i="1" smtClean="0">
                        <a:latin typeface="Cambria Math" panose="02040503050406030204" pitchFamily="18" charset="0"/>
                        <a:ea typeface="Cambria Math" panose="02040503050406030204" pitchFamily="18" charset="0"/>
                      </a:rPr>
                      <m:t>𝛼</m:t>
                    </m:r>
                    <m:r>
                      <a:rPr lang="en-IN" sz="2400" i="1" smtClean="0">
                        <a:latin typeface="Cambria Math" panose="02040503050406030204" pitchFamily="18" charset="0"/>
                        <a:ea typeface="Cambria Math" panose="02040503050406030204" pitchFamily="18" charset="0"/>
                      </a:rPr>
                      <m:t>=0.0</m:t>
                    </m:r>
                  </m:oMath>
                </a14:m>
                <a:r>
                  <a:rPr lang="en-IN" sz="2400" dirty="0"/>
                  <a:t>, whose results are given below:</a:t>
                </a:r>
              </a:p>
              <a:p>
                <a:pPr marL="457200" indent="-457200">
                  <a:buFont typeface="+mj-lt"/>
                  <a:buAutoNum type="arabicPeriod"/>
                </a:pPr>
                <a14:m>
                  <m:oMath xmlns:m="http://schemas.openxmlformats.org/officeDocument/2006/math">
                    <m:r>
                      <a:rPr lang="en-IN" sz="2400" i="1" smtClean="0">
                        <a:latin typeface="Cambria Math" panose="02040503050406030204" pitchFamily="18" charset="0"/>
                        <a:ea typeface="Cambria Math" panose="02040503050406030204" pitchFamily="18" charset="0"/>
                      </a:rPr>
                      <m:t>𝛽</m:t>
                    </m:r>
                    <m:r>
                      <a:rPr lang="en-IN" sz="2400" i="1" smtClean="0">
                        <a:latin typeface="Cambria Math" panose="02040503050406030204" pitchFamily="18" charset="0"/>
                        <a:ea typeface="Cambria Math" panose="02040503050406030204" pitchFamily="18" charset="0"/>
                      </a:rPr>
                      <m:t>=</m:t>
                    </m:r>
                    <m:sSup>
                      <m:sSupPr>
                        <m:ctrlPr>
                          <a:rPr lang="en-IN" sz="2400" i="1" smtClean="0">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0</m:t>
                        </m:r>
                      </m:e>
                      <m:sup>
                        <m:r>
                          <a:rPr lang="en-IN" sz="2400" b="0" i="1" smtClean="0">
                            <a:latin typeface="Cambria Math" panose="02040503050406030204" pitchFamily="18" charset="0"/>
                            <a:ea typeface="Cambria Math" panose="02040503050406030204" pitchFamily="18" charset="0"/>
                          </a:rPr>
                          <m:t>0</m:t>
                        </m:r>
                      </m:sup>
                    </m:sSup>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𝛼</m:t>
                    </m:r>
                    <m:r>
                      <a:rPr lang="en-IN" sz="2400" b="0" i="1" smtClean="0">
                        <a:latin typeface="Cambria Math" panose="02040503050406030204" pitchFamily="18" charset="0"/>
                        <a:ea typeface="Cambria Math" panose="02040503050406030204" pitchFamily="18" charset="0"/>
                      </a:rPr>
                      <m:t>=0, </m:t>
                    </m:r>
                    <m:r>
                      <a:rPr lang="en-IN" sz="2400" b="0" i="1" smtClean="0">
                        <a:latin typeface="Cambria Math" panose="02040503050406030204" pitchFamily="18" charset="0"/>
                        <a:ea typeface="Cambria Math" panose="02040503050406030204" pitchFamily="18" charset="0"/>
                      </a:rPr>
                      <m:t>𝛾</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𝐴𝑡𝑎𝑛</m:t>
                    </m:r>
                    <m:r>
                      <a:rPr lang="en-IN" sz="2400" b="0" i="1" smtClean="0">
                        <a:latin typeface="Cambria Math" panose="02040503050406030204" pitchFamily="18" charset="0"/>
                        <a:ea typeface="Cambria Math" panose="02040503050406030204" pitchFamily="18" charset="0"/>
                      </a:rPr>
                      <m:t>2</m:t>
                    </m:r>
                    <m:d>
                      <m:dPr>
                        <m:ctrlPr>
                          <a:rPr lang="en-IN" sz="2400" b="0" i="1" smtClean="0">
                            <a:latin typeface="Cambria Math"/>
                            <a:ea typeface="Cambria Math" panose="02040503050406030204" pitchFamily="18" charset="0"/>
                          </a:rPr>
                        </m:ctrlPr>
                      </m:dPr>
                      <m:e>
                        <m:sSub>
                          <m:sSubPr>
                            <m:ctrlPr>
                              <a:rPr lang="en-IN" sz="2400" b="0" i="1" smtClean="0">
                                <a:latin typeface="Cambria Math"/>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𝑟</m:t>
                            </m:r>
                          </m:e>
                          <m:sub>
                            <m:r>
                              <a:rPr lang="en-IN" sz="2400" b="0" i="1" smtClean="0">
                                <a:latin typeface="Cambria Math" panose="02040503050406030204" pitchFamily="18" charset="0"/>
                                <a:ea typeface="Cambria Math" panose="02040503050406030204" pitchFamily="18" charset="0"/>
                              </a:rPr>
                              <m:t>12</m:t>
                            </m:r>
                          </m:sub>
                        </m:sSub>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𝑟</m:t>
                            </m:r>
                          </m:e>
                          <m:sub>
                            <m:r>
                              <a:rPr lang="en-IN" sz="2400" b="0" i="1" smtClean="0">
                                <a:latin typeface="Cambria Math" panose="02040503050406030204" pitchFamily="18" charset="0"/>
                                <a:ea typeface="Cambria Math" panose="02040503050406030204" pitchFamily="18" charset="0"/>
                              </a:rPr>
                              <m:t>11</m:t>
                            </m:r>
                          </m:sub>
                        </m:sSub>
                      </m:e>
                    </m:d>
                  </m:oMath>
                </a14:m>
                <a:endParaRPr lang="en-IN" sz="2400" dirty="0"/>
              </a:p>
              <a:p>
                <a:pPr marL="457200" indent="-457200">
                  <a:buFont typeface="+mj-lt"/>
                  <a:buAutoNum type="arabicPeriod"/>
                </a:pPr>
                <a14:m>
                  <m:oMath xmlns:m="http://schemas.openxmlformats.org/officeDocument/2006/math">
                    <m:r>
                      <a:rPr lang="en-IN" sz="2400" i="1">
                        <a:latin typeface="Cambria Math" panose="02040503050406030204" pitchFamily="18" charset="0"/>
                        <a:ea typeface="Cambria Math" panose="02040503050406030204" pitchFamily="18" charset="0"/>
                      </a:rPr>
                      <m:t>𝛽</m:t>
                    </m:r>
                    <m:r>
                      <a:rPr lang="en-IN" sz="2400" i="1">
                        <a:latin typeface="Cambria Math" panose="02040503050406030204" pitchFamily="18" charset="0"/>
                        <a:ea typeface="Cambria Math" panose="02040503050406030204" pitchFamily="18" charset="0"/>
                      </a:rPr>
                      <m:t>=</m:t>
                    </m:r>
                    <m:sSup>
                      <m:sSupPr>
                        <m:ctrlPr>
                          <a:rPr lang="en-IN" sz="2400" i="1">
                            <a:latin typeface="Cambria Math"/>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18</m:t>
                        </m:r>
                        <m:r>
                          <a:rPr lang="en-IN" sz="2400" i="1">
                            <a:latin typeface="Cambria Math" panose="02040503050406030204" pitchFamily="18" charset="0"/>
                            <a:ea typeface="Cambria Math" panose="02040503050406030204" pitchFamily="18" charset="0"/>
                          </a:rPr>
                          <m:t>0</m:t>
                        </m:r>
                      </m:e>
                      <m:sup>
                        <m:r>
                          <a:rPr lang="en-IN" sz="2400" i="1">
                            <a:latin typeface="Cambria Math" panose="02040503050406030204" pitchFamily="18" charset="0"/>
                            <a:ea typeface="Cambria Math" panose="02040503050406030204" pitchFamily="18" charset="0"/>
                          </a:rPr>
                          <m:t>0</m:t>
                        </m:r>
                      </m:sup>
                    </m:sSup>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𝛼</m:t>
                    </m:r>
                    <m:r>
                      <a:rPr lang="en-IN" sz="2400" i="1">
                        <a:latin typeface="Cambria Math" panose="02040503050406030204" pitchFamily="18" charset="0"/>
                        <a:ea typeface="Cambria Math" panose="02040503050406030204" pitchFamily="18" charset="0"/>
                      </a:rPr>
                      <m:t>=0, </m:t>
                    </m:r>
                    <m:r>
                      <a:rPr lang="en-IN" sz="2400" i="1">
                        <a:latin typeface="Cambria Math" panose="02040503050406030204" pitchFamily="18" charset="0"/>
                        <a:ea typeface="Cambria Math" panose="02040503050406030204" pitchFamily="18" charset="0"/>
                      </a:rPr>
                      <m:t>𝛾</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𝐴𝑡𝑎𝑛</m:t>
                    </m:r>
                    <m:r>
                      <a:rPr lang="en-IN" sz="2400" i="1">
                        <a:latin typeface="Cambria Math" panose="02040503050406030204" pitchFamily="18" charset="0"/>
                        <a:ea typeface="Cambria Math" panose="02040503050406030204" pitchFamily="18" charset="0"/>
                      </a:rPr>
                      <m:t>2</m:t>
                    </m:r>
                    <m:d>
                      <m:dPr>
                        <m:ctrlPr>
                          <a:rPr lang="en-IN" sz="2400" i="1">
                            <a:latin typeface="Cambria Math"/>
                            <a:ea typeface="Cambria Math" panose="02040503050406030204" pitchFamily="18" charset="0"/>
                          </a:rPr>
                        </m:ctrlPr>
                      </m:dPr>
                      <m:e>
                        <m:sSub>
                          <m:sSubPr>
                            <m:ctrlPr>
                              <a:rPr lang="en-IN" sz="2400" i="1">
                                <a:latin typeface="Cambria Math"/>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𝑟</m:t>
                            </m:r>
                          </m:e>
                          <m:sub>
                            <m:r>
                              <a:rPr lang="en-IN" sz="2400" i="1">
                                <a:latin typeface="Cambria Math" panose="02040503050406030204" pitchFamily="18" charset="0"/>
                                <a:ea typeface="Cambria Math" panose="02040503050406030204" pitchFamily="18" charset="0"/>
                              </a:rPr>
                              <m:t>12</m:t>
                            </m:r>
                          </m:sub>
                        </m:sSub>
                        <m:r>
                          <a:rPr lang="en-IN" sz="2400" i="1">
                            <a:latin typeface="Cambria Math" panose="02040503050406030204" pitchFamily="18" charset="0"/>
                            <a:ea typeface="Cambria Math" panose="02040503050406030204" pitchFamily="18" charset="0"/>
                          </a:rPr>
                          <m:t>, </m:t>
                        </m:r>
                        <m:sSub>
                          <m:sSubPr>
                            <m:ctrlPr>
                              <a:rPr lang="en-IN" sz="2400" i="1">
                                <a:latin typeface="Cambria Math"/>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𝑟</m:t>
                            </m:r>
                          </m:e>
                          <m:sub>
                            <m:r>
                              <a:rPr lang="en-IN" sz="2400" b="0" i="1" smtClean="0">
                                <a:latin typeface="Cambria Math" panose="02040503050406030204" pitchFamily="18" charset="0"/>
                                <a:ea typeface="Cambria Math" panose="02040503050406030204" pitchFamily="18" charset="0"/>
                              </a:rPr>
                              <m:t>11</m:t>
                            </m:r>
                          </m:sub>
                        </m:sSub>
                      </m:e>
                    </m:d>
                  </m:oMath>
                </a14:m>
                <a:endParaRPr lang="en-IN" sz="2400" dirty="0"/>
              </a:p>
            </p:txBody>
          </p:sp>
        </mc:Choice>
        <mc:Fallback xmlns="">
          <p:sp>
            <p:nvSpPr>
              <p:cNvPr id="7" name="Content Placeholder 2">
                <a:extLst>
                  <a:ext uri="{FF2B5EF4-FFF2-40B4-BE49-F238E27FC236}">
                    <a16:creationId xmlns:a16="http://schemas.microsoft.com/office/drawing/2014/main" id="{503B72FF-7E0A-4E7E-90C4-56D359F388F9}"/>
                  </a:ext>
                </a:extLst>
              </p:cNvPr>
              <p:cNvSpPr>
                <a:spLocks noGrp="1" noRot="1" noChangeAspect="1" noMove="1" noResize="1" noEditPoints="1" noAdjustHandles="1" noChangeArrowheads="1" noChangeShapeType="1" noTextEdit="1"/>
              </p:cNvSpPr>
              <p:nvPr>
                <p:ph idx="1"/>
              </p:nvPr>
            </p:nvSpPr>
            <p:spPr>
              <a:xfrm>
                <a:off x="0" y="1093023"/>
                <a:ext cx="11424745" cy="3268770"/>
              </a:xfrm>
              <a:blipFill>
                <a:blip r:embed="rId3"/>
                <a:stretch>
                  <a:fillRect l="-800" t="-1490"/>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xmlns="" id="{5D3A1DDB-B408-4B5C-BCD9-7A5661F18040}"/>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375660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3</a:t>
            </a:fld>
            <a:endParaRPr lang="en-IN"/>
          </a:p>
        </p:txBody>
      </p:sp>
      <p:grpSp>
        <p:nvGrpSpPr>
          <p:cNvPr id="37" name="Group 36"/>
          <p:cNvGrpSpPr/>
          <p:nvPr/>
        </p:nvGrpSpPr>
        <p:grpSpPr>
          <a:xfrm>
            <a:off x="1240313" y="1128315"/>
            <a:ext cx="4186447" cy="3742850"/>
            <a:chOff x="1240313" y="1128315"/>
            <a:chExt cx="4186447" cy="3742850"/>
          </a:xfrm>
        </p:grpSpPr>
        <p:grpSp>
          <p:nvGrpSpPr>
            <p:cNvPr id="5" name="Group 4"/>
            <p:cNvGrpSpPr/>
            <p:nvPr/>
          </p:nvGrpSpPr>
          <p:grpSpPr>
            <a:xfrm>
              <a:off x="1240313" y="1128315"/>
              <a:ext cx="4186447" cy="3742850"/>
              <a:chOff x="3497126" y="876067"/>
              <a:chExt cx="4186447" cy="3742850"/>
            </a:xfrm>
          </p:grpSpPr>
          <p:grpSp>
            <p:nvGrpSpPr>
              <p:cNvPr id="6" name="Group 5"/>
              <p:cNvGrpSpPr/>
              <p:nvPr/>
            </p:nvGrpSpPr>
            <p:grpSpPr>
              <a:xfrm>
                <a:off x="3497126" y="1341209"/>
                <a:ext cx="3843806" cy="3111437"/>
                <a:chOff x="7405730" y="2364056"/>
                <a:chExt cx="3843806" cy="3111437"/>
              </a:xfrm>
            </p:grpSpPr>
            <p:sp>
              <p:nvSpPr>
                <p:cNvPr id="20" name="Freeform 19"/>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1" name="TextBox 20"/>
                <p:cNvSpPr txBox="1"/>
                <p:nvPr/>
              </p:nvSpPr>
              <p:spPr>
                <a:xfrm>
                  <a:off x="9193305" y="4600099"/>
                  <a:ext cx="17896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FFFF"/>
                      </a:solidFill>
                      <a:effectLst/>
                      <a:uLnTx/>
                      <a:uFillTx/>
                      <a:latin typeface="Franklin Gothic Book" panose="020B0503020102020204"/>
                      <a:ea typeface="+mn-ea"/>
                      <a:cs typeface="+mn-cs"/>
                    </a:rPr>
                    <a:t>RIGID BODY</a:t>
                  </a:r>
                </a:p>
              </p:txBody>
            </p:sp>
            <p:cxnSp>
              <p:nvCxnSpPr>
                <p:cNvPr id="22" name="Straight Arrow Connector 21"/>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30" idx="3"/>
                </p:cNvCxnSpPr>
                <p:nvPr/>
              </p:nvCxnSpPr>
              <p:spPr>
                <a:xfrm>
                  <a:off x="8544512" y="2777895"/>
                  <a:ext cx="24999" cy="1789285"/>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stCxn id="20" idx="55"/>
                </p:cNvCxnSpPr>
                <p:nvPr/>
              </p:nvCxnSpPr>
              <p:spPr>
                <a:xfrm flipH="1">
                  <a:off x="8582103" y="3954860"/>
                  <a:ext cx="2325482" cy="623214"/>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20" idx="27"/>
                </p:cNvCxnSpPr>
                <p:nvPr/>
              </p:nvCxnSpPr>
              <p:spPr>
                <a:xfrm flipV="1">
                  <a:off x="8397923" y="4571670"/>
                  <a:ext cx="184178" cy="860063"/>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8607439" y="2653466"/>
                      <a:ext cx="429733"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607439" y="2653466"/>
                      <a:ext cx="429733" cy="379399"/>
                    </a:xfrm>
                    <a:prstGeom prst="rect">
                      <a:avLst/>
                    </a:prstGeom>
                    <a:blipFill>
                      <a:blip r:embed="rId2"/>
                      <a:stretch>
                        <a:fillRect l="-15714" t="-24194" r="-37143"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951568" y="2593229"/>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951568" y="2593229"/>
                      <a:ext cx="592944" cy="369332"/>
                    </a:xfrm>
                    <a:prstGeom prst="rect">
                      <a:avLst/>
                    </a:prstGeom>
                    <a:blipFill>
                      <a:blip r:embed="rId6"/>
                      <a:stretch>
                        <a:fillRect l="-11340" r="-12371" b="-34426"/>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7" name="TextBox 6"/>
                  <p:cNvSpPr txBox="1"/>
                  <p:nvPr/>
                </p:nvSpPr>
                <p:spPr>
                  <a:xfrm>
                    <a:off x="4583864" y="3991696"/>
                    <a:ext cx="441275"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583864" y="3991696"/>
                    <a:ext cx="441275" cy="379206"/>
                  </a:xfrm>
                  <a:prstGeom prst="rect">
                    <a:avLst/>
                  </a:prstGeom>
                  <a:blipFill>
                    <a:blip r:embed="rId7"/>
                    <a:stretch>
                      <a:fillRect l="-15278" t="-16129" r="-44444"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82357" y="2605886"/>
                    <a:ext cx="391517"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382357" y="2605886"/>
                    <a:ext cx="391517" cy="379206"/>
                  </a:xfrm>
                  <a:prstGeom prst="rect">
                    <a:avLst/>
                  </a:prstGeom>
                  <a:blipFill>
                    <a:blip r:embed="rId8"/>
                    <a:stretch>
                      <a:fillRect l="-17188" t="-17742" r="-43750" b="-16129"/>
                    </a:stretch>
                  </a:blipFill>
                </p:spPr>
                <p:txBody>
                  <a:bodyPr/>
                  <a:lstStyle/>
                  <a:p>
                    <a:r>
                      <a:rPr lang="en-IN">
                        <a:noFill/>
                      </a:rPr>
                      <a:t> </a:t>
                    </a:r>
                  </a:p>
                </p:txBody>
              </p:sp>
            </mc:Fallback>
          </mc:AlternateContent>
          <p:grpSp>
            <p:nvGrpSpPr>
              <p:cNvPr id="9" name="Group 8"/>
              <p:cNvGrpSpPr/>
              <p:nvPr/>
            </p:nvGrpSpPr>
            <p:grpSpPr>
              <a:xfrm>
                <a:off x="3736509" y="876067"/>
                <a:ext cx="3947064" cy="3742850"/>
                <a:chOff x="3939322" y="548425"/>
                <a:chExt cx="3947064" cy="3742850"/>
              </a:xfrm>
            </p:grpSpPr>
            <mc:AlternateContent xmlns:mc="http://schemas.openxmlformats.org/markup-compatibility/2006" xmlns:a14="http://schemas.microsoft.com/office/drawing/2010/main">
              <mc:Choice Requires="a14">
                <p:sp>
                  <p:nvSpPr>
                    <p:cNvPr id="16" name="TextBox 15"/>
                    <p:cNvSpPr txBox="1"/>
                    <p:nvPr/>
                  </p:nvSpPr>
                  <p:spPr>
                    <a:xfrm>
                      <a:off x="4431648" y="548425"/>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431648" y="548425"/>
                      <a:ext cx="592944" cy="369332"/>
                    </a:xfrm>
                    <a:prstGeom prst="rect">
                      <a:avLst/>
                    </a:prstGeom>
                    <a:blipFill>
                      <a:blip r:embed="rId9"/>
                      <a:stretch>
                        <a:fillRect l="-10204" r="-10204" b="-360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12838" y="854268"/>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2838" y="854268"/>
                      <a:ext cx="407355" cy="379399"/>
                    </a:xfrm>
                    <a:prstGeom prst="rect">
                      <a:avLst/>
                    </a:prstGeom>
                    <a:blipFill>
                      <a:blip r:embed="rId10"/>
                      <a:stretch>
                        <a:fillRect l="-14925" t="-22581" r="-44776"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39322" y="3912069"/>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939322" y="3912069"/>
                      <a:ext cx="418896" cy="379206"/>
                    </a:xfrm>
                    <a:prstGeom prst="rect">
                      <a:avLst/>
                    </a:prstGeom>
                    <a:blipFill>
                      <a:blip r:embed="rId11"/>
                      <a:stretch>
                        <a:fillRect l="-16176" t="-17742" r="-47059"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517247" y="2870404"/>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517247" y="2870404"/>
                      <a:ext cx="369139" cy="379206"/>
                    </a:xfrm>
                    <a:prstGeom prst="rect">
                      <a:avLst/>
                    </a:prstGeom>
                    <a:blipFill>
                      <a:blip r:embed="rId12"/>
                      <a:stretch>
                        <a:fillRect l="-18333" t="-17742" r="-46667" b="-16129"/>
                      </a:stretch>
                    </a:blipFill>
                  </p:spPr>
                  <p:txBody>
                    <a:bodyPr/>
                    <a:lstStyle/>
                    <a:p>
                      <a:r>
                        <a:rPr lang="en-IN">
                          <a:noFill/>
                        </a:rPr>
                        <a:t> </a:t>
                      </a:r>
                    </a:p>
                  </p:txBody>
                </p:sp>
              </mc:Fallback>
            </mc:AlternateContent>
          </p:grpSp>
        </p:grpSp>
        <p:sp>
          <p:nvSpPr>
            <p:cNvPr id="33" name="Arc 32"/>
            <p:cNvSpPr/>
            <p:nvPr/>
          </p:nvSpPr>
          <p:spPr>
            <a:xfrm rot="8446607">
              <a:off x="1937621" y="3396335"/>
              <a:ext cx="549481" cy="941472"/>
            </a:xfrm>
            <a:prstGeom prst="arc">
              <a:avLst>
                <a:gd name="adj1" fmla="val 17634647"/>
                <a:gd name="adj2" fmla="val 20897893"/>
              </a:avLst>
            </a:prstGeom>
            <a:ln w="38100">
              <a:solidFill>
                <a:srgbClr val="FF0000"/>
              </a:solidFill>
              <a:headEnd type="triangle" w="med" len="med"/>
              <a:tailEnd type="none"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p:cNvSpPr txBox="1"/>
                <p:nvPr/>
              </p:nvSpPr>
              <p:spPr>
                <a:xfrm>
                  <a:off x="1926323" y="4128476"/>
                  <a:ext cx="227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ϕ</m:t>
                        </m:r>
                      </m:oMath>
                    </m:oMathPara>
                  </a14:m>
                  <a:endParaRPr lang="en-IN" dirty="0"/>
                </a:p>
              </p:txBody>
            </p:sp>
          </mc:Choice>
          <mc:Fallback xmlns="">
            <p:sp>
              <p:nvSpPr>
                <p:cNvPr id="34" name="TextBox 33"/>
                <p:cNvSpPr txBox="1">
                  <a:spLocks noRot="1" noChangeAspect="1" noMove="1" noResize="1" noEditPoints="1" noAdjustHandles="1" noChangeArrowheads="1" noChangeShapeType="1" noTextEdit="1"/>
                </p:cNvSpPr>
                <p:nvPr/>
              </p:nvSpPr>
              <p:spPr>
                <a:xfrm>
                  <a:off x="1926323" y="4128476"/>
                  <a:ext cx="227626" cy="276999"/>
                </a:xfrm>
                <a:prstGeom prst="rect">
                  <a:avLst/>
                </a:prstGeom>
                <a:blipFill>
                  <a:blip r:embed="rId13"/>
                  <a:stretch>
                    <a:fillRect l="-35135" r="-32432" b="-34783"/>
                  </a:stretch>
                </a:blipFill>
              </p:spPr>
              <p:txBody>
                <a:bodyPr/>
                <a:lstStyle/>
                <a:p>
                  <a:r>
                    <a:rPr lang="en-IN">
                      <a:noFill/>
                    </a:rPr>
                    <a:t> </a:t>
                  </a:r>
                </a:p>
              </p:txBody>
            </p:sp>
          </mc:Fallback>
        </mc:AlternateContent>
        <p:cxnSp>
          <p:nvCxnSpPr>
            <p:cNvPr id="35" name="Straight Arrow Connector 34"/>
            <p:cNvCxnSpPr/>
            <p:nvPr/>
          </p:nvCxnSpPr>
          <p:spPr>
            <a:xfrm flipH="1">
              <a:off x="2421526" y="2345666"/>
              <a:ext cx="1172596" cy="1447903"/>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3475610" y="2323448"/>
                  <a:ext cx="4074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𝑷</m:t>
                        </m:r>
                      </m:oMath>
                    </m:oMathPara>
                  </a14:m>
                  <a:endParaRPr lang="en-IN" b="1" dirty="0"/>
                </a:p>
              </p:txBody>
            </p:sp>
          </mc:Choice>
          <mc:Fallback xmlns="">
            <p:sp>
              <p:nvSpPr>
                <p:cNvPr id="36" name="Rectangle 35"/>
                <p:cNvSpPr>
                  <a:spLocks noRot="1" noChangeAspect="1" noMove="1" noResize="1" noEditPoints="1" noAdjustHandles="1" noChangeArrowheads="1" noChangeShapeType="1" noTextEdit="1"/>
                </p:cNvSpPr>
                <p:nvPr/>
              </p:nvSpPr>
              <p:spPr>
                <a:xfrm>
                  <a:off x="3475610" y="2323448"/>
                  <a:ext cx="407483" cy="369332"/>
                </a:xfrm>
                <a:prstGeom prst="rect">
                  <a:avLst/>
                </a:prstGeom>
                <a:blipFill>
                  <a:blip r:embed="rId14"/>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8" name="TextBox 37"/>
              <p:cNvSpPr txBox="1"/>
              <p:nvPr/>
            </p:nvSpPr>
            <p:spPr>
              <a:xfrm>
                <a:off x="6942315" y="1308887"/>
                <a:ext cx="349243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latin typeface="Cambria Math"/>
                            </a:rPr>
                          </m:ctrlPr>
                        </m:sPrePr>
                        <m:sub/>
                        <m:sup>
                          <m:r>
                            <a:rPr lang="en-IN" b="0" i="1" smtClean="0">
                              <a:latin typeface="Cambria Math" panose="02040503050406030204" pitchFamily="18" charset="0"/>
                            </a:rPr>
                            <m:t>𝐴</m:t>
                          </m:r>
                        </m:sup>
                        <m:e>
                          <m:r>
                            <a:rPr lang="en-IN" b="1" i="1" smtClean="0">
                              <a:latin typeface="Cambria Math" panose="02040503050406030204" pitchFamily="18" charset="0"/>
                            </a:rPr>
                            <m:t>𝑷</m:t>
                          </m:r>
                        </m:e>
                      </m:sPre>
                      <m:r>
                        <a:rPr lang="en-IN" sz="2400" b="1" i="0" smtClean="0">
                          <a:latin typeface="Cambria Math" panose="02040503050406030204" pitchFamily="18" charset="0"/>
                        </a:rPr>
                        <m:t>=</m:t>
                      </m:r>
                      <m:d>
                        <m:dPr>
                          <m:begChr m:val="["/>
                          <m:endChr m:val="]"/>
                          <m:ctrlPr>
                            <a:rPr lang="en-IN" sz="2400" b="1" i="1" smtClean="0">
                              <a:latin typeface="Cambria Math"/>
                            </a:rPr>
                          </m:ctrlPr>
                        </m:dPr>
                        <m:e>
                          <m:m>
                            <m:mPr>
                              <m:mcs>
                                <m:mc>
                                  <m:mcPr>
                                    <m:count m:val="3"/>
                                    <m:mcJc m:val="center"/>
                                  </m:mcPr>
                                </m:mc>
                              </m:mcs>
                              <m:ctrlPr>
                                <a:rPr lang="en-IN" sz="2400" b="1" i="1" smtClean="0">
                                  <a:latin typeface="Cambria Math"/>
                                </a:rPr>
                              </m:ctrlPr>
                            </m:mPr>
                            <m:mr>
                              <m:e>
                                <m:sPre>
                                  <m:sPrePr>
                                    <m:ctrlPr>
                                      <a:rPr lang="en-IN" sz="2400" b="1" i="1" smtClean="0">
                                        <a:latin typeface="Cambria Math"/>
                                      </a:rPr>
                                    </m:ctrlPr>
                                  </m:sPrePr>
                                  <m:sub/>
                                  <m:sup>
                                    <m:r>
                                      <a:rPr lang="en-IN" b="0" i="1" smtClean="0">
                                        <a:latin typeface="Cambria Math" panose="02040503050406030204" pitchFamily="18" charset="0"/>
                                      </a:rPr>
                                      <m:t>𝐴</m:t>
                                    </m:r>
                                  </m:sup>
                                  <m:e>
                                    <m:sSub>
                                      <m:sSubPr>
                                        <m:ctrlPr>
                                          <a:rPr lang="en-IN"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𝑿</m:t>
                                            </m:r>
                                          </m:e>
                                        </m:acc>
                                      </m:e>
                                      <m:sub>
                                        <m:r>
                                          <a:rPr lang="en-IN" b="0" i="1" smtClean="0">
                                            <a:latin typeface="Cambria Math" panose="02040503050406030204" pitchFamily="18" charset="0"/>
                                          </a:rPr>
                                          <m:t>𝐵</m:t>
                                        </m:r>
                                      </m:sub>
                                    </m:sSub>
                                  </m:e>
                                </m:sPre>
                              </m:e>
                              <m:e>
                                <m:sPre>
                                  <m:sPrePr>
                                    <m:ctrlPr>
                                      <a:rPr lang="en-IN" sz="2400" b="1" i="1" smtClean="0">
                                        <a:latin typeface="Cambria Math"/>
                                      </a:rPr>
                                    </m:ctrlPr>
                                  </m:sPrePr>
                                  <m:sub/>
                                  <m:sup>
                                    <m:r>
                                      <a:rPr lang="en-IN" b="0" i="1" smtClean="0">
                                        <a:latin typeface="Cambria Math" panose="02040503050406030204" pitchFamily="18" charset="0"/>
                                      </a:rPr>
                                      <m:t>𝐴</m:t>
                                    </m:r>
                                  </m:sup>
                                  <m:e>
                                    <m:sSub>
                                      <m:sSubPr>
                                        <m:ctrlPr>
                                          <a:rPr lang="en-IN"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𝒀</m:t>
                                            </m:r>
                                          </m:e>
                                        </m:acc>
                                      </m:e>
                                      <m:sub>
                                        <m:r>
                                          <a:rPr lang="en-IN" b="0" i="1" smtClean="0">
                                            <a:latin typeface="Cambria Math" panose="02040503050406030204" pitchFamily="18" charset="0"/>
                                          </a:rPr>
                                          <m:t>𝐵</m:t>
                                        </m:r>
                                      </m:sub>
                                    </m:sSub>
                                  </m:e>
                                </m:sPre>
                              </m:e>
                              <m:e>
                                <m:sPre>
                                  <m:sPrePr>
                                    <m:ctrlPr>
                                      <a:rPr lang="en-IN" sz="2400" b="1" i="1">
                                        <a:solidFill>
                                          <a:srgbClr val="000000"/>
                                        </a:solidFill>
                                        <a:latin typeface="Cambria Math"/>
                                      </a:rPr>
                                    </m:ctrlPr>
                                  </m:sPrePr>
                                  <m:sub/>
                                  <m:sup>
                                    <m:r>
                                      <a:rPr lang="en-IN" i="1">
                                        <a:solidFill>
                                          <a:srgbClr val="000000"/>
                                        </a:solidFill>
                                        <a:latin typeface="Cambria Math" panose="02040503050406030204" pitchFamily="18" charset="0"/>
                                      </a:rPr>
                                      <m:t>𝐴</m:t>
                                    </m:r>
                                  </m:sup>
                                  <m:e>
                                    <m:sSub>
                                      <m:sSubPr>
                                        <m:ctrlPr>
                                          <a:rPr lang="en-IN"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i="1">
                                            <a:solidFill>
                                              <a:srgbClr val="000000"/>
                                            </a:solidFill>
                                            <a:latin typeface="Cambria Math" panose="02040503050406030204" pitchFamily="18" charset="0"/>
                                          </a:rPr>
                                          <m:t>𝐵</m:t>
                                        </m:r>
                                      </m:sub>
                                    </m:sSub>
                                  </m:e>
                                </m:sPre>
                              </m:e>
                            </m:mr>
                          </m:m>
                        </m:e>
                      </m:d>
                      <m:sPre>
                        <m:sPrePr>
                          <m:ctrlPr>
                            <a:rPr lang="en-IN" sz="2400" b="1" i="1" smtClean="0">
                              <a:latin typeface="Cambria Math"/>
                              <a:ea typeface="Cambria Math" panose="02040503050406030204" pitchFamily="18" charset="0"/>
                            </a:rPr>
                          </m:ctrlPr>
                        </m:sPrePr>
                        <m:sub/>
                        <m:sup>
                          <m:r>
                            <a:rPr lang="en-IN" b="0" i="1" smtClean="0">
                              <a:latin typeface="Cambria Math" panose="02040503050406030204" pitchFamily="18" charset="0"/>
                            </a:rPr>
                            <m:t>𝐵</m:t>
                          </m:r>
                        </m:sup>
                        <m:e>
                          <m:r>
                            <a:rPr lang="en-IN" b="1" i="1" smtClean="0">
                              <a:latin typeface="Cambria Math" panose="02040503050406030204" pitchFamily="18" charset="0"/>
                            </a:rPr>
                            <m:t>𝑷</m:t>
                          </m:r>
                        </m:e>
                      </m:sPre>
                    </m:oMath>
                  </m:oMathPara>
                </a14:m>
                <a:endParaRPr lang="en-IN" sz="24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6942315" y="1308887"/>
                <a:ext cx="3492431" cy="416845"/>
              </a:xfrm>
              <a:prstGeom prst="rect">
                <a:avLst/>
              </a:prstGeom>
              <a:blipFill>
                <a:blip r:embed="rId15"/>
                <a:stretch>
                  <a:fillRect r="-34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333344" y="2044531"/>
                <a:ext cx="6952519" cy="13194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b="1" i="1" smtClean="0">
                              <a:latin typeface="Cambria Math"/>
                            </a:rPr>
                          </m:ctrlPr>
                        </m:dPr>
                        <m:e>
                          <m:m>
                            <m:mPr>
                              <m:mcs>
                                <m:mc>
                                  <m:mcPr>
                                    <m:count m:val="3"/>
                                    <m:mcJc m:val="center"/>
                                  </m:mcPr>
                                </m:mc>
                              </m:mcs>
                              <m:ctrlPr>
                                <a:rPr lang="en-IN" sz="2400" b="1" i="1">
                                  <a:latin typeface="Cambria Math"/>
                                </a:rPr>
                              </m:ctrlPr>
                            </m:mPr>
                            <m:mr>
                              <m:e>
                                <m:sPre>
                                  <m:sPrePr>
                                    <m:ctrlPr>
                                      <a:rPr lang="en-IN" sz="2400" b="1" i="1">
                                        <a:latin typeface="Cambria Math"/>
                                      </a:rPr>
                                    </m:ctrlPr>
                                  </m:sPrePr>
                                  <m:sub/>
                                  <m:sup>
                                    <m:r>
                                      <a:rPr lang="en-IN" i="1">
                                        <a:latin typeface="Cambria Math" panose="02040503050406030204" pitchFamily="18" charset="0"/>
                                      </a:rPr>
                                      <m:t>𝐴</m:t>
                                    </m:r>
                                  </m:sup>
                                  <m:e>
                                    <m:sSub>
                                      <m:sSubPr>
                                        <m:ctrlPr>
                                          <a:rPr lang="en-IN" i="1">
                                            <a:latin typeface="Cambria Math"/>
                                          </a:rPr>
                                        </m:ctrlPr>
                                      </m:sSubPr>
                                      <m:e>
                                        <m:acc>
                                          <m:accPr>
                                            <m:chr m:val="̂"/>
                                            <m:ctrlPr>
                                              <a:rPr lang="en-IN" sz="2400" b="1" i="1">
                                                <a:latin typeface="Cambria Math"/>
                                              </a:rPr>
                                            </m:ctrlPr>
                                          </m:accPr>
                                          <m:e>
                                            <m:r>
                                              <a:rPr lang="en-IN" sz="2400" b="1" i="1">
                                                <a:latin typeface="Cambria Math" panose="02040503050406030204" pitchFamily="18" charset="0"/>
                                              </a:rPr>
                                              <m:t>𝑿</m:t>
                                            </m:r>
                                          </m:e>
                                        </m:acc>
                                      </m:e>
                                      <m:sub>
                                        <m:r>
                                          <a:rPr lang="en-IN" i="1">
                                            <a:latin typeface="Cambria Math" panose="02040503050406030204" pitchFamily="18" charset="0"/>
                                          </a:rPr>
                                          <m:t>𝐵</m:t>
                                        </m:r>
                                      </m:sub>
                                    </m:sSub>
                                  </m:e>
                                </m:sPre>
                              </m:e>
                              <m:e>
                                <m:sPre>
                                  <m:sPrePr>
                                    <m:ctrlPr>
                                      <a:rPr lang="en-IN" sz="2400" b="1" i="1">
                                        <a:latin typeface="Cambria Math"/>
                                      </a:rPr>
                                    </m:ctrlPr>
                                  </m:sPrePr>
                                  <m:sub/>
                                  <m:sup>
                                    <m:r>
                                      <a:rPr lang="en-IN" i="1">
                                        <a:latin typeface="Cambria Math" panose="02040503050406030204" pitchFamily="18" charset="0"/>
                                      </a:rPr>
                                      <m:t>𝐴</m:t>
                                    </m:r>
                                  </m:sup>
                                  <m:e>
                                    <m:sSub>
                                      <m:sSubPr>
                                        <m:ctrlPr>
                                          <a:rPr lang="en-IN" i="1">
                                            <a:latin typeface="Cambria Math"/>
                                          </a:rPr>
                                        </m:ctrlPr>
                                      </m:sSubPr>
                                      <m:e>
                                        <m:acc>
                                          <m:accPr>
                                            <m:chr m:val="̂"/>
                                            <m:ctrlPr>
                                              <a:rPr lang="en-IN" sz="2400" b="1" i="1">
                                                <a:latin typeface="Cambria Math"/>
                                              </a:rPr>
                                            </m:ctrlPr>
                                          </m:accPr>
                                          <m:e>
                                            <m:r>
                                              <a:rPr lang="en-IN" sz="2400" b="1" i="1">
                                                <a:latin typeface="Cambria Math" panose="02040503050406030204" pitchFamily="18" charset="0"/>
                                              </a:rPr>
                                              <m:t>𝒀</m:t>
                                            </m:r>
                                          </m:e>
                                        </m:acc>
                                      </m:e>
                                      <m:sub>
                                        <m:r>
                                          <a:rPr lang="en-IN" i="1">
                                            <a:latin typeface="Cambria Math" panose="02040503050406030204" pitchFamily="18" charset="0"/>
                                          </a:rPr>
                                          <m:t>𝐵</m:t>
                                        </m:r>
                                      </m:sub>
                                    </m:sSub>
                                  </m:e>
                                </m:sPre>
                              </m:e>
                              <m:e>
                                <m:sPre>
                                  <m:sPrePr>
                                    <m:ctrlPr>
                                      <a:rPr lang="en-IN" sz="2400" b="1" i="1">
                                        <a:solidFill>
                                          <a:srgbClr val="000000"/>
                                        </a:solidFill>
                                        <a:latin typeface="Cambria Math"/>
                                      </a:rPr>
                                    </m:ctrlPr>
                                  </m:sPrePr>
                                  <m:sub/>
                                  <m:sup>
                                    <m:r>
                                      <a:rPr lang="en-IN" i="1">
                                        <a:solidFill>
                                          <a:srgbClr val="000000"/>
                                        </a:solidFill>
                                        <a:latin typeface="Cambria Math" panose="02040503050406030204" pitchFamily="18" charset="0"/>
                                      </a:rPr>
                                      <m:t>𝐴</m:t>
                                    </m:r>
                                  </m:sup>
                                  <m:e>
                                    <m:sSub>
                                      <m:sSubPr>
                                        <m:ctrlPr>
                                          <a:rPr lang="en-IN"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𝒁</m:t>
                                            </m:r>
                                          </m:e>
                                        </m:acc>
                                      </m:e>
                                      <m:sub>
                                        <m:r>
                                          <a:rPr lang="en-IN" i="1">
                                            <a:solidFill>
                                              <a:srgbClr val="000000"/>
                                            </a:solidFill>
                                            <a:latin typeface="Cambria Math" panose="02040503050406030204" pitchFamily="18" charset="0"/>
                                          </a:rPr>
                                          <m:t>𝐵</m:t>
                                        </m:r>
                                      </m:sub>
                                    </m:sSub>
                                  </m:e>
                                </m:sPre>
                              </m:e>
                            </m:mr>
                          </m:m>
                        </m:e>
                      </m:d>
                      <m:r>
                        <a:rPr lang="en-IN" b="1" i="1" smtClean="0">
                          <a:solidFill>
                            <a:srgbClr val="000000"/>
                          </a:solidFill>
                          <a:latin typeface="Cambria Math" panose="02040503050406030204" pitchFamily="18" charset="0"/>
                        </a:rPr>
                        <m:t>=</m:t>
                      </m:r>
                      <m:d>
                        <m:dPr>
                          <m:begChr m:val="["/>
                          <m:endChr m:val="]"/>
                          <m:ctrlPr>
                            <a:rPr lang="en-IN" b="1" i="1" smtClean="0">
                              <a:solidFill>
                                <a:srgbClr val="000000"/>
                              </a:solidFill>
                              <a:latin typeface="Cambria Math"/>
                            </a:rPr>
                          </m:ctrlPr>
                        </m:dPr>
                        <m:e>
                          <m:m>
                            <m:mPr>
                              <m:mcs>
                                <m:mc>
                                  <m:mcPr>
                                    <m:count m:val="3"/>
                                    <m:mcJc m:val="center"/>
                                  </m:mcPr>
                                </m:mc>
                              </m:mcs>
                              <m:ctrlPr>
                                <a:rPr lang="en-IN" b="1" i="1" smtClean="0">
                                  <a:solidFill>
                                    <a:srgbClr val="000000"/>
                                  </a:solidFill>
                                  <a:latin typeface="Cambria Math"/>
                                </a:rPr>
                              </m:ctrlPr>
                            </m:mPr>
                            <m:mr>
                              <m:e>
                                <m:sSub>
                                  <m:sSubPr>
                                    <m:ctrlPr>
                                      <a:rPr lang="en-IN" b="1" i="1" smtClean="0">
                                        <a:solidFill>
                                          <a:srgbClr val="000000"/>
                                        </a:solidFill>
                                        <a:latin typeface="Cambria Math"/>
                                      </a:rPr>
                                    </m:ctrlPr>
                                  </m:sSubPr>
                                  <m:e>
                                    <m:acc>
                                      <m:accPr>
                                        <m:chr m:val="̂"/>
                                        <m:ctrlPr>
                                          <a:rPr lang="en-IN" sz="2400" b="1" i="1" smtClean="0">
                                            <a:solidFill>
                                              <a:srgbClr val="000000"/>
                                            </a:solidFill>
                                            <a:latin typeface="Cambria Math"/>
                                          </a:rPr>
                                        </m:ctrlPr>
                                      </m:accPr>
                                      <m:e>
                                        <m:r>
                                          <a:rPr lang="en-IN" sz="2400" b="1" i="1" smtClean="0">
                                            <a:solidFill>
                                              <a:srgbClr val="000000"/>
                                            </a:solidFill>
                                            <a:latin typeface="Cambria Math" panose="02040503050406030204" pitchFamily="18" charset="0"/>
                                          </a:rPr>
                                          <m:t>𝑿</m:t>
                                        </m:r>
                                      </m:e>
                                    </m:acc>
                                  </m:e>
                                  <m:sub>
                                    <m:r>
                                      <a:rPr lang="en-IN" b="1" i="1" smtClean="0">
                                        <a:solidFill>
                                          <a:srgbClr val="000000"/>
                                        </a:solidFill>
                                        <a:latin typeface="Cambria Math" panose="02040503050406030204" pitchFamily="18" charset="0"/>
                                      </a:rPr>
                                      <m:t>𝑩</m:t>
                                    </m:r>
                                  </m:sub>
                                </m:sSub>
                                <m:r>
                                  <m:rPr>
                                    <m:brk m:alnAt="7"/>
                                  </m:rPr>
                                  <a:rPr lang="en-IN" b="1" i="1" smtClean="0">
                                    <a:solidFill>
                                      <a:srgbClr val="000000"/>
                                    </a:solidFill>
                                    <a:latin typeface="Cambria Math" panose="02040503050406030204" pitchFamily="18" charset="0"/>
                                    <a:ea typeface="Cambria Math" panose="02040503050406030204" pitchFamily="18" charset="0"/>
                                  </a:rPr>
                                  <m:t>∙</m:t>
                                </m:r>
                                <m:sSub>
                                  <m:sSubPr>
                                    <m:ctrlPr>
                                      <a:rPr lang="en-IN" b="1" i="1" smtClean="0">
                                        <a:solidFill>
                                          <a:srgbClr val="000000"/>
                                        </a:solidFill>
                                        <a:latin typeface="Cambria Math"/>
                                        <a:ea typeface="Cambria Math" panose="02040503050406030204" pitchFamily="18" charset="0"/>
                                      </a:rPr>
                                    </m:ctrlPr>
                                  </m:sSubPr>
                                  <m:e>
                                    <m:acc>
                                      <m:accPr>
                                        <m:chr m:val="̂"/>
                                        <m:ctrlPr>
                                          <a:rPr lang="en-IN" sz="2400" b="1" i="1" smtClean="0">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𝑿</m:t>
                                        </m:r>
                                      </m:e>
                                    </m:acc>
                                  </m:e>
                                  <m:sub>
                                    <m:r>
                                      <a:rPr lang="en-IN" b="1" i="1" smtClean="0">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𝑿</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𝒀</m:t>
                                        </m:r>
                                      </m:e>
                                    </m:acc>
                                  </m:e>
                                  <m:sub>
                                    <m:r>
                                      <a:rPr lang="en-IN" b="1" i="1">
                                        <a:solidFill>
                                          <a:srgbClr val="000000"/>
                                        </a:solidFill>
                                        <a:latin typeface="Cambria Math" panose="02040503050406030204" pitchFamily="18" charset="0"/>
                                        <a:ea typeface="Cambria Math" panose="02040503050406030204" pitchFamily="18" charset="0"/>
                                      </a:rPr>
                                      <m:t>𝑨</m:t>
                                    </m:r>
                                  </m:sub>
                                </m:sSub>
                              </m:e>
                            </m:mr>
                            <m:mr>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a:solidFill>
                                              <a:srgbClr val="000000"/>
                                            </a:solidFill>
                                            <a:latin typeface="Cambria Math" panose="02040503050406030204" pitchFamily="18" charset="0"/>
                                          </a:rPr>
                                          <m:t>𝑿</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𝒀</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e>
                                <m:sSub>
                                  <m:sSubPr>
                                    <m:ctrlPr>
                                      <a:rPr lang="en-IN" b="1" i="1">
                                        <a:solidFill>
                                          <a:srgbClr val="000000"/>
                                        </a:solidFill>
                                        <a:latin typeface="Cambria Math"/>
                                      </a:rPr>
                                    </m:ctrlPr>
                                  </m:sSubPr>
                                  <m:e>
                                    <m:acc>
                                      <m:accPr>
                                        <m:chr m:val="̂"/>
                                        <m:ctrlPr>
                                          <a:rPr lang="en-IN" sz="2400" b="1" i="1">
                                            <a:solidFill>
                                              <a:srgbClr val="000000"/>
                                            </a:solidFill>
                                            <a:latin typeface="Cambria Math"/>
                                          </a:rPr>
                                        </m:ctrlPr>
                                      </m:accPr>
                                      <m:e>
                                        <m:r>
                                          <a:rPr lang="en-IN" sz="2400" b="1" i="1" smtClean="0">
                                            <a:solidFill>
                                              <a:srgbClr val="000000"/>
                                            </a:solidFill>
                                            <a:latin typeface="Cambria Math" panose="02040503050406030204" pitchFamily="18" charset="0"/>
                                          </a:rPr>
                                          <m:t>𝒁</m:t>
                                        </m:r>
                                      </m:e>
                                    </m:acc>
                                  </m:e>
                                  <m:sub>
                                    <m:r>
                                      <a:rPr lang="en-IN" b="1" i="1">
                                        <a:solidFill>
                                          <a:srgbClr val="000000"/>
                                        </a:solidFill>
                                        <a:latin typeface="Cambria Math" panose="02040503050406030204" pitchFamily="18" charset="0"/>
                                      </a:rPr>
                                      <m:t>𝑩</m:t>
                                    </m:r>
                                  </m:sub>
                                </m:sSub>
                                <m:r>
                                  <m:rPr>
                                    <m:brk m:alnAt="7"/>
                                  </m:rPr>
                                  <a:rPr lang="en-IN" b="1" i="1">
                                    <a:solidFill>
                                      <a:srgbClr val="000000"/>
                                    </a:solidFill>
                                    <a:latin typeface="Cambria Math" panose="02040503050406030204" pitchFamily="18" charset="0"/>
                                    <a:ea typeface="Cambria Math" panose="02040503050406030204" pitchFamily="18" charset="0"/>
                                  </a:rPr>
                                  <m:t>∙</m:t>
                                </m:r>
                                <m:sSub>
                                  <m:sSubPr>
                                    <m:ctrlPr>
                                      <a:rPr lang="en-IN" b="1" i="1">
                                        <a:solidFill>
                                          <a:srgbClr val="000000"/>
                                        </a:solidFill>
                                        <a:latin typeface="Cambria Math"/>
                                        <a:ea typeface="Cambria Math" panose="02040503050406030204" pitchFamily="18" charset="0"/>
                                      </a:rPr>
                                    </m:ctrlPr>
                                  </m:sSubPr>
                                  <m:e>
                                    <m:acc>
                                      <m:accPr>
                                        <m:chr m:val="̂"/>
                                        <m:ctrlPr>
                                          <a:rPr lang="en-IN" sz="2400" b="1" i="1">
                                            <a:solidFill>
                                              <a:srgbClr val="000000"/>
                                            </a:solidFill>
                                            <a:latin typeface="Cambria Math"/>
                                            <a:ea typeface="Cambria Math" panose="02040503050406030204" pitchFamily="18" charset="0"/>
                                          </a:rPr>
                                        </m:ctrlPr>
                                      </m:accPr>
                                      <m:e>
                                        <m:r>
                                          <a:rPr lang="en-IN" sz="2400" b="1" i="1">
                                            <a:solidFill>
                                              <a:srgbClr val="000000"/>
                                            </a:solidFill>
                                            <a:latin typeface="Cambria Math" panose="02040503050406030204" pitchFamily="18" charset="0"/>
                                            <a:ea typeface="Cambria Math" panose="02040503050406030204" pitchFamily="18" charset="0"/>
                                          </a:rPr>
                                          <m:t>𝒁</m:t>
                                        </m:r>
                                      </m:e>
                                    </m:acc>
                                  </m:e>
                                  <m:sub>
                                    <m:r>
                                      <a:rPr lang="en-IN" b="1" i="1">
                                        <a:solidFill>
                                          <a:srgbClr val="000000"/>
                                        </a:solidFill>
                                        <a:latin typeface="Cambria Math" panose="02040503050406030204" pitchFamily="18" charset="0"/>
                                        <a:ea typeface="Cambria Math" panose="02040503050406030204" pitchFamily="18" charset="0"/>
                                      </a:rPr>
                                      <m:t>𝑨</m:t>
                                    </m:r>
                                  </m:sub>
                                </m:sSub>
                              </m:e>
                            </m:mr>
                          </m:m>
                        </m:e>
                      </m:d>
                    </m:oMath>
                  </m:oMathPara>
                </a14:m>
                <a:endParaRPr lang="en-IN" dirty="0"/>
              </a:p>
            </p:txBody>
          </p:sp>
        </mc:Choice>
        <mc:Fallback xmlns="">
          <p:sp>
            <p:nvSpPr>
              <p:cNvPr id="40" name="Rectangle 39"/>
              <p:cNvSpPr>
                <a:spLocks noRot="1" noChangeAspect="1" noMove="1" noResize="1" noEditPoints="1" noAdjustHandles="1" noChangeArrowheads="1" noChangeShapeType="1" noTextEdit="1"/>
              </p:cNvSpPr>
              <p:nvPr/>
            </p:nvSpPr>
            <p:spPr>
              <a:xfrm>
                <a:off x="5333344" y="2044531"/>
                <a:ext cx="6952519" cy="1319464"/>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8180397" y="3425540"/>
                <a:ext cx="3248838" cy="1093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smtClean="0">
                          <a:solidFill>
                            <a:srgbClr val="000000"/>
                          </a:solidFill>
                          <a:latin typeface="Cambria Math" panose="02040503050406030204" pitchFamily="18" charset="0"/>
                          <a:ea typeface="Cambria Math" panose="02040503050406030204" pitchFamily="18" charset="0"/>
                        </a:rPr>
                        <m:t>=</m:t>
                      </m:r>
                      <m:d>
                        <m:dPr>
                          <m:begChr m:val="["/>
                          <m:endChr m:val="]"/>
                          <m:ctrlPr>
                            <a:rPr lang="en-IN" sz="2400" b="1" i="1">
                              <a:solidFill>
                                <a:srgbClr val="000000"/>
                              </a:solidFill>
                              <a:latin typeface="Cambria Math"/>
                              <a:ea typeface="Cambria Math" panose="02040503050406030204" pitchFamily="18" charset="0"/>
                            </a:rPr>
                          </m:ctrlPr>
                        </m:dPr>
                        <m:e>
                          <m:m>
                            <m:mPr>
                              <m:mcs>
                                <m:mc>
                                  <m:mcPr>
                                    <m:count m:val="3"/>
                                    <m:mcJc m:val="center"/>
                                  </m:mcPr>
                                </m:mc>
                              </m:mcs>
                              <m:ctrlPr>
                                <a:rPr lang="en-IN" sz="2400" b="1" i="1">
                                  <a:solidFill>
                                    <a:srgbClr val="000000"/>
                                  </a:solidFill>
                                  <a:latin typeface="Cambria Math"/>
                                  <a:ea typeface="Cambria Math" panose="02040503050406030204" pitchFamily="18" charset="0"/>
                                </a:rPr>
                              </m:ctrlPr>
                            </m:mPr>
                            <m:mr>
                              <m:e>
                                <m:r>
                                  <a:rPr lang="en-IN" sz="2400" b="1" i="1">
                                    <a:solidFill>
                                      <a:srgbClr val="000000"/>
                                    </a:solidFill>
                                    <a:latin typeface="Cambria Math" panose="02040503050406030204" pitchFamily="18" charset="0"/>
                                    <a:ea typeface="Cambria Math" panose="02040503050406030204" pitchFamily="18" charset="0"/>
                                  </a:rPr>
                                  <m:t>𝒄𝒐𝒔</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a:solidFill>
                                      <a:srgbClr val="000000"/>
                                    </a:solidFill>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ea typeface="Cambria Math" panose="02040503050406030204" pitchFamily="18" charset="0"/>
                                  </a:rPr>
                                  <m:t>𝒔𝒊𝒏</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smtClean="0">
                                    <a:solidFill>
                                      <a:srgbClr val="000000"/>
                                    </a:solidFill>
                                    <a:latin typeface="Cambria Math" panose="02040503050406030204" pitchFamily="18" charset="0"/>
                                    <a:ea typeface="Cambria Math" panose="02040503050406030204" pitchFamily="18" charset="0"/>
                                  </a:rPr>
                                  <m:t>𝟎</m:t>
                                </m:r>
                              </m:e>
                            </m:mr>
                            <m:mr>
                              <m:e>
                                <m:r>
                                  <a:rPr lang="en-IN" sz="2400" b="1" i="1">
                                    <a:solidFill>
                                      <a:srgbClr val="000000"/>
                                    </a:solidFill>
                                    <a:latin typeface="Cambria Math" panose="02040503050406030204" pitchFamily="18" charset="0"/>
                                    <a:ea typeface="Cambria Math" panose="02040503050406030204" pitchFamily="18" charset="0"/>
                                  </a:rPr>
                                  <m:t>𝒔𝒊𝒏</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a:solidFill>
                                      <a:srgbClr val="000000"/>
                                    </a:solidFill>
                                    <a:latin typeface="Cambria Math" panose="02040503050406030204" pitchFamily="18" charset="0"/>
                                    <a:ea typeface="Cambria Math" panose="02040503050406030204" pitchFamily="18" charset="0"/>
                                  </a:rPr>
                                  <m:t>𝒄𝒐𝒔</m:t>
                                </m:r>
                                <m:r>
                                  <m:rPr>
                                    <m:sty m:val="p"/>
                                  </m:rPr>
                                  <a:rPr lang="el-GR" sz="2400" b="1" i="1">
                                    <a:solidFill>
                                      <a:srgbClr val="000000"/>
                                    </a:solidFill>
                                    <a:latin typeface="Cambria Math" panose="02040503050406030204" pitchFamily="18" charset="0"/>
                                    <a:ea typeface="Cambria Math" panose="02040503050406030204" pitchFamily="18" charset="0"/>
                                  </a:rPr>
                                  <m:t>ϕ</m:t>
                                </m:r>
                              </m:e>
                              <m:e>
                                <m:r>
                                  <a:rPr lang="en-IN" sz="2400" b="1" i="1" smtClean="0">
                                    <a:solidFill>
                                      <a:srgbClr val="000000"/>
                                    </a:solidFill>
                                    <a:latin typeface="Cambria Math" panose="02040503050406030204" pitchFamily="18" charset="0"/>
                                    <a:ea typeface="Cambria Math" panose="02040503050406030204" pitchFamily="18" charset="0"/>
                                  </a:rPr>
                                  <m:t>𝟎</m:t>
                                </m:r>
                              </m:e>
                            </m:mr>
                            <m:mr>
                              <m:e>
                                <m:r>
                                  <a:rPr lang="en-IN" sz="2400" b="1" i="1" smtClean="0">
                                    <a:solidFill>
                                      <a:srgbClr val="000000"/>
                                    </a:solidFill>
                                    <a:latin typeface="Cambria Math" panose="02040503050406030204" pitchFamily="18" charset="0"/>
                                    <a:ea typeface="Cambria Math" panose="02040503050406030204" pitchFamily="18" charset="0"/>
                                  </a:rPr>
                                  <m:t>𝟎</m:t>
                                </m:r>
                              </m:e>
                              <m:e>
                                <m:r>
                                  <a:rPr lang="en-IN" sz="2400" b="1" i="1" smtClean="0">
                                    <a:solidFill>
                                      <a:srgbClr val="000000"/>
                                    </a:solidFill>
                                    <a:latin typeface="Cambria Math" panose="02040503050406030204" pitchFamily="18" charset="0"/>
                                    <a:ea typeface="Cambria Math" panose="02040503050406030204" pitchFamily="18" charset="0"/>
                                  </a:rPr>
                                  <m:t>𝟎</m:t>
                                </m:r>
                              </m:e>
                              <m:e>
                                <m:r>
                                  <a:rPr lang="en-IN" sz="2400" b="1" i="1" smtClean="0">
                                    <a:solidFill>
                                      <a:srgbClr val="000000"/>
                                    </a:solidFill>
                                    <a:latin typeface="Cambria Math" panose="02040503050406030204" pitchFamily="18" charset="0"/>
                                    <a:ea typeface="Cambria Math" panose="02040503050406030204" pitchFamily="18" charset="0"/>
                                  </a:rPr>
                                  <m:t>𝟏</m:t>
                                </m:r>
                              </m:e>
                            </m:mr>
                          </m:m>
                        </m:e>
                      </m:d>
                    </m:oMath>
                  </m:oMathPara>
                </a14:m>
                <a:endParaRPr lang="en-IN" sz="2400" dirty="0"/>
              </a:p>
            </p:txBody>
          </p:sp>
        </mc:Choice>
        <mc:Fallback xmlns="">
          <p:sp>
            <p:nvSpPr>
              <p:cNvPr id="44" name="Rectangle 43"/>
              <p:cNvSpPr>
                <a:spLocks noRot="1" noChangeAspect="1" noMove="1" noResize="1" noEditPoints="1" noAdjustHandles="1" noChangeArrowheads="1" noChangeShapeType="1" noTextEdit="1"/>
              </p:cNvSpPr>
              <p:nvPr/>
            </p:nvSpPr>
            <p:spPr>
              <a:xfrm>
                <a:off x="8180397" y="3425540"/>
                <a:ext cx="3248838" cy="1093826"/>
              </a:xfrm>
              <a:prstGeom prst="rect">
                <a:avLst/>
              </a:prstGeom>
              <a:blipFill>
                <a:blip r:embed="rId17"/>
                <a:stretch>
                  <a:fillRect/>
                </a:stretch>
              </a:blipFill>
            </p:spPr>
            <p:txBody>
              <a:bodyPr/>
              <a:lstStyle/>
              <a:p>
                <a:r>
                  <a:rPr lang="en-IN">
                    <a:noFill/>
                  </a:rPr>
                  <a:t> </a:t>
                </a:r>
              </a:p>
            </p:txBody>
          </p:sp>
        </mc:Fallback>
      </mc:AlternateContent>
      <p:sp>
        <p:nvSpPr>
          <p:cNvPr id="45" name="Right Brace 44"/>
          <p:cNvSpPr/>
          <p:nvPr/>
        </p:nvSpPr>
        <p:spPr>
          <a:xfrm rot="5400000">
            <a:off x="9885126" y="3376329"/>
            <a:ext cx="181534" cy="2574726"/>
          </a:xfrm>
          <a:prstGeom prst="rightBrace">
            <a:avLst>
              <a:gd name="adj1" fmla="val 162438"/>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6" name="TextBox 45"/>
              <p:cNvSpPr txBox="1"/>
              <p:nvPr/>
            </p:nvSpPr>
            <p:spPr>
              <a:xfrm>
                <a:off x="7422437" y="4722422"/>
                <a:ext cx="4851698" cy="5091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rPr>
                  <a:t>R</a:t>
                </a:r>
                <a14:m>
                  <m:oMath xmlns:m="http://schemas.openxmlformats.org/officeDocument/2006/math">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𝐨𝐭𝐚𝐭𝐢𝐨𝐧</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 </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𝐌𝐚𝐭𝐫𝐢𝐱</m:t>
                    </m:r>
                    <m:r>
                      <a:rPr kumimoji="0" lang="en-IN" sz="2400" b="1" i="0" u="none" strike="noStrike" kern="1200" cap="none" spc="0" normalizeH="0" baseline="0" noProof="0" smtClean="0">
                        <a:ln>
                          <a:noFill/>
                        </a:ln>
                        <a:solidFill>
                          <a:srgbClr val="FF0000"/>
                        </a:solidFill>
                        <a:effectLst/>
                        <a:uLnTx/>
                        <a:uFillTx/>
                        <a:latin typeface="Cambria Math" panose="02040503050406030204" pitchFamily="18" charset="0"/>
                      </a:rPr>
                      <m:t> </m:t>
                    </m:r>
                    <m:sPre>
                      <m:sPrePr>
                        <m:ctrlPr>
                          <a:rPr kumimoji="0" lang="en-IN" sz="2400" b="1" i="1" u="none" strike="noStrike" kern="1200" cap="none" spc="0" normalizeH="0" baseline="0" noProof="0" smtClean="0">
                            <a:ln>
                              <a:noFill/>
                            </a:ln>
                            <a:solidFill>
                              <a:srgbClr val="FF0000"/>
                            </a:solidFill>
                            <a:effectLst/>
                            <a:uLnTx/>
                            <a:uFillTx/>
                            <a:latin typeface="Cambria Math"/>
                          </a:rPr>
                        </m:ctrlPr>
                      </m:sPrePr>
                      <m:sub>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𝑩</m:t>
                        </m:r>
                      </m:sub>
                      <m:sup>
                        <m:r>
                          <a:rPr lang="en-IN" sz="2400" b="1" i="1" smtClean="0">
                            <a:solidFill>
                              <a:srgbClr val="FF0000"/>
                            </a:solidFill>
                            <a:latin typeface="Cambria Math" panose="02040503050406030204" pitchFamily="18" charset="0"/>
                          </a:rPr>
                          <m:t>𝑨</m:t>
                        </m:r>
                      </m:sup>
                      <m:e>
                        <m:d>
                          <m:dPr>
                            <m:begChr m:val="["/>
                            <m:endChr m:val="]"/>
                            <m:ctrlPr>
                              <a:rPr lang="en-IN" sz="2400" b="1" i="1" smtClean="0">
                                <a:solidFill>
                                  <a:srgbClr val="FF0000"/>
                                </a:solidFill>
                                <a:latin typeface="Cambria Math"/>
                              </a:rPr>
                            </m:ctrlPr>
                          </m:dPr>
                          <m:e>
                            <m:r>
                              <a:rPr lang="en-IN" sz="2400" b="1" i="1" smtClean="0">
                                <a:solidFill>
                                  <a:srgbClr val="FF0000"/>
                                </a:solidFill>
                                <a:latin typeface="Cambria Math" panose="02040503050406030204" pitchFamily="18" charset="0"/>
                              </a:rPr>
                              <m:t>𝑹</m:t>
                            </m:r>
                          </m:e>
                        </m:d>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d>
                          <m:dPr>
                            <m:ctrlPr>
                              <a:rPr lang="en-IN" sz="2400" b="1" i="1" smtClean="0">
                                <a:solidFill>
                                  <a:srgbClr val="FF0000"/>
                                </a:solidFill>
                                <a:latin typeface="Cambria Math"/>
                              </a:rPr>
                            </m:ctrlPr>
                          </m:dPr>
                          <m:e>
                            <m:acc>
                              <m:accPr>
                                <m:chr m:val="̂"/>
                                <m:ctrlPr>
                                  <a:rPr kumimoji="0" lang="en-IN" sz="2400" b="1" i="1" u="none" strike="noStrike" kern="1200" cap="none" spc="0" normalizeH="0" baseline="0" noProof="0" smtClean="0">
                                    <a:ln>
                                      <a:noFill/>
                                    </a:ln>
                                    <a:solidFill>
                                      <a:srgbClr val="FF0000"/>
                                    </a:solidFill>
                                    <a:effectLst/>
                                    <a:uLnTx/>
                                    <a:uFillTx/>
                                    <a:latin typeface="Cambria Math"/>
                                  </a:rPr>
                                </m:ctrlPr>
                              </m:accPr>
                              <m:e>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𝒁</m:t>
                                </m:r>
                              </m:e>
                            </m:acc>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rPr>
                              <m:t>,</m:t>
                            </m:r>
                            <m:r>
                              <a:rPr kumimoji="0" lang="el-GR"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𝝓</m:t>
                            </m:r>
                          </m:e>
                        </m:d>
                        <m:r>
                          <a:rPr kumimoji="0" lang="en-IN"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e>
                    </m:sPre>
                  </m:oMath>
                </a14:m>
                <a:endParaRPr kumimoji="0" lang="en-IN" sz="2400" b="1" i="0" u="none" strike="noStrike" kern="1200" cap="none" spc="0" normalizeH="0" baseline="0" noProof="0" dirty="0">
                  <a:ln>
                    <a:noFill/>
                  </a:ln>
                  <a:solidFill>
                    <a:srgbClr val="FF0000"/>
                  </a:solidFill>
                  <a:effectLst/>
                  <a:uLnTx/>
                  <a:uFillTx/>
                  <a:latin typeface="Franklin Gothic Book" panose="020B0503020102020204"/>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7422437" y="4722422"/>
                <a:ext cx="4851698" cy="509178"/>
              </a:xfrm>
              <a:prstGeom prst="rect">
                <a:avLst/>
              </a:prstGeom>
              <a:blipFill>
                <a:blip r:embed="rId18"/>
                <a:stretch>
                  <a:fillRect l="-2013" t="-4819" b="-22892"/>
                </a:stretch>
              </a:blipFill>
            </p:spPr>
            <p:txBody>
              <a:bodyPr/>
              <a:lstStyle/>
              <a:p>
                <a:r>
                  <a:rPr lang="en-IN">
                    <a:noFill/>
                  </a:rPr>
                  <a:t> </a:t>
                </a:r>
              </a:p>
            </p:txBody>
          </p:sp>
        </mc:Fallback>
      </mc:AlternateContent>
      <p:sp>
        <p:nvSpPr>
          <p:cNvPr id="41" name="Rectangle 40"/>
          <p:cNvSpPr/>
          <p:nvPr/>
        </p:nvSpPr>
        <p:spPr>
          <a:xfrm>
            <a:off x="1502475" y="155355"/>
            <a:ext cx="7903687" cy="584775"/>
          </a:xfrm>
          <a:prstGeom prst="rect">
            <a:avLst/>
          </a:prstGeom>
        </p:spPr>
        <p:txBody>
          <a:bodyPr wrap="square">
            <a:spAutoFit/>
          </a:bodyPr>
          <a:lstStyle/>
          <a:p>
            <a:r>
              <a:rPr lang="en-IN" sz="3200" cap="all" spc="200" dirty="0">
                <a:solidFill>
                  <a:srgbClr val="FF0000"/>
                </a:solidFill>
                <a:ea typeface="+mj-ea"/>
                <a:cs typeface="+mj-cs"/>
              </a:rPr>
              <a:t>EXAMPLE – Rotation axis is Z</a:t>
            </a:r>
            <a:r>
              <a:rPr lang="en-IN" sz="3200" cap="all" spc="200" dirty="0" smtClean="0">
                <a:solidFill>
                  <a:srgbClr val="FF0000"/>
                </a:solidFill>
                <a:ea typeface="+mj-ea"/>
                <a:cs typeface="+mj-cs"/>
              </a:rPr>
              <a:t>–axis</a:t>
            </a:r>
            <a:endParaRPr lang="en-IN" dirty="0"/>
          </a:p>
        </p:txBody>
      </p:sp>
      <p:sp>
        <p:nvSpPr>
          <p:cNvPr id="42" name="TextBox 41">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Tree>
    <p:extLst>
      <p:ext uri="{BB962C8B-B14F-4D97-AF65-F5344CB8AC3E}">
        <p14:creationId xmlns:p14="http://schemas.microsoft.com/office/powerpoint/2010/main" val="257093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30</a:t>
            </a:fld>
            <a:endParaRPr lang="en-IN"/>
          </a:p>
        </p:txBody>
      </p:sp>
      <p:sp>
        <p:nvSpPr>
          <p:cNvPr id="6" name="Content Placeholder 2">
            <a:extLst>
              <a:ext uri="{FF2B5EF4-FFF2-40B4-BE49-F238E27FC236}">
                <a16:creationId xmlns:a16="http://schemas.microsoft.com/office/drawing/2014/main" xmlns="" id="{B6A601BA-D0D9-46B2-A25D-67A2C2CB57A4}"/>
              </a:ext>
            </a:extLst>
          </p:cNvPr>
          <p:cNvSpPr>
            <a:spLocks noGrp="1"/>
          </p:cNvSpPr>
          <p:nvPr>
            <p:ph idx="1"/>
          </p:nvPr>
        </p:nvSpPr>
        <p:spPr>
          <a:xfrm>
            <a:off x="273269" y="1944361"/>
            <a:ext cx="11456276" cy="3101983"/>
          </a:xfrm>
        </p:spPr>
        <p:txBody>
          <a:bodyPr>
            <a:normAutofit/>
          </a:bodyPr>
          <a:lstStyle/>
          <a:p>
            <a:r>
              <a:rPr lang="en-IN" sz="2400" dirty="0"/>
              <a:t>Total of 24 angle-set conventions</a:t>
            </a:r>
          </a:p>
          <a:p>
            <a:r>
              <a:rPr lang="en-IN" sz="2400" dirty="0"/>
              <a:t>12 conventions for fixed angle sets and 12 for </a:t>
            </a:r>
            <a:r>
              <a:rPr lang="en-IN" sz="2400" dirty="0" err="1"/>
              <a:t>euler</a:t>
            </a:r>
            <a:r>
              <a:rPr lang="en-IN" sz="2400" dirty="0"/>
              <a:t> angle sets</a:t>
            </a:r>
          </a:p>
          <a:p>
            <a:r>
              <a:rPr lang="en-IN" sz="2400" dirty="0"/>
              <a:t>No reason to favour one over another, but different authors use different conventions</a:t>
            </a:r>
          </a:p>
          <a:p>
            <a:r>
              <a:rPr lang="en-IN" sz="2400" b="1" dirty="0">
                <a:solidFill>
                  <a:srgbClr val="FF0000"/>
                </a:solidFill>
                <a:latin typeface="Franklin Gothic Book" panose="020B0503020102020204" pitchFamily="34" charset="0"/>
              </a:rPr>
              <a:t>REFER APPENDIX B of Craig J.J., “Introduction to Robotics: Mechanics and Control” for entire list of angle-set conventions along with corresponding rotation matrices.</a:t>
            </a:r>
          </a:p>
          <a:p>
            <a:endParaRPr lang="en-IN" dirty="0"/>
          </a:p>
        </p:txBody>
      </p:sp>
      <p:sp>
        <p:nvSpPr>
          <p:cNvPr id="7" name="Title 1">
            <a:extLst>
              <a:ext uri="{FF2B5EF4-FFF2-40B4-BE49-F238E27FC236}">
                <a16:creationId xmlns:a16="http://schemas.microsoft.com/office/drawing/2014/main" xmlns="" id="{8F6CB5DA-E569-49B7-8EEE-37E9F668A8B1}"/>
              </a:ext>
            </a:extLst>
          </p:cNvPr>
          <p:cNvSpPr txBox="1">
            <a:spLocks/>
          </p:cNvSpPr>
          <p:nvPr/>
        </p:nvSpPr>
        <p:spPr bwMode="black">
          <a:xfrm>
            <a:off x="1524000" y="243759"/>
            <a:ext cx="8513379" cy="1027991"/>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3600" b="1" dirty="0">
                <a:solidFill>
                  <a:srgbClr val="FF0000"/>
                </a:solidFill>
                <a:latin typeface="Franklin Gothic Book" panose="020B0503020102020204" pitchFamily="34" charset="0"/>
              </a:rPr>
              <a:t>ANGLE SET CONVENTIONS</a:t>
            </a:r>
          </a:p>
        </p:txBody>
      </p:sp>
      <p:sp>
        <p:nvSpPr>
          <p:cNvPr id="9" name="TextBox 8">
            <a:extLst>
              <a:ext uri="{FF2B5EF4-FFF2-40B4-BE49-F238E27FC236}">
                <a16:creationId xmlns:a16="http://schemas.microsoft.com/office/drawing/2014/main" xmlns="" id="{87B2518B-D088-4EAA-BBD6-C51EE3EB4525}"/>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92676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31</a:t>
            </a:fld>
            <a:endParaRPr lang="en-IN"/>
          </a:p>
        </p:txBody>
      </p:sp>
      <p:sp>
        <p:nvSpPr>
          <p:cNvPr id="9" name="Rectangle 8">
            <a:extLst>
              <a:ext uri="{FF2B5EF4-FFF2-40B4-BE49-F238E27FC236}">
                <a16:creationId xmlns:a16="http://schemas.microsoft.com/office/drawing/2014/main" xmlns="" id="{C76BC0C2-D931-4F75-B9AF-B091495AAF75}"/>
              </a:ext>
            </a:extLst>
          </p:cNvPr>
          <p:cNvSpPr/>
          <p:nvPr/>
        </p:nvSpPr>
        <p:spPr>
          <a:xfrm>
            <a:off x="310469" y="683576"/>
            <a:ext cx="6805033" cy="1200329"/>
          </a:xfrm>
          <a:prstGeom prst="rect">
            <a:avLst/>
          </a:prstGeom>
        </p:spPr>
        <p:txBody>
          <a:bodyPr wrap="square">
            <a:spAutoFit/>
          </a:bodyPr>
          <a:lstStyle/>
          <a:p>
            <a:r>
              <a:rPr lang="en-IN" sz="2400" b="1" u="sng" dirty="0">
                <a:latin typeface="Franklin Gothic Book" panose="020B0503020102020204" pitchFamily="34" charset="0"/>
              </a:rPr>
              <a:t>SYNTAX – </a:t>
            </a:r>
          </a:p>
          <a:p>
            <a:r>
              <a:rPr lang="en-IN" sz="2400" b="1" u="sng" dirty="0" err="1">
                <a:solidFill>
                  <a:srgbClr val="00B0F0"/>
                </a:solidFill>
                <a:latin typeface="Franklin Gothic Book" panose="020B0503020102020204" pitchFamily="34" charset="0"/>
              </a:rPr>
              <a:t>rotm</a:t>
            </a:r>
            <a:r>
              <a:rPr lang="en-IN" sz="2400" b="1" u="sng" dirty="0">
                <a:solidFill>
                  <a:srgbClr val="00B0F0"/>
                </a:solidFill>
                <a:latin typeface="Franklin Gothic Book" panose="020B0503020102020204" pitchFamily="34" charset="0"/>
              </a:rPr>
              <a:t> = eul2rotm(</a:t>
            </a:r>
            <a:r>
              <a:rPr lang="en-IN" sz="2400" b="1" u="sng" dirty="0" err="1">
                <a:solidFill>
                  <a:srgbClr val="00B0F0"/>
                </a:solidFill>
                <a:latin typeface="Franklin Gothic Book" panose="020B0503020102020204" pitchFamily="34" charset="0"/>
              </a:rPr>
              <a:t>eul</a:t>
            </a:r>
            <a:r>
              <a:rPr lang="en-IN" sz="2400" b="1" u="sng" dirty="0">
                <a:solidFill>
                  <a:srgbClr val="00B0F0"/>
                </a:solidFill>
                <a:latin typeface="Franklin Gothic Book" panose="020B0503020102020204" pitchFamily="34" charset="0"/>
              </a:rPr>
              <a:t>)</a:t>
            </a:r>
          </a:p>
          <a:p>
            <a:r>
              <a:rPr lang="en-IN" sz="2400" b="1" u="sng" dirty="0" err="1">
                <a:solidFill>
                  <a:srgbClr val="00B0F0"/>
                </a:solidFill>
                <a:latin typeface="Franklin Gothic Book" panose="020B0503020102020204" pitchFamily="34" charset="0"/>
              </a:rPr>
              <a:t>rotm</a:t>
            </a:r>
            <a:r>
              <a:rPr lang="en-IN" sz="2400" b="1" u="sng" dirty="0">
                <a:solidFill>
                  <a:srgbClr val="00B0F0"/>
                </a:solidFill>
                <a:latin typeface="Franklin Gothic Book" panose="020B0503020102020204" pitchFamily="34" charset="0"/>
              </a:rPr>
              <a:t> = eul2rotm(</a:t>
            </a:r>
            <a:r>
              <a:rPr lang="en-IN" sz="2400" b="1" u="sng" dirty="0" err="1">
                <a:solidFill>
                  <a:srgbClr val="00B0F0"/>
                </a:solidFill>
                <a:latin typeface="Franklin Gothic Book" panose="020B0503020102020204" pitchFamily="34" charset="0"/>
              </a:rPr>
              <a:t>eul,sequence</a:t>
            </a:r>
            <a:r>
              <a:rPr lang="en-IN" sz="2400" b="1" u="sng" dirty="0">
                <a:solidFill>
                  <a:srgbClr val="00B0F0"/>
                </a:solidFill>
                <a:latin typeface="Franklin Gothic Book" panose="020B0503020102020204" pitchFamily="34" charset="0"/>
              </a:rPr>
              <a:t>)</a:t>
            </a:r>
          </a:p>
        </p:txBody>
      </p:sp>
      <p:sp>
        <p:nvSpPr>
          <p:cNvPr id="10" name="Title 1">
            <a:extLst>
              <a:ext uri="{FF2B5EF4-FFF2-40B4-BE49-F238E27FC236}">
                <a16:creationId xmlns:a16="http://schemas.microsoft.com/office/drawing/2014/main" xmlns="" id="{A556443B-9DC0-4E42-A2DC-6BF35DD0A0DF}"/>
              </a:ext>
            </a:extLst>
          </p:cNvPr>
          <p:cNvSpPr>
            <a:spLocks noGrp="1"/>
          </p:cNvSpPr>
          <p:nvPr>
            <p:ph type="title" idx="4294967295"/>
          </p:nvPr>
        </p:nvSpPr>
        <p:spPr>
          <a:xfrm>
            <a:off x="310469" y="182703"/>
            <a:ext cx="10723627" cy="500873"/>
          </a:xfrm>
        </p:spPr>
        <p:txBody>
          <a:bodyPr>
            <a:normAutofit fontScale="90000"/>
          </a:bodyPr>
          <a:lstStyle/>
          <a:p>
            <a:r>
              <a:rPr lang="en-IN" b="1" dirty="0">
                <a:solidFill>
                  <a:srgbClr val="FF0000"/>
                </a:solidFill>
              </a:rPr>
              <a:t>COMPUTING [R] from EULER ANGLES USING MATLAB</a:t>
            </a:r>
          </a:p>
        </p:txBody>
      </p:sp>
      <p:sp>
        <p:nvSpPr>
          <p:cNvPr id="11" name="Rectangle 10">
            <a:extLst>
              <a:ext uri="{FF2B5EF4-FFF2-40B4-BE49-F238E27FC236}">
                <a16:creationId xmlns:a16="http://schemas.microsoft.com/office/drawing/2014/main" xmlns="" id="{8F9D6B74-6086-46B8-95E6-478C85822005}"/>
              </a:ext>
            </a:extLst>
          </p:cNvPr>
          <p:cNvSpPr/>
          <p:nvPr/>
        </p:nvSpPr>
        <p:spPr>
          <a:xfrm>
            <a:off x="310469" y="2010212"/>
            <a:ext cx="6096000" cy="830997"/>
          </a:xfrm>
          <a:prstGeom prst="rect">
            <a:avLst/>
          </a:prstGeom>
        </p:spPr>
        <p:txBody>
          <a:bodyPr>
            <a:spAutoFit/>
          </a:bodyPr>
          <a:lstStyle/>
          <a:p>
            <a:r>
              <a:rPr lang="en-IN" sz="2400" dirty="0" err="1">
                <a:latin typeface="Franklin Gothic Book" panose="020B0503020102020204" pitchFamily="34" charset="0"/>
              </a:rPr>
              <a:t>eul</a:t>
            </a:r>
            <a:r>
              <a:rPr lang="en-IN" sz="2400" dirty="0">
                <a:latin typeface="Franklin Gothic Book" panose="020B0503020102020204" pitchFamily="34" charset="0"/>
              </a:rPr>
              <a:t> = [0 pi/2 0];</a:t>
            </a:r>
          </a:p>
          <a:p>
            <a:r>
              <a:rPr lang="en-IN" sz="2400" dirty="0" err="1">
                <a:latin typeface="Franklin Gothic Book" panose="020B0503020102020204" pitchFamily="34" charset="0"/>
              </a:rPr>
              <a:t>rotmZYX</a:t>
            </a:r>
            <a:r>
              <a:rPr lang="en-IN" sz="2400" dirty="0">
                <a:latin typeface="Franklin Gothic Book" panose="020B0503020102020204" pitchFamily="34" charset="0"/>
              </a:rPr>
              <a:t> = eul2rotm(</a:t>
            </a:r>
            <a:r>
              <a:rPr lang="en-IN" sz="2400" dirty="0" err="1">
                <a:latin typeface="Franklin Gothic Book" panose="020B0503020102020204" pitchFamily="34" charset="0"/>
              </a:rPr>
              <a:t>eul</a:t>
            </a:r>
            <a:r>
              <a:rPr lang="en-IN" sz="2400" dirty="0">
                <a:latin typeface="Franklin Gothic Book" panose="020B0503020102020204" pitchFamily="34" charset="0"/>
              </a:rPr>
              <a:t>)</a:t>
            </a:r>
          </a:p>
        </p:txBody>
      </p:sp>
      <p:pic>
        <p:nvPicPr>
          <p:cNvPr id="12" name="Picture 11">
            <a:extLst>
              <a:ext uri="{FF2B5EF4-FFF2-40B4-BE49-F238E27FC236}">
                <a16:creationId xmlns:a16="http://schemas.microsoft.com/office/drawing/2014/main" xmlns="" id="{4063A312-980F-49B0-9A03-D9AC2A8A2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91" y="2992374"/>
            <a:ext cx="10058400" cy="3548941"/>
          </a:xfrm>
          <a:prstGeom prst="rect">
            <a:avLst/>
          </a:prstGeom>
        </p:spPr>
      </p:pic>
      <p:sp>
        <p:nvSpPr>
          <p:cNvPr id="14" name="TextBox 13">
            <a:extLst>
              <a:ext uri="{FF2B5EF4-FFF2-40B4-BE49-F238E27FC236}">
                <a16:creationId xmlns:a16="http://schemas.microsoft.com/office/drawing/2014/main" xmlns="" id="{116C0F21-5683-44F1-A2EC-582964FA3C3B}"/>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265620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32</a:t>
            </a:fld>
            <a:endParaRPr lang="en-IN"/>
          </a:p>
        </p:txBody>
      </p:sp>
      <p:sp>
        <p:nvSpPr>
          <p:cNvPr id="6" name="Title 1">
            <a:extLst>
              <a:ext uri="{FF2B5EF4-FFF2-40B4-BE49-F238E27FC236}">
                <a16:creationId xmlns:a16="http://schemas.microsoft.com/office/drawing/2014/main" xmlns="" id="{08E58C33-6FF5-4803-8513-526CB2A0BA0D}"/>
              </a:ext>
            </a:extLst>
          </p:cNvPr>
          <p:cNvSpPr>
            <a:spLocks noGrp="1"/>
          </p:cNvSpPr>
          <p:nvPr>
            <p:ph type="title" idx="4294967295"/>
          </p:nvPr>
        </p:nvSpPr>
        <p:spPr>
          <a:xfrm>
            <a:off x="310469" y="56396"/>
            <a:ext cx="10723627" cy="500873"/>
          </a:xfrm>
        </p:spPr>
        <p:txBody>
          <a:bodyPr>
            <a:normAutofit fontScale="90000"/>
          </a:bodyPr>
          <a:lstStyle/>
          <a:p>
            <a:r>
              <a:rPr lang="en-IN" b="1" dirty="0">
                <a:solidFill>
                  <a:srgbClr val="FF0000"/>
                </a:solidFill>
              </a:rPr>
              <a:t>COMPUTING [R] from EULER ANGLES USING MATLAB</a:t>
            </a:r>
          </a:p>
        </p:txBody>
      </p:sp>
      <p:sp>
        <p:nvSpPr>
          <p:cNvPr id="8" name="Rectangle 7">
            <a:extLst>
              <a:ext uri="{FF2B5EF4-FFF2-40B4-BE49-F238E27FC236}">
                <a16:creationId xmlns:a16="http://schemas.microsoft.com/office/drawing/2014/main" xmlns="" id="{D59BF41B-C34B-471D-B173-96BAA8A35288}"/>
              </a:ext>
            </a:extLst>
          </p:cNvPr>
          <p:cNvSpPr/>
          <p:nvPr/>
        </p:nvSpPr>
        <p:spPr>
          <a:xfrm>
            <a:off x="226251" y="715894"/>
            <a:ext cx="2871299" cy="461665"/>
          </a:xfrm>
          <a:prstGeom prst="rect">
            <a:avLst/>
          </a:prstGeom>
        </p:spPr>
        <p:txBody>
          <a:bodyPr wrap="none">
            <a:spAutoFit/>
          </a:bodyPr>
          <a:lstStyle/>
          <a:p>
            <a:r>
              <a:rPr lang="en-IN" sz="2400" b="1" u="sng" dirty="0" err="1">
                <a:solidFill>
                  <a:srgbClr val="00B0F0"/>
                </a:solidFill>
                <a:latin typeface="Franklin Gothic Book" panose="020B0503020102020204" pitchFamily="34" charset="0"/>
              </a:rPr>
              <a:t>rotm</a:t>
            </a:r>
            <a:r>
              <a:rPr lang="en-IN" sz="2400" b="1" u="sng" dirty="0">
                <a:solidFill>
                  <a:srgbClr val="00B0F0"/>
                </a:solidFill>
                <a:latin typeface="Franklin Gothic Book" panose="020B0503020102020204" pitchFamily="34" charset="0"/>
              </a:rPr>
              <a:t> = eul2rotm(</a:t>
            </a:r>
            <a:r>
              <a:rPr lang="en-IN" sz="2400" b="1" u="sng" dirty="0" err="1">
                <a:solidFill>
                  <a:srgbClr val="00B0F0"/>
                </a:solidFill>
                <a:latin typeface="Franklin Gothic Book" panose="020B0503020102020204" pitchFamily="34" charset="0"/>
              </a:rPr>
              <a:t>eul</a:t>
            </a:r>
            <a:r>
              <a:rPr lang="en-IN" sz="2400" b="1" u="sng" dirty="0">
                <a:solidFill>
                  <a:srgbClr val="00B0F0"/>
                </a:solidFill>
                <a:latin typeface="Franklin Gothic Book" panose="020B0503020102020204" pitchFamily="34" charset="0"/>
              </a:rPr>
              <a:t>)</a:t>
            </a:r>
          </a:p>
        </p:txBody>
      </p:sp>
      <p:sp>
        <p:nvSpPr>
          <p:cNvPr id="9" name="Right Arrow 12">
            <a:extLst>
              <a:ext uri="{FF2B5EF4-FFF2-40B4-BE49-F238E27FC236}">
                <a16:creationId xmlns:a16="http://schemas.microsoft.com/office/drawing/2014/main" xmlns="" id="{B625A26B-F4F8-4776-AE03-D77649E33CC0}"/>
              </a:ext>
            </a:extLst>
          </p:cNvPr>
          <p:cNvSpPr/>
          <p:nvPr/>
        </p:nvSpPr>
        <p:spPr>
          <a:xfrm>
            <a:off x="3324876" y="818353"/>
            <a:ext cx="789539" cy="281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253641D3-477D-4167-B2B9-665CA791F5B0}"/>
              </a:ext>
            </a:extLst>
          </p:cNvPr>
          <p:cNvSpPr txBox="1"/>
          <p:nvPr/>
        </p:nvSpPr>
        <p:spPr>
          <a:xfrm>
            <a:off x="4144019" y="715893"/>
            <a:ext cx="4633303" cy="461665"/>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Default order of sequence is Z-Y-X</a:t>
            </a:r>
            <a:endParaRPr kumimoji="0" lang="en-IN" sz="2400" b="1" i="0" strike="noStrike" kern="1200" cap="none" spc="0" normalizeH="0" baseline="0" noProof="0" dirty="0">
              <a:ln>
                <a:noFill/>
              </a:ln>
              <a:solidFill>
                <a:srgbClr val="FF0000"/>
              </a:solidFill>
              <a:effectLst/>
              <a:uLnTx/>
              <a:uFillTx/>
              <a:latin typeface="Franklin Gothic Book" panose="020B0503020102020204"/>
            </a:endParaRPr>
          </a:p>
        </p:txBody>
      </p:sp>
      <p:sp>
        <p:nvSpPr>
          <p:cNvPr id="11" name="Rectangle 10">
            <a:extLst>
              <a:ext uri="{FF2B5EF4-FFF2-40B4-BE49-F238E27FC236}">
                <a16:creationId xmlns:a16="http://schemas.microsoft.com/office/drawing/2014/main" xmlns="" id="{1139CF26-29FB-47AF-A0B0-57E9EDF64CDD}"/>
              </a:ext>
            </a:extLst>
          </p:cNvPr>
          <p:cNvSpPr/>
          <p:nvPr/>
        </p:nvSpPr>
        <p:spPr>
          <a:xfrm>
            <a:off x="226251" y="1177558"/>
            <a:ext cx="4211602" cy="461665"/>
          </a:xfrm>
          <a:prstGeom prst="rect">
            <a:avLst/>
          </a:prstGeom>
        </p:spPr>
        <p:txBody>
          <a:bodyPr wrap="none">
            <a:spAutoFit/>
          </a:bodyPr>
          <a:lstStyle/>
          <a:p>
            <a:r>
              <a:rPr lang="en-IN" sz="2400" b="1" u="sng" dirty="0" err="1">
                <a:solidFill>
                  <a:srgbClr val="00B0F0"/>
                </a:solidFill>
                <a:latin typeface="Franklin Gothic Book" panose="020B0503020102020204" pitchFamily="34" charset="0"/>
              </a:rPr>
              <a:t>rotm</a:t>
            </a:r>
            <a:r>
              <a:rPr lang="en-IN" sz="2400" b="1" u="sng" dirty="0">
                <a:solidFill>
                  <a:srgbClr val="00B0F0"/>
                </a:solidFill>
                <a:latin typeface="Franklin Gothic Book" panose="020B0503020102020204" pitchFamily="34" charset="0"/>
              </a:rPr>
              <a:t> = eul2rotm(</a:t>
            </a:r>
            <a:r>
              <a:rPr lang="en-IN" sz="2400" b="1" u="sng" dirty="0" err="1">
                <a:solidFill>
                  <a:srgbClr val="00B0F0"/>
                </a:solidFill>
                <a:latin typeface="Franklin Gothic Book" panose="020B0503020102020204" pitchFamily="34" charset="0"/>
              </a:rPr>
              <a:t>eul,sequence</a:t>
            </a:r>
            <a:r>
              <a:rPr lang="en-IN" sz="2400" b="1" u="sng" dirty="0">
                <a:solidFill>
                  <a:srgbClr val="00B0F0"/>
                </a:solidFill>
                <a:latin typeface="Franklin Gothic Book" panose="020B0503020102020204" pitchFamily="34" charset="0"/>
              </a:rPr>
              <a:t>)</a:t>
            </a:r>
          </a:p>
        </p:txBody>
      </p:sp>
      <p:sp>
        <p:nvSpPr>
          <p:cNvPr id="12" name="TextBox 11">
            <a:extLst>
              <a:ext uri="{FF2B5EF4-FFF2-40B4-BE49-F238E27FC236}">
                <a16:creationId xmlns:a16="http://schemas.microsoft.com/office/drawing/2014/main" xmlns="" id="{66FC03C8-915E-480B-A1BD-A9A41D02ABFE}"/>
              </a:ext>
            </a:extLst>
          </p:cNvPr>
          <p:cNvSpPr txBox="1"/>
          <p:nvPr/>
        </p:nvSpPr>
        <p:spPr>
          <a:xfrm>
            <a:off x="5855540" y="1199656"/>
            <a:ext cx="2714049" cy="461665"/>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Specify sequence</a:t>
            </a:r>
            <a:endParaRPr kumimoji="0" lang="en-IN" sz="2400" b="1" i="0" strike="noStrike" kern="1200" cap="none" spc="0" normalizeH="0" baseline="0" noProof="0" dirty="0">
              <a:ln>
                <a:noFill/>
              </a:ln>
              <a:solidFill>
                <a:srgbClr val="FF0000"/>
              </a:solidFill>
              <a:effectLst/>
              <a:uLnTx/>
              <a:uFillTx/>
              <a:latin typeface="Franklin Gothic Book" panose="020B0503020102020204"/>
            </a:endParaRPr>
          </a:p>
        </p:txBody>
      </p:sp>
      <p:sp>
        <p:nvSpPr>
          <p:cNvPr id="13" name="Right Arrow 19">
            <a:extLst>
              <a:ext uri="{FF2B5EF4-FFF2-40B4-BE49-F238E27FC236}">
                <a16:creationId xmlns:a16="http://schemas.microsoft.com/office/drawing/2014/main" xmlns="" id="{87B76745-9F7E-4675-B1C8-7CB3BC5BCED8}"/>
              </a:ext>
            </a:extLst>
          </p:cNvPr>
          <p:cNvSpPr/>
          <p:nvPr/>
        </p:nvSpPr>
        <p:spPr>
          <a:xfrm>
            <a:off x="4868869" y="1295616"/>
            <a:ext cx="789539" cy="281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203B4969-2157-46AB-BE95-8BF2A92A67D2}"/>
              </a:ext>
            </a:extLst>
          </p:cNvPr>
          <p:cNvSpPr/>
          <p:nvPr/>
        </p:nvSpPr>
        <p:spPr>
          <a:xfrm>
            <a:off x="310469" y="2141099"/>
            <a:ext cx="6096000" cy="830997"/>
          </a:xfrm>
          <a:prstGeom prst="rect">
            <a:avLst/>
          </a:prstGeom>
        </p:spPr>
        <p:txBody>
          <a:bodyPr>
            <a:spAutoFit/>
          </a:bodyPr>
          <a:lstStyle/>
          <a:p>
            <a:r>
              <a:rPr lang="en-IN" sz="2400" b="1" dirty="0" err="1">
                <a:latin typeface="Franklin Gothic Book" panose="020B0503020102020204" pitchFamily="34" charset="0"/>
              </a:rPr>
              <a:t>eul</a:t>
            </a:r>
            <a:r>
              <a:rPr lang="en-IN" sz="2400" b="1" dirty="0">
                <a:latin typeface="Franklin Gothic Book" panose="020B0503020102020204" pitchFamily="34" charset="0"/>
              </a:rPr>
              <a:t> = [0 pi/2 pi/2];</a:t>
            </a:r>
          </a:p>
          <a:p>
            <a:r>
              <a:rPr lang="en-IN" sz="2400" b="1" dirty="0" err="1">
                <a:latin typeface="Franklin Gothic Book" panose="020B0503020102020204" pitchFamily="34" charset="0"/>
              </a:rPr>
              <a:t>rotmZYX</a:t>
            </a:r>
            <a:r>
              <a:rPr lang="en-IN" sz="2400" b="1" dirty="0">
                <a:latin typeface="Franklin Gothic Book" panose="020B0503020102020204" pitchFamily="34" charset="0"/>
              </a:rPr>
              <a:t> = eul2rotm(</a:t>
            </a:r>
            <a:r>
              <a:rPr lang="en-IN" sz="2400" b="1" dirty="0" err="1">
                <a:latin typeface="Franklin Gothic Book" panose="020B0503020102020204" pitchFamily="34" charset="0"/>
              </a:rPr>
              <a:t>eul</a:t>
            </a:r>
            <a:r>
              <a:rPr lang="en-IN" sz="2400" b="1" dirty="0">
                <a:latin typeface="Franklin Gothic Book" panose="020B0503020102020204" pitchFamily="34" charset="0"/>
              </a:rPr>
              <a:t>, ‘ZYZ’)</a:t>
            </a:r>
          </a:p>
        </p:txBody>
      </p:sp>
      <p:pic>
        <p:nvPicPr>
          <p:cNvPr id="15" name="Picture 14">
            <a:extLst>
              <a:ext uri="{FF2B5EF4-FFF2-40B4-BE49-F238E27FC236}">
                <a16:creationId xmlns:a16="http://schemas.microsoft.com/office/drawing/2014/main" xmlns="" id="{74BCFF96-80CA-4CE7-9D5F-06E46D623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91" y="3328837"/>
            <a:ext cx="10058400" cy="3058712"/>
          </a:xfrm>
          <a:prstGeom prst="rect">
            <a:avLst/>
          </a:prstGeom>
        </p:spPr>
      </p:pic>
      <p:sp>
        <p:nvSpPr>
          <p:cNvPr id="17" name="TextBox 16">
            <a:extLst>
              <a:ext uri="{FF2B5EF4-FFF2-40B4-BE49-F238E27FC236}">
                <a16:creationId xmlns:a16="http://schemas.microsoft.com/office/drawing/2014/main" xmlns="" id="{9C2087F1-3743-44C7-9055-4E1E054146C6}"/>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39593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33</a:t>
            </a:fld>
            <a:endParaRPr lang="en-IN"/>
          </a:p>
        </p:txBody>
      </p:sp>
      <p:sp>
        <p:nvSpPr>
          <p:cNvPr id="6" name="Title 1">
            <a:extLst>
              <a:ext uri="{FF2B5EF4-FFF2-40B4-BE49-F238E27FC236}">
                <a16:creationId xmlns:a16="http://schemas.microsoft.com/office/drawing/2014/main" xmlns="" id="{19FAA648-2E33-48BB-B54D-F296A08F1161}"/>
              </a:ext>
            </a:extLst>
          </p:cNvPr>
          <p:cNvSpPr>
            <a:spLocks noGrp="1"/>
          </p:cNvSpPr>
          <p:nvPr>
            <p:ph type="title" idx="4294967295"/>
          </p:nvPr>
        </p:nvSpPr>
        <p:spPr>
          <a:xfrm>
            <a:off x="958543" y="96962"/>
            <a:ext cx="9800379" cy="500873"/>
          </a:xfrm>
        </p:spPr>
        <p:txBody>
          <a:bodyPr>
            <a:normAutofit fontScale="90000"/>
          </a:bodyPr>
          <a:lstStyle/>
          <a:p>
            <a:r>
              <a:rPr lang="en-IN" b="1" dirty="0">
                <a:solidFill>
                  <a:srgbClr val="FF0000"/>
                </a:solidFill>
              </a:rPr>
              <a:t>EXTRACTING EULER ANGLES USING MATLAB</a:t>
            </a:r>
          </a:p>
        </p:txBody>
      </p:sp>
      <p:sp>
        <p:nvSpPr>
          <p:cNvPr id="7" name="Rectangle 6">
            <a:extLst>
              <a:ext uri="{FF2B5EF4-FFF2-40B4-BE49-F238E27FC236}">
                <a16:creationId xmlns:a16="http://schemas.microsoft.com/office/drawing/2014/main" xmlns="" id="{0B634943-82C3-400D-B611-FECD5364AFE5}"/>
              </a:ext>
            </a:extLst>
          </p:cNvPr>
          <p:cNvSpPr/>
          <p:nvPr/>
        </p:nvSpPr>
        <p:spPr>
          <a:xfrm>
            <a:off x="310469" y="683576"/>
            <a:ext cx="6805033" cy="1200329"/>
          </a:xfrm>
          <a:prstGeom prst="rect">
            <a:avLst/>
          </a:prstGeom>
        </p:spPr>
        <p:txBody>
          <a:bodyPr wrap="square">
            <a:spAutoFit/>
          </a:bodyPr>
          <a:lstStyle/>
          <a:p>
            <a:r>
              <a:rPr lang="en-IN" sz="2400" b="1" u="sng" dirty="0">
                <a:latin typeface="Franklin Gothic Book" panose="020B0503020102020204" pitchFamily="34" charset="0"/>
              </a:rPr>
              <a:t>SYNTAX – </a:t>
            </a:r>
          </a:p>
          <a:p>
            <a:r>
              <a:rPr lang="en-US" altLang="en-US" sz="2400" dirty="0" err="1">
                <a:latin typeface="Arial Unicode MS"/>
                <a:hlinkClick r:id="rId2"/>
              </a:rPr>
              <a:t>eul</a:t>
            </a:r>
            <a:r>
              <a:rPr lang="en-US" altLang="en-US" sz="2400" dirty="0">
                <a:latin typeface="Arial Unicode MS"/>
                <a:hlinkClick r:id="rId2"/>
              </a:rPr>
              <a:t> = tform2eul(</a:t>
            </a:r>
            <a:r>
              <a:rPr lang="en-US" altLang="en-US" sz="2400" dirty="0" err="1">
                <a:latin typeface="Arial Unicode MS"/>
                <a:hlinkClick r:id="rId2"/>
              </a:rPr>
              <a:t>tform</a:t>
            </a:r>
            <a:r>
              <a:rPr lang="en-US" altLang="en-US" sz="2400" dirty="0">
                <a:latin typeface="Arial Unicode MS"/>
                <a:hlinkClick r:id="rId2"/>
              </a:rPr>
              <a:t>)</a:t>
            </a:r>
            <a:endParaRPr lang="en-US" altLang="en-US" sz="2000" dirty="0"/>
          </a:p>
          <a:p>
            <a:pPr lvl="0" eaLnBrk="0" fontAlgn="base" hangingPunct="0">
              <a:spcBef>
                <a:spcPct val="0"/>
              </a:spcBef>
              <a:spcAft>
                <a:spcPct val="0"/>
              </a:spcAft>
            </a:pPr>
            <a:r>
              <a:rPr lang="en-US" altLang="en-US" sz="2400" dirty="0" err="1">
                <a:latin typeface="Arial Unicode MS"/>
                <a:hlinkClick r:id="rId3"/>
              </a:rPr>
              <a:t>eul</a:t>
            </a:r>
            <a:r>
              <a:rPr lang="en-US" altLang="en-US" sz="2400" dirty="0">
                <a:latin typeface="Arial Unicode MS"/>
                <a:hlinkClick r:id="rId3"/>
              </a:rPr>
              <a:t> = tform2eul(</a:t>
            </a:r>
            <a:r>
              <a:rPr lang="en-US" altLang="en-US" sz="2400" dirty="0" err="1">
                <a:latin typeface="Arial Unicode MS"/>
                <a:hlinkClick r:id="rId3"/>
              </a:rPr>
              <a:t>tform</a:t>
            </a:r>
            <a:r>
              <a:rPr lang="en-US" altLang="en-US" sz="2400" dirty="0">
                <a:latin typeface="Arial Unicode MS"/>
                <a:hlinkClick r:id="rId3"/>
              </a:rPr>
              <a:t>, sequence)</a:t>
            </a:r>
            <a:endParaRPr lang="en-US" altLang="en-US" sz="4800" dirty="0">
              <a:latin typeface="Arial" panose="020B0604020202020204" pitchFamily="34" charset="0"/>
            </a:endParaRPr>
          </a:p>
        </p:txBody>
      </p:sp>
      <p:grpSp>
        <p:nvGrpSpPr>
          <p:cNvPr id="8" name="Group 7">
            <a:extLst>
              <a:ext uri="{FF2B5EF4-FFF2-40B4-BE49-F238E27FC236}">
                <a16:creationId xmlns:a16="http://schemas.microsoft.com/office/drawing/2014/main" xmlns="" id="{38C36A98-5FA3-4C4E-A58E-088E20BFD64F}"/>
              </a:ext>
            </a:extLst>
          </p:cNvPr>
          <p:cNvGrpSpPr/>
          <p:nvPr/>
        </p:nvGrpSpPr>
        <p:grpSpPr>
          <a:xfrm>
            <a:off x="0" y="1883905"/>
            <a:ext cx="12230188" cy="1360629"/>
            <a:chOff x="193040" y="2431311"/>
            <a:chExt cx="12230188" cy="1360629"/>
          </a:xfrm>
        </p:grpSpPr>
        <p:sp>
          <p:nvSpPr>
            <p:cNvPr id="9" name="Rectangle 8">
              <a:extLst>
                <a:ext uri="{FF2B5EF4-FFF2-40B4-BE49-F238E27FC236}">
                  <a16:creationId xmlns:a16="http://schemas.microsoft.com/office/drawing/2014/main" xmlns="" id="{74D5A19A-9B3F-41A3-88C2-C01C6534A48F}"/>
                </a:ext>
              </a:extLst>
            </p:cNvPr>
            <p:cNvSpPr/>
            <p:nvPr/>
          </p:nvSpPr>
          <p:spPr>
            <a:xfrm>
              <a:off x="5950770" y="2557618"/>
              <a:ext cx="6472458" cy="830997"/>
            </a:xfrm>
            <a:prstGeom prst="rect">
              <a:avLst/>
            </a:prstGeom>
          </p:spPr>
          <p:txBody>
            <a:bodyPr wrap="square">
              <a:spAutoFit/>
            </a:bodyPr>
            <a:lstStyle/>
            <a:p>
              <a:r>
                <a:rPr lang="en-IN" sz="2400" dirty="0" err="1">
                  <a:latin typeface="Franklin Gothic Book" panose="020B0503020102020204" pitchFamily="34" charset="0"/>
                </a:rPr>
                <a:t>tform</a:t>
              </a:r>
              <a:r>
                <a:rPr lang="en-IN" sz="2400" dirty="0">
                  <a:latin typeface="Franklin Gothic Book" panose="020B0503020102020204" pitchFamily="34" charset="0"/>
                </a:rPr>
                <a:t> = [1 0 0 0.5; 0 -1 0 5; 0 0 -1 -1.2; 0 0 0 1];</a:t>
              </a:r>
            </a:p>
            <a:p>
              <a:r>
                <a:rPr lang="en-IN" sz="2400" dirty="0" err="1">
                  <a:latin typeface="Franklin Gothic Book" panose="020B0503020102020204" pitchFamily="34" charset="0"/>
                </a:rPr>
                <a:t>eulZYX</a:t>
              </a:r>
              <a:r>
                <a:rPr lang="en-IN" sz="2400" dirty="0">
                  <a:latin typeface="Franklin Gothic Book" panose="020B0503020102020204" pitchFamily="34" charset="0"/>
                </a:rPr>
                <a:t> = tform2eul(</a:t>
              </a:r>
              <a:r>
                <a:rPr lang="en-IN" sz="2400" dirty="0" err="1">
                  <a:latin typeface="Franklin Gothic Book" panose="020B0503020102020204" pitchFamily="34" charset="0"/>
                </a:rPr>
                <a:t>tform</a:t>
              </a:r>
              <a:r>
                <a:rPr lang="en-IN" sz="2400" dirty="0">
                  <a:latin typeface="Franklin Gothic Book" panose="020B0503020102020204" pitchFamily="34" charset="0"/>
                </a:rPr>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4AA0BCA5-0DF6-42ED-A60E-5991B3EAD6B0}"/>
                    </a:ext>
                  </a:extLst>
                </p:cNvPr>
                <p:cNvSpPr txBox="1"/>
                <p:nvPr/>
              </p:nvSpPr>
              <p:spPr>
                <a:xfrm>
                  <a:off x="193040" y="2431311"/>
                  <a:ext cx="4712252" cy="1360629"/>
                </a:xfrm>
                <a:prstGeom prst="rect">
                  <a:avLst/>
                </a:prstGeom>
                <a:noFill/>
              </p:spPr>
              <p:txBody>
                <a:bodyPr wrap="none" lIns="0" tIns="0" rIns="0" bIns="0" rtlCol="0">
                  <a:spAutoFit/>
                </a:bodyPr>
                <a:lstStyle/>
                <a:p>
                  <a:r>
                    <a:rPr lang="en-IN" sz="2400" b="1" dirty="0" err="1"/>
                    <a:t>Eg</a:t>
                  </a:r>
                  <a:r>
                    <a:rPr lang="en-IN" sz="2400" b="1" dirty="0"/>
                    <a:t>.  – </a:t>
                  </a:r>
                  <a14:m>
                    <m:oMath xmlns:m="http://schemas.openxmlformats.org/officeDocument/2006/math">
                      <m:sPre>
                        <m:sPrePr>
                          <m:ctrlPr>
                            <a:rPr lang="en-IN" sz="2400" b="1" i="1" smtClean="0">
                              <a:latin typeface="Cambria Math"/>
                            </a:rPr>
                          </m:ctrlPr>
                        </m:sPrePr>
                        <m:sub>
                          <m:r>
                            <a:rPr lang="en-IN" sz="2400" b="1" i="1" smtClean="0">
                              <a:latin typeface="Cambria Math" panose="02040503050406030204" pitchFamily="18" charset="0"/>
                            </a:rPr>
                            <m:t>𝑩</m:t>
                          </m:r>
                        </m:sub>
                        <m:sup>
                          <m:r>
                            <a:rPr lang="en-IN" sz="2400" b="1" i="1" smtClean="0">
                              <a:latin typeface="Cambria Math" panose="02040503050406030204" pitchFamily="18" charset="0"/>
                            </a:rPr>
                            <m:t>𝑨</m:t>
                          </m:r>
                        </m:sup>
                        <m:e>
                          <m:d>
                            <m:dPr>
                              <m:begChr m:val="["/>
                              <m:endChr m:val="]"/>
                              <m:ctrlPr>
                                <a:rPr lang="en-IN" sz="2400" b="1" i="1" smtClean="0">
                                  <a:latin typeface="Cambria Math"/>
                                </a:rPr>
                              </m:ctrlPr>
                            </m:dPr>
                            <m:e>
                              <m:r>
                                <a:rPr lang="en-IN" sz="2400" b="1" i="1" smtClean="0">
                                  <a:latin typeface="Cambria Math" panose="02040503050406030204" pitchFamily="18" charset="0"/>
                                </a:rPr>
                                <m:t>𝑻</m:t>
                              </m:r>
                            </m:e>
                          </m:d>
                          <m:r>
                            <a:rPr lang="en-IN" sz="2400" b="1" i="1" smtClean="0">
                              <a:latin typeface="Cambria Math" panose="02040503050406030204" pitchFamily="18" charset="0"/>
                            </a:rPr>
                            <m:t>=</m:t>
                          </m:r>
                        </m:e>
                      </m:sPre>
                      <m:d>
                        <m:dPr>
                          <m:begChr m:val="["/>
                          <m:endChr m:val="]"/>
                          <m:ctrlPr>
                            <a:rPr lang="en-IN" sz="2400" b="1" i="1" smtClean="0">
                              <a:latin typeface="Cambria Math"/>
                            </a:rPr>
                          </m:ctrlPr>
                        </m:dPr>
                        <m:e>
                          <m:m>
                            <m:mPr>
                              <m:mcs>
                                <m:mc>
                                  <m:mcPr>
                                    <m:count m:val="2"/>
                                    <m:mcJc m:val="center"/>
                                  </m:mcPr>
                                </m:mc>
                              </m:mcs>
                              <m:ctrlPr>
                                <a:rPr lang="en-IN" sz="2400" b="1" i="1" smtClean="0">
                                  <a:latin typeface="Cambria Math"/>
                                </a:rPr>
                              </m:ctrlPr>
                            </m:mPr>
                            <m:mr>
                              <m:e>
                                <m:m>
                                  <m:mPr>
                                    <m:mcs>
                                      <m:mc>
                                        <m:mcPr>
                                          <m:count m:val="3"/>
                                          <m:mcJc m:val="center"/>
                                        </m:mcPr>
                                      </m:mc>
                                    </m:mcs>
                                    <m:ctrlPr>
                                      <a:rPr lang="en-IN" sz="2400" b="1" i="1" smtClean="0">
                                        <a:latin typeface="Cambria Math"/>
                                      </a:rPr>
                                    </m:ctrlPr>
                                  </m:mPr>
                                  <m:mr>
                                    <m:e>
                                      <m:r>
                                        <m:rPr>
                                          <m:brk m:alnAt="7"/>
                                        </m:rPr>
                                        <a:rPr lang="en-IN" sz="2400" b="1" i="1" smtClean="0">
                                          <a:latin typeface="Cambria Math" panose="02040503050406030204" pitchFamily="18" charset="0"/>
                                        </a:rPr>
                                        <m:t>𝟏</m:t>
                                      </m:r>
                                    </m:e>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mr>
                                  <m:mr>
                                    <m:e>
                                      <m:r>
                                        <a:rPr lang="en-IN" sz="2400" b="1" i="1" smtClean="0">
                                          <a:latin typeface="Cambria Math" panose="02040503050406030204" pitchFamily="18" charset="0"/>
                                        </a:rPr>
                                        <m:t>𝟎</m:t>
                                      </m:r>
                                    </m:e>
                                    <m:e>
                                      <m:r>
                                        <a:rPr lang="en-IN" sz="2400" b="1" i="1" smtClean="0">
                                          <a:latin typeface="Cambria Math" panose="02040503050406030204" pitchFamily="18" charset="0"/>
                                        </a:rPr>
                                        <m:t>−</m:t>
                                      </m:r>
                                      <m:r>
                                        <a:rPr lang="en-IN" sz="2400" b="1" i="1" smtClean="0">
                                          <a:latin typeface="Cambria Math" panose="02040503050406030204" pitchFamily="18" charset="0"/>
                                        </a:rPr>
                                        <m:t>𝟏</m:t>
                                      </m:r>
                                    </m:e>
                                    <m:e>
                                      <m:r>
                                        <a:rPr lang="en-IN" sz="2400" b="1" i="1" smtClean="0">
                                          <a:latin typeface="Cambria Math" panose="02040503050406030204" pitchFamily="18" charset="0"/>
                                        </a:rPr>
                                        <m:t>𝟎</m:t>
                                      </m:r>
                                    </m:e>
                                  </m:mr>
                                  <m:mr>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e>
                                      <m:r>
                                        <a:rPr lang="en-IN" sz="2400" b="1" i="1" smtClean="0">
                                          <a:latin typeface="Cambria Math" panose="02040503050406030204" pitchFamily="18" charset="0"/>
                                        </a:rPr>
                                        <m:t>−</m:t>
                                      </m:r>
                                      <m:r>
                                        <a:rPr lang="en-IN" sz="2400" b="1" i="1" smtClean="0">
                                          <a:latin typeface="Cambria Math" panose="02040503050406030204" pitchFamily="18" charset="0"/>
                                        </a:rPr>
                                        <m:t>𝟏</m:t>
                                      </m:r>
                                    </m:e>
                                  </m:mr>
                                </m:m>
                              </m:e>
                              <m:e>
                                <m:m>
                                  <m:mPr>
                                    <m:mcs>
                                      <m:mc>
                                        <m:mcPr>
                                          <m:count m:val="1"/>
                                          <m:mcJc m:val="center"/>
                                        </m:mcPr>
                                      </m:mc>
                                    </m:mcs>
                                    <m:ctrlPr>
                                      <a:rPr lang="en-IN" sz="2400" b="1" i="1" smtClean="0">
                                        <a:latin typeface="Cambria Math"/>
                                      </a:rPr>
                                    </m:ctrlPr>
                                  </m:mPr>
                                  <m:mr>
                                    <m:e>
                                      <m:r>
                                        <m:rPr>
                                          <m:brk m:alnAt="7"/>
                                        </m:rPr>
                                        <a:rPr lang="en-IN" sz="2400" b="1" i="1" smtClean="0">
                                          <a:latin typeface="Cambria Math" panose="02040503050406030204" pitchFamily="18" charset="0"/>
                                        </a:rPr>
                                        <m:t>𝟎</m:t>
                                      </m:r>
                                      <m:r>
                                        <a:rPr lang="en-IN" sz="2400" b="1" i="1" smtClean="0">
                                          <a:latin typeface="Cambria Math" panose="02040503050406030204" pitchFamily="18" charset="0"/>
                                        </a:rPr>
                                        <m:t>.</m:t>
                                      </m:r>
                                      <m:r>
                                        <a:rPr lang="en-IN" sz="2400" b="1" i="1" smtClean="0">
                                          <a:latin typeface="Cambria Math" panose="02040503050406030204" pitchFamily="18" charset="0"/>
                                        </a:rPr>
                                        <m:t>𝟓</m:t>
                                      </m:r>
                                    </m:e>
                                  </m:mr>
                                  <m:mr>
                                    <m:e>
                                      <m:r>
                                        <a:rPr lang="en-IN" sz="2400" b="1" i="1" smtClean="0">
                                          <a:latin typeface="Cambria Math" panose="02040503050406030204" pitchFamily="18" charset="0"/>
                                        </a:rPr>
                                        <m:t>𝟓</m:t>
                                      </m:r>
                                    </m:e>
                                  </m:mr>
                                  <m:mr>
                                    <m:e>
                                      <m:r>
                                        <a:rPr lang="en-IN" sz="2400" b="1" i="1" smtClean="0">
                                          <a:latin typeface="Cambria Math" panose="02040503050406030204" pitchFamily="18" charset="0"/>
                                        </a:rPr>
                                        <m:t>−</m:t>
                                      </m:r>
                                      <m:r>
                                        <a:rPr lang="en-IN" sz="2400" b="1" i="1" smtClean="0">
                                          <a:latin typeface="Cambria Math" panose="02040503050406030204" pitchFamily="18" charset="0"/>
                                        </a:rPr>
                                        <m:t>𝟏</m:t>
                                      </m:r>
                                      <m:r>
                                        <a:rPr lang="en-IN" sz="2400" b="1" i="1" smtClean="0">
                                          <a:latin typeface="Cambria Math" panose="02040503050406030204" pitchFamily="18" charset="0"/>
                                        </a:rPr>
                                        <m:t>.</m:t>
                                      </m:r>
                                      <m:r>
                                        <a:rPr lang="en-IN" sz="2400" b="1" i="1" smtClean="0">
                                          <a:latin typeface="Cambria Math" panose="02040503050406030204" pitchFamily="18" charset="0"/>
                                        </a:rPr>
                                        <m:t>𝟐</m:t>
                                      </m:r>
                                    </m:e>
                                  </m:mr>
                                </m:m>
                              </m:e>
                            </m:mr>
                            <m:mr>
                              <m:e>
                                <m:m>
                                  <m:mPr>
                                    <m:mcs>
                                      <m:mc>
                                        <m:mcPr>
                                          <m:count m:val="3"/>
                                          <m:mcJc m:val="center"/>
                                        </m:mcPr>
                                      </m:mc>
                                    </m:mcs>
                                    <m:ctrlPr>
                                      <a:rPr lang="en-IN" sz="2400" b="1" i="1" smtClean="0">
                                        <a:latin typeface="Cambria Math"/>
                                      </a:rPr>
                                    </m:ctrlPr>
                                  </m:mPr>
                                  <m:mr>
                                    <m:e>
                                      <m:r>
                                        <m:rPr>
                                          <m:brk m:alnAt="7"/>
                                        </m:rPr>
                                        <a:rPr lang="en-IN" sz="2400" b="1" i="1" smtClean="0">
                                          <a:latin typeface="Cambria Math" panose="02040503050406030204" pitchFamily="18" charset="0"/>
                                        </a:rPr>
                                        <m:t>𝟎</m:t>
                                      </m:r>
                                    </m:e>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mr>
                                </m:m>
                              </m:e>
                              <m:e>
                                <m:r>
                                  <a:rPr lang="en-IN" sz="2400" b="1" i="1" smtClean="0">
                                    <a:latin typeface="Cambria Math" panose="02040503050406030204" pitchFamily="18" charset="0"/>
                                  </a:rPr>
                                  <m:t>𝟏</m:t>
                                </m:r>
                              </m:e>
                            </m:mr>
                          </m:m>
                        </m:e>
                      </m:d>
                    </m:oMath>
                  </a14:m>
                  <a:endParaRPr lang="en-IN"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93040" y="2431311"/>
                  <a:ext cx="4712252" cy="1360629"/>
                </a:xfrm>
                <a:prstGeom prst="rect">
                  <a:avLst/>
                </a:prstGeom>
                <a:blipFill>
                  <a:blip r:embed="rId4"/>
                  <a:stretch>
                    <a:fillRect l="-3881"/>
                  </a:stretch>
                </a:blipFill>
              </p:spPr>
              <p:txBody>
                <a:bodyPr/>
                <a:lstStyle/>
                <a:p>
                  <a:r>
                    <a:rPr lang="en-IN">
                      <a:noFill/>
                    </a:rPr>
                    <a:t> </a:t>
                  </a:r>
                </a:p>
              </p:txBody>
            </p:sp>
          </mc:Fallback>
        </mc:AlternateContent>
        <p:sp>
          <p:nvSpPr>
            <p:cNvPr id="11" name="Right Arrow 13">
              <a:extLst>
                <a:ext uri="{FF2B5EF4-FFF2-40B4-BE49-F238E27FC236}">
                  <a16:creationId xmlns:a16="http://schemas.microsoft.com/office/drawing/2014/main" xmlns="" id="{191B980B-0705-44FA-B83A-08E844809675}"/>
                </a:ext>
              </a:extLst>
            </p:cNvPr>
            <p:cNvSpPr/>
            <p:nvPr/>
          </p:nvSpPr>
          <p:spPr>
            <a:xfrm>
              <a:off x="5189512" y="2766355"/>
              <a:ext cx="477038"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 name="Picture 11">
            <a:extLst>
              <a:ext uri="{FF2B5EF4-FFF2-40B4-BE49-F238E27FC236}">
                <a16:creationId xmlns:a16="http://schemas.microsoft.com/office/drawing/2014/main" xmlns="" id="{832C2631-29EA-4E6B-A4E3-5D1D276470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95" y="3440209"/>
            <a:ext cx="12156705" cy="2734215"/>
          </a:xfrm>
          <a:prstGeom prst="rect">
            <a:avLst/>
          </a:prstGeom>
        </p:spPr>
      </p:pic>
      <p:sp>
        <p:nvSpPr>
          <p:cNvPr id="14" name="TextBox 13">
            <a:extLst>
              <a:ext uri="{FF2B5EF4-FFF2-40B4-BE49-F238E27FC236}">
                <a16:creationId xmlns:a16="http://schemas.microsoft.com/office/drawing/2014/main" xmlns="" id="{733D6CA8-1FEF-45DD-A216-4441196E2301}"/>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585871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CD49F04-0EA2-4753-8235-70AC34462631}"/>
              </a:ext>
            </a:extLst>
          </p:cNvPr>
          <p:cNvSpPr>
            <a:spLocks noGrp="1"/>
          </p:cNvSpPr>
          <p:nvPr>
            <p:ph type="sldNum" sz="quarter" idx="12"/>
          </p:nvPr>
        </p:nvSpPr>
        <p:spPr/>
        <p:txBody>
          <a:bodyPr/>
          <a:lstStyle/>
          <a:p>
            <a:fld id="{AC383DC2-5599-43D7-9E00-1EF46298FDA3}" type="slidenum">
              <a:rPr lang="en-IN" smtClean="0"/>
              <a:t>34</a:t>
            </a:fld>
            <a:endParaRPr lang="en-IN"/>
          </a:p>
        </p:txBody>
      </p:sp>
      <p:sp>
        <p:nvSpPr>
          <p:cNvPr id="6" name="Title 1">
            <a:extLst>
              <a:ext uri="{FF2B5EF4-FFF2-40B4-BE49-F238E27FC236}">
                <a16:creationId xmlns:a16="http://schemas.microsoft.com/office/drawing/2014/main" xmlns="" id="{B6A1F312-3B4D-4236-B040-CA3C921903E8}"/>
              </a:ext>
            </a:extLst>
          </p:cNvPr>
          <p:cNvSpPr>
            <a:spLocks noGrp="1"/>
          </p:cNvSpPr>
          <p:nvPr>
            <p:ph type="title" idx="4294967295"/>
          </p:nvPr>
        </p:nvSpPr>
        <p:spPr>
          <a:xfrm>
            <a:off x="958543" y="96962"/>
            <a:ext cx="9800379" cy="500873"/>
          </a:xfrm>
        </p:spPr>
        <p:txBody>
          <a:bodyPr>
            <a:normAutofit fontScale="90000"/>
          </a:bodyPr>
          <a:lstStyle/>
          <a:p>
            <a:r>
              <a:rPr lang="en-IN" b="1" dirty="0">
                <a:solidFill>
                  <a:srgbClr val="FF0000"/>
                </a:solidFill>
              </a:rPr>
              <a:t>EXTRACTING EULER ANGLES USING MATLAB</a:t>
            </a:r>
          </a:p>
        </p:txBody>
      </p:sp>
      <p:grpSp>
        <p:nvGrpSpPr>
          <p:cNvPr id="8" name="Group 7">
            <a:extLst>
              <a:ext uri="{FF2B5EF4-FFF2-40B4-BE49-F238E27FC236}">
                <a16:creationId xmlns:a16="http://schemas.microsoft.com/office/drawing/2014/main" xmlns="" id="{4798E3C0-204A-47FC-B8B6-6C520F89AE0E}"/>
              </a:ext>
            </a:extLst>
          </p:cNvPr>
          <p:cNvGrpSpPr/>
          <p:nvPr/>
        </p:nvGrpSpPr>
        <p:grpSpPr>
          <a:xfrm>
            <a:off x="0" y="1883905"/>
            <a:ext cx="12230188" cy="1360629"/>
            <a:chOff x="193040" y="2431311"/>
            <a:chExt cx="12230188" cy="1360629"/>
          </a:xfrm>
        </p:grpSpPr>
        <p:sp>
          <p:nvSpPr>
            <p:cNvPr id="9" name="Rectangle 8">
              <a:extLst>
                <a:ext uri="{FF2B5EF4-FFF2-40B4-BE49-F238E27FC236}">
                  <a16:creationId xmlns:a16="http://schemas.microsoft.com/office/drawing/2014/main" xmlns="" id="{2B115762-5EA2-4F7C-B4F5-F415F3CA04DE}"/>
                </a:ext>
              </a:extLst>
            </p:cNvPr>
            <p:cNvSpPr/>
            <p:nvPr/>
          </p:nvSpPr>
          <p:spPr>
            <a:xfrm>
              <a:off x="5950770" y="2557618"/>
              <a:ext cx="6472458" cy="830997"/>
            </a:xfrm>
            <a:prstGeom prst="rect">
              <a:avLst/>
            </a:prstGeom>
          </p:spPr>
          <p:txBody>
            <a:bodyPr wrap="square">
              <a:spAutoFit/>
            </a:bodyPr>
            <a:lstStyle/>
            <a:p>
              <a:r>
                <a:rPr lang="en-IN" sz="2400" dirty="0" err="1">
                  <a:latin typeface="Franklin Gothic Book" panose="020B0503020102020204" pitchFamily="34" charset="0"/>
                </a:rPr>
                <a:t>tform</a:t>
              </a:r>
              <a:r>
                <a:rPr lang="en-IN" sz="2400" dirty="0">
                  <a:latin typeface="Franklin Gothic Book" panose="020B0503020102020204" pitchFamily="34" charset="0"/>
                </a:rPr>
                <a:t> = [1 0 0 0.5; 0 -1 0 5; 0 0 -1 -1.2; 0 0 0 1];</a:t>
              </a:r>
            </a:p>
            <a:p>
              <a:r>
                <a:rPr lang="en-IN" sz="2400" dirty="0" err="1">
                  <a:latin typeface="Franklin Gothic Book" panose="020B0503020102020204" pitchFamily="34" charset="0"/>
                </a:rPr>
                <a:t>eulZYX</a:t>
              </a:r>
              <a:r>
                <a:rPr lang="en-IN" sz="2400" dirty="0">
                  <a:latin typeface="Franklin Gothic Book" panose="020B0503020102020204" pitchFamily="34" charset="0"/>
                </a:rPr>
                <a:t> = tform2eul(</a:t>
              </a:r>
              <a:r>
                <a:rPr lang="en-IN" sz="2400" dirty="0" err="1">
                  <a:latin typeface="Franklin Gothic Book" panose="020B0503020102020204" pitchFamily="34" charset="0"/>
                </a:rPr>
                <a:t>tform</a:t>
              </a:r>
              <a:r>
                <a:rPr lang="en-IN" sz="2400" dirty="0">
                  <a:latin typeface="Franklin Gothic Book" panose="020B0503020102020204" pitchFamily="34" charset="0"/>
                </a:rPr>
                <a:t>, ‘ZYZ’)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B7D30744-1554-4F77-98CA-E07AB5D5D0CC}"/>
                    </a:ext>
                  </a:extLst>
                </p:cNvPr>
                <p:cNvSpPr txBox="1"/>
                <p:nvPr/>
              </p:nvSpPr>
              <p:spPr>
                <a:xfrm>
                  <a:off x="193040" y="2431311"/>
                  <a:ext cx="4712252" cy="1360629"/>
                </a:xfrm>
                <a:prstGeom prst="rect">
                  <a:avLst/>
                </a:prstGeom>
                <a:noFill/>
              </p:spPr>
              <p:txBody>
                <a:bodyPr wrap="none" lIns="0" tIns="0" rIns="0" bIns="0" rtlCol="0">
                  <a:spAutoFit/>
                </a:bodyPr>
                <a:lstStyle/>
                <a:p>
                  <a:r>
                    <a:rPr lang="en-IN" sz="2400" b="1" dirty="0" err="1"/>
                    <a:t>Eg</a:t>
                  </a:r>
                  <a:r>
                    <a:rPr lang="en-IN" sz="2400" b="1" dirty="0"/>
                    <a:t>.  – </a:t>
                  </a:r>
                  <a14:m>
                    <m:oMath xmlns:m="http://schemas.openxmlformats.org/officeDocument/2006/math">
                      <m:sPre>
                        <m:sPrePr>
                          <m:ctrlPr>
                            <a:rPr lang="en-IN" sz="2400" b="1" i="1" smtClean="0">
                              <a:latin typeface="Cambria Math"/>
                            </a:rPr>
                          </m:ctrlPr>
                        </m:sPrePr>
                        <m:sub>
                          <m:r>
                            <a:rPr lang="en-IN" sz="2400" b="1" i="1" smtClean="0">
                              <a:latin typeface="Cambria Math" panose="02040503050406030204" pitchFamily="18" charset="0"/>
                            </a:rPr>
                            <m:t>𝑩</m:t>
                          </m:r>
                        </m:sub>
                        <m:sup>
                          <m:r>
                            <a:rPr lang="en-IN" sz="2400" b="1" i="1" smtClean="0">
                              <a:latin typeface="Cambria Math" panose="02040503050406030204" pitchFamily="18" charset="0"/>
                            </a:rPr>
                            <m:t>𝑨</m:t>
                          </m:r>
                        </m:sup>
                        <m:e>
                          <m:d>
                            <m:dPr>
                              <m:begChr m:val="["/>
                              <m:endChr m:val="]"/>
                              <m:ctrlPr>
                                <a:rPr lang="en-IN" sz="2400" b="1" i="1" smtClean="0">
                                  <a:latin typeface="Cambria Math"/>
                                </a:rPr>
                              </m:ctrlPr>
                            </m:dPr>
                            <m:e>
                              <m:r>
                                <a:rPr lang="en-IN" sz="2400" b="1" i="1" smtClean="0">
                                  <a:latin typeface="Cambria Math" panose="02040503050406030204" pitchFamily="18" charset="0"/>
                                </a:rPr>
                                <m:t>𝑻</m:t>
                              </m:r>
                            </m:e>
                          </m:d>
                          <m:r>
                            <a:rPr lang="en-IN" sz="2400" b="1" i="1" smtClean="0">
                              <a:latin typeface="Cambria Math" panose="02040503050406030204" pitchFamily="18" charset="0"/>
                            </a:rPr>
                            <m:t>=</m:t>
                          </m:r>
                        </m:e>
                      </m:sPre>
                      <m:d>
                        <m:dPr>
                          <m:begChr m:val="["/>
                          <m:endChr m:val="]"/>
                          <m:ctrlPr>
                            <a:rPr lang="en-IN" sz="2400" b="1" i="1" smtClean="0">
                              <a:latin typeface="Cambria Math"/>
                            </a:rPr>
                          </m:ctrlPr>
                        </m:dPr>
                        <m:e>
                          <m:m>
                            <m:mPr>
                              <m:mcs>
                                <m:mc>
                                  <m:mcPr>
                                    <m:count m:val="2"/>
                                    <m:mcJc m:val="center"/>
                                  </m:mcPr>
                                </m:mc>
                              </m:mcs>
                              <m:ctrlPr>
                                <a:rPr lang="en-IN" sz="2400" b="1" i="1" smtClean="0">
                                  <a:latin typeface="Cambria Math"/>
                                </a:rPr>
                              </m:ctrlPr>
                            </m:mPr>
                            <m:mr>
                              <m:e>
                                <m:m>
                                  <m:mPr>
                                    <m:mcs>
                                      <m:mc>
                                        <m:mcPr>
                                          <m:count m:val="3"/>
                                          <m:mcJc m:val="center"/>
                                        </m:mcPr>
                                      </m:mc>
                                    </m:mcs>
                                    <m:ctrlPr>
                                      <a:rPr lang="en-IN" sz="2400" b="1" i="1" smtClean="0">
                                        <a:latin typeface="Cambria Math"/>
                                      </a:rPr>
                                    </m:ctrlPr>
                                  </m:mPr>
                                  <m:mr>
                                    <m:e>
                                      <m:r>
                                        <m:rPr>
                                          <m:brk m:alnAt="7"/>
                                        </m:rPr>
                                        <a:rPr lang="en-IN" sz="2400" b="1" i="1" smtClean="0">
                                          <a:latin typeface="Cambria Math" panose="02040503050406030204" pitchFamily="18" charset="0"/>
                                        </a:rPr>
                                        <m:t>𝟏</m:t>
                                      </m:r>
                                    </m:e>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mr>
                                  <m:mr>
                                    <m:e>
                                      <m:r>
                                        <a:rPr lang="en-IN" sz="2400" b="1" i="1" smtClean="0">
                                          <a:latin typeface="Cambria Math" panose="02040503050406030204" pitchFamily="18" charset="0"/>
                                        </a:rPr>
                                        <m:t>𝟎</m:t>
                                      </m:r>
                                    </m:e>
                                    <m:e>
                                      <m:r>
                                        <a:rPr lang="en-IN" sz="2400" b="1" i="1" smtClean="0">
                                          <a:latin typeface="Cambria Math" panose="02040503050406030204" pitchFamily="18" charset="0"/>
                                        </a:rPr>
                                        <m:t>−</m:t>
                                      </m:r>
                                      <m:r>
                                        <a:rPr lang="en-IN" sz="2400" b="1" i="1" smtClean="0">
                                          <a:latin typeface="Cambria Math" panose="02040503050406030204" pitchFamily="18" charset="0"/>
                                        </a:rPr>
                                        <m:t>𝟏</m:t>
                                      </m:r>
                                    </m:e>
                                    <m:e>
                                      <m:r>
                                        <a:rPr lang="en-IN" sz="2400" b="1" i="1" smtClean="0">
                                          <a:latin typeface="Cambria Math" panose="02040503050406030204" pitchFamily="18" charset="0"/>
                                        </a:rPr>
                                        <m:t>𝟎</m:t>
                                      </m:r>
                                    </m:e>
                                  </m:mr>
                                  <m:mr>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e>
                                      <m:r>
                                        <a:rPr lang="en-IN" sz="2400" b="1" i="1" smtClean="0">
                                          <a:latin typeface="Cambria Math" panose="02040503050406030204" pitchFamily="18" charset="0"/>
                                        </a:rPr>
                                        <m:t>−</m:t>
                                      </m:r>
                                      <m:r>
                                        <a:rPr lang="en-IN" sz="2400" b="1" i="1" smtClean="0">
                                          <a:latin typeface="Cambria Math" panose="02040503050406030204" pitchFamily="18" charset="0"/>
                                        </a:rPr>
                                        <m:t>𝟏</m:t>
                                      </m:r>
                                    </m:e>
                                  </m:mr>
                                </m:m>
                              </m:e>
                              <m:e>
                                <m:m>
                                  <m:mPr>
                                    <m:mcs>
                                      <m:mc>
                                        <m:mcPr>
                                          <m:count m:val="1"/>
                                          <m:mcJc m:val="center"/>
                                        </m:mcPr>
                                      </m:mc>
                                    </m:mcs>
                                    <m:ctrlPr>
                                      <a:rPr lang="en-IN" sz="2400" b="1" i="1" smtClean="0">
                                        <a:latin typeface="Cambria Math"/>
                                      </a:rPr>
                                    </m:ctrlPr>
                                  </m:mPr>
                                  <m:mr>
                                    <m:e>
                                      <m:r>
                                        <m:rPr>
                                          <m:brk m:alnAt="7"/>
                                        </m:rPr>
                                        <a:rPr lang="en-IN" sz="2400" b="1" i="1" smtClean="0">
                                          <a:latin typeface="Cambria Math" panose="02040503050406030204" pitchFamily="18" charset="0"/>
                                        </a:rPr>
                                        <m:t>𝟎</m:t>
                                      </m:r>
                                      <m:r>
                                        <a:rPr lang="en-IN" sz="2400" b="1" i="1" smtClean="0">
                                          <a:latin typeface="Cambria Math" panose="02040503050406030204" pitchFamily="18" charset="0"/>
                                        </a:rPr>
                                        <m:t>.</m:t>
                                      </m:r>
                                      <m:r>
                                        <a:rPr lang="en-IN" sz="2400" b="1" i="1" smtClean="0">
                                          <a:latin typeface="Cambria Math" panose="02040503050406030204" pitchFamily="18" charset="0"/>
                                        </a:rPr>
                                        <m:t>𝟓</m:t>
                                      </m:r>
                                    </m:e>
                                  </m:mr>
                                  <m:mr>
                                    <m:e>
                                      <m:r>
                                        <a:rPr lang="en-IN" sz="2400" b="1" i="1" smtClean="0">
                                          <a:latin typeface="Cambria Math" panose="02040503050406030204" pitchFamily="18" charset="0"/>
                                        </a:rPr>
                                        <m:t>𝟓</m:t>
                                      </m:r>
                                    </m:e>
                                  </m:mr>
                                  <m:mr>
                                    <m:e>
                                      <m:r>
                                        <a:rPr lang="en-IN" sz="2400" b="1" i="1" smtClean="0">
                                          <a:latin typeface="Cambria Math" panose="02040503050406030204" pitchFamily="18" charset="0"/>
                                        </a:rPr>
                                        <m:t>−</m:t>
                                      </m:r>
                                      <m:r>
                                        <a:rPr lang="en-IN" sz="2400" b="1" i="1" smtClean="0">
                                          <a:latin typeface="Cambria Math" panose="02040503050406030204" pitchFamily="18" charset="0"/>
                                        </a:rPr>
                                        <m:t>𝟏</m:t>
                                      </m:r>
                                      <m:r>
                                        <a:rPr lang="en-IN" sz="2400" b="1" i="1" smtClean="0">
                                          <a:latin typeface="Cambria Math" panose="02040503050406030204" pitchFamily="18" charset="0"/>
                                        </a:rPr>
                                        <m:t>.</m:t>
                                      </m:r>
                                      <m:r>
                                        <a:rPr lang="en-IN" sz="2400" b="1" i="1" smtClean="0">
                                          <a:latin typeface="Cambria Math" panose="02040503050406030204" pitchFamily="18" charset="0"/>
                                        </a:rPr>
                                        <m:t>𝟐</m:t>
                                      </m:r>
                                    </m:e>
                                  </m:mr>
                                </m:m>
                              </m:e>
                            </m:mr>
                            <m:mr>
                              <m:e>
                                <m:m>
                                  <m:mPr>
                                    <m:mcs>
                                      <m:mc>
                                        <m:mcPr>
                                          <m:count m:val="3"/>
                                          <m:mcJc m:val="center"/>
                                        </m:mcPr>
                                      </m:mc>
                                    </m:mcs>
                                    <m:ctrlPr>
                                      <a:rPr lang="en-IN" sz="2400" b="1" i="1" smtClean="0">
                                        <a:latin typeface="Cambria Math"/>
                                      </a:rPr>
                                    </m:ctrlPr>
                                  </m:mPr>
                                  <m:mr>
                                    <m:e>
                                      <m:r>
                                        <m:rPr>
                                          <m:brk m:alnAt="7"/>
                                        </m:rPr>
                                        <a:rPr lang="en-IN" sz="2400" b="1" i="1" smtClean="0">
                                          <a:latin typeface="Cambria Math" panose="02040503050406030204" pitchFamily="18" charset="0"/>
                                        </a:rPr>
                                        <m:t>𝟎</m:t>
                                      </m:r>
                                    </m:e>
                                    <m:e>
                                      <m:r>
                                        <a:rPr lang="en-IN" sz="2400" b="1" i="1" smtClean="0">
                                          <a:latin typeface="Cambria Math" panose="02040503050406030204" pitchFamily="18" charset="0"/>
                                        </a:rPr>
                                        <m:t>𝟎</m:t>
                                      </m:r>
                                    </m:e>
                                    <m:e>
                                      <m:r>
                                        <a:rPr lang="en-IN" sz="2400" b="1" i="1" smtClean="0">
                                          <a:latin typeface="Cambria Math" panose="02040503050406030204" pitchFamily="18" charset="0"/>
                                        </a:rPr>
                                        <m:t>𝟎</m:t>
                                      </m:r>
                                    </m:e>
                                  </m:mr>
                                </m:m>
                              </m:e>
                              <m:e>
                                <m:r>
                                  <a:rPr lang="en-IN" sz="2400" b="1" i="1" smtClean="0">
                                    <a:latin typeface="Cambria Math" panose="02040503050406030204" pitchFamily="18" charset="0"/>
                                  </a:rPr>
                                  <m:t>𝟏</m:t>
                                </m:r>
                              </m:e>
                            </m:mr>
                          </m:m>
                        </m:e>
                      </m:d>
                    </m:oMath>
                  </a14:m>
                  <a:endParaRPr lang="en-IN"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93040" y="2431311"/>
                  <a:ext cx="4712252" cy="1360629"/>
                </a:xfrm>
                <a:prstGeom prst="rect">
                  <a:avLst/>
                </a:prstGeom>
                <a:blipFill>
                  <a:blip r:embed="rId2"/>
                  <a:stretch>
                    <a:fillRect l="-3881"/>
                  </a:stretch>
                </a:blipFill>
              </p:spPr>
              <p:txBody>
                <a:bodyPr/>
                <a:lstStyle/>
                <a:p>
                  <a:r>
                    <a:rPr lang="en-IN">
                      <a:noFill/>
                    </a:rPr>
                    <a:t> </a:t>
                  </a:r>
                </a:p>
              </p:txBody>
            </p:sp>
          </mc:Fallback>
        </mc:AlternateContent>
        <p:sp>
          <p:nvSpPr>
            <p:cNvPr id="11" name="Right Arrow 13">
              <a:extLst>
                <a:ext uri="{FF2B5EF4-FFF2-40B4-BE49-F238E27FC236}">
                  <a16:creationId xmlns:a16="http://schemas.microsoft.com/office/drawing/2014/main" xmlns="" id="{890D49D2-5ECE-443C-B6A8-231DBABCCE7D}"/>
                </a:ext>
              </a:extLst>
            </p:cNvPr>
            <p:cNvSpPr/>
            <p:nvPr/>
          </p:nvSpPr>
          <p:spPr>
            <a:xfrm>
              <a:off x="5189512" y="2766355"/>
              <a:ext cx="477038" cy="413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a:extLst>
              <a:ext uri="{FF2B5EF4-FFF2-40B4-BE49-F238E27FC236}">
                <a16:creationId xmlns:a16="http://schemas.microsoft.com/office/drawing/2014/main" xmlns="" id="{23198796-12D8-4A40-B297-246B0B79DD69}"/>
              </a:ext>
            </a:extLst>
          </p:cNvPr>
          <p:cNvSpPr/>
          <p:nvPr/>
        </p:nvSpPr>
        <p:spPr>
          <a:xfrm>
            <a:off x="226251" y="715894"/>
            <a:ext cx="3135795" cy="461665"/>
          </a:xfrm>
          <a:prstGeom prst="rect">
            <a:avLst/>
          </a:prstGeom>
        </p:spPr>
        <p:txBody>
          <a:bodyPr wrap="none">
            <a:spAutoFit/>
          </a:bodyPr>
          <a:lstStyle/>
          <a:p>
            <a:pPr lvl="0" eaLnBrk="0" fontAlgn="base" hangingPunct="0">
              <a:spcBef>
                <a:spcPct val="0"/>
              </a:spcBef>
              <a:spcAft>
                <a:spcPct val="0"/>
              </a:spcAft>
            </a:pPr>
            <a:r>
              <a:rPr lang="en-US" altLang="en-US" sz="2400" dirty="0" err="1">
                <a:solidFill>
                  <a:srgbClr val="000000"/>
                </a:solidFill>
                <a:latin typeface="Arial Unicode MS"/>
                <a:hlinkClick r:id="rId3"/>
              </a:rPr>
              <a:t>eul</a:t>
            </a:r>
            <a:r>
              <a:rPr lang="en-US" altLang="en-US" sz="2400" dirty="0">
                <a:solidFill>
                  <a:srgbClr val="000000"/>
                </a:solidFill>
                <a:latin typeface="Arial Unicode MS"/>
                <a:hlinkClick r:id="rId3"/>
              </a:rPr>
              <a:t> = tform2eul(</a:t>
            </a:r>
            <a:r>
              <a:rPr lang="en-US" altLang="en-US" sz="2400" dirty="0" err="1">
                <a:solidFill>
                  <a:srgbClr val="000000"/>
                </a:solidFill>
                <a:latin typeface="Arial Unicode MS"/>
                <a:hlinkClick r:id="rId3"/>
              </a:rPr>
              <a:t>tform</a:t>
            </a:r>
            <a:r>
              <a:rPr lang="en-US" altLang="en-US" sz="2400" dirty="0">
                <a:solidFill>
                  <a:srgbClr val="000000"/>
                </a:solidFill>
                <a:latin typeface="Arial Unicode MS"/>
                <a:hlinkClick r:id="rId3"/>
              </a:rPr>
              <a:t>)</a:t>
            </a:r>
            <a:endParaRPr lang="en-US" altLang="en-US" sz="4800" dirty="0">
              <a:solidFill>
                <a:srgbClr val="000000"/>
              </a:solidFill>
              <a:latin typeface="Arial" panose="020B0604020202020204" pitchFamily="34" charset="0"/>
            </a:endParaRPr>
          </a:p>
        </p:txBody>
      </p:sp>
      <p:sp>
        <p:nvSpPr>
          <p:cNvPr id="13" name="Right Arrow 14">
            <a:extLst>
              <a:ext uri="{FF2B5EF4-FFF2-40B4-BE49-F238E27FC236}">
                <a16:creationId xmlns:a16="http://schemas.microsoft.com/office/drawing/2014/main" xmlns="" id="{233BFD99-6DEF-403C-A5B7-F7B0E3D5A827}"/>
              </a:ext>
            </a:extLst>
          </p:cNvPr>
          <p:cNvSpPr/>
          <p:nvPr/>
        </p:nvSpPr>
        <p:spPr>
          <a:xfrm>
            <a:off x="3324876" y="818353"/>
            <a:ext cx="789539" cy="281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6E9E11B4-0F00-46FB-80F8-1C028C0C1FBD}"/>
              </a:ext>
            </a:extLst>
          </p:cNvPr>
          <p:cNvSpPr txBox="1"/>
          <p:nvPr/>
        </p:nvSpPr>
        <p:spPr>
          <a:xfrm>
            <a:off x="4144019" y="715893"/>
            <a:ext cx="4633303" cy="461665"/>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Default order of sequence is Z-Y-X</a:t>
            </a:r>
            <a:endParaRPr kumimoji="0" lang="en-IN" sz="2400" b="1" i="0" strike="noStrike" kern="1200" cap="none" spc="0" normalizeH="0" baseline="0" noProof="0" dirty="0">
              <a:ln>
                <a:noFill/>
              </a:ln>
              <a:solidFill>
                <a:srgbClr val="FF0000"/>
              </a:solidFill>
              <a:effectLst/>
              <a:uLnTx/>
              <a:uFillTx/>
              <a:latin typeface="Franklin Gothic Book" panose="020B0503020102020204"/>
            </a:endParaRPr>
          </a:p>
        </p:txBody>
      </p:sp>
      <p:sp>
        <p:nvSpPr>
          <p:cNvPr id="15" name="Rectangle 14">
            <a:extLst>
              <a:ext uri="{FF2B5EF4-FFF2-40B4-BE49-F238E27FC236}">
                <a16:creationId xmlns:a16="http://schemas.microsoft.com/office/drawing/2014/main" xmlns="" id="{18D9672E-8A02-47DC-9762-EFE552832083}"/>
              </a:ext>
            </a:extLst>
          </p:cNvPr>
          <p:cNvSpPr/>
          <p:nvPr/>
        </p:nvSpPr>
        <p:spPr>
          <a:xfrm>
            <a:off x="226251" y="1177558"/>
            <a:ext cx="4642618" cy="461665"/>
          </a:xfrm>
          <a:prstGeom prst="rect">
            <a:avLst/>
          </a:prstGeom>
        </p:spPr>
        <p:txBody>
          <a:bodyPr wrap="none">
            <a:spAutoFit/>
          </a:bodyPr>
          <a:lstStyle/>
          <a:p>
            <a:pPr lvl="0" eaLnBrk="0" fontAlgn="base" hangingPunct="0">
              <a:spcBef>
                <a:spcPct val="0"/>
              </a:spcBef>
              <a:spcAft>
                <a:spcPct val="0"/>
              </a:spcAft>
            </a:pPr>
            <a:r>
              <a:rPr lang="en-US" altLang="en-US" sz="2400" dirty="0" err="1">
                <a:solidFill>
                  <a:srgbClr val="000000"/>
                </a:solidFill>
                <a:latin typeface="Arial Unicode MS"/>
                <a:hlinkClick r:id="rId3"/>
              </a:rPr>
              <a:t>eul</a:t>
            </a:r>
            <a:r>
              <a:rPr lang="en-US" altLang="en-US" sz="2400" dirty="0">
                <a:solidFill>
                  <a:srgbClr val="000000"/>
                </a:solidFill>
                <a:latin typeface="Arial Unicode MS"/>
                <a:hlinkClick r:id="rId3"/>
              </a:rPr>
              <a:t> = tform2eul(</a:t>
            </a:r>
            <a:r>
              <a:rPr lang="en-US" altLang="en-US" sz="2400" dirty="0" err="1">
                <a:solidFill>
                  <a:srgbClr val="000000"/>
                </a:solidFill>
                <a:latin typeface="Arial Unicode MS"/>
                <a:hlinkClick r:id="rId3"/>
              </a:rPr>
              <a:t>tform</a:t>
            </a:r>
            <a:r>
              <a:rPr lang="en-US" altLang="en-US" sz="2400" dirty="0">
                <a:solidFill>
                  <a:srgbClr val="000000"/>
                </a:solidFill>
                <a:latin typeface="Arial Unicode MS"/>
                <a:hlinkClick r:id="rId3"/>
              </a:rPr>
              <a:t>, sequence)</a:t>
            </a:r>
            <a:endParaRPr lang="en-US" altLang="en-US" sz="4800" dirty="0">
              <a:solidFill>
                <a:srgbClr val="000000"/>
              </a:solidFill>
              <a:latin typeface="Arial" panose="020B0604020202020204" pitchFamily="34" charset="0"/>
            </a:endParaRPr>
          </a:p>
        </p:txBody>
      </p:sp>
      <p:sp>
        <p:nvSpPr>
          <p:cNvPr id="16" name="TextBox 15">
            <a:extLst>
              <a:ext uri="{FF2B5EF4-FFF2-40B4-BE49-F238E27FC236}">
                <a16:creationId xmlns:a16="http://schemas.microsoft.com/office/drawing/2014/main" xmlns="" id="{D96692D2-31DB-45BB-BA49-9E13F8F544C7}"/>
              </a:ext>
            </a:extLst>
          </p:cNvPr>
          <p:cNvSpPr txBox="1"/>
          <p:nvPr/>
        </p:nvSpPr>
        <p:spPr>
          <a:xfrm>
            <a:off x="5855540" y="1199656"/>
            <a:ext cx="2714049" cy="461665"/>
          </a:xfrm>
          <a:prstGeom prst="rect">
            <a:avLst/>
          </a:prstGeom>
          <a:noFill/>
        </p:spPr>
        <p:txBody>
          <a:bodyPr wrap="square" rtlCol="0">
            <a:spAutoFit/>
          </a:bodyPr>
          <a:lstStyle/>
          <a:p>
            <a:pPr lvl="0">
              <a:defRPr/>
            </a:pPr>
            <a:r>
              <a:rPr kumimoji="0" lang="en-IN" sz="2400" b="1" i="0" strike="noStrike" kern="1200" cap="none" spc="0" normalizeH="0" baseline="0" noProof="0" dirty="0">
                <a:ln>
                  <a:noFill/>
                </a:ln>
                <a:solidFill>
                  <a:srgbClr val="0070C0"/>
                </a:solidFill>
                <a:effectLst/>
                <a:uLnTx/>
                <a:uFillTx/>
                <a:latin typeface="Franklin Gothic Book" panose="020B0503020102020204"/>
              </a:rPr>
              <a:t>Specify sequence</a:t>
            </a:r>
            <a:endParaRPr kumimoji="0" lang="en-IN" sz="2400" b="1" i="0" strike="noStrike" kern="1200" cap="none" spc="0" normalizeH="0" baseline="0" noProof="0" dirty="0">
              <a:ln>
                <a:noFill/>
              </a:ln>
              <a:solidFill>
                <a:srgbClr val="FF0000"/>
              </a:solidFill>
              <a:effectLst/>
              <a:uLnTx/>
              <a:uFillTx/>
              <a:latin typeface="Franklin Gothic Book" panose="020B0503020102020204"/>
            </a:endParaRPr>
          </a:p>
        </p:txBody>
      </p:sp>
      <p:sp>
        <p:nvSpPr>
          <p:cNvPr id="17" name="Right Arrow 19">
            <a:extLst>
              <a:ext uri="{FF2B5EF4-FFF2-40B4-BE49-F238E27FC236}">
                <a16:creationId xmlns:a16="http://schemas.microsoft.com/office/drawing/2014/main" xmlns="" id="{66A0B74E-F7F0-4599-9243-84FB2618841D}"/>
              </a:ext>
            </a:extLst>
          </p:cNvPr>
          <p:cNvSpPr/>
          <p:nvPr/>
        </p:nvSpPr>
        <p:spPr>
          <a:xfrm>
            <a:off x="4868869" y="1295616"/>
            <a:ext cx="789539" cy="281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xmlns="" id="{CDF00266-4B18-4816-8443-5D8FDCE5B4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46526"/>
            <a:ext cx="12192000" cy="2493122"/>
          </a:xfrm>
          <a:prstGeom prst="rect">
            <a:avLst/>
          </a:prstGeom>
        </p:spPr>
      </p:pic>
      <p:sp>
        <p:nvSpPr>
          <p:cNvPr id="20" name="TextBox 19">
            <a:extLst>
              <a:ext uri="{FF2B5EF4-FFF2-40B4-BE49-F238E27FC236}">
                <a16:creationId xmlns:a16="http://schemas.microsoft.com/office/drawing/2014/main" xmlns="" id="{8F2F67F1-2EB7-4C5F-9642-D5414CA10E26}"/>
              </a:ext>
            </a:extLst>
          </p:cNvPr>
          <p:cNvSpPr txBox="1"/>
          <p:nvPr/>
        </p:nvSpPr>
        <p:spPr>
          <a:xfrm>
            <a:off x="901146" y="6566265"/>
            <a:ext cx="2292628"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000000"/>
                </a:solidFill>
                <a:effectLst/>
                <a:uLnTx/>
                <a:uFillTx/>
                <a:latin typeface="Gill Sans MT" panose="020B0502020104020203"/>
                <a:ea typeface="+mn-ea"/>
                <a:cs typeface="+mn-cs"/>
              </a:rPr>
              <a:t>DESCRIPTIONS OF ORIENTATION</a:t>
            </a:r>
          </a:p>
        </p:txBody>
      </p:sp>
    </p:spTree>
    <p:extLst>
      <p:ext uri="{BB962C8B-B14F-4D97-AF65-F5344CB8AC3E}">
        <p14:creationId xmlns:p14="http://schemas.microsoft.com/office/powerpoint/2010/main" val="135082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4</a:t>
            </a:fld>
            <a:endParaRPr lang="en-IN"/>
          </a:p>
        </p:txBody>
      </p:sp>
      <mc:AlternateContent xmlns:mc="http://schemas.openxmlformats.org/markup-compatibility/2006" xmlns:a14="http://schemas.microsoft.com/office/drawing/2010/main">
        <mc:Choice Requires="a14">
          <p:sp>
            <p:nvSpPr>
              <p:cNvPr id="6" name="TextBox 5"/>
              <p:cNvSpPr txBox="1"/>
              <p:nvPr/>
            </p:nvSpPr>
            <p:spPr>
              <a:xfrm>
                <a:off x="541180" y="714673"/>
                <a:ext cx="10174014" cy="852028"/>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0070C0"/>
                    </a:solidFill>
                    <a:effectLst/>
                    <a:uLnTx/>
                    <a:uFillTx/>
                    <a:latin typeface="Franklin Gothic Book" panose="020B0503020102020204"/>
                  </a:rPr>
                  <a:t>MATRIX </a:t>
                </a:r>
                <a14:m>
                  <m:oMath xmlns:m="http://schemas.openxmlformats.org/officeDocument/2006/math">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 </m:t>
                        </m:r>
                      </m:e>
                    </m:sPre>
                  </m:oMath>
                </a14:m>
                <a:r>
                  <a:rPr kumimoji="0" lang="en-IN" sz="2400" b="1" i="0" strike="noStrike" kern="1200" cap="none" spc="0" normalizeH="0" baseline="0" noProof="0" dirty="0">
                    <a:ln>
                      <a:noFill/>
                    </a:ln>
                    <a:solidFill>
                      <a:srgbClr val="0070C0"/>
                    </a:solidFill>
                    <a:effectLst/>
                    <a:uLnTx/>
                    <a:uFillTx/>
                    <a:latin typeface="Franklin Gothic Book" panose="020B0503020102020204"/>
                  </a:rPr>
                  <a:t>can be thought of as an operator that</a:t>
                </a:r>
                <a:r>
                  <a:rPr lang="en-IN" sz="2400" b="1" dirty="0">
                    <a:solidFill>
                      <a:srgbClr val="0070C0"/>
                    </a:solidFill>
                    <a:latin typeface="Franklin Gothic Book" panose="020B0503020102020204"/>
                  </a:rPr>
                  <a:t>, acting on the fixed system, </a:t>
                </a:r>
                <a:r>
                  <a:rPr lang="en-IN" sz="2400" b="1" u="sng" dirty="0">
                    <a:solidFill>
                      <a:srgbClr val="0070C0"/>
                    </a:solidFill>
                    <a:latin typeface="Franklin Gothic Book" panose="020B0503020102020204"/>
                  </a:rPr>
                  <a:t>transforms it into the body system</a:t>
                </a:r>
                <a:endParaRPr kumimoji="0" lang="en-IN" sz="2400" b="1" i="0" u="sng" strike="noStrike" kern="1200" cap="none" spc="0" normalizeH="0" baseline="0" noProof="0" dirty="0">
                  <a:ln>
                    <a:noFill/>
                  </a:ln>
                  <a:solidFill>
                    <a:srgbClr val="0070C0"/>
                  </a:solidFill>
                  <a:effectLst/>
                  <a:uLnTx/>
                  <a:uFillTx/>
                  <a:latin typeface="Franklin Gothic Book" panose="020B050302010202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1180" y="714673"/>
                <a:ext cx="10174014" cy="852028"/>
              </a:xfrm>
              <a:prstGeom prst="rect">
                <a:avLst/>
              </a:prstGeom>
              <a:blipFill rotWithShape="1">
                <a:blip r:embed="rId2"/>
                <a:stretch>
                  <a:fillRect l="-959" t="-2857" b="-15714"/>
                </a:stretch>
              </a:blipFill>
            </p:spPr>
            <p:txBody>
              <a:bodyPr/>
              <a:lstStyle/>
              <a:p>
                <a:r>
                  <a:rPr lang="en-IN">
                    <a:noFill/>
                  </a:rPr>
                  <a:t> </a:t>
                </a:r>
              </a:p>
            </p:txBody>
          </p:sp>
        </mc:Fallback>
      </mc:AlternateContent>
      <p:grpSp>
        <p:nvGrpSpPr>
          <p:cNvPr id="3" name="Group 2"/>
          <p:cNvGrpSpPr/>
          <p:nvPr/>
        </p:nvGrpSpPr>
        <p:grpSpPr>
          <a:xfrm>
            <a:off x="2394994" y="1482107"/>
            <a:ext cx="6006324" cy="461665"/>
            <a:chOff x="1970690" y="2384939"/>
            <a:chExt cx="6006324" cy="461665"/>
          </a:xfrm>
        </p:grpSpPr>
        <p:sp>
          <p:nvSpPr>
            <p:cNvPr id="7" name="TextBox 6"/>
            <p:cNvSpPr txBox="1"/>
            <p:nvPr/>
          </p:nvSpPr>
          <p:spPr>
            <a:xfrm>
              <a:off x="1970690" y="2384939"/>
              <a:ext cx="4503682" cy="461665"/>
            </a:xfrm>
            <a:prstGeom prst="rect">
              <a:avLst/>
            </a:prstGeom>
            <a:noFill/>
          </p:spPr>
          <p:txBody>
            <a:bodyPr wrap="square" rtlCol="0">
              <a:spAutoFit/>
            </a:bodyPr>
            <a:lstStyle/>
            <a:p>
              <a:pPr lvl="0"/>
              <a:r>
                <a:rPr kumimoji="0" lang="en-IN" sz="2400" b="1" i="0" u="sng" strike="noStrike" kern="1200" cap="none" spc="0" normalizeH="0" baseline="0" noProof="0" dirty="0">
                  <a:ln>
                    <a:noFill/>
                  </a:ln>
                  <a:solidFill>
                    <a:srgbClr val="0070C0"/>
                  </a:solidFill>
                  <a:effectLst/>
                  <a:uLnTx/>
                  <a:uFillTx/>
                  <a:latin typeface="Franklin Gothic Book" panose="020B0503020102020204"/>
                  <a:ea typeface="+mn-ea"/>
                  <a:cs typeface="+mn-cs"/>
                </a:rPr>
                <a:t>Symbolically, it may be written as </a:t>
              </a:r>
            </a:p>
          </p:txBody>
        </p:sp>
        <mc:AlternateContent xmlns:mc="http://schemas.openxmlformats.org/markup-compatibility/2006" xmlns:a14="http://schemas.microsoft.com/office/drawing/2010/main">
          <mc:Choice Requires="a14">
            <p:sp>
              <p:nvSpPr>
                <p:cNvPr id="2" name="TextBox 1"/>
                <p:cNvSpPr txBox="1"/>
                <p:nvPr/>
              </p:nvSpPr>
              <p:spPr>
                <a:xfrm>
                  <a:off x="6374524" y="2431105"/>
                  <a:ext cx="16024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b="1" i="1" smtClean="0">
                                <a:solidFill>
                                  <a:srgbClr val="FF0000"/>
                                </a:solidFill>
                                <a:latin typeface="Cambria Math"/>
                              </a:rPr>
                            </m:ctrlPr>
                          </m:sSupPr>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𝑷</m:t>
                            </m:r>
                            <m:r>
                              <a:rPr lang="en-IN" sz="2400" b="1" i="1" smtClean="0">
                                <a:solidFill>
                                  <a:srgbClr val="FF0000"/>
                                </a:solidFill>
                                <a:latin typeface="Cambria Math" panose="02040503050406030204" pitchFamily="18" charset="0"/>
                              </a:rPr>
                              <m:t>)</m:t>
                            </m:r>
                          </m:e>
                          <m:sup>
                            <m:r>
                              <a:rPr lang="en-IN" sz="2400" b="1" i="1" smtClean="0">
                                <a:solidFill>
                                  <a:srgbClr val="FF0000"/>
                                </a:solidFill>
                                <a:latin typeface="Cambria Math" panose="02040503050406030204" pitchFamily="18" charset="0"/>
                              </a:rPr>
                              <m:t>′</m:t>
                            </m:r>
                          </m:sup>
                        </m:sSup>
                        <m:r>
                          <a:rPr lang="en-IN" sz="2400" b="1" i="1" smtClean="0">
                            <a:solidFill>
                              <a:srgbClr val="FF0000"/>
                            </a:solidFill>
                            <a:latin typeface="Cambria Math" panose="02040503050406030204" pitchFamily="18" charset="0"/>
                          </a:rPr>
                          <m:t>=</m:t>
                        </m:r>
                        <m:d>
                          <m:dPr>
                            <m:begChr m:val="["/>
                            <m:endChr m:val="]"/>
                            <m:ctrlPr>
                              <a:rPr lang="en-IN" sz="2400" b="1" i="1" smtClean="0">
                                <a:solidFill>
                                  <a:srgbClr val="FF0000"/>
                                </a:solidFill>
                                <a:latin typeface="Cambria Math"/>
                              </a:rPr>
                            </m:ctrlPr>
                          </m:dPr>
                          <m:e>
                            <m:r>
                              <a:rPr lang="en-IN" sz="2400" b="1" i="1" smtClean="0">
                                <a:solidFill>
                                  <a:srgbClr val="FF0000"/>
                                </a:solidFill>
                                <a:latin typeface="Cambria Math" panose="02040503050406030204" pitchFamily="18" charset="0"/>
                              </a:rPr>
                              <m:t>𝑹</m:t>
                            </m:r>
                          </m:e>
                        </m:d>
                        <m:r>
                          <a:rPr lang="en-IN" sz="2400" b="1" i="1" smtClean="0">
                            <a:solidFill>
                              <a:srgbClr val="FF0000"/>
                            </a:solidFill>
                            <a:latin typeface="Cambria Math" panose="02040503050406030204" pitchFamily="18" charset="0"/>
                          </a:rPr>
                          <m:t>𝑷</m:t>
                        </m:r>
                      </m:oMath>
                    </m:oMathPara>
                  </a14:m>
                  <a:endParaRPr lang="en-IN" sz="2400" b="1"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374524" y="2431105"/>
                  <a:ext cx="1602490" cy="369332"/>
                </a:xfrm>
                <a:prstGeom prst="rect">
                  <a:avLst/>
                </a:prstGeom>
                <a:blipFill>
                  <a:blip r:embed="rId3"/>
                  <a:stretch>
                    <a:fillRect l="-6084" r="-3422" b="-36667"/>
                  </a:stretch>
                </a:blipFill>
              </p:spPr>
              <p:txBody>
                <a:bodyPr/>
                <a:lstStyle/>
                <a:p>
                  <a:r>
                    <a:rPr lang="en-IN">
                      <a:noFill/>
                    </a:rPr>
                    <a:t> </a:t>
                  </a:r>
                </a:p>
              </p:txBody>
            </p:sp>
          </mc:Fallback>
        </mc:AlternateContent>
      </p:grpSp>
      <p:sp>
        <p:nvSpPr>
          <p:cNvPr id="8" name="TextBox 7"/>
          <p:cNvSpPr txBox="1"/>
          <p:nvPr/>
        </p:nvSpPr>
        <p:spPr>
          <a:xfrm>
            <a:off x="472579" y="2108278"/>
            <a:ext cx="5295520" cy="1569660"/>
          </a:xfrm>
          <a:prstGeom prst="rect">
            <a:avLst/>
          </a:prstGeom>
          <a:noFill/>
        </p:spPr>
        <p:txBody>
          <a:bodyPr wrap="square" rtlCol="0">
            <a:spAutoFit/>
          </a:bodyPr>
          <a:lstStyle/>
          <a:p>
            <a:pPr lvl="0">
              <a:defRPr/>
            </a:pPr>
            <a:r>
              <a:rPr kumimoji="0" lang="en-IN" sz="2400" b="1" i="0" u="sng" strike="noStrike" kern="1200" cap="none" spc="0" normalizeH="0" baseline="0" noProof="0" dirty="0">
                <a:ln>
                  <a:noFill/>
                </a:ln>
                <a:solidFill>
                  <a:srgbClr val="0070C0"/>
                </a:solidFill>
                <a:effectLst/>
                <a:uLnTx/>
                <a:uFillTx/>
                <a:latin typeface="Franklin Gothic Book" panose="020B0503020102020204"/>
              </a:rPr>
              <a:t>Matrix </a:t>
            </a:r>
            <a:r>
              <a:rPr kumimoji="0" lang="en-IN" sz="2400" b="1" i="0" u="sng" strike="noStrike" kern="1200" cap="none" spc="0" normalizeH="0" baseline="0" noProof="0" dirty="0">
                <a:ln>
                  <a:noFill/>
                </a:ln>
                <a:solidFill>
                  <a:srgbClr val="FF0000"/>
                </a:solidFill>
                <a:effectLst/>
                <a:uLnTx/>
                <a:uFillTx/>
                <a:latin typeface="Franklin Gothic Book" panose="020B0503020102020204"/>
              </a:rPr>
              <a:t>[R]</a:t>
            </a:r>
            <a:r>
              <a:rPr kumimoji="0" lang="en-IN" sz="2400" b="1" i="0" u="sng" strike="noStrike" kern="1200" cap="none" spc="0" normalizeH="0" baseline="0" noProof="0" dirty="0">
                <a:ln>
                  <a:noFill/>
                </a:ln>
                <a:solidFill>
                  <a:srgbClr val="0070C0"/>
                </a:solidFill>
                <a:effectLst/>
                <a:uLnTx/>
                <a:uFillTx/>
                <a:latin typeface="Franklin Gothic Book" panose="020B0503020102020204"/>
              </a:rPr>
              <a:t> </a:t>
            </a:r>
            <a:r>
              <a:rPr lang="en-IN" sz="2400" b="1" u="sng" dirty="0">
                <a:solidFill>
                  <a:srgbClr val="0070C0"/>
                </a:solidFill>
                <a:latin typeface="Franklin Gothic Book" panose="020B0503020102020204"/>
              </a:rPr>
              <a:t>operating on the components of a vector in the fixed system yields the components of the vector in the body system</a:t>
            </a:r>
            <a:endParaRPr kumimoji="0" lang="en-IN" sz="2400" b="1" i="0" u="sng" strike="noStrike" kern="1200" cap="none" spc="0" normalizeH="0" baseline="0" noProof="0" dirty="0">
              <a:ln>
                <a:noFill/>
              </a:ln>
              <a:solidFill>
                <a:srgbClr val="FF0000"/>
              </a:solidFill>
              <a:effectLst/>
              <a:uLnTx/>
              <a:uFillTx/>
              <a:latin typeface="Franklin Gothic Book" panose="020B0503020102020204"/>
            </a:endParaRPr>
          </a:p>
        </p:txBody>
      </p:sp>
      <p:sp>
        <p:nvSpPr>
          <p:cNvPr id="9" name="Right Arrow 8"/>
          <p:cNvSpPr/>
          <p:nvPr/>
        </p:nvSpPr>
        <p:spPr>
          <a:xfrm rot="7510307">
            <a:off x="3408491" y="1815809"/>
            <a:ext cx="437034"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p:cNvSpPr txBox="1"/>
              <p:nvPr/>
            </p:nvSpPr>
            <p:spPr>
              <a:xfrm>
                <a:off x="5841412" y="1874865"/>
                <a:ext cx="6358758" cy="1938992"/>
              </a:xfrm>
              <a:prstGeom prst="rect">
                <a:avLst/>
              </a:prstGeom>
              <a:noFill/>
            </p:spPr>
            <p:txBody>
              <a:bodyPr wrap="square" rtlCol="0">
                <a:spAutoFit/>
              </a:bodyPr>
              <a:lstStyle/>
              <a:p>
                <a:pPr lvl="0"/>
                <a:r>
                  <a:rPr kumimoji="0" lang="en-IN" sz="2400" b="1" i="0" u="none" strike="noStrike" kern="1200" cap="none" spc="0" normalizeH="0" baseline="0" noProof="0" dirty="0">
                    <a:ln>
                      <a:noFill/>
                    </a:ln>
                    <a:solidFill>
                      <a:srgbClr val="0070C0"/>
                    </a:solidFill>
                    <a:effectLst/>
                    <a:uLnTx/>
                    <a:uFillTx/>
                    <a:latin typeface="Franklin Gothic Book" panose="020B0503020102020204"/>
                    <a:ea typeface="+mn-ea"/>
                    <a:cs typeface="+mn-cs"/>
                  </a:rPr>
                  <a:t>Parenthesis have been</a:t>
                </a:r>
                <a:r>
                  <a:rPr kumimoji="0" lang="en-IN" sz="2400" b="1" i="0" u="none" strike="noStrike" kern="1200" cap="none" spc="0" normalizeH="0" noProof="0" dirty="0">
                    <a:ln>
                      <a:noFill/>
                    </a:ln>
                    <a:solidFill>
                      <a:srgbClr val="0070C0"/>
                    </a:solidFill>
                    <a:effectLst/>
                    <a:uLnTx/>
                    <a:uFillTx/>
                    <a:latin typeface="Franklin Gothic Book" panose="020B0503020102020204"/>
                    <a:ea typeface="+mn-ea"/>
                    <a:cs typeface="+mn-cs"/>
                  </a:rPr>
                  <a:t> placed around </a:t>
                </a:r>
                <a:r>
                  <a:rPr kumimoji="0" lang="en-IN" sz="2400" b="1" i="1" u="none" strike="noStrike" kern="1200" cap="none" spc="0" normalizeH="0" noProof="0" dirty="0">
                    <a:ln>
                      <a:noFill/>
                    </a:ln>
                    <a:solidFill>
                      <a:srgbClr val="FF0000"/>
                    </a:solidFill>
                    <a:effectLst/>
                    <a:uLnTx/>
                    <a:uFillTx/>
                    <a:latin typeface="Franklin Gothic Book" panose="020B0503020102020204"/>
                    <a:ea typeface="+mn-ea"/>
                    <a:cs typeface="+mn-cs"/>
                  </a:rPr>
                  <a:t>P</a:t>
                </a:r>
                <a14:m>
                  <m:oMath xmlns:m="http://schemas.openxmlformats.org/officeDocument/2006/math">
                    <m:r>
                      <a:rPr lang="en-IN" sz="2400" b="1" i="0" smtClean="0">
                        <a:solidFill>
                          <a:srgbClr val="FF0000"/>
                        </a:solidFill>
                        <a:latin typeface="Cambria Math" panose="02040503050406030204" pitchFamily="18" charset="0"/>
                      </a:rPr>
                      <m:t> </m:t>
                    </m:r>
                  </m:oMath>
                </a14:m>
                <a:r>
                  <a:rPr kumimoji="0" lang="en-IN" sz="2400" b="1" i="0" u="none" strike="noStrike" kern="1200" cap="none" spc="0" normalizeH="0" noProof="0" dirty="0">
                    <a:ln>
                      <a:noFill/>
                    </a:ln>
                    <a:solidFill>
                      <a:srgbClr val="0070C0"/>
                    </a:solidFill>
                    <a:effectLst/>
                    <a:uLnTx/>
                    <a:uFillTx/>
                    <a:latin typeface="Franklin Gothic Book" panose="020B0503020102020204"/>
                    <a:ea typeface="+mn-ea"/>
                    <a:cs typeface="+mn-cs"/>
                  </a:rPr>
                  <a:t>to make it clear that the </a:t>
                </a:r>
                <a:r>
                  <a:rPr kumimoji="0" lang="en-IN" sz="2400" b="1" i="0" u="none" strike="noStrike" kern="1200" cap="none" spc="0" normalizeH="0" noProof="0" dirty="0" err="1">
                    <a:ln>
                      <a:noFill/>
                    </a:ln>
                    <a:solidFill>
                      <a:srgbClr val="0070C0"/>
                    </a:solidFill>
                    <a:effectLst/>
                    <a:uLnTx/>
                    <a:uFillTx/>
                    <a:latin typeface="Franklin Gothic Book" panose="020B0503020102020204"/>
                    <a:ea typeface="+mn-ea"/>
                    <a:cs typeface="+mn-cs"/>
                  </a:rPr>
                  <a:t>sa</a:t>
                </a:r>
                <a:r>
                  <a:rPr lang="en-IN" sz="2400" b="1" dirty="0">
                    <a:solidFill>
                      <a:srgbClr val="0070C0"/>
                    </a:solidFill>
                    <a:latin typeface="Franklin Gothic Book" panose="020B0503020102020204"/>
                  </a:rPr>
                  <a:t>me vector is involved on both sides of the equation. ONLY COMPONENTS HAVE CHANGED, WHILE VECTOR REMAINS UNCHANGED</a:t>
                </a:r>
                <a:endPar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841412" y="1874865"/>
                <a:ext cx="6358758" cy="1938992"/>
              </a:xfrm>
              <a:prstGeom prst="rect">
                <a:avLst/>
              </a:prstGeom>
              <a:blipFill rotWithShape="1">
                <a:blip r:embed="rId4"/>
                <a:stretch>
                  <a:fillRect l="-1438" t="-2201" r="-1246" b="-6604"/>
                </a:stretch>
              </a:blipFill>
            </p:spPr>
            <p:txBody>
              <a:bodyPr/>
              <a:lstStyle/>
              <a:p>
                <a:r>
                  <a:rPr lang="en-IN">
                    <a:noFill/>
                  </a:rPr>
                  <a:t> </a:t>
                </a:r>
              </a:p>
            </p:txBody>
          </p:sp>
        </mc:Fallback>
      </mc:AlternateContent>
      <p:sp>
        <p:nvSpPr>
          <p:cNvPr id="11" name="Right Arrow 10"/>
          <p:cNvSpPr/>
          <p:nvPr/>
        </p:nvSpPr>
        <p:spPr>
          <a:xfrm rot="1485633">
            <a:off x="8636280" y="1655368"/>
            <a:ext cx="446467"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p:cNvGrpSpPr/>
          <p:nvPr/>
        </p:nvGrpSpPr>
        <p:grpSpPr>
          <a:xfrm>
            <a:off x="124461" y="3779596"/>
            <a:ext cx="2995878" cy="2812784"/>
            <a:chOff x="3022640" y="3949395"/>
            <a:chExt cx="2995878" cy="2812784"/>
          </a:xfrm>
        </p:grpSpPr>
        <p:grpSp>
          <p:nvGrpSpPr>
            <p:cNvPr id="12" name="Group 11"/>
            <p:cNvGrpSpPr/>
            <p:nvPr/>
          </p:nvGrpSpPr>
          <p:grpSpPr>
            <a:xfrm>
              <a:off x="3022640" y="3949395"/>
              <a:ext cx="2995878" cy="2812784"/>
              <a:chOff x="5185113" y="1934661"/>
              <a:chExt cx="2995878" cy="2812784"/>
            </a:xfrm>
          </p:grpSpPr>
          <p:cxnSp>
            <p:nvCxnSpPr>
              <p:cNvPr id="13" name="Straight Arrow Connector 12"/>
              <p:cNvCxnSpPr/>
              <p:nvPr/>
            </p:nvCxnSpPr>
            <p:spPr>
              <a:xfrm>
                <a:off x="5218874" y="2149480"/>
                <a:ext cx="29957" cy="2221612"/>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p:cNvCxnSpPr/>
              <p:nvPr/>
            </p:nvCxnSpPr>
            <p:spPr>
              <a:xfrm flipH="1">
                <a:off x="5233852" y="4351787"/>
                <a:ext cx="2697392" cy="11314"/>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7931244" y="4231622"/>
                    <a:ext cx="2497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𝑥</m:t>
                          </m:r>
                        </m:oMath>
                      </m:oMathPara>
                    </a14:m>
                    <a:endParaRPr lang="en-IN"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931244" y="4231622"/>
                    <a:ext cx="249747" cy="369332"/>
                  </a:xfrm>
                  <a:prstGeom prst="rect">
                    <a:avLst/>
                  </a:prstGeom>
                  <a:blipFill>
                    <a:blip r:embed="rId5"/>
                    <a:stretch>
                      <a:fillRect l="-17073" r="-9756" b="-1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348109" y="1934661"/>
                    <a:ext cx="2537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𝑦</m:t>
                          </m:r>
                        </m:oMath>
                      </m:oMathPara>
                    </a14:m>
                    <a:endParaRPr lang="en-IN"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5348109" y="1934661"/>
                    <a:ext cx="253723" cy="369332"/>
                  </a:xfrm>
                  <a:prstGeom prst="rect">
                    <a:avLst/>
                  </a:prstGeom>
                  <a:blipFill>
                    <a:blip r:embed="rId6"/>
                    <a:stretch>
                      <a:fillRect l="-29268" r="-26829" b="-3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85113" y="4378113"/>
                    <a:ext cx="292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𝑂</m:t>
                          </m:r>
                        </m:oMath>
                      </m:oMathPara>
                    </a14:m>
                    <a:endParaRPr lang="en-IN"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5185113" y="4378113"/>
                    <a:ext cx="292837" cy="369332"/>
                  </a:xfrm>
                  <a:prstGeom prst="rect">
                    <a:avLst/>
                  </a:prstGeom>
                  <a:blipFill>
                    <a:blip r:embed="rId7"/>
                    <a:stretch>
                      <a:fillRect l="-25000" r="-18750"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215384" y="2320951"/>
                    <a:ext cx="59294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oMath>
                      </m:oMathPara>
                    </a14:m>
                    <a:endParaRPr lang="en-IN"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215384" y="2320951"/>
                    <a:ext cx="592944" cy="369332"/>
                  </a:xfrm>
                  <a:prstGeom prst="rect">
                    <a:avLst/>
                  </a:prstGeom>
                  <a:blipFill>
                    <a:blip r:embed="rId8"/>
                    <a:stretch>
                      <a:fillRect l="-11340" r="-10309" b="-37705"/>
                    </a:stretch>
                  </a:blipFill>
                </p:spPr>
                <p:txBody>
                  <a:bodyPr/>
                  <a:lstStyle/>
                  <a:p>
                    <a:r>
                      <a:rPr lang="en-IN">
                        <a:noFill/>
                      </a:rPr>
                      <a:t> </a:t>
                    </a:r>
                  </a:p>
                </p:txBody>
              </p:sp>
            </mc:Fallback>
          </mc:AlternateContent>
          <p:cxnSp>
            <p:nvCxnSpPr>
              <p:cNvPr id="20" name="Straight Arrow Connector 19"/>
              <p:cNvCxnSpPr/>
              <p:nvPr/>
            </p:nvCxnSpPr>
            <p:spPr>
              <a:xfrm flipH="1">
                <a:off x="5276073" y="3517417"/>
                <a:ext cx="2179573" cy="85338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7566516" y="3240773"/>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i="1" smtClean="0">
                                  <a:latin typeface="Cambria Math"/>
                                </a:rPr>
                              </m:ctrlPr>
                            </m:sSupPr>
                            <m:e>
                              <m:r>
                                <a:rPr lang="en-IN" sz="2400" b="1" i="1" smtClean="0">
                                  <a:latin typeface="Cambria Math" panose="02040503050406030204" pitchFamily="18" charset="0"/>
                                </a:rPr>
                                <m:t>𝑷</m:t>
                              </m:r>
                            </m:e>
                            <m:sup>
                              <m:r>
                                <a:rPr lang="en-IN" sz="2400" b="0" i="1" smtClean="0">
                                  <a:latin typeface="Cambria Math" panose="02040503050406030204" pitchFamily="18" charset="0"/>
                                </a:rPr>
                                <m:t>′</m:t>
                              </m:r>
                            </m:sup>
                          </m:sSup>
                        </m:oMath>
                      </m:oMathPara>
                    </a14:m>
                    <a:endParaRPr lang="en-IN"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566516" y="3240773"/>
                    <a:ext cx="389466" cy="369332"/>
                  </a:xfrm>
                  <a:prstGeom prst="rect">
                    <a:avLst/>
                  </a:prstGeom>
                  <a:blipFill>
                    <a:blip r:embed="rId9"/>
                    <a:stretch>
                      <a:fillRect l="-15625" b="-8197"/>
                    </a:stretch>
                  </a:blipFill>
                </p:spPr>
                <p:txBody>
                  <a:bodyPr/>
                  <a:lstStyle/>
                  <a:p>
                    <a:r>
                      <a:rPr lang="en-IN">
                        <a:noFill/>
                      </a:rPr>
                      <a:t> </a:t>
                    </a:r>
                  </a:p>
                </p:txBody>
              </p:sp>
            </mc:Fallback>
          </mc:AlternateContent>
          <p:sp>
            <p:nvSpPr>
              <p:cNvPr id="24" name="Arc 23"/>
              <p:cNvSpPr/>
              <p:nvPr/>
            </p:nvSpPr>
            <p:spPr>
              <a:xfrm>
                <a:off x="5873063" y="3621812"/>
                <a:ext cx="289857" cy="630621"/>
              </a:xfrm>
              <a:prstGeom prst="arc">
                <a:avLst>
                  <a:gd name="adj1" fmla="val 17186699"/>
                  <a:gd name="adj2" fmla="val 173756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5" name="TextBox 24"/>
                  <p:cNvSpPr txBox="1"/>
                  <p:nvPr/>
                </p:nvSpPr>
                <p:spPr>
                  <a:xfrm>
                    <a:off x="6212677" y="3591422"/>
                    <a:ext cx="221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ϕ</m:t>
                          </m:r>
                        </m:oMath>
                      </m:oMathPara>
                    </a14:m>
                    <a:endParaRPr lang="en-IN" dirty="0"/>
                  </a:p>
                </p:txBody>
              </p:sp>
            </mc:Choice>
            <mc:Fallback xmlns="">
              <p:sp>
                <p:nvSpPr>
                  <p:cNvPr id="25" name="TextBox 24"/>
                  <p:cNvSpPr txBox="1">
                    <a:spLocks noRot="1" noChangeAspect="1" noMove="1" noResize="1" noEditPoints="1" noAdjustHandles="1" noChangeArrowheads="1" noChangeShapeType="1" noTextEdit="1"/>
                  </p:cNvSpPr>
                  <p:nvPr/>
                </p:nvSpPr>
                <p:spPr>
                  <a:xfrm>
                    <a:off x="6212677" y="3591422"/>
                    <a:ext cx="221214" cy="276999"/>
                  </a:xfrm>
                  <a:prstGeom prst="rect">
                    <a:avLst/>
                  </a:prstGeom>
                  <a:blipFill>
                    <a:blip r:embed="rId10"/>
                    <a:stretch>
                      <a:fillRect l="-36111" r="-36111" b="-34783"/>
                    </a:stretch>
                  </a:blipFill>
                </p:spPr>
                <p:txBody>
                  <a:bodyPr/>
                  <a:lstStyle/>
                  <a:p>
                    <a:r>
                      <a:rPr lang="en-IN">
                        <a:noFill/>
                      </a:rPr>
                      <a:t> </a:t>
                    </a:r>
                  </a:p>
                </p:txBody>
              </p:sp>
            </mc:Fallback>
          </mc:AlternateContent>
        </p:grpSp>
        <p:cxnSp>
          <p:nvCxnSpPr>
            <p:cNvPr id="26" name="Straight Arrow Connector 25"/>
            <p:cNvCxnSpPr/>
            <p:nvPr/>
          </p:nvCxnSpPr>
          <p:spPr>
            <a:xfrm flipH="1">
              <a:off x="3086359" y="4771786"/>
              <a:ext cx="1927075" cy="1606969"/>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5046858" y="4566953"/>
                  <a:ext cx="296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𝑷</m:t>
                        </m:r>
                      </m:oMath>
                    </m:oMathPara>
                  </a14:m>
                  <a:endParaRPr lang="en-IN" sz="2400"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5046858" y="4566953"/>
                  <a:ext cx="296555" cy="369332"/>
                </a:xfrm>
                <a:prstGeom prst="rect">
                  <a:avLst/>
                </a:prstGeom>
                <a:blipFill>
                  <a:blip r:embed="rId11"/>
                  <a:stretch>
                    <a:fillRect l="-20408" r="-20408" b="-8197"/>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9" name="TextBox 28"/>
              <p:cNvSpPr txBox="1"/>
              <p:nvPr/>
            </p:nvSpPr>
            <p:spPr>
              <a:xfrm>
                <a:off x="1521896" y="3692263"/>
                <a:ext cx="10608614" cy="852028"/>
              </a:xfrm>
              <a:prstGeom prst="rect">
                <a:avLst/>
              </a:prstGeom>
              <a:noFill/>
            </p:spPr>
            <p:txBody>
              <a:bodyPr wrap="square" rtlCol="0">
                <a:spAutoFit/>
              </a:bodyPr>
              <a:lstStyle/>
              <a:p>
                <a:pPr lvl="0"/>
                <a14:m>
                  <m:oMath xmlns:m="http://schemas.openxmlformats.org/officeDocument/2006/math">
                    <m:sPre>
                      <m:sPrePr>
                        <m:ctrlPr>
                          <a:rPr lang="en-IN" sz="2400" b="1" i="1" smtClean="0">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r>
                  <a:rPr lang="en-IN" sz="2400" b="1" dirty="0">
                    <a:solidFill>
                      <a:srgbClr val="0070C0"/>
                    </a:solidFill>
                    <a:latin typeface="Franklin Gothic Book" panose="020B0503020102020204"/>
                  </a:rPr>
                  <a:t>can also be thought of as an operator acting on vector</a:t>
                </a:r>
                <a:r>
                  <a:rPr lang="en-IN" sz="2400" b="1" dirty="0">
                    <a:solidFill>
                      <a:srgbClr val="FF0000"/>
                    </a:solidFill>
                  </a:rPr>
                  <a:t> </a:t>
                </a:r>
                <a14:m>
                  <m:oMath xmlns:m="http://schemas.openxmlformats.org/officeDocument/2006/math">
                    <m:r>
                      <a:rPr lang="en-IN" sz="2400" b="1" i="1" smtClean="0">
                        <a:solidFill>
                          <a:srgbClr val="FF0000"/>
                        </a:solidFill>
                        <a:latin typeface="Cambria Math" panose="02040503050406030204" pitchFamily="18" charset="0"/>
                      </a:rPr>
                      <m:t>𝑷</m:t>
                    </m:r>
                  </m:oMath>
                </a14:m>
                <a:r>
                  <a:rPr lang="en-IN" sz="2400" b="1" dirty="0">
                    <a:solidFill>
                      <a:srgbClr val="0070C0"/>
                    </a:solidFill>
                    <a:latin typeface="Franklin Gothic Book" panose="020B0503020102020204"/>
                  </a:rPr>
                  <a:t>, changing it to a different vector </a:t>
                </a:r>
                <a14:m>
                  <m:oMath xmlns:m="http://schemas.openxmlformats.org/officeDocument/2006/math">
                    <m:sSup>
                      <m:sSupPr>
                        <m:ctrlPr>
                          <a:rPr lang="en-IN" sz="2400" b="1" i="1" smtClean="0">
                            <a:solidFill>
                              <a:srgbClr val="FF0000"/>
                            </a:solidFill>
                            <a:latin typeface="Cambria Math"/>
                          </a:rPr>
                        </m:ctrlPr>
                      </m:sSupPr>
                      <m:e>
                        <m:r>
                          <a:rPr lang="en-IN" sz="2400" b="1" i="1" smtClean="0">
                            <a:solidFill>
                              <a:srgbClr val="FF0000"/>
                            </a:solidFill>
                            <a:latin typeface="Cambria Math" panose="02040503050406030204" pitchFamily="18" charset="0"/>
                          </a:rPr>
                          <m:t>𝑷</m:t>
                        </m:r>
                      </m:e>
                      <m:sup>
                        <m:r>
                          <a:rPr lang="en-IN" sz="2400" b="1" i="1" smtClean="0">
                            <a:solidFill>
                              <a:srgbClr val="FF0000"/>
                            </a:solidFill>
                            <a:latin typeface="Cambria Math" panose="02040503050406030204" pitchFamily="18" charset="0"/>
                          </a:rPr>
                          <m:t>′</m:t>
                        </m:r>
                      </m:sup>
                    </m:sSup>
                  </m:oMath>
                </a14:m>
                <a:r>
                  <a:rPr lang="en-IN" sz="2400" b="1" dirty="0">
                    <a:solidFill>
                      <a:srgbClr val="0070C0"/>
                    </a:solidFill>
                    <a:latin typeface="Franklin Gothic Book" panose="020B0503020102020204"/>
                  </a:rPr>
                  <a:t>, with both vectors expressed in the same coordinate system  </a:t>
                </a:r>
                <a:endParaRPr kumimoji="0" lang="en-IN" sz="24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521896" y="3692263"/>
                <a:ext cx="10608614" cy="852028"/>
              </a:xfrm>
              <a:prstGeom prst="rect">
                <a:avLst/>
              </a:prstGeom>
              <a:blipFill>
                <a:blip r:embed="rId12"/>
                <a:stretch>
                  <a:fillRect l="-920" t="-2878" b="-16547"/>
                </a:stretch>
              </a:blipFill>
            </p:spPr>
            <p:txBody>
              <a:bodyPr/>
              <a:lstStyle/>
              <a:p>
                <a:r>
                  <a:rPr lang="en-IN">
                    <a:noFill/>
                  </a:rPr>
                  <a:t> </a:t>
                </a:r>
              </a:p>
            </p:txBody>
          </p:sp>
        </mc:Fallback>
      </mc:AlternateContent>
      <p:cxnSp>
        <p:nvCxnSpPr>
          <p:cNvPr id="32" name="Straight Connector 31"/>
          <p:cNvCxnSpPr/>
          <p:nvPr/>
        </p:nvCxnSpPr>
        <p:spPr>
          <a:xfrm>
            <a:off x="682553" y="3688619"/>
            <a:ext cx="11517617"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3120339" y="4661836"/>
                <a:ext cx="9161120" cy="1569660"/>
              </a:xfrm>
              <a:prstGeom prst="rect">
                <a:avLst/>
              </a:prstGeom>
              <a:noFill/>
            </p:spPr>
            <p:txBody>
              <a:bodyPr wrap="square" rtlCol="0">
                <a:spAutoFit/>
              </a:bodyPr>
              <a:lstStyle/>
              <a:p>
                <a:pPr lvl="0"/>
                <a:r>
                  <a:rPr lang="en-IN" sz="2400" b="1" dirty="0">
                    <a:solidFill>
                      <a:srgbClr val="0070C0"/>
                    </a:solidFill>
                    <a:latin typeface="Franklin Gothic Book" panose="020B0503020102020204"/>
                  </a:rPr>
                  <a:t>In 2-D, instead of rotating coordinate system </a:t>
                </a:r>
                <a:r>
                  <a:rPr lang="en-IN" sz="2400" b="1" dirty="0" err="1">
                    <a:solidFill>
                      <a:srgbClr val="0070C0"/>
                    </a:solidFill>
                    <a:latin typeface="Franklin Gothic Book" panose="020B0503020102020204"/>
                  </a:rPr>
                  <a:t>counterclockwise</a:t>
                </a:r>
                <a:r>
                  <a:rPr lang="en-IN" sz="2400" b="1" dirty="0">
                    <a:solidFill>
                      <a:srgbClr val="0070C0"/>
                    </a:solidFill>
                    <a:latin typeface="Franklin Gothic Book" panose="020B0503020102020204"/>
                  </a:rPr>
                  <a:t>, </a:t>
                </a:r>
                <a14:m>
                  <m:oMath xmlns:m="http://schemas.openxmlformats.org/officeDocument/2006/math">
                    <m:r>
                      <a:rPr lang="en-IN" sz="2400" b="1" i="1" smtClean="0">
                        <a:solidFill>
                          <a:srgbClr val="FF0000"/>
                        </a:solidFill>
                        <a:latin typeface="Cambria Math" panose="02040503050406030204" pitchFamily="18" charset="0"/>
                      </a:rPr>
                      <m:t>𝑷</m:t>
                    </m:r>
                  </m:oMath>
                </a14:m>
                <a:r>
                  <a:rPr lang="en-IN" sz="2400" b="1" dirty="0">
                    <a:solidFill>
                      <a:srgbClr val="0070C0"/>
                    </a:solidFill>
                    <a:latin typeface="Franklin Gothic Book" panose="020B0503020102020204"/>
                  </a:rPr>
                  <a:t> is rotated clockwise by an angle </a:t>
                </a:r>
                <a:r>
                  <a:rPr lang="el-GR" sz="2400" b="1" dirty="0">
                    <a:solidFill>
                      <a:srgbClr val="FF0000"/>
                    </a:solidFill>
                    <a:latin typeface="Cambria Math" panose="02040503050406030204" pitchFamily="18" charset="0"/>
                    <a:ea typeface="Cambria Math" panose="02040503050406030204" pitchFamily="18" charset="0"/>
                  </a:rPr>
                  <a:t>ϕ</a:t>
                </a:r>
                <a:r>
                  <a:rPr lang="en-IN" sz="2400" b="1" dirty="0">
                    <a:solidFill>
                      <a:srgbClr val="0070C0"/>
                    </a:solidFill>
                    <a:latin typeface="Cambria Math" panose="02040503050406030204" pitchFamily="18" charset="0"/>
                    <a:ea typeface="Cambria Math" panose="02040503050406030204" pitchFamily="18" charset="0"/>
                  </a:rPr>
                  <a:t> </a:t>
                </a:r>
                <a:r>
                  <a:rPr lang="en-IN" sz="2400" b="1" dirty="0">
                    <a:solidFill>
                      <a:srgbClr val="0070C0"/>
                    </a:solidFill>
                    <a:ea typeface="Cambria Math" panose="02040503050406030204" pitchFamily="18" charset="0"/>
                  </a:rPr>
                  <a:t>to a new vector </a:t>
                </a:r>
                <a14:m>
                  <m:oMath xmlns:m="http://schemas.openxmlformats.org/officeDocument/2006/math">
                    <m:sSup>
                      <m:sSupPr>
                        <m:ctrlPr>
                          <a:rPr lang="en-IN" sz="2400" b="1" i="1">
                            <a:solidFill>
                              <a:srgbClr val="FF0000"/>
                            </a:solidFill>
                            <a:latin typeface="Cambria Math"/>
                          </a:rPr>
                        </m:ctrlPr>
                      </m:sSupPr>
                      <m:e>
                        <m:r>
                          <a:rPr lang="en-IN" sz="2400" b="1" i="1" smtClean="0">
                            <a:solidFill>
                              <a:srgbClr val="FF0000"/>
                            </a:solidFill>
                            <a:latin typeface="Cambria Math" panose="02040503050406030204" pitchFamily="18" charset="0"/>
                          </a:rPr>
                          <m:t>𝑷</m:t>
                        </m:r>
                      </m:e>
                      <m:sup>
                        <m:r>
                          <a:rPr lang="en-IN" sz="2400" b="1" i="1">
                            <a:solidFill>
                              <a:srgbClr val="FF0000"/>
                            </a:solidFill>
                            <a:latin typeface="Cambria Math" panose="02040503050406030204" pitchFamily="18" charset="0"/>
                          </a:rPr>
                          <m:t>′</m:t>
                        </m:r>
                      </m:sup>
                    </m:sSup>
                  </m:oMath>
                </a14:m>
                <a:r>
                  <a:rPr lang="en-IN" sz="2400" b="1" dirty="0">
                    <a:solidFill>
                      <a:srgbClr val="0070C0"/>
                    </a:solidFill>
                    <a:ea typeface="Cambria Math" panose="02040503050406030204" pitchFamily="18" charset="0"/>
                  </a:rPr>
                  <a:t>. Components of new vector will then be related to components of old vector by same equations describing coordinate transformation  </a:t>
                </a:r>
                <a:endParaRPr kumimoji="0" lang="en-IN" sz="2400" b="1" i="0" u="none" strike="noStrike" kern="1200" cap="none" spc="0" normalizeH="0" baseline="0" noProof="0" dirty="0">
                  <a:ln>
                    <a:noFill/>
                  </a:ln>
                  <a:solidFill>
                    <a:srgbClr val="FF0000"/>
                  </a:solidFill>
                  <a:effectLst/>
                  <a:uLnTx/>
                  <a:uFillTx/>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120339" y="4661836"/>
                <a:ext cx="9161120" cy="1569660"/>
              </a:xfrm>
              <a:prstGeom prst="rect">
                <a:avLst/>
              </a:prstGeom>
              <a:blipFill>
                <a:blip r:embed="rId13"/>
                <a:stretch>
                  <a:fillRect l="-1065" t="-2724" r="-798" b="-8171"/>
                </a:stretch>
              </a:blipFill>
            </p:spPr>
            <p:txBody>
              <a:bodyPr/>
              <a:lstStyle/>
              <a:p>
                <a:r>
                  <a:rPr lang="en-IN">
                    <a:noFill/>
                  </a:rPr>
                  <a:t> </a:t>
                </a:r>
              </a:p>
            </p:txBody>
          </p:sp>
        </mc:Fallback>
      </mc:AlternateContent>
      <p:sp>
        <p:nvSpPr>
          <p:cNvPr id="22" name="Rectangle 21"/>
          <p:cNvSpPr/>
          <p:nvPr/>
        </p:nvSpPr>
        <p:spPr>
          <a:xfrm>
            <a:off x="270879" y="118055"/>
            <a:ext cx="10571889" cy="646331"/>
          </a:xfrm>
          <a:prstGeom prst="rect">
            <a:avLst/>
          </a:prstGeom>
        </p:spPr>
        <p:txBody>
          <a:bodyPr wrap="square">
            <a:spAutoFit/>
          </a:bodyPr>
          <a:lstStyle/>
          <a:p>
            <a:r>
              <a:rPr lang="en-IN" sz="3200" b="1" cap="all" spc="200" dirty="0">
                <a:solidFill>
                  <a:srgbClr val="FF0000"/>
                </a:solidFill>
                <a:ea typeface="+mj-ea"/>
                <a:cs typeface="+mj-cs"/>
              </a:rPr>
              <a:t>UNDERSTANDING THE ROTATION MAT</a:t>
            </a:r>
            <a:r>
              <a:rPr lang="en-IN" sz="3600" b="1" cap="all" spc="200" dirty="0">
                <a:solidFill>
                  <a:srgbClr val="FF0000"/>
                </a:solidFill>
                <a:ea typeface="+mj-ea"/>
                <a:cs typeface="+mj-cs"/>
              </a:rPr>
              <a:t>RIX</a:t>
            </a:r>
            <a:endParaRPr lang="en-IN" dirty="0"/>
          </a:p>
        </p:txBody>
      </p:sp>
      <p:sp>
        <p:nvSpPr>
          <p:cNvPr id="34" name="TextBox 33">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Tree>
    <p:extLst>
      <p:ext uri="{BB962C8B-B14F-4D97-AF65-F5344CB8AC3E}">
        <p14:creationId xmlns:p14="http://schemas.microsoft.com/office/powerpoint/2010/main" val="26811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892913"/>
                <a:ext cx="11887199" cy="4325007"/>
              </a:xfrm>
            </p:spPr>
            <p:txBody>
              <a:bodyPr>
                <a:normAutofit/>
              </a:bodyPr>
              <a:lstStyle/>
              <a:p>
                <a:r>
                  <a:rPr lang="en-IN" sz="2400" dirty="0"/>
                  <a:t>The columns of a rotation matrix are unit vectors, orthogonal to one another</a:t>
                </a:r>
              </a:p>
              <a:p>
                <a:r>
                  <a:rPr lang="en-IN" sz="2400" dirty="0">
                    <a:solidFill>
                      <a:srgbClr val="FF0000"/>
                    </a:solidFill>
                  </a:rPr>
                  <a:t>The determinant of a rotation is matrix is +1. (WHY !! MORE ON THIS LATER)</a:t>
                </a:r>
              </a:p>
              <a:p>
                <a:r>
                  <a:rPr lang="en-IN" sz="2400" dirty="0"/>
                  <a:t>Inverse of Rotation matrix equals it’s transpose - </a:t>
                </a:r>
                <a:r>
                  <a:rPr lang="en-US" sz="2400" dirty="0"/>
                  <a:t>columns of </a:t>
                </a:r>
                <a14:m>
                  <m:oMath xmlns:m="http://schemas.openxmlformats.org/officeDocument/2006/math">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r>
                  <a:rPr lang="en-US" sz="2400" dirty="0"/>
                  <a:t> are the unit vectors of </a:t>
                </a:r>
                <a:r>
                  <a:rPr lang="en-US" sz="2400" i="1" dirty="0">
                    <a:solidFill>
                      <a:srgbClr val="FF0000"/>
                    </a:solidFill>
                  </a:rPr>
                  <a:t>{B}</a:t>
                </a:r>
                <a:r>
                  <a:rPr lang="en-US" sz="2400" dirty="0"/>
                  <a:t> written in </a:t>
                </a:r>
                <a:r>
                  <a:rPr lang="en-US" sz="2400" i="1" dirty="0">
                    <a:solidFill>
                      <a:srgbClr val="FF0000"/>
                    </a:solidFill>
                  </a:rPr>
                  <a:t>{A}</a:t>
                </a:r>
                <a:r>
                  <a:rPr lang="en-US" sz="2400" dirty="0"/>
                  <a:t>, the rows of </a:t>
                </a:r>
                <a14:m>
                  <m:oMath xmlns:m="http://schemas.openxmlformats.org/officeDocument/2006/math">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 </m:t>
                        </m:r>
                      </m:e>
                    </m:sPre>
                  </m:oMath>
                </a14:m>
                <a:r>
                  <a:rPr lang="en-US" sz="2400" dirty="0"/>
                  <a:t> are the unit vectors of </a:t>
                </a:r>
                <a:r>
                  <a:rPr lang="en-US" sz="2400" i="1" dirty="0">
                    <a:solidFill>
                      <a:srgbClr val="FF0000"/>
                    </a:solidFill>
                  </a:rPr>
                  <a:t>{A}</a:t>
                </a:r>
                <a:r>
                  <a:rPr lang="en-US" sz="2400" dirty="0"/>
                  <a:t> written in </a:t>
                </a:r>
                <a:r>
                  <a:rPr lang="en-US" sz="2400" i="1" dirty="0">
                    <a:solidFill>
                      <a:srgbClr val="FF0000"/>
                    </a:solidFill>
                  </a:rPr>
                  <a:t>{B}</a:t>
                </a:r>
                <a:r>
                  <a:rPr lang="en-US" sz="2400" dirty="0"/>
                  <a:t>.</a:t>
                </a:r>
                <a:endParaRPr lang="en-IN" sz="2400" dirty="0"/>
              </a:p>
              <a:p>
                <a:r>
                  <a:rPr lang="en-IN" sz="2400" dirty="0"/>
                  <a:t>One of its eigenvalues is +1. The other two are complex conjugate pairs of the form </a:t>
                </a:r>
                <a14:m>
                  <m:oMath xmlns:m="http://schemas.openxmlformats.org/officeDocument/2006/math">
                    <m:sSup>
                      <m:sSupPr>
                        <m:ctrlPr>
                          <a:rPr lang="en-IN" sz="2400" i="1" smtClean="0">
                            <a:latin typeface="Cambria Math"/>
                          </a:rPr>
                        </m:ctrlPr>
                      </m:sSupPr>
                      <m:e>
                        <m:r>
                          <a:rPr lang="en-IN" sz="2400" b="0" i="1" smtClean="0">
                            <a:latin typeface="Cambria Math" panose="02040503050406030204" pitchFamily="18" charset="0"/>
                          </a:rPr>
                          <m:t>𝑒</m:t>
                        </m:r>
                      </m:e>
                      <m:sup>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𝑖</m:t>
                        </m:r>
                        <m:r>
                          <m:rPr>
                            <m:sty m:val="p"/>
                          </m:rPr>
                          <a:rPr lang="el-GR" sz="2400" b="0" i="1" smtClean="0">
                            <a:latin typeface="Cambria Math" panose="02040503050406030204" pitchFamily="18" charset="0"/>
                            <a:ea typeface="Cambria Math" panose="02040503050406030204" pitchFamily="18" charset="0"/>
                          </a:rPr>
                          <m:t>ϕ</m:t>
                        </m:r>
                      </m:sup>
                    </m:sSup>
                  </m:oMath>
                </a14:m>
                <a:r>
                  <a:rPr lang="en-IN" sz="2400" dirty="0"/>
                  <a:t>, where </a:t>
                </a:r>
                <a14:m>
                  <m:oMath xmlns:m="http://schemas.openxmlformats.org/officeDocument/2006/math">
                    <m:r>
                      <m:rPr>
                        <m:sty m:val="p"/>
                      </m:rPr>
                      <a:rPr lang="el-GR" sz="2400" i="1" smtClean="0">
                        <a:latin typeface="Cambria Math" panose="02040503050406030204" pitchFamily="18" charset="0"/>
                      </a:rPr>
                      <m:t>ϕ</m:t>
                    </m:r>
                    <m:r>
                      <a:rPr lang="en-IN" sz="2400" b="0" i="1" smtClean="0">
                        <a:latin typeface="Cambria Math" panose="02040503050406030204" pitchFamily="18" charset="0"/>
                      </a:rPr>
                      <m:t>=</m:t>
                    </m:r>
                    <m:sSup>
                      <m:sSupPr>
                        <m:ctrlPr>
                          <a:rPr lang="en-IN" sz="2400" b="0" i="1" smtClean="0">
                            <a:latin typeface="Cambria Math"/>
                          </a:rPr>
                        </m:ctrlPr>
                      </m:sSupPr>
                      <m:e>
                        <m:r>
                          <a:rPr lang="en-IN" sz="2400" b="0" i="1" smtClean="0">
                            <a:latin typeface="Cambria Math" panose="02040503050406030204" pitchFamily="18" charset="0"/>
                          </a:rPr>
                          <m:t>𝑐𝑜𝑠</m:t>
                        </m:r>
                      </m:e>
                      <m:sup>
                        <m:r>
                          <a:rPr lang="en-IN" sz="2400" b="0" i="1" smtClean="0">
                            <a:latin typeface="Cambria Math" panose="02040503050406030204" pitchFamily="18" charset="0"/>
                          </a:rPr>
                          <m:t>−1</m:t>
                        </m:r>
                      </m:sup>
                    </m:sSup>
                    <m:f>
                      <m:fPr>
                        <m:ctrlPr>
                          <a:rPr lang="en-IN" sz="2400" b="0" i="1" smtClean="0">
                            <a:latin typeface="Cambria Math"/>
                          </a:rPr>
                        </m:ctrlPr>
                      </m:fPr>
                      <m:num>
                        <m:sSub>
                          <m:sSubPr>
                            <m:ctrlPr>
                              <a:rPr lang="en-IN" sz="2400" b="0" i="1" smtClean="0">
                                <a:latin typeface="Cambria Math"/>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11</m:t>
                            </m:r>
                          </m:sub>
                        </m:sSub>
                        <m:r>
                          <a:rPr lang="en-IN" sz="2400" b="0" i="1" smtClean="0">
                            <a:latin typeface="Cambria Math" panose="02040503050406030204" pitchFamily="18" charset="0"/>
                          </a:rPr>
                          <m:t>+</m:t>
                        </m:r>
                        <m:sSub>
                          <m:sSubPr>
                            <m:ctrlPr>
                              <a:rPr lang="en-IN" sz="2400" b="0" i="1" smtClean="0">
                                <a:latin typeface="Cambria Math"/>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22</m:t>
                            </m:r>
                          </m:sub>
                        </m:sSub>
                        <m:r>
                          <a:rPr lang="en-IN" sz="2400" b="0" i="1" smtClean="0">
                            <a:latin typeface="Cambria Math" panose="02040503050406030204" pitchFamily="18" charset="0"/>
                          </a:rPr>
                          <m:t>+</m:t>
                        </m:r>
                        <m:sSub>
                          <m:sSubPr>
                            <m:ctrlPr>
                              <a:rPr lang="en-IN" sz="2400" b="0" i="1" smtClean="0">
                                <a:latin typeface="Cambria Math"/>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33</m:t>
                            </m:r>
                          </m:sub>
                        </m:sSub>
                        <m:r>
                          <a:rPr lang="en-IN" sz="2400" b="0" i="1" smtClean="0">
                            <a:latin typeface="Cambria Math" panose="02040503050406030204" pitchFamily="18" charset="0"/>
                          </a:rPr>
                          <m:t>−1</m:t>
                        </m:r>
                      </m:num>
                      <m:den>
                        <m:r>
                          <a:rPr lang="en-IN" sz="2400" b="0" i="1" smtClean="0">
                            <a:latin typeface="Cambria Math" panose="02040503050406030204" pitchFamily="18" charset="0"/>
                          </a:rPr>
                          <m:t>2</m:t>
                        </m:r>
                      </m:den>
                    </m:f>
                  </m:oMath>
                </a14:m>
                <a:endParaRPr lang="en-IN" sz="2400" dirty="0"/>
              </a:p>
              <a:p>
                <a:r>
                  <a:rPr lang="en-IN" sz="2400" dirty="0"/>
                  <a:t>Rotations generally do not commute</a:t>
                </a:r>
              </a:p>
              <a:p>
                <a:r>
                  <a:rPr lang="en-IN" sz="2400" dirty="0"/>
                  <a:t>The eigenvector corresponding to the unity eigenvalue is given by</a:t>
                </a:r>
              </a:p>
              <a:p>
                <a:pPr marL="0" indent="0">
                  <a:buNone/>
                </a:pPr>
                <a14:m>
                  <m:oMathPara xmlns:m="http://schemas.openxmlformats.org/officeDocument/2006/math">
                    <m:oMathParaPr>
                      <m:jc m:val="centerGroup"/>
                    </m:oMathParaPr>
                    <m:oMath xmlns:m="http://schemas.openxmlformats.org/officeDocument/2006/math">
                      <m:acc>
                        <m:accPr>
                          <m:chr m:val="̂"/>
                          <m:ctrlPr>
                            <a:rPr lang="en-IN" sz="2400" i="1">
                              <a:latin typeface="Cambria Math"/>
                            </a:rPr>
                          </m:ctrlPr>
                        </m:accPr>
                        <m:e>
                          <m:r>
                            <a:rPr lang="en-IN" sz="2400" i="1">
                              <a:latin typeface="Cambria Math" panose="02040503050406030204" pitchFamily="18" charset="0"/>
                            </a:rPr>
                            <m:t>𝑘</m:t>
                          </m:r>
                        </m:e>
                      </m:acc>
                      <m:r>
                        <a:rPr lang="en-IN" sz="2400" i="1">
                          <a:latin typeface="Cambria Math" panose="02040503050406030204" pitchFamily="18" charset="0"/>
                        </a:rPr>
                        <m:t>=(1/2</m:t>
                      </m:r>
                      <m:func>
                        <m:funcPr>
                          <m:ctrlPr>
                            <a:rPr lang="en-IN" sz="2400" i="1">
                              <a:latin typeface="Cambria Math"/>
                            </a:rPr>
                          </m:ctrlPr>
                        </m:funcPr>
                        <m:fName>
                          <m:r>
                            <m:rPr>
                              <m:sty m:val="p"/>
                            </m:rPr>
                            <a:rPr lang="en-IN" sz="2400">
                              <a:latin typeface="Cambria Math" panose="02040503050406030204" pitchFamily="18" charset="0"/>
                            </a:rPr>
                            <m:t>sin</m:t>
                          </m:r>
                        </m:fName>
                        <m:e>
                          <m:r>
                            <m:rPr>
                              <m:sty m:val="p"/>
                            </m:rPr>
                            <a:rPr lang="el-GR" sz="2400" i="1">
                              <a:latin typeface="Cambria Math" panose="02040503050406030204" pitchFamily="18" charset="0"/>
                            </a:rPr>
                            <m:t>ϕ</m:t>
                          </m:r>
                          <m:r>
                            <a:rPr lang="en-IN" sz="2400" i="1">
                              <a:latin typeface="Cambria Math" panose="02040503050406030204" pitchFamily="18" charset="0"/>
                            </a:rPr>
                            <m:t>)</m:t>
                          </m:r>
                          <m:sSup>
                            <m:sSupPr>
                              <m:ctrlPr>
                                <a:rPr lang="en-IN" sz="2400" i="1" smtClean="0">
                                  <a:latin typeface="Cambria Math"/>
                                </a:rPr>
                              </m:ctrlPr>
                            </m:sSupPr>
                            <m:e>
                              <m:r>
                                <a:rPr lang="en-IN" sz="2400" i="1">
                                  <a:latin typeface="Cambria Math" panose="02040503050406030204" pitchFamily="18" charset="0"/>
                                </a:rPr>
                                <m:t>[</m:t>
                              </m:r>
                              <m:sSub>
                                <m:sSubPr>
                                  <m:ctrlPr>
                                    <a:rPr lang="en-IN" sz="2400" i="1">
                                      <a:latin typeface="Cambria Math"/>
                                    </a:rPr>
                                  </m:ctrlPr>
                                </m:sSubPr>
                                <m:e>
                                  <m:r>
                                    <a:rPr lang="en-IN" sz="2400" b="0" i="1" smtClean="0">
                                      <a:latin typeface="Cambria Math" panose="02040503050406030204" pitchFamily="18" charset="0"/>
                                    </a:rPr>
                                    <m:t>𝑟</m:t>
                                  </m:r>
                                </m:e>
                                <m:sub>
                                  <m:r>
                                    <a:rPr lang="en-IN" sz="2400" i="1">
                                      <a:latin typeface="Cambria Math" panose="02040503050406030204" pitchFamily="18" charset="0"/>
                                    </a:rPr>
                                    <m:t>32</m:t>
                                  </m:r>
                                </m:sub>
                              </m:sSub>
                              <m:r>
                                <a:rPr lang="en-IN" sz="2400" i="1">
                                  <a:latin typeface="Cambria Math" panose="02040503050406030204" pitchFamily="18" charset="0"/>
                                </a:rPr>
                                <m:t>−</m:t>
                              </m:r>
                              <m:sSub>
                                <m:sSubPr>
                                  <m:ctrlPr>
                                    <a:rPr lang="en-IN" sz="2400" i="1">
                                      <a:latin typeface="Cambria Math"/>
                                    </a:rPr>
                                  </m:ctrlPr>
                                </m:sSubPr>
                                <m:e>
                                  <m:r>
                                    <a:rPr lang="en-IN" sz="2400" b="0" i="1" smtClean="0">
                                      <a:latin typeface="Cambria Math" panose="02040503050406030204" pitchFamily="18" charset="0"/>
                                    </a:rPr>
                                    <m:t>𝑟</m:t>
                                  </m:r>
                                </m:e>
                                <m:sub>
                                  <m:r>
                                    <a:rPr lang="en-IN" sz="2400" i="1">
                                      <a:latin typeface="Cambria Math" panose="02040503050406030204" pitchFamily="18" charset="0"/>
                                    </a:rPr>
                                    <m:t>23</m:t>
                                  </m:r>
                                </m:sub>
                              </m:sSub>
                              <m:r>
                                <a:rPr lang="en-IN" sz="2400" i="1">
                                  <a:latin typeface="Cambria Math" panose="02040503050406030204" pitchFamily="18" charset="0"/>
                                </a:rPr>
                                <m:t>,</m:t>
                              </m:r>
                              <m:sSub>
                                <m:sSubPr>
                                  <m:ctrlPr>
                                    <a:rPr lang="en-IN" sz="2400" i="1">
                                      <a:latin typeface="Cambria Math"/>
                                    </a:rPr>
                                  </m:ctrlPr>
                                </m:sSubPr>
                                <m:e>
                                  <m:r>
                                    <a:rPr lang="en-IN" sz="2400" b="0" i="1" smtClean="0">
                                      <a:latin typeface="Cambria Math" panose="02040503050406030204" pitchFamily="18" charset="0"/>
                                    </a:rPr>
                                    <m:t>𝑟</m:t>
                                  </m:r>
                                </m:e>
                                <m:sub>
                                  <m:r>
                                    <a:rPr lang="en-IN" sz="2400" i="1">
                                      <a:latin typeface="Cambria Math" panose="02040503050406030204" pitchFamily="18" charset="0"/>
                                    </a:rPr>
                                    <m:t>13</m:t>
                                  </m:r>
                                </m:sub>
                              </m:sSub>
                              <m:r>
                                <a:rPr lang="en-IN" sz="2400" i="1">
                                  <a:latin typeface="Cambria Math" panose="02040503050406030204" pitchFamily="18" charset="0"/>
                                </a:rPr>
                                <m:t>−</m:t>
                              </m:r>
                              <m:sSub>
                                <m:sSubPr>
                                  <m:ctrlPr>
                                    <a:rPr lang="en-IN" sz="2400" i="1">
                                      <a:latin typeface="Cambria Math"/>
                                    </a:rPr>
                                  </m:ctrlPr>
                                </m:sSubPr>
                                <m:e>
                                  <m:r>
                                    <a:rPr lang="en-IN" sz="2400" b="0" i="1" smtClean="0">
                                      <a:latin typeface="Cambria Math" panose="02040503050406030204" pitchFamily="18" charset="0"/>
                                    </a:rPr>
                                    <m:t>𝑟</m:t>
                                  </m:r>
                                </m:e>
                                <m:sub>
                                  <m:r>
                                    <a:rPr lang="en-IN" sz="2400" i="1">
                                      <a:latin typeface="Cambria Math" panose="02040503050406030204" pitchFamily="18" charset="0"/>
                                    </a:rPr>
                                    <m:t>31</m:t>
                                  </m:r>
                                </m:sub>
                              </m:sSub>
                              <m:r>
                                <a:rPr lang="en-IN" sz="2400" i="1">
                                  <a:latin typeface="Cambria Math" panose="02040503050406030204" pitchFamily="18" charset="0"/>
                                </a:rPr>
                                <m:t>,</m:t>
                              </m:r>
                              <m:sSub>
                                <m:sSubPr>
                                  <m:ctrlPr>
                                    <a:rPr lang="en-IN" sz="2400" i="1">
                                      <a:latin typeface="Cambria Math"/>
                                    </a:rPr>
                                  </m:ctrlPr>
                                </m:sSubPr>
                                <m:e>
                                  <m:r>
                                    <a:rPr lang="en-IN" sz="2400" b="0" i="1" smtClean="0">
                                      <a:latin typeface="Cambria Math" panose="02040503050406030204" pitchFamily="18" charset="0"/>
                                    </a:rPr>
                                    <m:t>𝑟</m:t>
                                  </m:r>
                                </m:e>
                                <m:sub>
                                  <m:r>
                                    <a:rPr lang="en-IN" sz="2400" i="1">
                                      <a:latin typeface="Cambria Math" panose="02040503050406030204" pitchFamily="18" charset="0"/>
                                    </a:rPr>
                                    <m:t>21</m:t>
                                  </m:r>
                                </m:sub>
                              </m:sSub>
                              <m:r>
                                <a:rPr lang="en-IN" sz="2400" i="1">
                                  <a:latin typeface="Cambria Math" panose="02040503050406030204" pitchFamily="18" charset="0"/>
                                </a:rPr>
                                <m:t>−</m:t>
                              </m:r>
                              <m:sSub>
                                <m:sSubPr>
                                  <m:ctrlPr>
                                    <a:rPr lang="en-IN" sz="2400" i="1">
                                      <a:latin typeface="Cambria Math"/>
                                    </a:rPr>
                                  </m:ctrlPr>
                                </m:sSubPr>
                                <m:e>
                                  <m:r>
                                    <a:rPr lang="en-IN" sz="2400" b="0" i="1" smtClean="0">
                                      <a:latin typeface="Cambria Math" panose="02040503050406030204" pitchFamily="18" charset="0"/>
                                    </a:rPr>
                                    <m:t>𝑟</m:t>
                                  </m:r>
                                </m:e>
                                <m:sub>
                                  <m:r>
                                    <a:rPr lang="en-IN" sz="2400" i="1">
                                      <a:latin typeface="Cambria Math" panose="02040503050406030204" pitchFamily="18" charset="0"/>
                                    </a:rPr>
                                    <m:t>12</m:t>
                                  </m:r>
                                </m:sub>
                              </m:sSub>
                              <m:r>
                                <a:rPr lang="en-IN" sz="2400" i="1">
                                  <a:latin typeface="Cambria Math" panose="02040503050406030204" pitchFamily="18" charset="0"/>
                                </a:rPr>
                                <m:t>]</m:t>
                              </m:r>
                            </m:e>
                            <m:sup>
                              <m:r>
                                <a:rPr lang="en-IN" sz="2400" b="0" i="1" smtClean="0">
                                  <a:latin typeface="Cambria Math" panose="02040503050406030204" pitchFamily="18" charset="0"/>
                                </a:rPr>
                                <m:t>𝑇</m:t>
                              </m:r>
                            </m:sup>
                          </m:sSup>
                          <m:r>
                            <a:rPr lang="en-IN" sz="2400" i="1" smtClean="0">
                              <a:latin typeface="Cambria Math" panose="02040503050406030204" pitchFamily="18" charset="0"/>
                            </a:rPr>
                            <m:t> </m:t>
                          </m:r>
                        </m:e>
                      </m:func>
                    </m:oMath>
                  </m:oMathPara>
                </a14:m>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892913"/>
                <a:ext cx="11887199" cy="4325007"/>
              </a:xfrm>
              <a:blipFill>
                <a:blip r:embed="rId2"/>
                <a:stretch>
                  <a:fillRect l="-667" t="-1128" r="-71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C383DC2-5599-43D7-9E00-1EF46298FDA3}" type="slidenum">
              <a:rPr lang="en-IN" smtClean="0"/>
              <a:t>5</a:t>
            </a:fld>
            <a:endParaRPr lang="en-IN"/>
          </a:p>
        </p:txBody>
      </p:sp>
      <p:sp>
        <p:nvSpPr>
          <p:cNvPr id="8" name="TextBox 7">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5" name="Rectangle 4"/>
          <p:cNvSpPr/>
          <p:nvPr/>
        </p:nvSpPr>
        <p:spPr>
          <a:xfrm>
            <a:off x="285750" y="142786"/>
            <a:ext cx="10605407" cy="584775"/>
          </a:xfrm>
          <a:prstGeom prst="rect">
            <a:avLst/>
          </a:prstGeom>
        </p:spPr>
        <p:txBody>
          <a:bodyPr wrap="square">
            <a:spAutoFit/>
          </a:bodyPr>
          <a:lstStyle/>
          <a:p>
            <a:r>
              <a:rPr lang="en-IN" sz="3200" b="1" u="sng" cap="all" spc="200" dirty="0">
                <a:solidFill>
                  <a:srgbClr val="FF0000"/>
                </a:solidFill>
                <a:ea typeface="+mj-ea"/>
                <a:cs typeface="+mj-cs"/>
              </a:rPr>
              <a:t>SOME PROPERTIES OF ROTATION MATRICES</a:t>
            </a:r>
            <a:endParaRPr lang="en-IN" sz="3200" dirty="0"/>
          </a:p>
        </p:txBody>
      </p:sp>
    </p:spTree>
    <p:extLst>
      <p:ext uri="{BB962C8B-B14F-4D97-AF65-F5344CB8AC3E}">
        <p14:creationId xmlns:p14="http://schemas.microsoft.com/office/powerpoint/2010/main" val="61482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3227" y="2301766"/>
            <a:ext cx="9601200" cy="2077107"/>
          </a:xfrm>
        </p:spPr>
        <p:txBody>
          <a:bodyPr>
            <a:normAutofit fontScale="90000"/>
          </a:bodyPr>
          <a:lstStyle/>
          <a:p>
            <a:pPr algn="ctr"/>
            <a:r>
              <a:rPr lang="en-IN" sz="8000" dirty="0">
                <a:solidFill>
                  <a:srgbClr val="FF0000"/>
                </a:solidFill>
              </a:rPr>
              <a:t>ANY QUESTIONS SO FAR ???</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383DC2-5599-43D7-9E00-1EF46298FDA3}" type="slidenum">
              <a:rPr kumimoji="0" lang="en-IN"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IN"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6" name="TextBox 5">
            <a:extLst>
              <a:ext uri="{FF2B5EF4-FFF2-40B4-BE49-F238E27FC236}">
                <a16:creationId xmlns:a16="http://schemas.microsoft.com/office/drawing/2014/main" xmlns="" id="{80C00C09-5D50-47A5-A319-86C7CB511237}"/>
              </a:ext>
            </a:extLst>
          </p:cNvPr>
          <p:cNvSpPr txBox="1"/>
          <p:nvPr/>
        </p:nvSpPr>
        <p:spPr>
          <a:xfrm>
            <a:off x="901146" y="6566265"/>
            <a:ext cx="1709531" cy="253916"/>
          </a:xfrm>
          <a:prstGeom prst="rect">
            <a:avLst/>
          </a:prstGeom>
          <a:noFill/>
        </p:spPr>
        <p:txBody>
          <a:bodyPr wrap="square">
            <a:spAutoFit/>
          </a:bodyPr>
          <a:lstStyle/>
          <a:p>
            <a:r>
              <a:rPr lang="en-IN" sz="1050" dirty="0">
                <a:solidFill>
                  <a:schemeClr val="tx1"/>
                </a:solidFill>
              </a:rPr>
              <a:t>SPATIAL DESCRIPTIONS</a:t>
            </a:r>
            <a:endParaRPr lang="en-IN" sz="1050" dirty="0"/>
          </a:p>
        </p:txBody>
      </p:sp>
    </p:spTree>
    <p:extLst>
      <p:ext uri="{BB962C8B-B14F-4D97-AF65-F5344CB8AC3E}">
        <p14:creationId xmlns:p14="http://schemas.microsoft.com/office/powerpoint/2010/main" val="144068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8905" y="2140000"/>
            <a:ext cx="11834190" cy="1716380"/>
          </a:xfrm>
        </p:spPr>
        <p:txBody>
          <a:bodyPr>
            <a:normAutofit/>
          </a:bodyPr>
          <a:lstStyle/>
          <a:p>
            <a:pPr algn="ctr"/>
            <a:r>
              <a:rPr lang="en-IN" sz="4400" dirty="0">
                <a:solidFill>
                  <a:schemeClr val="tx1"/>
                </a:solidFill>
              </a:rPr>
              <a:t>SPATIAL DESCRIPTIONS (Continued….)</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383DC2-5599-43D7-9E00-1EF46298FDA3}" type="slidenum">
              <a:rPr kumimoji="0" lang="en-IN"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IN"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cxnSp>
        <p:nvCxnSpPr>
          <p:cNvPr id="5" name="Straight Connector 4">
            <a:extLst>
              <a:ext uri="{FF2B5EF4-FFF2-40B4-BE49-F238E27FC236}">
                <a16:creationId xmlns:a16="http://schemas.microsoft.com/office/drawing/2014/main" xmlns="" id="{5571010F-550E-49B8-8AEC-EEC55F15ACBC}"/>
              </a:ext>
            </a:extLst>
          </p:cNvPr>
          <p:cNvCxnSpPr/>
          <p:nvPr/>
        </p:nvCxnSpPr>
        <p:spPr>
          <a:xfrm>
            <a:off x="185530" y="755374"/>
            <a:ext cx="109391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563833C9-17B6-4501-AE2E-4D2C08AF1E0A}"/>
              </a:ext>
            </a:extLst>
          </p:cNvPr>
          <p:cNvCxnSpPr/>
          <p:nvPr/>
        </p:nvCxnSpPr>
        <p:spPr>
          <a:xfrm>
            <a:off x="185530" y="1596887"/>
            <a:ext cx="109391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21DDB3FE-D5CA-4FAF-8CAD-50BF62A55084}"/>
              </a:ext>
            </a:extLst>
          </p:cNvPr>
          <p:cNvSpPr txBox="1"/>
          <p:nvPr/>
        </p:nvSpPr>
        <p:spPr>
          <a:xfrm>
            <a:off x="2332383" y="823293"/>
            <a:ext cx="739944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all" spc="200" normalizeH="0" baseline="0" noProof="0" dirty="0">
                <a:ln>
                  <a:noFill/>
                </a:ln>
                <a:solidFill>
                  <a:srgbClr val="000000"/>
                </a:solidFill>
                <a:effectLst/>
                <a:uLnTx/>
                <a:uFillTx/>
                <a:latin typeface="Gill Sans MT" panose="020B0502020104020203"/>
                <a:ea typeface="+mn-ea"/>
                <a:cs typeface="+mn-cs"/>
              </a:rPr>
              <a:t>MODULE 1 – LECTURE 3</a:t>
            </a:r>
            <a:endParaRPr kumimoji="0" lang="en-IN" sz="4000" b="1"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9" name="TextBox 8">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Tree>
    <p:extLst>
      <p:ext uri="{BB962C8B-B14F-4D97-AF65-F5344CB8AC3E}">
        <p14:creationId xmlns:p14="http://schemas.microsoft.com/office/powerpoint/2010/main" val="119276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8</a:t>
            </a:fld>
            <a:endParaRPr lang="en-IN"/>
          </a:p>
        </p:txBody>
      </p:sp>
      <p:sp>
        <p:nvSpPr>
          <p:cNvPr id="6" name="TextBox 5"/>
          <p:cNvSpPr txBox="1"/>
          <p:nvPr/>
        </p:nvSpPr>
        <p:spPr>
          <a:xfrm>
            <a:off x="4050196" y="944664"/>
            <a:ext cx="2844591" cy="461665"/>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rPr>
              <a:t>PURE TRANSLATION</a:t>
            </a:r>
          </a:p>
        </p:txBody>
      </p:sp>
      <p:grpSp>
        <p:nvGrpSpPr>
          <p:cNvPr id="46" name="Group 45"/>
          <p:cNvGrpSpPr/>
          <p:nvPr/>
        </p:nvGrpSpPr>
        <p:grpSpPr>
          <a:xfrm>
            <a:off x="386510" y="1683623"/>
            <a:ext cx="5898564" cy="4407808"/>
            <a:chOff x="2488579" y="1715154"/>
            <a:chExt cx="5898564" cy="4407808"/>
          </a:xfrm>
        </p:grpSpPr>
        <p:grpSp>
          <p:nvGrpSpPr>
            <p:cNvPr id="8" name="Group 7"/>
            <p:cNvGrpSpPr/>
            <p:nvPr/>
          </p:nvGrpSpPr>
          <p:grpSpPr>
            <a:xfrm>
              <a:off x="4614134" y="1715154"/>
              <a:ext cx="3663298" cy="3294065"/>
              <a:chOff x="7405730" y="2371011"/>
              <a:chExt cx="3663298" cy="3294065"/>
            </a:xfrm>
          </p:grpSpPr>
          <p:sp>
            <p:nvSpPr>
              <p:cNvPr id="22" name="Freeform 21"/>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3" name="TextBox 22"/>
              <p:cNvSpPr txBox="1"/>
              <p:nvPr/>
            </p:nvSpPr>
            <p:spPr>
              <a:xfrm>
                <a:off x="9193305" y="4600099"/>
                <a:ext cx="17896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FFFF"/>
                    </a:solidFill>
                    <a:effectLst/>
                    <a:uLnTx/>
                    <a:uFillTx/>
                    <a:latin typeface="Franklin Gothic Book" panose="020B0503020102020204"/>
                    <a:ea typeface="+mn-ea"/>
                    <a:cs typeface="+mn-cs"/>
                  </a:rPr>
                  <a:t>RIGID BODY</a:t>
                </a:r>
              </a:p>
            </p:txBody>
          </p:sp>
          <p:cxnSp>
            <p:nvCxnSpPr>
              <p:cNvPr id="27" name="Straight Arrow Connector 26"/>
              <p:cNvCxnSpPr/>
              <p:nvPr/>
            </p:nvCxnSpPr>
            <p:spPr>
              <a:xfrm>
                <a:off x="7882759" y="2555677"/>
                <a:ext cx="684364" cy="202200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a:stCxn id="22" idx="58"/>
              </p:cNvCxnSpPr>
              <p:nvPr/>
            </p:nvCxnSpPr>
            <p:spPr>
              <a:xfrm flipH="1">
                <a:off x="8582102" y="3714184"/>
                <a:ext cx="2179573" cy="85338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p:nvPr/>
            </p:nvCxnSpPr>
            <p:spPr>
              <a:xfrm flipH="1" flipV="1">
                <a:off x="8555051" y="4566318"/>
                <a:ext cx="1132998" cy="1098758"/>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7453026" y="2371011"/>
                    <a:ext cx="429733"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453026" y="2371011"/>
                    <a:ext cx="429733" cy="379399"/>
                  </a:xfrm>
                  <a:prstGeom prst="rect">
                    <a:avLst/>
                  </a:prstGeom>
                  <a:blipFill>
                    <a:blip r:embed="rId2"/>
                    <a:stretch>
                      <a:fillRect l="-14085" t="-24194" r="-36620"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949180" y="2603726"/>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49180" y="2603726"/>
                    <a:ext cx="592944" cy="369332"/>
                  </a:xfrm>
                  <a:prstGeom prst="rect">
                    <a:avLst/>
                  </a:prstGeom>
                  <a:blipFill>
                    <a:blip r:embed="rId11"/>
                    <a:stretch>
                      <a:fillRect l="-11340" r="-12371" b="-38333"/>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9" name="TextBox 8"/>
                <p:cNvSpPr txBox="1"/>
                <p:nvPr/>
              </p:nvSpPr>
              <p:spPr>
                <a:xfrm>
                  <a:off x="6914338" y="4772971"/>
                  <a:ext cx="441275"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914338" y="4772971"/>
                  <a:ext cx="441275" cy="379206"/>
                </a:xfrm>
                <a:prstGeom prst="rect">
                  <a:avLst/>
                </a:prstGeom>
                <a:blipFill>
                  <a:blip r:embed="rId12"/>
                  <a:stretch>
                    <a:fillRect l="-13699" t="-17742" r="-43836"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995626" y="2711378"/>
                  <a:ext cx="391517"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995626" y="2711378"/>
                  <a:ext cx="391517" cy="379206"/>
                </a:xfrm>
                <a:prstGeom prst="rect">
                  <a:avLst/>
                </a:prstGeom>
                <a:blipFill>
                  <a:blip r:embed="rId13"/>
                  <a:stretch>
                    <a:fillRect l="-17188" t="-17742" r="-43750" b="-16129"/>
                  </a:stretch>
                </a:blipFill>
              </p:spPr>
              <p:txBody>
                <a:bodyPr/>
                <a:lstStyle/>
                <a:p>
                  <a:r>
                    <a:rPr lang="en-IN">
                      <a:noFill/>
                    </a:rPr>
                    <a:t> </a:t>
                  </a:r>
                </a:p>
              </p:txBody>
            </p:sp>
          </mc:Fallback>
        </mc:AlternateContent>
        <p:grpSp>
          <p:nvGrpSpPr>
            <p:cNvPr id="11" name="Group 10"/>
            <p:cNvGrpSpPr/>
            <p:nvPr/>
          </p:nvGrpSpPr>
          <p:grpSpPr>
            <a:xfrm>
              <a:off x="2488579" y="2588044"/>
              <a:ext cx="3858963" cy="3534918"/>
              <a:chOff x="1727833" y="2354130"/>
              <a:chExt cx="3858963" cy="3534918"/>
            </a:xfrm>
          </p:grpSpPr>
          <p:grpSp>
            <p:nvGrpSpPr>
              <p:cNvPr id="12" name="Group 11"/>
              <p:cNvGrpSpPr/>
              <p:nvPr/>
            </p:nvGrpSpPr>
            <p:grpSpPr>
              <a:xfrm>
                <a:off x="1756529" y="2543830"/>
                <a:ext cx="3733448" cy="2966012"/>
                <a:chOff x="3782640" y="3689681"/>
                <a:chExt cx="3733448" cy="2966012"/>
              </a:xfrm>
            </p:grpSpPr>
            <p:grpSp>
              <p:nvGrpSpPr>
                <p:cNvPr id="16" name="Group 15"/>
                <p:cNvGrpSpPr/>
                <p:nvPr/>
              </p:nvGrpSpPr>
              <p:grpSpPr>
                <a:xfrm>
                  <a:off x="3782640" y="3689681"/>
                  <a:ext cx="3733448" cy="2966012"/>
                  <a:chOff x="2480443" y="3402369"/>
                  <a:chExt cx="3733448" cy="2966012"/>
                </a:xfrm>
              </p:grpSpPr>
              <p:cxnSp>
                <p:nvCxnSpPr>
                  <p:cNvPr id="19" name="Straight Arrow Connector 18"/>
                  <p:cNvCxnSpPr/>
                  <p:nvPr/>
                </p:nvCxnSpPr>
                <p:spPr>
                  <a:xfrm>
                    <a:off x="3501521" y="3402369"/>
                    <a:ext cx="29957" cy="2221612"/>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p:nvPr/>
                </p:nvCxnSpPr>
                <p:spPr>
                  <a:xfrm flipH="1">
                    <a:off x="3516499" y="5604676"/>
                    <a:ext cx="2697392" cy="11314"/>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p:cNvCxnSpPr/>
                  <p:nvPr/>
                </p:nvCxnSpPr>
                <p:spPr>
                  <a:xfrm flipV="1">
                    <a:off x="2480443" y="5623011"/>
                    <a:ext cx="1051035" cy="74537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7" name="TextBox 16"/>
                    <p:cNvSpPr txBox="1"/>
                    <p:nvPr/>
                  </p:nvSpPr>
                  <p:spPr>
                    <a:xfrm>
                      <a:off x="4728476" y="5913676"/>
                      <a:ext cx="2928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728476" y="5913676"/>
                      <a:ext cx="292837" cy="369332"/>
                    </a:xfrm>
                    <a:prstGeom prst="rect">
                      <a:avLst/>
                    </a:prstGeom>
                    <a:blipFill>
                      <a:blip r:embed="rId14"/>
                      <a:stretch>
                        <a:fillRect l="-22917" r="-20833" b="-81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90502" y="3861435"/>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90502" y="3861435"/>
                      <a:ext cx="592944" cy="369332"/>
                    </a:xfrm>
                    <a:prstGeom prst="rect">
                      <a:avLst/>
                    </a:prstGeom>
                    <a:blipFill>
                      <a:blip r:embed="rId10"/>
                      <a:stretch>
                        <a:fillRect l="-10204" r="-10204" b="-37705"/>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3" name="TextBox 12"/>
                  <p:cNvSpPr txBox="1"/>
                  <p:nvPr/>
                </p:nvSpPr>
                <p:spPr>
                  <a:xfrm>
                    <a:off x="2833679" y="2354130"/>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833679" y="2354130"/>
                    <a:ext cx="407355" cy="379399"/>
                  </a:xfrm>
                  <a:prstGeom prst="rect">
                    <a:avLst/>
                  </a:prstGeom>
                  <a:blipFill>
                    <a:blip r:embed="rId15"/>
                    <a:stretch>
                      <a:fillRect l="-14925" t="-22222" r="-44776" b="-158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727833" y="5509842"/>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727833" y="5509842"/>
                    <a:ext cx="418896" cy="379206"/>
                  </a:xfrm>
                  <a:prstGeom prst="rect">
                    <a:avLst/>
                  </a:prstGeom>
                  <a:blipFill>
                    <a:blip r:embed="rId16"/>
                    <a:stretch>
                      <a:fillRect l="-15942" t="-16129" r="-44928" b="-17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217657" y="4805311"/>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217657" y="4805311"/>
                    <a:ext cx="369139" cy="379206"/>
                  </a:xfrm>
                  <a:prstGeom prst="rect">
                    <a:avLst/>
                  </a:prstGeom>
                  <a:blipFill>
                    <a:blip r:embed="rId17"/>
                    <a:stretch>
                      <a:fillRect l="-16393" t="-17742" r="-45902" b="-16129"/>
                    </a:stretch>
                  </a:blipFill>
                </p:spPr>
                <p:txBody>
                  <a:bodyPr/>
                  <a:lstStyle/>
                  <a:p>
                    <a:r>
                      <a:rPr lang="en-IN">
                        <a:noFill/>
                      </a:rPr>
                      <a:t> </a:t>
                    </a:r>
                  </a:p>
                </p:txBody>
              </p:sp>
            </mc:Fallback>
          </mc:AlternateContent>
        </p:grpSp>
        <p:cxnSp>
          <p:nvCxnSpPr>
            <p:cNvPr id="33" name="Straight Arrow Connector 32"/>
            <p:cNvCxnSpPr/>
            <p:nvPr/>
          </p:nvCxnSpPr>
          <p:spPr>
            <a:xfrm flipH="1">
              <a:off x="5806960" y="2472409"/>
              <a:ext cx="1172596" cy="1447903"/>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6578304" y="2711378"/>
                  <a:ext cx="572529" cy="403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b="1" i="1" smtClean="0">
                                <a:latin typeface="Cambria Math"/>
                              </a:rPr>
                            </m:ctrlPr>
                          </m:sPrePr>
                          <m:sub/>
                          <m:sup>
                            <m:r>
                              <a:rPr lang="en-IN" b="1" i="1" smtClean="0">
                                <a:latin typeface="Cambria Math" panose="02040503050406030204" pitchFamily="18" charset="0"/>
                              </a:rPr>
                              <m:t>𝑩</m:t>
                            </m:r>
                          </m:sup>
                          <m:e>
                            <m:r>
                              <a:rPr lang="en-IN" b="1" i="1" smtClean="0">
                                <a:latin typeface="Cambria Math" panose="02040503050406030204" pitchFamily="18" charset="0"/>
                              </a:rPr>
                              <m:t>𝑷</m:t>
                            </m:r>
                          </m:e>
                        </m:sPre>
                      </m:oMath>
                    </m:oMathPara>
                  </a14:m>
                  <a:endParaRPr lang="en-IN" b="1" dirty="0"/>
                </a:p>
              </p:txBody>
            </p:sp>
          </mc:Choice>
          <mc:Fallback xmlns="">
            <p:sp>
              <p:nvSpPr>
                <p:cNvPr id="35" name="Rectangle 34"/>
                <p:cNvSpPr>
                  <a:spLocks noRot="1" noChangeAspect="1" noMove="1" noResize="1" noEditPoints="1" noAdjustHandles="1" noChangeArrowheads="1" noChangeShapeType="1" noTextEdit="1"/>
                </p:cNvSpPr>
                <p:nvPr/>
              </p:nvSpPr>
              <p:spPr>
                <a:xfrm>
                  <a:off x="6578304" y="2711378"/>
                  <a:ext cx="572529" cy="403316"/>
                </a:xfrm>
                <a:prstGeom prst="rect">
                  <a:avLst/>
                </a:prstGeom>
                <a:blipFill>
                  <a:blip r:embed="rId18"/>
                  <a:stretch>
                    <a:fillRect/>
                  </a:stretch>
                </a:blipFill>
              </p:spPr>
              <p:txBody>
                <a:bodyPr/>
                <a:lstStyle/>
                <a:p>
                  <a:r>
                    <a:rPr lang="en-IN">
                      <a:noFill/>
                    </a:rPr>
                    <a:t> </a:t>
                  </a:r>
                </a:p>
              </p:txBody>
            </p:sp>
          </mc:Fallback>
        </mc:AlternateContent>
        <p:cxnSp>
          <p:nvCxnSpPr>
            <p:cNvPr id="37" name="Straight Arrow Connector 36"/>
            <p:cNvCxnSpPr/>
            <p:nvPr/>
          </p:nvCxnSpPr>
          <p:spPr>
            <a:xfrm flipH="1">
              <a:off x="3583764" y="3928841"/>
              <a:ext cx="2186520" cy="1033356"/>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Arrow Connector 38"/>
            <p:cNvCxnSpPr/>
            <p:nvPr/>
          </p:nvCxnSpPr>
          <p:spPr>
            <a:xfrm flipH="1">
              <a:off x="3577076" y="2493309"/>
              <a:ext cx="3385383" cy="2486742"/>
            </a:xfrm>
            <a:prstGeom prst="straightConnector1">
              <a:avLst/>
            </a:prstGeom>
            <a:ln w="28575" cap="flat" cmpd="sng" algn="ctr">
              <a:solidFill>
                <a:schemeClr val="tx1"/>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4639622" y="3515075"/>
                  <a:ext cx="572529" cy="403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b="1" i="1" smtClean="0">
                                <a:latin typeface="Cambria Math"/>
                              </a:rPr>
                            </m:ctrlPr>
                          </m:sPrePr>
                          <m:sub/>
                          <m:sup>
                            <m:r>
                              <a:rPr lang="en-IN" b="1" i="1" smtClean="0">
                                <a:latin typeface="Cambria Math" panose="02040503050406030204" pitchFamily="18" charset="0"/>
                              </a:rPr>
                              <m:t>𝑨</m:t>
                            </m:r>
                          </m:sup>
                          <m:e>
                            <m:r>
                              <a:rPr lang="en-IN" b="1" i="1" smtClean="0">
                                <a:latin typeface="Cambria Math" panose="02040503050406030204" pitchFamily="18" charset="0"/>
                              </a:rPr>
                              <m:t>𝑷</m:t>
                            </m:r>
                          </m:e>
                        </m:sPre>
                      </m:oMath>
                    </m:oMathPara>
                  </a14:m>
                  <a:endParaRPr lang="en-IN" b="1" dirty="0"/>
                </a:p>
              </p:txBody>
            </p:sp>
          </mc:Choice>
          <mc:Fallback xmlns="">
            <p:sp>
              <p:nvSpPr>
                <p:cNvPr id="43" name="Rectangle 42"/>
                <p:cNvSpPr>
                  <a:spLocks noRot="1" noChangeAspect="1" noMove="1" noResize="1" noEditPoints="1" noAdjustHandles="1" noChangeArrowheads="1" noChangeShapeType="1" noTextEdit="1"/>
                </p:cNvSpPr>
                <p:nvPr/>
              </p:nvSpPr>
              <p:spPr>
                <a:xfrm>
                  <a:off x="4639622" y="3515075"/>
                  <a:ext cx="572529" cy="403893"/>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775397" y="4405907"/>
                  <a:ext cx="873508" cy="3115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b="1" i="1" smtClean="0">
                                <a:latin typeface="Cambria Math"/>
                              </a:rPr>
                            </m:ctrlPr>
                          </m:sPrePr>
                          <m:sub/>
                          <m:sup>
                            <m:r>
                              <a:rPr lang="en-IN" b="1" i="1" smtClean="0">
                                <a:latin typeface="Cambria Math" panose="02040503050406030204" pitchFamily="18" charset="0"/>
                              </a:rPr>
                              <m:t>𝑨</m:t>
                            </m:r>
                          </m:sup>
                          <m:e>
                            <m:sSub>
                              <m:sSubPr>
                                <m:ctrlPr>
                                  <a:rPr lang="en-IN" b="1" i="1" smtClean="0">
                                    <a:latin typeface="Cambria Math"/>
                                  </a:rPr>
                                </m:ctrlPr>
                              </m:sSubPr>
                              <m:e>
                                <m:r>
                                  <a:rPr lang="en-IN" b="1" i="1" smtClean="0">
                                    <a:latin typeface="Cambria Math" panose="02040503050406030204" pitchFamily="18" charset="0"/>
                                  </a:rPr>
                                  <m:t>𝑷</m:t>
                                </m:r>
                              </m:e>
                              <m:sub>
                                <m:r>
                                  <a:rPr lang="en-IN" b="1" i="1" smtClean="0">
                                    <a:latin typeface="Cambria Math" panose="02040503050406030204" pitchFamily="18" charset="0"/>
                                  </a:rPr>
                                  <m:t>𝑩𝑶𝑹𝑮</m:t>
                                </m:r>
                              </m:sub>
                            </m:sSub>
                          </m:e>
                        </m:sPre>
                      </m:oMath>
                    </m:oMathPara>
                  </a14:m>
                  <a:endParaRPr lang="en-IN"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4775397" y="4405907"/>
                  <a:ext cx="873508" cy="311560"/>
                </a:xfrm>
                <a:prstGeom prst="rect">
                  <a:avLst/>
                </a:prstGeom>
                <a:blipFill>
                  <a:blip r:embed="rId20"/>
                  <a:stretch>
                    <a:fillRect t="-1961" r="-2797" b="-13725"/>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48" name="Rectangle 47"/>
              <p:cNvSpPr/>
              <p:nvPr/>
            </p:nvSpPr>
            <p:spPr>
              <a:xfrm>
                <a:off x="6731495" y="1557820"/>
                <a:ext cx="5127307" cy="1246431"/>
              </a:xfrm>
              <a:prstGeom prst="rect">
                <a:avLst/>
              </a:prstGeom>
            </p:spPr>
            <p:txBody>
              <a:bodyPr wrap="square">
                <a:spAutoFit/>
              </a:bodyPr>
              <a:lstStyle/>
              <a:p>
                <a:r>
                  <a:rPr lang="en-US" sz="2400" i="1" dirty="0">
                    <a:solidFill>
                      <a:srgbClr val="FF0000"/>
                    </a:solidFill>
                  </a:rPr>
                  <a:t>{B}</a:t>
                </a:r>
                <a:r>
                  <a:rPr lang="en-US" sz="2400" dirty="0"/>
                  <a:t> differs from </a:t>
                </a:r>
                <a:r>
                  <a:rPr lang="en-US" sz="2400" i="1" dirty="0">
                    <a:solidFill>
                      <a:srgbClr val="FF0000"/>
                    </a:solidFill>
                  </a:rPr>
                  <a:t>{A}</a:t>
                </a:r>
                <a:r>
                  <a:rPr lang="en-US" sz="2400" dirty="0"/>
                  <a:t> only by a translation, which is given by </a:t>
                </a:r>
                <a14:m>
                  <m:oMath xmlns:m="http://schemas.openxmlformats.org/officeDocument/2006/math">
                    <m:sPre>
                      <m:sPrePr>
                        <m:ctrlPr>
                          <a:rPr lang="en-IN" sz="2400" b="1" i="1" smtClean="0">
                            <a:solidFill>
                              <a:srgbClr val="FF0000"/>
                            </a:solidFill>
                            <a:latin typeface="Cambria Math"/>
                          </a:rPr>
                        </m:ctrlPr>
                      </m:sPrePr>
                      <m:sub/>
                      <m:sup>
                        <m:r>
                          <a:rPr lang="en-IN" sz="2400" b="1" i="1">
                            <a:solidFill>
                              <a:srgbClr val="FF0000"/>
                            </a:solidFill>
                            <a:latin typeface="Cambria Math" panose="02040503050406030204" pitchFamily="18" charset="0"/>
                          </a:rPr>
                          <m:t>𝑨</m:t>
                        </m:r>
                      </m:sup>
                      <m:e>
                        <m:sSub>
                          <m:sSubPr>
                            <m:ctrlPr>
                              <a:rPr lang="en-IN" sz="2400" b="1" i="1">
                                <a:solidFill>
                                  <a:srgbClr val="FF0000"/>
                                </a:solidFill>
                                <a:latin typeface="Cambria Math"/>
                              </a:rPr>
                            </m:ctrlPr>
                          </m:sSubPr>
                          <m:e>
                            <m:r>
                              <a:rPr lang="en-IN" sz="2400" b="1" i="1">
                                <a:solidFill>
                                  <a:srgbClr val="FF0000"/>
                                </a:solidFill>
                                <a:latin typeface="Cambria Math" panose="02040503050406030204" pitchFamily="18" charset="0"/>
                              </a:rPr>
                              <m:t>𝑷</m:t>
                            </m:r>
                          </m:e>
                          <m:sub>
                            <m:r>
                              <a:rPr lang="en-IN" sz="2400" b="1" i="1">
                                <a:solidFill>
                                  <a:srgbClr val="FF0000"/>
                                </a:solidFill>
                                <a:latin typeface="Cambria Math" panose="02040503050406030204" pitchFamily="18" charset="0"/>
                              </a:rPr>
                              <m:t>𝑩𝑶𝑹𝑮</m:t>
                            </m:r>
                          </m:sub>
                        </m:sSub>
                      </m:e>
                    </m:sPre>
                  </m:oMath>
                </a14:m>
                <a:r>
                  <a:rPr lang="en-US" sz="2400" dirty="0"/>
                  <a:t>, a vector that locates the origin of </a:t>
                </a:r>
                <a:r>
                  <a:rPr lang="en-US" sz="2400" i="1" dirty="0">
                    <a:solidFill>
                      <a:srgbClr val="FF0000"/>
                    </a:solidFill>
                  </a:rPr>
                  <a:t>{B}</a:t>
                </a:r>
                <a:r>
                  <a:rPr lang="en-US" sz="2400" dirty="0"/>
                  <a:t> relative to </a:t>
                </a:r>
                <a:r>
                  <a:rPr lang="en-US" sz="2400" i="1" dirty="0">
                    <a:solidFill>
                      <a:srgbClr val="FF0000"/>
                    </a:solidFill>
                  </a:rPr>
                  <a:t>{A}</a:t>
                </a:r>
                <a:endParaRPr lang="en-IN" sz="2400" dirty="0"/>
              </a:p>
            </p:txBody>
          </p:sp>
        </mc:Choice>
        <mc:Fallback xmlns="">
          <p:sp>
            <p:nvSpPr>
              <p:cNvPr id="48" name="Rectangle 47"/>
              <p:cNvSpPr>
                <a:spLocks noRot="1" noChangeAspect="1" noMove="1" noResize="1" noEditPoints="1" noAdjustHandles="1" noChangeArrowheads="1" noChangeShapeType="1" noTextEdit="1"/>
              </p:cNvSpPr>
              <p:nvPr/>
            </p:nvSpPr>
            <p:spPr>
              <a:xfrm>
                <a:off x="6731495" y="1557820"/>
                <a:ext cx="5127307" cy="1246431"/>
              </a:xfrm>
              <a:prstGeom prst="rect">
                <a:avLst/>
              </a:prstGeom>
              <a:blipFill>
                <a:blip r:embed="rId21"/>
                <a:stretch>
                  <a:fillRect l="-1784" t="-3922" r="-3329" b="-107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6712803" y="3043203"/>
                <a:ext cx="5278159" cy="1985095"/>
              </a:xfrm>
              <a:prstGeom prst="rect">
                <a:avLst/>
              </a:prstGeom>
            </p:spPr>
            <p:txBody>
              <a:bodyPr wrap="square">
                <a:spAutoFit/>
              </a:bodyPr>
              <a:lstStyle/>
              <a:p>
                <a:r>
                  <a:rPr lang="en-US" sz="2400" dirty="0"/>
                  <a:t>Since both vectors are defined relative to frames of the same orientation, we calculate the description of point </a:t>
                </a:r>
                <a:r>
                  <a:rPr lang="en-US" sz="2400" i="1" dirty="0">
                    <a:solidFill>
                      <a:srgbClr val="FF0000"/>
                    </a:solidFill>
                  </a:rPr>
                  <a:t>P</a:t>
                </a:r>
                <a:r>
                  <a:rPr lang="en-US" sz="2400" dirty="0"/>
                  <a:t> relative to </a:t>
                </a:r>
                <a:r>
                  <a:rPr lang="en-US" sz="2400" dirty="0">
                    <a:solidFill>
                      <a:srgbClr val="FF0000"/>
                    </a:solidFill>
                  </a:rPr>
                  <a:t>{A}</a:t>
                </a:r>
                <a:r>
                  <a:rPr lang="en-US" sz="2400" dirty="0"/>
                  <a:t> as</a:t>
                </a:r>
              </a:p>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sup>
                          <m:r>
                            <a:rPr lang="en-IN" sz="2400" b="1" i="1" smtClean="0">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𝑷</m:t>
                          </m:r>
                          <m:r>
                            <a:rPr lang="en-IN" sz="2400" b="1" i="1" smtClean="0">
                              <a:solidFill>
                                <a:srgbClr val="FF0000"/>
                              </a:solidFill>
                              <a:latin typeface="Cambria Math" panose="02040503050406030204" pitchFamily="18" charset="0"/>
                            </a:rPr>
                            <m:t>=</m:t>
                          </m:r>
                          <m:sPre>
                            <m:sPrePr>
                              <m:ctrlPr>
                                <a:rPr lang="en-IN" sz="2400" b="1" i="1" smtClean="0">
                                  <a:solidFill>
                                    <a:srgbClr val="FF0000"/>
                                  </a:solidFill>
                                  <a:latin typeface="Cambria Math"/>
                                </a:rPr>
                              </m:ctrlPr>
                            </m:sPrePr>
                            <m:sub/>
                            <m:sup>
                              <m:r>
                                <a:rPr lang="en-IN" sz="2400" b="1" i="1" smtClean="0">
                                  <a:solidFill>
                                    <a:srgbClr val="FF0000"/>
                                  </a:solidFill>
                                  <a:latin typeface="Cambria Math" panose="02040503050406030204" pitchFamily="18" charset="0"/>
                                </a:rPr>
                                <m:t>𝑩</m:t>
                              </m:r>
                            </m:sup>
                            <m:e>
                              <m:r>
                                <a:rPr lang="en-IN" sz="2400" b="1" i="1" smtClean="0">
                                  <a:solidFill>
                                    <a:srgbClr val="FF0000"/>
                                  </a:solidFill>
                                  <a:latin typeface="Cambria Math" panose="02040503050406030204" pitchFamily="18" charset="0"/>
                                </a:rPr>
                                <m:t>𝑷</m:t>
                              </m:r>
                              <m:r>
                                <a:rPr lang="en-IN" sz="2400" b="1" i="1" smtClean="0">
                                  <a:solidFill>
                                    <a:srgbClr val="FF0000"/>
                                  </a:solidFill>
                                  <a:latin typeface="Cambria Math" panose="02040503050406030204" pitchFamily="18" charset="0"/>
                                </a:rPr>
                                <m:t>+</m:t>
                              </m:r>
                              <m:sPre>
                                <m:sPrePr>
                                  <m:ctrlPr>
                                    <a:rPr lang="en-IN" sz="2400" b="1" i="1" smtClean="0">
                                      <a:solidFill>
                                        <a:srgbClr val="FF0000"/>
                                      </a:solidFill>
                                      <a:latin typeface="Cambria Math"/>
                                    </a:rPr>
                                  </m:ctrlPr>
                                </m:sPrePr>
                                <m:sub/>
                                <m:sup>
                                  <m:r>
                                    <a:rPr lang="en-IN" sz="2400" b="1" i="1" smtClean="0">
                                      <a:solidFill>
                                        <a:srgbClr val="FF0000"/>
                                      </a:solidFill>
                                      <a:latin typeface="Cambria Math" panose="02040503050406030204" pitchFamily="18" charset="0"/>
                                    </a:rPr>
                                    <m:t>𝑨</m:t>
                                  </m:r>
                                </m:sup>
                                <m:e>
                                  <m:sSub>
                                    <m:sSubPr>
                                      <m:ctrlPr>
                                        <a:rPr lang="en-IN" sz="2400" b="1" i="1" smtClean="0">
                                          <a:solidFill>
                                            <a:srgbClr val="FF0000"/>
                                          </a:solidFill>
                                          <a:latin typeface="Cambria Math"/>
                                        </a:rPr>
                                      </m:ctrlPr>
                                    </m:sSubPr>
                                    <m:e>
                                      <m:r>
                                        <a:rPr lang="en-IN" sz="2400" b="1" i="1" smtClean="0">
                                          <a:solidFill>
                                            <a:srgbClr val="FF0000"/>
                                          </a:solidFill>
                                          <a:latin typeface="Cambria Math" panose="02040503050406030204" pitchFamily="18" charset="0"/>
                                        </a:rPr>
                                        <m:t>𝑷</m:t>
                                      </m:r>
                                    </m:e>
                                    <m:sub>
                                      <m:r>
                                        <a:rPr lang="en-IN" sz="2400" b="1" i="1" smtClean="0">
                                          <a:solidFill>
                                            <a:srgbClr val="FF0000"/>
                                          </a:solidFill>
                                          <a:latin typeface="Cambria Math" panose="02040503050406030204" pitchFamily="18" charset="0"/>
                                        </a:rPr>
                                        <m:t>𝑩𝑶𝑹𝑮</m:t>
                                      </m:r>
                                    </m:sub>
                                  </m:sSub>
                                </m:e>
                              </m:sPre>
                            </m:e>
                          </m:sPre>
                        </m:e>
                      </m:sPre>
                    </m:oMath>
                  </m:oMathPara>
                </a14:m>
                <a:endParaRPr lang="en-IN" sz="2400" b="1" dirty="0"/>
              </a:p>
            </p:txBody>
          </p:sp>
        </mc:Choice>
        <mc:Fallback xmlns="">
          <p:sp>
            <p:nvSpPr>
              <p:cNvPr id="50" name="Rectangle 49"/>
              <p:cNvSpPr>
                <a:spLocks noRot="1" noChangeAspect="1" noMove="1" noResize="1" noEditPoints="1" noAdjustHandles="1" noChangeArrowheads="1" noChangeShapeType="1" noTextEdit="1"/>
              </p:cNvSpPr>
              <p:nvPr/>
            </p:nvSpPr>
            <p:spPr>
              <a:xfrm>
                <a:off x="6712803" y="3043203"/>
                <a:ext cx="5278159" cy="1985095"/>
              </a:xfrm>
              <a:prstGeom prst="rect">
                <a:avLst/>
              </a:prstGeom>
              <a:blipFill>
                <a:blip r:embed="rId22"/>
                <a:stretch>
                  <a:fillRect l="-1732" t="-2454" r="-3349"/>
                </a:stretch>
              </a:blipFill>
            </p:spPr>
            <p:txBody>
              <a:bodyPr/>
              <a:lstStyle/>
              <a:p>
                <a:r>
                  <a:rPr lang="en-IN">
                    <a:noFill/>
                  </a:rPr>
                  <a:t> </a:t>
                </a:r>
              </a:p>
            </p:txBody>
          </p:sp>
        </mc:Fallback>
      </mc:AlternateContent>
      <p:grpSp>
        <p:nvGrpSpPr>
          <p:cNvPr id="53" name="Group 52"/>
          <p:cNvGrpSpPr/>
          <p:nvPr/>
        </p:nvGrpSpPr>
        <p:grpSpPr>
          <a:xfrm>
            <a:off x="4476235" y="5289702"/>
            <a:ext cx="6128419" cy="1200329"/>
            <a:chOff x="6009711" y="4348688"/>
            <a:chExt cx="6287392" cy="1200329"/>
          </a:xfrm>
        </p:grpSpPr>
        <p:sp>
          <p:nvSpPr>
            <p:cNvPr id="51" name="TextBox 50"/>
            <p:cNvSpPr txBox="1"/>
            <p:nvPr/>
          </p:nvSpPr>
          <p:spPr>
            <a:xfrm>
              <a:off x="6009711" y="4348688"/>
              <a:ext cx="6287392" cy="1200329"/>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rPr>
                <a:t>MAPPING             </a:t>
              </a:r>
              <a:r>
                <a:rPr lang="en-US" sz="2400" b="1" dirty="0">
                  <a:solidFill>
                    <a:srgbClr val="0070C0"/>
                  </a:solidFill>
                  <a:latin typeface="Franklin Gothic Book" panose="020B0503020102020204"/>
                </a:rPr>
                <a:t>changing the description from one frame to another. The quantity itself, namely a point in space is NOT changed.</a:t>
              </a:r>
              <a:endPar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endParaRPr>
            </a:p>
          </p:txBody>
        </p:sp>
        <p:cxnSp>
          <p:nvCxnSpPr>
            <p:cNvPr id="52" name="Straight Arrow Connector 51"/>
            <p:cNvCxnSpPr/>
            <p:nvPr/>
          </p:nvCxnSpPr>
          <p:spPr>
            <a:xfrm flipV="1">
              <a:off x="7432006" y="4579520"/>
              <a:ext cx="776720" cy="12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5" name="Rectangle 4"/>
          <p:cNvSpPr/>
          <p:nvPr/>
        </p:nvSpPr>
        <p:spPr>
          <a:xfrm>
            <a:off x="283275" y="135268"/>
            <a:ext cx="10199667" cy="523220"/>
          </a:xfrm>
          <a:prstGeom prst="rect">
            <a:avLst/>
          </a:prstGeom>
        </p:spPr>
        <p:txBody>
          <a:bodyPr wrap="square">
            <a:spAutoFit/>
          </a:bodyPr>
          <a:lstStyle/>
          <a:p>
            <a:r>
              <a:rPr lang="en-IN" sz="2800" cap="all" spc="200" dirty="0">
                <a:solidFill>
                  <a:srgbClr val="FF0000"/>
                </a:solidFill>
                <a:ea typeface="+mj-ea"/>
                <a:cs typeface="+mj-cs"/>
              </a:rPr>
              <a:t>CHANGING DESCRIPTIONS FROM FRAME TO FRAME</a:t>
            </a:r>
            <a:endParaRPr lang="en-IN" dirty="0"/>
          </a:p>
        </p:txBody>
      </p:sp>
    </p:spTree>
    <p:extLst>
      <p:ext uri="{BB962C8B-B14F-4D97-AF65-F5344CB8AC3E}">
        <p14:creationId xmlns:p14="http://schemas.microsoft.com/office/powerpoint/2010/main" val="119900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383DC2-5599-43D7-9E00-1EF46298FDA3}" type="slidenum">
              <a:rPr lang="en-IN" smtClean="0"/>
              <a:t>9</a:t>
            </a:fld>
            <a:endParaRPr lang="en-IN"/>
          </a:p>
        </p:txBody>
      </p:sp>
      <p:sp>
        <p:nvSpPr>
          <p:cNvPr id="6" name="TextBox 5"/>
          <p:cNvSpPr txBox="1"/>
          <p:nvPr/>
        </p:nvSpPr>
        <p:spPr>
          <a:xfrm>
            <a:off x="4429382" y="835724"/>
            <a:ext cx="2234878" cy="461665"/>
          </a:xfrm>
          <a:prstGeom prst="rect">
            <a:avLst/>
          </a:prstGeom>
          <a:noFill/>
        </p:spPr>
        <p:txBody>
          <a:bodyPr wrap="square" rtlCol="0">
            <a:spAutoFit/>
          </a:bodyPr>
          <a:lstStyle/>
          <a:p>
            <a:pPr lvl="0"/>
            <a:r>
              <a:rPr kumimoji="0" lang="en-IN" sz="2400" b="1" i="0" strike="noStrike" kern="1200" cap="none" spc="0" normalizeH="0" baseline="0" noProof="0" dirty="0">
                <a:ln>
                  <a:noFill/>
                </a:ln>
                <a:solidFill>
                  <a:srgbClr val="0070C0"/>
                </a:solidFill>
                <a:effectLst/>
                <a:uLnTx/>
                <a:uFillTx/>
                <a:latin typeface="Franklin Gothic Book" panose="020B0503020102020204"/>
                <a:ea typeface="+mn-ea"/>
                <a:cs typeface="+mn-cs"/>
              </a:rPr>
              <a:t>PURE ROTATION</a:t>
            </a:r>
          </a:p>
        </p:txBody>
      </p:sp>
      <p:grpSp>
        <p:nvGrpSpPr>
          <p:cNvPr id="3" name="Group 2"/>
          <p:cNvGrpSpPr/>
          <p:nvPr/>
        </p:nvGrpSpPr>
        <p:grpSpPr>
          <a:xfrm>
            <a:off x="239701" y="1172648"/>
            <a:ext cx="4095999" cy="3655781"/>
            <a:chOff x="2081141" y="730013"/>
            <a:chExt cx="4095999" cy="3655781"/>
          </a:xfrm>
        </p:grpSpPr>
        <p:grpSp>
          <p:nvGrpSpPr>
            <p:cNvPr id="40" name="Group 39"/>
            <p:cNvGrpSpPr/>
            <p:nvPr/>
          </p:nvGrpSpPr>
          <p:grpSpPr>
            <a:xfrm>
              <a:off x="2081141" y="730013"/>
              <a:ext cx="4095999" cy="3655781"/>
              <a:chOff x="3497126" y="1129406"/>
              <a:chExt cx="4095999" cy="3655781"/>
            </a:xfrm>
          </p:grpSpPr>
          <p:grpSp>
            <p:nvGrpSpPr>
              <p:cNvPr id="41" name="Group 40"/>
              <p:cNvGrpSpPr/>
              <p:nvPr/>
            </p:nvGrpSpPr>
            <p:grpSpPr>
              <a:xfrm>
                <a:off x="3497126" y="1341209"/>
                <a:ext cx="3843806" cy="3301020"/>
                <a:chOff x="7405730" y="2364056"/>
                <a:chExt cx="3843806" cy="3301020"/>
              </a:xfrm>
            </p:grpSpPr>
            <p:sp>
              <p:nvSpPr>
                <p:cNvPr id="63" name="Freeform 62"/>
                <p:cNvSpPr/>
                <p:nvPr/>
              </p:nvSpPr>
              <p:spPr>
                <a:xfrm>
                  <a:off x="7405730" y="2926518"/>
                  <a:ext cx="3663298" cy="2548975"/>
                </a:xfrm>
                <a:custGeom>
                  <a:avLst/>
                  <a:gdLst>
                    <a:gd name="connsiteX0" fmla="*/ 409904 w 2638775"/>
                    <a:gd name="connsiteY0" fmla="*/ 241738 h 2448911"/>
                    <a:gd name="connsiteX1" fmla="*/ 304800 w 2638775"/>
                    <a:gd name="connsiteY1" fmla="*/ 262759 h 2448911"/>
                    <a:gd name="connsiteX2" fmla="*/ 241738 w 2638775"/>
                    <a:gd name="connsiteY2" fmla="*/ 283780 h 2448911"/>
                    <a:gd name="connsiteX3" fmla="*/ 168166 w 2638775"/>
                    <a:gd name="connsiteY3" fmla="*/ 304800 h 2448911"/>
                    <a:gd name="connsiteX4" fmla="*/ 126125 w 2638775"/>
                    <a:gd name="connsiteY4" fmla="*/ 336331 h 2448911"/>
                    <a:gd name="connsiteX5" fmla="*/ 84083 w 2638775"/>
                    <a:gd name="connsiteY5" fmla="*/ 357352 h 2448911"/>
                    <a:gd name="connsiteX6" fmla="*/ 52552 w 2638775"/>
                    <a:gd name="connsiteY6" fmla="*/ 399393 h 2448911"/>
                    <a:gd name="connsiteX7" fmla="*/ 42042 w 2638775"/>
                    <a:gd name="connsiteY7" fmla="*/ 609600 h 2448911"/>
                    <a:gd name="connsiteX8" fmla="*/ 63063 w 2638775"/>
                    <a:gd name="connsiteY8" fmla="*/ 651642 h 2448911"/>
                    <a:gd name="connsiteX9" fmla="*/ 73573 w 2638775"/>
                    <a:gd name="connsiteY9" fmla="*/ 683173 h 2448911"/>
                    <a:gd name="connsiteX10" fmla="*/ 63063 w 2638775"/>
                    <a:gd name="connsiteY10" fmla="*/ 945931 h 2448911"/>
                    <a:gd name="connsiteX11" fmla="*/ 42042 w 2638775"/>
                    <a:gd name="connsiteY11" fmla="*/ 1019504 h 2448911"/>
                    <a:gd name="connsiteX12" fmla="*/ 31532 w 2638775"/>
                    <a:gd name="connsiteY12" fmla="*/ 1061545 h 2448911"/>
                    <a:gd name="connsiteX13" fmla="*/ 10511 w 2638775"/>
                    <a:gd name="connsiteY13" fmla="*/ 1114097 h 2448911"/>
                    <a:gd name="connsiteX14" fmla="*/ 0 w 2638775"/>
                    <a:gd name="connsiteY14" fmla="*/ 1145628 h 2448911"/>
                    <a:gd name="connsiteX15" fmla="*/ 10511 w 2638775"/>
                    <a:gd name="connsiteY15" fmla="*/ 1807780 h 2448911"/>
                    <a:gd name="connsiteX16" fmla="*/ 63063 w 2638775"/>
                    <a:gd name="connsiteY16" fmla="*/ 1870842 h 2448911"/>
                    <a:gd name="connsiteX17" fmla="*/ 147145 w 2638775"/>
                    <a:gd name="connsiteY17" fmla="*/ 1891862 h 2448911"/>
                    <a:gd name="connsiteX18" fmla="*/ 252249 w 2638775"/>
                    <a:gd name="connsiteY18" fmla="*/ 1944414 h 2448911"/>
                    <a:gd name="connsiteX19" fmla="*/ 283780 w 2638775"/>
                    <a:gd name="connsiteY19" fmla="*/ 1965435 h 2448911"/>
                    <a:gd name="connsiteX20" fmla="*/ 430925 w 2638775"/>
                    <a:gd name="connsiteY20" fmla="*/ 2017986 h 2448911"/>
                    <a:gd name="connsiteX21" fmla="*/ 462456 w 2638775"/>
                    <a:gd name="connsiteY21" fmla="*/ 2039007 h 2448911"/>
                    <a:gd name="connsiteX22" fmla="*/ 515007 w 2638775"/>
                    <a:gd name="connsiteY22" fmla="*/ 2196662 h 2448911"/>
                    <a:gd name="connsiteX23" fmla="*/ 567559 w 2638775"/>
                    <a:gd name="connsiteY23" fmla="*/ 2280745 h 2448911"/>
                    <a:gd name="connsiteX24" fmla="*/ 588580 w 2638775"/>
                    <a:gd name="connsiteY24" fmla="*/ 2322786 h 2448911"/>
                    <a:gd name="connsiteX25" fmla="*/ 620111 w 2638775"/>
                    <a:gd name="connsiteY25" fmla="*/ 2343807 h 2448911"/>
                    <a:gd name="connsiteX26" fmla="*/ 651642 w 2638775"/>
                    <a:gd name="connsiteY26" fmla="*/ 2385848 h 2448911"/>
                    <a:gd name="connsiteX27" fmla="*/ 714704 w 2638775"/>
                    <a:gd name="connsiteY27" fmla="*/ 2406869 h 2448911"/>
                    <a:gd name="connsiteX28" fmla="*/ 903890 w 2638775"/>
                    <a:gd name="connsiteY28" fmla="*/ 2438400 h 2448911"/>
                    <a:gd name="connsiteX29" fmla="*/ 977463 w 2638775"/>
                    <a:gd name="connsiteY29" fmla="*/ 2448911 h 2448911"/>
                    <a:gd name="connsiteX30" fmla="*/ 1439918 w 2638775"/>
                    <a:gd name="connsiteY30" fmla="*/ 2427890 h 2448911"/>
                    <a:gd name="connsiteX31" fmla="*/ 1481959 w 2638775"/>
                    <a:gd name="connsiteY31" fmla="*/ 2406869 h 2448911"/>
                    <a:gd name="connsiteX32" fmla="*/ 1524000 w 2638775"/>
                    <a:gd name="connsiteY32" fmla="*/ 2396359 h 2448911"/>
                    <a:gd name="connsiteX33" fmla="*/ 1629104 w 2638775"/>
                    <a:gd name="connsiteY33" fmla="*/ 2354317 h 2448911"/>
                    <a:gd name="connsiteX34" fmla="*/ 1671145 w 2638775"/>
                    <a:gd name="connsiteY34" fmla="*/ 2333297 h 2448911"/>
                    <a:gd name="connsiteX35" fmla="*/ 1807780 w 2638775"/>
                    <a:gd name="connsiteY35" fmla="*/ 2301766 h 2448911"/>
                    <a:gd name="connsiteX36" fmla="*/ 1881352 w 2638775"/>
                    <a:gd name="connsiteY36" fmla="*/ 2270235 h 2448911"/>
                    <a:gd name="connsiteX37" fmla="*/ 1944414 w 2638775"/>
                    <a:gd name="connsiteY37" fmla="*/ 2259724 h 2448911"/>
                    <a:gd name="connsiteX38" fmla="*/ 2017987 w 2638775"/>
                    <a:gd name="connsiteY38" fmla="*/ 2238704 h 2448911"/>
                    <a:gd name="connsiteX39" fmla="*/ 2133600 w 2638775"/>
                    <a:gd name="connsiteY39" fmla="*/ 2196662 h 2448911"/>
                    <a:gd name="connsiteX40" fmla="*/ 2165132 w 2638775"/>
                    <a:gd name="connsiteY40" fmla="*/ 2175642 h 2448911"/>
                    <a:gd name="connsiteX41" fmla="*/ 2207173 w 2638775"/>
                    <a:gd name="connsiteY41" fmla="*/ 2165131 h 2448911"/>
                    <a:gd name="connsiteX42" fmla="*/ 2259725 w 2638775"/>
                    <a:gd name="connsiteY42" fmla="*/ 2123090 h 2448911"/>
                    <a:gd name="connsiteX43" fmla="*/ 2291256 w 2638775"/>
                    <a:gd name="connsiteY43" fmla="*/ 2091559 h 2448911"/>
                    <a:gd name="connsiteX44" fmla="*/ 2375338 w 2638775"/>
                    <a:gd name="connsiteY44" fmla="*/ 2039007 h 2448911"/>
                    <a:gd name="connsiteX45" fmla="*/ 2459421 w 2638775"/>
                    <a:gd name="connsiteY45" fmla="*/ 1965435 h 2448911"/>
                    <a:gd name="connsiteX46" fmla="*/ 2585545 w 2638775"/>
                    <a:gd name="connsiteY46" fmla="*/ 1849821 h 2448911"/>
                    <a:gd name="connsiteX47" fmla="*/ 2606566 w 2638775"/>
                    <a:gd name="connsiteY47" fmla="*/ 1818290 h 2448911"/>
                    <a:gd name="connsiteX48" fmla="*/ 2617076 w 2638775"/>
                    <a:gd name="connsiteY48" fmla="*/ 1786759 h 2448911"/>
                    <a:gd name="connsiteX49" fmla="*/ 2638097 w 2638775"/>
                    <a:gd name="connsiteY49" fmla="*/ 1744717 h 2448911"/>
                    <a:gd name="connsiteX50" fmla="*/ 2617076 w 2638775"/>
                    <a:gd name="connsiteY50" fmla="*/ 1597573 h 2448911"/>
                    <a:gd name="connsiteX51" fmla="*/ 2596056 w 2638775"/>
                    <a:gd name="connsiteY51" fmla="*/ 1555531 h 2448911"/>
                    <a:gd name="connsiteX52" fmla="*/ 2564525 w 2638775"/>
                    <a:gd name="connsiteY52" fmla="*/ 1481959 h 2448911"/>
                    <a:gd name="connsiteX53" fmla="*/ 2554014 w 2638775"/>
                    <a:gd name="connsiteY53" fmla="*/ 1387366 h 2448911"/>
                    <a:gd name="connsiteX54" fmla="*/ 2543504 w 2638775"/>
                    <a:gd name="connsiteY54" fmla="*/ 1051035 h 2448911"/>
                    <a:gd name="connsiteX55" fmla="*/ 2522483 w 2638775"/>
                    <a:gd name="connsiteY55" fmla="*/ 987973 h 2448911"/>
                    <a:gd name="connsiteX56" fmla="*/ 2511973 w 2638775"/>
                    <a:gd name="connsiteY56" fmla="*/ 945931 h 2448911"/>
                    <a:gd name="connsiteX57" fmla="*/ 2459421 w 2638775"/>
                    <a:gd name="connsiteY57" fmla="*/ 861848 h 2448911"/>
                    <a:gd name="connsiteX58" fmla="*/ 2417380 w 2638775"/>
                    <a:gd name="connsiteY58" fmla="*/ 756745 h 2448911"/>
                    <a:gd name="connsiteX59" fmla="*/ 2396359 w 2638775"/>
                    <a:gd name="connsiteY59" fmla="*/ 704193 h 2448911"/>
                    <a:gd name="connsiteX60" fmla="*/ 2375338 w 2638775"/>
                    <a:gd name="connsiteY60" fmla="*/ 672662 h 2448911"/>
                    <a:gd name="connsiteX61" fmla="*/ 2354318 w 2638775"/>
                    <a:gd name="connsiteY61" fmla="*/ 620111 h 2448911"/>
                    <a:gd name="connsiteX62" fmla="*/ 2343807 w 2638775"/>
                    <a:gd name="connsiteY62" fmla="*/ 578069 h 2448911"/>
                    <a:gd name="connsiteX63" fmla="*/ 2280745 w 2638775"/>
                    <a:gd name="connsiteY63" fmla="*/ 483476 h 2448911"/>
                    <a:gd name="connsiteX64" fmla="*/ 2259725 w 2638775"/>
                    <a:gd name="connsiteY64" fmla="*/ 441435 h 2448911"/>
                    <a:gd name="connsiteX65" fmla="*/ 2238704 w 2638775"/>
                    <a:gd name="connsiteY65" fmla="*/ 409904 h 2448911"/>
                    <a:gd name="connsiteX66" fmla="*/ 2196663 w 2638775"/>
                    <a:gd name="connsiteY66" fmla="*/ 325821 h 2448911"/>
                    <a:gd name="connsiteX67" fmla="*/ 2165132 w 2638775"/>
                    <a:gd name="connsiteY67" fmla="*/ 294290 h 2448911"/>
                    <a:gd name="connsiteX68" fmla="*/ 2123090 w 2638775"/>
                    <a:gd name="connsiteY68" fmla="*/ 220717 h 2448911"/>
                    <a:gd name="connsiteX69" fmla="*/ 2060028 w 2638775"/>
                    <a:gd name="connsiteY69" fmla="*/ 168166 h 2448911"/>
                    <a:gd name="connsiteX70" fmla="*/ 2017987 w 2638775"/>
                    <a:gd name="connsiteY70" fmla="*/ 126124 h 2448911"/>
                    <a:gd name="connsiteX71" fmla="*/ 1965435 w 2638775"/>
                    <a:gd name="connsiteY71" fmla="*/ 105104 h 2448911"/>
                    <a:gd name="connsiteX72" fmla="*/ 1933904 w 2638775"/>
                    <a:gd name="connsiteY72" fmla="*/ 84083 h 2448911"/>
                    <a:gd name="connsiteX73" fmla="*/ 1828800 w 2638775"/>
                    <a:gd name="connsiteY73" fmla="*/ 31531 h 2448911"/>
                    <a:gd name="connsiteX74" fmla="*/ 1744718 w 2638775"/>
                    <a:gd name="connsiteY74" fmla="*/ 0 h 2448911"/>
                    <a:gd name="connsiteX75" fmla="*/ 1198180 w 2638775"/>
                    <a:gd name="connsiteY75" fmla="*/ 21021 h 2448911"/>
                    <a:gd name="connsiteX76" fmla="*/ 1103587 w 2638775"/>
                    <a:gd name="connsiteY76" fmla="*/ 42042 h 2448911"/>
                    <a:gd name="connsiteX77" fmla="*/ 977463 w 2638775"/>
                    <a:gd name="connsiteY77" fmla="*/ 63062 h 2448911"/>
                    <a:gd name="connsiteX78" fmla="*/ 725214 w 2638775"/>
                    <a:gd name="connsiteY78" fmla="*/ 84083 h 2448911"/>
                    <a:gd name="connsiteX79" fmla="*/ 620111 w 2638775"/>
                    <a:gd name="connsiteY79" fmla="*/ 105104 h 2448911"/>
                    <a:gd name="connsiteX80" fmla="*/ 525518 w 2638775"/>
                    <a:gd name="connsiteY80" fmla="*/ 168166 h 2448911"/>
                    <a:gd name="connsiteX81" fmla="*/ 493987 w 2638775"/>
                    <a:gd name="connsiteY81" fmla="*/ 189186 h 2448911"/>
                    <a:gd name="connsiteX82" fmla="*/ 430925 w 2638775"/>
                    <a:gd name="connsiteY82" fmla="*/ 210207 h 2448911"/>
                    <a:gd name="connsiteX83" fmla="*/ 409904 w 2638775"/>
                    <a:gd name="connsiteY83" fmla="*/ 241738 h 244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638775" h="2448911">
                      <a:moveTo>
                        <a:pt x="409904" y="241738"/>
                      </a:moveTo>
                      <a:cubicBezTo>
                        <a:pt x="367283" y="248841"/>
                        <a:pt x="344002" y="250998"/>
                        <a:pt x="304800" y="262759"/>
                      </a:cubicBezTo>
                      <a:cubicBezTo>
                        <a:pt x="283577" y="269126"/>
                        <a:pt x="263234" y="278406"/>
                        <a:pt x="241738" y="283780"/>
                      </a:cubicBezTo>
                      <a:cubicBezTo>
                        <a:pt x="188949" y="296977"/>
                        <a:pt x="213401" y="289722"/>
                        <a:pt x="168166" y="304800"/>
                      </a:cubicBezTo>
                      <a:cubicBezTo>
                        <a:pt x="154152" y="315310"/>
                        <a:pt x="140979" y="327047"/>
                        <a:pt x="126125" y="336331"/>
                      </a:cubicBezTo>
                      <a:cubicBezTo>
                        <a:pt x="112838" y="344635"/>
                        <a:pt x="95979" y="347155"/>
                        <a:pt x="84083" y="357352"/>
                      </a:cubicBezTo>
                      <a:cubicBezTo>
                        <a:pt x="70783" y="368752"/>
                        <a:pt x="63062" y="385379"/>
                        <a:pt x="52552" y="399393"/>
                      </a:cubicBezTo>
                      <a:cubicBezTo>
                        <a:pt x="20825" y="494578"/>
                        <a:pt x="19208" y="472592"/>
                        <a:pt x="42042" y="609600"/>
                      </a:cubicBezTo>
                      <a:cubicBezTo>
                        <a:pt x="44618" y="625055"/>
                        <a:pt x="56891" y="637241"/>
                        <a:pt x="63063" y="651642"/>
                      </a:cubicBezTo>
                      <a:cubicBezTo>
                        <a:pt x="67427" y="661825"/>
                        <a:pt x="70070" y="672663"/>
                        <a:pt x="73573" y="683173"/>
                      </a:cubicBezTo>
                      <a:cubicBezTo>
                        <a:pt x="70070" y="770759"/>
                        <a:pt x="69094" y="858483"/>
                        <a:pt x="63063" y="945931"/>
                      </a:cubicBezTo>
                      <a:cubicBezTo>
                        <a:pt x="61570" y="967583"/>
                        <a:pt x="48143" y="998150"/>
                        <a:pt x="42042" y="1019504"/>
                      </a:cubicBezTo>
                      <a:cubicBezTo>
                        <a:pt x="38074" y="1033393"/>
                        <a:pt x="36100" y="1047841"/>
                        <a:pt x="31532" y="1061545"/>
                      </a:cubicBezTo>
                      <a:cubicBezTo>
                        <a:pt x="25566" y="1079444"/>
                        <a:pt x="17136" y="1096432"/>
                        <a:pt x="10511" y="1114097"/>
                      </a:cubicBezTo>
                      <a:cubicBezTo>
                        <a:pt x="6621" y="1124470"/>
                        <a:pt x="3504" y="1135118"/>
                        <a:pt x="0" y="1145628"/>
                      </a:cubicBezTo>
                      <a:cubicBezTo>
                        <a:pt x="3504" y="1366345"/>
                        <a:pt x="487" y="1587263"/>
                        <a:pt x="10511" y="1807780"/>
                      </a:cubicBezTo>
                      <a:cubicBezTo>
                        <a:pt x="11117" y="1821109"/>
                        <a:pt x="56324" y="1866349"/>
                        <a:pt x="63063" y="1870842"/>
                      </a:cubicBezTo>
                      <a:cubicBezTo>
                        <a:pt x="76913" y="1880075"/>
                        <a:pt x="139566" y="1890346"/>
                        <a:pt x="147145" y="1891862"/>
                      </a:cubicBezTo>
                      <a:cubicBezTo>
                        <a:pt x="218160" y="1939206"/>
                        <a:pt x="130559" y="1883569"/>
                        <a:pt x="252249" y="1944414"/>
                      </a:cubicBezTo>
                      <a:cubicBezTo>
                        <a:pt x="263547" y="1950063"/>
                        <a:pt x="272120" y="1960577"/>
                        <a:pt x="283780" y="1965435"/>
                      </a:cubicBezTo>
                      <a:cubicBezTo>
                        <a:pt x="332412" y="1985699"/>
                        <a:pt x="383763" y="1994405"/>
                        <a:pt x="430925" y="2017986"/>
                      </a:cubicBezTo>
                      <a:cubicBezTo>
                        <a:pt x="442223" y="2023635"/>
                        <a:pt x="451946" y="2032000"/>
                        <a:pt x="462456" y="2039007"/>
                      </a:cubicBezTo>
                      <a:cubicBezTo>
                        <a:pt x="522641" y="2129287"/>
                        <a:pt x="428516" y="1980436"/>
                        <a:pt x="515007" y="2196662"/>
                      </a:cubicBezTo>
                      <a:cubicBezTo>
                        <a:pt x="562259" y="2314791"/>
                        <a:pt x="506371" y="2195082"/>
                        <a:pt x="567559" y="2280745"/>
                      </a:cubicBezTo>
                      <a:cubicBezTo>
                        <a:pt x="576666" y="2293494"/>
                        <a:pt x="578550" y="2310750"/>
                        <a:pt x="588580" y="2322786"/>
                      </a:cubicBezTo>
                      <a:cubicBezTo>
                        <a:pt x="596667" y="2332490"/>
                        <a:pt x="611179" y="2334875"/>
                        <a:pt x="620111" y="2343807"/>
                      </a:cubicBezTo>
                      <a:cubicBezTo>
                        <a:pt x="632497" y="2356193"/>
                        <a:pt x="637067" y="2376131"/>
                        <a:pt x="651642" y="2385848"/>
                      </a:cubicBezTo>
                      <a:cubicBezTo>
                        <a:pt x="670078" y="2398139"/>
                        <a:pt x="693481" y="2400502"/>
                        <a:pt x="714704" y="2406869"/>
                      </a:cubicBezTo>
                      <a:cubicBezTo>
                        <a:pt x="776149" y="2425303"/>
                        <a:pt x="840759" y="2429381"/>
                        <a:pt x="903890" y="2438400"/>
                      </a:cubicBezTo>
                      <a:lnTo>
                        <a:pt x="977463" y="2448911"/>
                      </a:lnTo>
                      <a:cubicBezTo>
                        <a:pt x="1131615" y="2441904"/>
                        <a:pt x="1286140" y="2440705"/>
                        <a:pt x="1439918" y="2427890"/>
                      </a:cubicBezTo>
                      <a:cubicBezTo>
                        <a:pt x="1455532" y="2426589"/>
                        <a:pt x="1467289" y="2412370"/>
                        <a:pt x="1481959" y="2406869"/>
                      </a:cubicBezTo>
                      <a:cubicBezTo>
                        <a:pt x="1495484" y="2401797"/>
                        <a:pt x="1509986" y="2399862"/>
                        <a:pt x="1524000" y="2396359"/>
                      </a:cubicBezTo>
                      <a:cubicBezTo>
                        <a:pt x="1622591" y="2347063"/>
                        <a:pt x="1499234" y="2406265"/>
                        <a:pt x="1629104" y="2354317"/>
                      </a:cubicBezTo>
                      <a:cubicBezTo>
                        <a:pt x="1643651" y="2348498"/>
                        <a:pt x="1656421" y="2338651"/>
                        <a:pt x="1671145" y="2333297"/>
                      </a:cubicBezTo>
                      <a:cubicBezTo>
                        <a:pt x="1728000" y="2312623"/>
                        <a:pt x="1750648" y="2311288"/>
                        <a:pt x="1807780" y="2301766"/>
                      </a:cubicBezTo>
                      <a:cubicBezTo>
                        <a:pt x="1832304" y="2291256"/>
                        <a:pt x="1855851" y="2278082"/>
                        <a:pt x="1881352" y="2270235"/>
                      </a:cubicBezTo>
                      <a:cubicBezTo>
                        <a:pt x="1901720" y="2263968"/>
                        <a:pt x="1923649" y="2264516"/>
                        <a:pt x="1944414" y="2259724"/>
                      </a:cubicBezTo>
                      <a:cubicBezTo>
                        <a:pt x="1969266" y="2253989"/>
                        <a:pt x="1993463" y="2245711"/>
                        <a:pt x="2017987" y="2238704"/>
                      </a:cubicBezTo>
                      <a:cubicBezTo>
                        <a:pt x="2089350" y="2191128"/>
                        <a:pt x="2001142" y="2244828"/>
                        <a:pt x="2133600" y="2196662"/>
                      </a:cubicBezTo>
                      <a:cubicBezTo>
                        <a:pt x="2145471" y="2192345"/>
                        <a:pt x="2153521" y="2180618"/>
                        <a:pt x="2165132" y="2175642"/>
                      </a:cubicBezTo>
                      <a:cubicBezTo>
                        <a:pt x="2178409" y="2169952"/>
                        <a:pt x="2193159" y="2168635"/>
                        <a:pt x="2207173" y="2165131"/>
                      </a:cubicBezTo>
                      <a:cubicBezTo>
                        <a:pt x="2254186" y="2094612"/>
                        <a:pt x="2198804" y="2163704"/>
                        <a:pt x="2259725" y="2123090"/>
                      </a:cubicBezTo>
                      <a:cubicBezTo>
                        <a:pt x="2272093" y="2114845"/>
                        <a:pt x="2279235" y="2100302"/>
                        <a:pt x="2291256" y="2091559"/>
                      </a:cubicBezTo>
                      <a:cubicBezTo>
                        <a:pt x="2317986" y="2072119"/>
                        <a:pt x="2347311" y="2056524"/>
                        <a:pt x="2375338" y="2039007"/>
                      </a:cubicBezTo>
                      <a:cubicBezTo>
                        <a:pt x="2428276" y="1968424"/>
                        <a:pt x="2381178" y="2020205"/>
                        <a:pt x="2459421" y="1965435"/>
                      </a:cubicBezTo>
                      <a:cubicBezTo>
                        <a:pt x="2492945" y="1941968"/>
                        <a:pt x="2567397" y="1877043"/>
                        <a:pt x="2585545" y="1849821"/>
                      </a:cubicBezTo>
                      <a:lnTo>
                        <a:pt x="2606566" y="1818290"/>
                      </a:lnTo>
                      <a:cubicBezTo>
                        <a:pt x="2610069" y="1807780"/>
                        <a:pt x="2612712" y="1796942"/>
                        <a:pt x="2617076" y="1786759"/>
                      </a:cubicBezTo>
                      <a:cubicBezTo>
                        <a:pt x="2623248" y="1772358"/>
                        <a:pt x="2637055" y="1760350"/>
                        <a:pt x="2638097" y="1744717"/>
                      </a:cubicBezTo>
                      <a:cubicBezTo>
                        <a:pt x="2640799" y="1704193"/>
                        <a:pt x="2635755" y="1641157"/>
                        <a:pt x="2617076" y="1597573"/>
                      </a:cubicBezTo>
                      <a:cubicBezTo>
                        <a:pt x="2610904" y="1583172"/>
                        <a:pt x="2602228" y="1569932"/>
                        <a:pt x="2596056" y="1555531"/>
                      </a:cubicBezTo>
                      <a:cubicBezTo>
                        <a:pt x="2549666" y="1447286"/>
                        <a:pt x="2634232" y="1621377"/>
                        <a:pt x="2564525" y="1481959"/>
                      </a:cubicBezTo>
                      <a:cubicBezTo>
                        <a:pt x="2561021" y="1450428"/>
                        <a:pt x="2555560" y="1419053"/>
                        <a:pt x="2554014" y="1387366"/>
                      </a:cubicBezTo>
                      <a:cubicBezTo>
                        <a:pt x="2548549" y="1275334"/>
                        <a:pt x="2552332" y="1162852"/>
                        <a:pt x="2543504" y="1051035"/>
                      </a:cubicBezTo>
                      <a:cubicBezTo>
                        <a:pt x="2541760" y="1028946"/>
                        <a:pt x="2528850" y="1009196"/>
                        <a:pt x="2522483" y="987973"/>
                      </a:cubicBezTo>
                      <a:cubicBezTo>
                        <a:pt x="2518332" y="974137"/>
                        <a:pt x="2517045" y="959457"/>
                        <a:pt x="2511973" y="945931"/>
                      </a:cubicBezTo>
                      <a:cubicBezTo>
                        <a:pt x="2497547" y="907461"/>
                        <a:pt x="2484220" y="894914"/>
                        <a:pt x="2459421" y="861848"/>
                      </a:cubicBezTo>
                      <a:cubicBezTo>
                        <a:pt x="2440617" y="786630"/>
                        <a:pt x="2459592" y="849611"/>
                        <a:pt x="2417380" y="756745"/>
                      </a:cubicBezTo>
                      <a:cubicBezTo>
                        <a:pt x="2409573" y="739569"/>
                        <a:pt x="2404797" y="721068"/>
                        <a:pt x="2396359" y="704193"/>
                      </a:cubicBezTo>
                      <a:cubicBezTo>
                        <a:pt x="2390710" y="692895"/>
                        <a:pt x="2380987" y="683960"/>
                        <a:pt x="2375338" y="672662"/>
                      </a:cubicBezTo>
                      <a:cubicBezTo>
                        <a:pt x="2366901" y="655787"/>
                        <a:pt x="2360284" y="638009"/>
                        <a:pt x="2354318" y="620111"/>
                      </a:cubicBezTo>
                      <a:cubicBezTo>
                        <a:pt x="2349750" y="606407"/>
                        <a:pt x="2349674" y="591269"/>
                        <a:pt x="2343807" y="578069"/>
                      </a:cubicBezTo>
                      <a:cubicBezTo>
                        <a:pt x="2318696" y="521570"/>
                        <a:pt x="2311300" y="532364"/>
                        <a:pt x="2280745" y="483476"/>
                      </a:cubicBezTo>
                      <a:cubicBezTo>
                        <a:pt x="2272441" y="470190"/>
                        <a:pt x="2267498" y="455038"/>
                        <a:pt x="2259725" y="441435"/>
                      </a:cubicBezTo>
                      <a:cubicBezTo>
                        <a:pt x="2253458" y="430467"/>
                        <a:pt x="2244753" y="420994"/>
                        <a:pt x="2238704" y="409904"/>
                      </a:cubicBezTo>
                      <a:cubicBezTo>
                        <a:pt x="2223699" y="382394"/>
                        <a:pt x="2218821" y="347979"/>
                        <a:pt x="2196663" y="325821"/>
                      </a:cubicBezTo>
                      <a:cubicBezTo>
                        <a:pt x="2186153" y="315311"/>
                        <a:pt x="2173771" y="306385"/>
                        <a:pt x="2165132" y="294290"/>
                      </a:cubicBezTo>
                      <a:cubicBezTo>
                        <a:pt x="2113731" y="222329"/>
                        <a:pt x="2172741" y="280297"/>
                        <a:pt x="2123090" y="220717"/>
                      </a:cubicBezTo>
                      <a:cubicBezTo>
                        <a:pt x="2077528" y="166043"/>
                        <a:pt x="2108260" y="209508"/>
                        <a:pt x="2060028" y="168166"/>
                      </a:cubicBezTo>
                      <a:cubicBezTo>
                        <a:pt x="2044981" y="155268"/>
                        <a:pt x="2034477" y="137117"/>
                        <a:pt x="2017987" y="126124"/>
                      </a:cubicBezTo>
                      <a:cubicBezTo>
                        <a:pt x="2002289" y="115659"/>
                        <a:pt x="1982310" y="113541"/>
                        <a:pt x="1965435" y="105104"/>
                      </a:cubicBezTo>
                      <a:cubicBezTo>
                        <a:pt x="1954137" y="99455"/>
                        <a:pt x="1945026" y="90072"/>
                        <a:pt x="1933904" y="84083"/>
                      </a:cubicBezTo>
                      <a:cubicBezTo>
                        <a:pt x="1899416" y="65512"/>
                        <a:pt x="1865168" y="46078"/>
                        <a:pt x="1828800" y="31531"/>
                      </a:cubicBezTo>
                      <a:cubicBezTo>
                        <a:pt x="1765962" y="6396"/>
                        <a:pt x="1794147" y="16477"/>
                        <a:pt x="1744718" y="0"/>
                      </a:cubicBezTo>
                      <a:lnTo>
                        <a:pt x="1198180" y="21021"/>
                      </a:lnTo>
                      <a:cubicBezTo>
                        <a:pt x="1170324" y="22487"/>
                        <a:pt x="1131536" y="36801"/>
                        <a:pt x="1103587" y="42042"/>
                      </a:cubicBezTo>
                      <a:cubicBezTo>
                        <a:pt x="1061696" y="49897"/>
                        <a:pt x="1019755" y="57775"/>
                        <a:pt x="977463" y="63062"/>
                      </a:cubicBezTo>
                      <a:cubicBezTo>
                        <a:pt x="837649" y="80540"/>
                        <a:pt x="921571" y="71811"/>
                        <a:pt x="725214" y="84083"/>
                      </a:cubicBezTo>
                      <a:cubicBezTo>
                        <a:pt x="717290" y="85404"/>
                        <a:pt x="635794" y="97263"/>
                        <a:pt x="620111" y="105104"/>
                      </a:cubicBezTo>
                      <a:cubicBezTo>
                        <a:pt x="620101" y="105109"/>
                        <a:pt x="541288" y="157653"/>
                        <a:pt x="525518" y="168166"/>
                      </a:cubicBezTo>
                      <a:cubicBezTo>
                        <a:pt x="515008" y="175173"/>
                        <a:pt x="505970" y="185191"/>
                        <a:pt x="493987" y="189186"/>
                      </a:cubicBezTo>
                      <a:cubicBezTo>
                        <a:pt x="472966" y="196193"/>
                        <a:pt x="450744" y="200298"/>
                        <a:pt x="430925" y="210207"/>
                      </a:cubicBezTo>
                      <a:lnTo>
                        <a:pt x="409904" y="24173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64" name="TextBox 63"/>
                <p:cNvSpPr txBox="1"/>
                <p:nvPr/>
              </p:nvSpPr>
              <p:spPr>
                <a:xfrm>
                  <a:off x="9193305" y="4600099"/>
                  <a:ext cx="17896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FFFF"/>
                      </a:solidFill>
                      <a:effectLst/>
                      <a:uLnTx/>
                      <a:uFillTx/>
                      <a:latin typeface="Franklin Gothic Book" panose="020B0503020102020204"/>
                      <a:ea typeface="+mn-ea"/>
                      <a:cs typeface="+mn-cs"/>
                    </a:rPr>
                    <a:t>RIGID BODY</a:t>
                  </a:r>
                </a:p>
              </p:txBody>
            </p:sp>
            <p:cxnSp>
              <p:nvCxnSpPr>
                <p:cNvPr id="65" name="Straight Arrow Connector 64"/>
                <p:cNvCxnSpPr/>
                <p:nvPr/>
              </p:nvCxnSpPr>
              <p:spPr>
                <a:xfrm>
                  <a:off x="8537166" y="2364056"/>
                  <a:ext cx="29957" cy="2221612"/>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Arrow Connector 65"/>
                <p:cNvCxnSpPr/>
                <p:nvPr/>
              </p:nvCxnSpPr>
              <p:spPr>
                <a:xfrm flipH="1">
                  <a:off x="8552144" y="4566363"/>
                  <a:ext cx="2697392" cy="11314"/>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Arrow Connector 66"/>
                <p:cNvCxnSpPr/>
                <p:nvPr/>
              </p:nvCxnSpPr>
              <p:spPr>
                <a:xfrm flipV="1">
                  <a:off x="7516088" y="4584698"/>
                  <a:ext cx="1051035" cy="745370"/>
                </a:xfrm>
                <a:prstGeom prst="straightConnector1">
                  <a:avLst/>
                </a:prstGeom>
                <a:ln w="28575"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Arrow Connector 67"/>
                <p:cNvCxnSpPr/>
                <p:nvPr/>
              </p:nvCxnSpPr>
              <p:spPr>
                <a:xfrm>
                  <a:off x="7882759" y="2555677"/>
                  <a:ext cx="684364" cy="202200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9" name="Straight Arrow Connector 68"/>
                <p:cNvCxnSpPr>
                  <a:stCxn id="63" idx="58"/>
                </p:cNvCxnSpPr>
                <p:nvPr/>
              </p:nvCxnSpPr>
              <p:spPr>
                <a:xfrm flipH="1">
                  <a:off x="8582102" y="3714184"/>
                  <a:ext cx="2179573" cy="853380"/>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Arrow Connector 69"/>
                <p:cNvCxnSpPr/>
                <p:nvPr/>
              </p:nvCxnSpPr>
              <p:spPr>
                <a:xfrm flipH="1" flipV="1">
                  <a:off x="8555051" y="4566318"/>
                  <a:ext cx="1132998" cy="1098758"/>
                </a:xfrm>
                <a:prstGeom prst="straightConnector1">
                  <a:avLst/>
                </a:prstGeom>
                <a:ln w="28575" cap="flat" cmpd="sng" algn="ctr">
                  <a:solidFill>
                    <a:srgbClr val="FF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453026" y="2371011"/>
                      <a:ext cx="429733"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453026" y="2371011"/>
                      <a:ext cx="429733" cy="379399"/>
                    </a:xfrm>
                    <a:prstGeom prst="rect">
                      <a:avLst/>
                    </a:prstGeom>
                    <a:blipFill>
                      <a:blip r:embed="rId2"/>
                      <a:stretch>
                        <a:fillRect l="-14085" t="-24194" r="-36620"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8123156" y="4230767"/>
                      <a:ext cx="40729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4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sub>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123156" y="4230767"/>
                      <a:ext cx="407291" cy="369332"/>
                    </a:xfrm>
                    <a:prstGeom prst="rect">
                      <a:avLst/>
                    </a:prstGeom>
                    <a:blipFill>
                      <a:blip r:embed="rId5"/>
                      <a:stretch>
                        <a:fillRect l="-16418" r="-5970" b="-18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7949180" y="2603726"/>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49180" y="2603726"/>
                      <a:ext cx="592944" cy="369332"/>
                    </a:xfrm>
                    <a:prstGeom prst="rect">
                      <a:avLst/>
                    </a:prstGeom>
                    <a:blipFill>
                      <a:blip r:embed="rId11"/>
                      <a:stretch>
                        <a:fillRect l="-11340" r="-12371" b="-38333"/>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42" name="TextBox 41"/>
                  <p:cNvSpPr txBox="1"/>
                  <p:nvPr/>
                </p:nvSpPr>
                <p:spPr>
                  <a:xfrm>
                    <a:off x="5797330" y="4405981"/>
                    <a:ext cx="441275"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797330" y="4405981"/>
                    <a:ext cx="441275" cy="379206"/>
                  </a:xfrm>
                  <a:prstGeom prst="rect">
                    <a:avLst/>
                  </a:prstGeom>
                  <a:blipFill>
                    <a:blip r:embed="rId12"/>
                    <a:stretch>
                      <a:fillRect l="-15278" t="-16129" r="-44444"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878618" y="2344388"/>
                    <a:ext cx="391517"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i="1">
                                  <a:solidFill>
                                    <a:srgbClr val="000000"/>
                                  </a:solidFill>
                                  <a:latin typeface="Cambria Math" panose="02040503050406030204" pitchFamily="18" charset="0"/>
                                </a:rPr>
                                <m:t>𝐵</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878618" y="2344388"/>
                    <a:ext cx="391517" cy="379206"/>
                  </a:xfrm>
                  <a:prstGeom prst="rect">
                    <a:avLst/>
                  </a:prstGeom>
                  <a:blipFill>
                    <a:blip r:embed="rId13"/>
                    <a:stretch>
                      <a:fillRect l="-15625" t="-16129" r="-45313" b="-16129"/>
                    </a:stretch>
                  </a:blipFill>
                </p:spPr>
                <p:txBody>
                  <a:bodyPr/>
                  <a:lstStyle/>
                  <a:p>
                    <a:r>
                      <a:rPr lang="en-IN">
                        <a:noFill/>
                      </a:rPr>
                      <a:t> </a:t>
                    </a:r>
                  </a:p>
                </p:txBody>
              </p:sp>
            </mc:Fallback>
          </mc:AlternateContent>
          <p:grpSp>
            <p:nvGrpSpPr>
              <p:cNvPr id="47" name="Group 46"/>
              <p:cNvGrpSpPr/>
              <p:nvPr/>
            </p:nvGrpSpPr>
            <p:grpSpPr>
              <a:xfrm>
                <a:off x="3601369" y="1129406"/>
                <a:ext cx="3991756" cy="3519864"/>
                <a:chOff x="3804182" y="801764"/>
                <a:chExt cx="3991756" cy="3519864"/>
              </a:xfrm>
            </p:grpSpPr>
            <mc:AlternateContent xmlns:mc="http://schemas.openxmlformats.org/markup-compatibility/2006" xmlns:a14="http://schemas.microsoft.com/office/drawing/2010/main">
              <mc:Choice Requires="a14">
                <p:sp>
                  <p:nvSpPr>
                    <p:cNvPr id="59" name="TextBox 58"/>
                    <p:cNvSpPr txBox="1"/>
                    <p:nvPr/>
                  </p:nvSpPr>
                  <p:spPr>
                    <a:xfrm>
                      <a:off x="4864715" y="926505"/>
                      <a:ext cx="59294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en-I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4864715" y="926505"/>
                      <a:ext cx="592944" cy="369332"/>
                    </a:xfrm>
                    <a:prstGeom prst="rect">
                      <a:avLst/>
                    </a:prstGeom>
                    <a:blipFill>
                      <a:blip r:embed="rId14"/>
                      <a:stretch>
                        <a:fillRect l="-10204" r="-10204" b="-3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4409041" y="801764"/>
                      <a:ext cx="407355" cy="379399"/>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𝑍</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4409041" y="801764"/>
                      <a:ext cx="407355" cy="379399"/>
                    </a:xfrm>
                    <a:prstGeom prst="rect">
                      <a:avLst/>
                    </a:prstGeom>
                    <a:blipFill>
                      <a:blip r:embed="rId15"/>
                      <a:stretch>
                        <a:fillRect l="-16667" t="-22222" r="-45455" b="-158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3804182" y="3942422"/>
                      <a:ext cx="418896"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𝑋</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3804182" y="3942422"/>
                      <a:ext cx="418896" cy="379206"/>
                    </a:xfrm>
                    <a:prstGeom prst="rect">
                      <a:avLst/>
                    </a:prstGeom>
                    <a:blipFill>
                      <a:blip r:embed="rId16"/>
                      <a:stretch>
                        <a:fillRect l="-14493" t="-17742" r="-46377" b="-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7426799" y="2831265"/>
                      <a:ext cx="369139" cy="379206"/>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a:rPr>
                                </m:ctrlPr>
                              </m:sSubPr>
                              <m:e>
                                <m:acc>
                                  <m:accPr>
                                    <m:chr m:val="̂"/>
                                    <m:ctrlPr>
                                      <a:rPr lang="en-IN" sz="2400" i="1" smtClean="0">
                                        <a:solidFill>
                                          <a:srgbClr val="000000"/>
                                        </a:solidFill>
                                        <a:latin typeface="Cambria Math"/>
                                      </a:rPr>
                                    </m:ctrlPr>
                                  </m:accPr>
                                  <m:e>
                                    <m:r>
                                      <a:rPr lang="en-IN" sz="2400" b="0" i="1" smtClean="0">
                                        <a:solidFill>
                                          <a:srgbClr val="000000"/>
                                        </a:solidFill>
                                        <a:latin typeface="Cambria Math" panose="02040503050406030204" pitchFamily="18" charset="0"/>
                                      </a:rPr>
                                      <m:t>𝑌</m:t>
                                    </m:r>
                                  </m:e>
                                </m:acc>
                              </m:e>
                              <m:sub>
                                <m:r>
                                  <a:rPr lang="en-IN" sz="2400" b="0" i="1" smtClean="0">
                                    <a:solidFill>
                                      <a:srgbClr val="000000"/>
                                    </a:solidFill>
                                    <a:latin typeface="Cambria Math" panose="02040503050406030204" pitchFamily="18" charset="0"/>
                                  </a:rPr>
                                  <m:t>𝐴</m:t>
                                </m:r>
                              </m:sub>
                            </m:sSub>
                          </m:oMath>
                        </m:oMathPara>
                      </a14:m>
                      <a:endParaRPr kumimoji="0" lang="en-IN" sz="2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7426799" y="2831265"/>
                      <a:ext cx="369139" cy="379206"/>
                    </a:xfrm>
                    <a:prstGeom prst="rect">
                      <a:avLst/>
                    </a:prstGeom>
                    <a:blipFill>
                      <a:blip r:embed="rId17"/>
                      <a:stretch>
                        <a:fillRect l="-18333" t="-16129" r="-46667" b="-17742"/>
                      </a:stretch>
                    </a:blipFill>
                  </p:spPr>
                  <p:txBody>
                    <a:bodyPr/>
                    <a:lstStyle/>
                    <a:p>
                      <a:r>
                        <a:rPr lang="en-IN">
                          <a:noFill/>
                        </a:rPr>
                        <a:t> </a:t>
                      </a:r>
                    </a:p>
                  </p:txBody>
                </p:sp>
              </mc:Fallback>
            </mc:AlternateContent>
          </p:grpSp>
        </p:grpSp>
        <p:cxnSp>
          <p:nvCxnSpPr>
            <p:cNvPr id="74" name="Straight Arrow Connector 73"/>
            <p:cNvCxnSpPr/>
            <p:nvPr/>
          </p:nvCxnSpPr>
          <p:spPr>
            <a:xfrm flipH="1">
              <a:off x="3273967" y="1670811"/>
              <a:ext cx="1172596" cy="1447903"/>
            </a:xfrm>
            <a:prstGeom prst="straightConnector1">
              <a:avLst/>
            </a:prstGeom>
            <a:ln w="28575" cap="flat" cmpd="sng" algn="ctr">
              <a:solidFill>
                <a:srgbClr val="0070C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5" name="Rectangle 74"/>
                <p:cNvSpPr/>
                <p:nvPr/>
              </p:nvSpPr>
              <p:spPr>
                <a:xfrm>
                  <a:off x="4347299" y="1585972"/>
                  <a:ext cx="572529" cy="403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b="1" i="1" smtClean="0">
                                <a:latin typeface="Cambria Math"/>
                              </a:rPr>
                            </m:ctrlPr>
                          </m:sPrePr>
                          <m:sub/>
                          <m:sup>
                            <m:r>
                              <a:rPr lang="en-IN" b="1" i="1" smtClean="0">
                                <a:latin typeface="Cambria Math" panose="02040503050406030204" pitchFamily="18" charset="0"/>
                              </a:rPr>
                              <m:t>𝑩</m:t>
                            </m:r>
                          </m:sup>
                          <m:e>
                            <m:r>
                              <a:rPr lang="en-IN" b="1" i="1" smtClean="0">
                                <a:latin typeface="Cambria Math" panose="02040503050406030204" pitchFamily="18" charset="0"/>
                              </a:rPr>
                              <m:t>𝑷</m:t>
                            </m:r>
                          </m:e>
                        </m:sPre>
                      </m:oMath>
                    </m:oMathPara>
                  </a14:m>
                  <a:endParaRPr lang="en-IN" b="1" dirty="0"/>
                </a:p>
              </p:txBody>
            </p:sp>
          </mc:Choice>
          <mc:Fallback xmlns="">
            <p:sp>
              <p:nvSpPr>
                <p:cNvPr id="75" name="Rectangle 74"/>
                <p:cNvSpPr>
                  <a:spLocks noRot="1" noChangeAspect="1" noMove="1" noResize="1" noEditPoints="1" noAdjustHandles="1" noChangeArrowheads="1" noChangeShapeType="1" noTextEdit="1"/>
                </p:cNvSpPr>
                <p:nvPr/>
              </p:nvSpPr>
              <p:spPr>
                <a:xfrm>
                  <a:off x="4347299" y="1585972"/>
                  <a:ext cx="572529" cy="403316"/>
                </a:xfrm>
                <a:prstGeom prst="rect">
                  <a:avLst/>
                </a:prstGeom>
                <a:blipFill>
                  <a:blip r:embed="rId18"/>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7" name="Rectangle 6"/>
              <p:cNvSpPr/>
              <p:nvPr/>
            </p:nvSpPr>
            <p:spPr>
              <a:xfrm>
                <a:off x="4719073" y="1417327"/>
                <a:ext cx="7472927" cy="2018501"/>
              </a:xfrm>
              <a:prstGeom prst="rect">
                <a:avLst/>
              </a:prstGeom>
            </p:spPr>
            <p:txBody>
              <a:bodyPr wrap="square">
                <a:spAutoFit/>
              </a:bodyPr>
              <a:lstStyle/>
              <a:p>
                <a:r>
                  <a:rPr lang="en-US" sz="2400" dirty="0"/>
                  <a:t>In order to calculate </a:t>
                </a:r>
                <a14:m>
                  <m:oMath xmlns:m="http://schemas.openxmlformats.org/officeDocument/2006/math">
                    <m:sPre>
                      <m:sPrePr>
                        <m:ctrlPr>
                          <a:rPr lang="en-IN" sz="2400" b="1" i="1">
                            <a:latin typeface="Cambria Math"/>
                          </a:rPr>
                        </m:ctrlPr>
                      </m:sPrePr>
                      <m:sub/>
                      <m:sup>
                        <m:r>
                          <a:rPr lang="en-IN" sz="2400" i="1">
                            <a:latin typeface="Cambria Math" panose="02040503050406030204" pitchFamily="18" charset="0"/>
                          </a:rPr>
                          <m:t>𝐴</m:t>
                        </m:r>
                      </m:sup>
                      <m:e>
                        <m:r>
                          <a:rPr lang="en-IN" sz="2400" b="1" i="1">
                            <a:latin typeface="Cambria Math" panose="02040503050406030204" pitchFamily="18" charset="0"/>
                          </a:rPr>
                          <m:t>𝑷</m:t>
                        </m:r>
                      </m:e>
                    </m:sPre>
                  </m:oMath>
                </a14:m>
                <a:r>
                  <a:rPr lang="en-US" sz="2400" dirty="0"/>
                  <a:t>, consider that the components of any vector are simply the projections of that vector onto the unit directions of its frame. The projection is calculated as the vector dot product. Hence, the components of </a:t>
                </a:r>
                <a14:m>
                  <m:oMath xmlns:m="http://schemas.openxmlformats.org/officeDocument/2006/math">
                    <m:sPre>
                      <m:sPrePr>
                        <m:ctrlPr>
                          <a:rPr lang="en-IN" sz="2400" b="1" i="1">
                            <a:latin typeface="Cambria Math"/>
                          </a:rPr>
                        </m:ctrlPr>
                      </m:sPrePr>
                      <m:sub/>
                      <m:sup>
                        <m:r>
                          <a:rPr lang="en-IN" sz="2400" i="1">
                            <a:latin typeface="Cambria Math" panose="02040503050406030204" pitchFamily="18" charset="0"/>
                          </a:rPr>
                          <m:t>𝐴</m:t>
                        </m:r>
                      </m:sup>
                      <m:e>
                        <m:r>
                          <a:rPr lang="en-IN" sz="2400" b="1" i="1">
                            <a:latin typeface="Cambria Math" panose="02040503050406030204" pitchFamily="18" charset="0"/>
                          </a:rPr>
                          <m:t>𝑷</m:t>
                        </m:r>
                      </m:e>
                    </m:sPre>
                  </m:oMath>
                </a14:m>
                <a:r>
                  <a:rPr lang="en-US" sz="2400" dirty="0"/>
                  <a:t> may be calculated as</a:t>
                </a:r>
                <a:endParaRPr lang="en-IN" sz="2400" dirty="0"/>
              </a:p>
            </p:txBody>
          </p:sp>
        </mc:Choice>
        <mc:Fallback xmlns="">
          <p:sp>
            <p:nvSpPr>
              <p:cNvPr id="7" name="Rectangle 6"/>
              <p:cNvSpPr>
                <a:spLocks noRot="1" noChangeAspect="1" noMove="1" noResize="1" noEditPoints="1" noAdjustHandles="1" noChangeArrowheads="1" noChangeShapeType="1" noTextEdit="1"/>
              </p:cNvSpPr>
              <p:nvPr/>
            </p:nvSpPr>
            <p:spPr>
              <a:xfrm>
                <a:off x="4719073" y="1417327"/>
                <a:ext cx="7472927" cy="2018501"/>
              </a:xfrm>
              <a:prstGeom prst="rect">
                <a:avLst/>
              </a:prstGeom>
              <a:blipFill>
                <a:blip r:embed="rId19"/>
                <a:stretch>
                  <a:fillRect l="-1223" t="-906" r="-1876" b="-6042"/>
                </a:stretch>
              </a:blipFill>
            </p:spPr>
            <p:txBody>
              <a:bodyPr/>
              <a:lstStyle/>
              <a:p>
                <a:r>
                  <a:rPr lang="en-IN">
                    <a:noFill/>
                  </a:rPr>
                  <a:t> </a:t>
                </a:r>
              </a:p>
            </p:txBody>
          </p:sp>
        </mc:Fallback>
      </mc:AlternateContent>
      <p:grpSp>
        <p:nvGrpSpPr>
          <p:cNvPr id="25" name="Group 24"/>
          <p:cNvGrpSpPr/>
          <p:nvPr/>
        </p:nvGrpSpPr>
        <p:grpSpPr>
          <a:xfrm>
            <a:off x="7178565" y="3519384"/>
            <a:ext cx="2308004" cy="1411365"/>
            <a:chOff x="6747641" y="3805160"/>
            <a:chExt cx="2308004" cy="1411365"/>
          </a:xfrm>
        </p:grpSpPr>
        <mc:AlternateContent xmlns:mc="http://schemas.openxmlformats.org/markup-compatibility/2006" xmlns:a14="http://schemas.microsoft.com/office/drawing/2010/main">
          <mc:Choice Requires="a14">
            <p:sp>
              <p:nvSpPr>
                <p:cNvPr id="24" name="TextBox 23"/>
                <p:cNvSpPr txBox="1"/>
                <p:nvPr/>
              </p:nvSpPr>
              <p:spPr>
                <a:xfrm>
                  <a:off x="6747641" y="3805160"/>
                  <a:ext cx="2308004" cy="4154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latin typeface="Cambria Math"/>
                              </a:rPr>
                            </m:ctrlPr>
                          </m:sPrePr>
                          <m:sub/>
                          <m:sup>
                            <m:r>
                              <a:rPr lang="en-IN" sz="2400" b="1" i="1" smtClean="0">
                                <a:latin typeface="Cambria Math" panose="02040503050406030204" pitchFamily="18" charset="0"/>
                              </a:rPr>
                              <m:t>𝑨</m:t>
                            </m:r>
                          </m:sup>
                          <m:e>
                            <m:sSub>
                              <m:sSubPr>
                                <m:ctrlPr>
                                  <a:rPr lang="en-IN" sz="2400" b="1" i="1" smtClean="0">
                                    <a:latin typeface="Cambria Math"/>
                                  </a:rPr>
                                </m:ctrlPr>
                              </m:sSubPr>
                              <m:e>
                                <m:r>
                                  <a:rPr lang="en-IN" sz="2400" b="1" i="1" smtClean="0">
                                    <a:latin typeface="Cambria Math" panose="02040503050406030204" pitchFamily="18" charset="0"/>
                                  </a:rPr>
                                  <m:t>𝑷</m:t>
                                </m:r>
                              </m:e>
                              <m:sub>
                                <m:r>
                                  <a:rPr lang="en-IN" sz="2400" b="1" i="1" smtClean="0">
                                    <a:latin typeface="Cambria Math" panose="02040503050406030204" pitchFamily="18" charset="0"/>
                                  </a:rPr>
                                  <m:t>𝒙</m:t>
                                </m:r>
                              </m:sub>
                            </m:sSub>
                            <m:r>
                              <a:rPr lang="en-IN" sz="2400" b="1" i="1" smtClean="0">
                                <a:latin typeface="Cambria Math" panose="02040503050406030204" pitchFamily="18" charset="0"/>
                              </a:rPr>
                              <m:t>=</m:t>
                            </m:r>
                            <m:sPre>
                              <m:sPrePr>
                                <m:ctrlPr>
                                  <a:rPr lang="en-IN" sz="2400" b="1" i="1" smtClean="0">
                                    <a:latin typeface="Cambria Math"/>
                                  </a:rPr>
                                </m:ctrlPr>
                              </m:sPrePr>
                              <m:sub/>
                              <m:sup>
                                <m:r>
                                  <a:rPr lang="en-IN" sz="2400" b="1" i="1" smtClean="0">
                                    <a:latin typeface="Cambria Math" panose="02040503050406030204" pitchFamily="18" charset="0"/>
                                  </a:rPr>
                                  <m:t>𝑩</m:t>
                                </m:r>
                              </m:sup>
                              <m:e>
                                <m:sSub>
                                  <m:sSubPr>
                                    <m:ctrlPr>
                                      <a:rPr lang="en-IN" sz="2400" b="1"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𝑿</m:t>
                                        </m:r>
                                      </m:e>
                                    </m:acc>
                                  </m:e>
                                  <m:sub>
                                    <m:r>
                                      <a:rPr lang="en-IN" sz="2400" b="1" i="1" smtClean="0">
                                        <a:latin typeface="Cambria Math" panose="02040503050406030204" pitchFamily="18" charset="0"/>
                                      </a:rPr>
                                      <m:t>𝑨</m:t>
                                    </m:r>
                                  </m:sub>
                                </m:sSub>
                                <m:r>
                                  <a:rPr lang="en-IN" sz="2400" b="1" i="1" smtClean="0">
                                    <a:latin typeface="Cambria Math" panose="02040503050406030204" pitchFamily="18" charset="0"/>
                                    <a:ea typeface="Cambria Math" panose="02040503050406030204" pitchFamily="18" charset="0"/>
                                  </a:rPr>
                                  <m:t>∙</m:t>
                                </m:r>
                                <m:sPre>
                                  <m:sPrePr>
                                    <m:ctrlPr>
                                      <a:rPr lang="en-IN" sz="2400" b="1" i="1" smtClean="0">
                                        <a:latin typeface="Cambria Math"/>
                                        <a:ea typeface="Cambria Math" panose="02040503050406030204" pitchFamily="18" charset="0"/>
                                      </a:rPr>
                                    </m:ctrlPr>
                                  </m:sPrePr>
                                  <m:sub/>
                                  <m:sup>
                                    <m:r>
                                      <a:rPr lang="en-IN" sz="2400" b="1" i="1" smtClean="0">
                                        <a:latin typeface="Cambria Math" panose="02040503050406030204" pitchFamily="18" charset="0"/>
                                      </a:rPr>
                                      <m:t>𝑩</m:t>
                                    </m:r>
                                  </m:sup>
                                  <m:e>
                                    <m:r>
                                      <a:rPr lang="en-IN" sz="2400" b="1" i="1" smtClean="0">
                                        <a:latin typeface="Cambria Math" panose="02040503050406030204" pitchFamily="18" charset="0"/>
                                      </a:rPr>
                                      <m:t>𝑷</m:t>
                                    </m:r>
                                  </m:e>
                                </m:sPre>
                              </m:e>
                            </m:sPre>
                          </m:e>
                        </m:sPre>
                      </m:oMath>
                    </m:oMathPara>
                  </a14:m>
                  <a:endParaRPr lang="en-IN" sz="2400"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6747641" y="3805160"/>
                  <a:ext cx="2308004" cy="415435"/>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6747641" y="4293443"/>
                  <a:ext cx="2295180" cy="441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latin typeface="Cambria Math"/>
                              </a:rPr>
                            </m:ctrlPr>
                          </m:sPrePr>
                          <m:sub/>
                          <m:sup>
                            <m:r>
                              <a:rPr lang="en-IN" sz="2400" b="1" i="1" smtClean="0">
                                <a:latin typeface="Cambria Math" panose="02040503050406030204" pitchFamily="18" charset="0"/>
                              </a:rPr>
                              <m:t>𝑨</m:t>
                            </m:r>
                          </m:sup>
                          <m:e>
                            <m:sSub>
                              <m:sSubPr>
                                <m:ctrlPr>
                                  <a:rPr lang="en-IN" sz="2400" b="1" i="1" smtClean="0">
                                    <a:latin typeface="Cambria Math"/>
                                  </a:rPr>
                                </m:ctrlPr>
                              </m:sSubPr>
                              <m:e>
                                <m:r>
                                  <a:rPr lang="en-IN" sz="2400" b="1" i="1" smtClean="0">
                                    <a:latin typeface="Cambria Math" panose="02040503050406030204" pitchFamily="18" charset="0"/>
                                  </a:rPr>
                                  <m:t>𝑷</m:t>
                                </m:r>
                              </m:e>
                              <m:sub>
                                <m:r>
                                  <a:rPr lang="en-IN" sz="2400" b="1" i="1" smtClean="0">
                                    <a:latin typeface="Cambria Math" panose="02040503050406030204" pitchFamily="18" charset="0"/>
                                  </a:rPr>
                                  <m:t>𝒚</m:t>
                                </m:r>
                              </m:sub>
                            </m:sSub>
                            <m:r>
                              <a:rPr lang="en-IN" sz="2400" b="1" i="1" smtClean="0">
                                <a:latin typeface="Cambria Math" panose="02040503050406030204" pitchFamily="18" charset="0"/>
                              </a:rPr>
                              <m:t>=</m:t>
                            </m:r>
                            <m:sPre>
                              <m:sPrePr>
                                <m:ctrlPr>
                                  <a:rPr lang="en-IN" sz="2400" b="1" i="1" smtClean="0">
                                    <a:latin typeface="Cambria Math"/>
                                  </a:rPr>
                                </m:ctrlPr>
                              </m:sPrePr>
                              <m:sub/>
                              <m:sup>
                                <m:r>
                                  <a:rPr lang="en-IN" sz="2400" b="1" i="1" smtClean="0">
                                    <a:latin typeface="Cambria Math" panose="02040503050406030204" pitchFamily="18" charset="0"/>
                                  </a:rPr>
                                  <m:t>𝑩</m:t>
                                </m:r>
                              </m:sup>
                              <m:e>
                                <m:sSub>
                                  <m:sSubPr>
                                    <m:ctrlPr>
                                      <a:rPr lang="en-IN" sz="2400" b="1"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𝒀</m:t>
                                        </m:r>
                                      </m:e>
                                    </m:acc>
                                  </m:e>
                                  <m:sub>
                                    <m:r>
                                      <a:rPr lang="en-IN" sz="2400" b="1" i="1" smtClean="0">
                                        <a:latin typeface="Cambria Math" panose="02040503050406030204" pitchFamily="18" charset="0"/>
                                      </a:rPr>
                                      <m:t>𝑨</m:t>
                                    </m:r>
                                  </m:sub>
                                </m:sSub>
                                <m:r>
                                  <a:rPr lang="en-IN" sz="2400" b="1" i="1" smtClean="0">
                                    <a:latin typeface="Cambria Math" panose="02040503050406030204" pitchFamily="18" charset="0"/>
                                    <a:ea typeface="Cambria Math" panose="02040503050406030204" pitchFamily="18" charset="0"/>
                                  </a:rPr>
                                  <m:t>∙</m:t>
                                </m:r>
                                <m:sPre>
                                  <m:sPrePr>
                                    <m:ctrlPr>
                                      <a:rPr lang="en-IN" sz="2400" b="1" i="1" smtClean="0">
                                        <a:latin typeface="Cambria Math"/>
                                        <a:ea typeface="Cambria Math" panose="02040503050406030204" pitchFamily="18" charset="0"/>
                                      </a:rPr>
                                    </m:ctrlPr>
                                  </m:sPrePr>
                                  <m:sub/>
                                  <m:sup>
                                    <m:r>
                                      <a:rPr lang="en-IN" sz="2400" b="1" i="1" smtClean="0">
                                        <a:latin typeface="Cambria Math" panose="02040503050406030204" pitchFamily="18" charset="0"/>
                                      </a:rPr>
                                      <m:t>𝑩</m:t>
                                    </m:r>
                                  </m:sup>
                                  <m:e>
                                    <m:r>
                                      <a:rPr lang="en-IN" sz="2400" b="1" i="1" smtClean="0">
                                        <a:latin typeface="Cambria Math" panose="02040503050406030204" pitchFamily="18" charset="0"/>
                                      </a:rPr>
                                      <m:t>𝑷</m:t>
                                    </m:r>
                                  </m:e>
                                </m:sPre>
                              </m:e>
                            </m:sPre>
                          </m:e>
                        </m:sPre>
                      </m:oMath>
                    </m:oMathPara>
                  </a14:m>
                  <a:endParaRPr lang="en-IN" sz="2400" b="1" dirty="0"/>
                </a:p>
              </p:txBody>
            </p:sp>
          </mc:Choice>
          <mc:Fallback xmlns="">
            <p:sp>
              <p:nvSpPr>
                <p:cNvPr id="76" name="TextBox 75"/>
                <p:cNvSpPr txBox="1">
                  <a:spLocks noRot="1" noChangeAspect="1" noMove="1" noResize="1" noEditPoints="1" noAdjustHandles="1" noChangeArrowheads="1" noChangeShapeType="1" noTextEdit="1"/>
                </p:cNvSpPr>
                <p:nvPr/>
              </p:nvSpPr>
              <p:spPr>
                <a:xfrm>
                  <a:off x="6747641" y="4293443"/>
                  <a:ext cx="2295180" cy="441146"/>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6747641" y="4801090"/>
                  <a:ext cx="2274341" cy="4154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latin typeface="Cambria Math"/>
                              </a:rPr>
                            </m:ctrlPr>
                          </m:sPrePr>
                          <m:sub/>
                          <m:sup>
                            <m:r>
                              <a:rPr lang="en-IN" sz="2400" b="1" i="1" smtClean="0">
                                <a:latin typeface="Cambria Math" panose="02040503050406030204" pitchFamily="18" charset="0"/>
                              </a:rPr>
                              <m:t>𝑨</m:t>
                            </m:r>
                          </m:sup>
                          <m:e>
                            <m:sSub>
                              <m:sSubPr>
                                <m:ctrlPr>
                                  <a:rPr lang="en-IN" sz="2400" b="1" i="1" smtClean="0">
                                    <a:latin typeface="Cambria Math"/>
                                  </a:rPr>
                                </m:ctrlPr>
                              </m:sSubPr>
                              <m:e>
                                <m:r>
                                  <a:rPr lang="en-IN" sz="2400" b="1" i="1" smtClean="0">
                                    <a:latin typeface="Cambria Math" panose="02040503050406030204" pitchFamily="18" charset="0"/>
                                  </a:rPr>
                                  <m:t>𝑷</m:t>
                                </m:r>
                              </m:e>
                              <m:sub>
                                <m:r>
                                  <a:rPr lang="en-IN" sz="2400" b="1" i="1" smtClean="0">
                                    <a:latin typeface="Cambria Math" panose="02040503050406030204" pitchFamily="18" charset="0"/>
                                  </a:rPr>
                                  <m:t>𝒛</m:t>
                                </m:r>
                              </m:sub>
                            </m:sSub>
                            <m:r>
                              <a:rPr lang="en-IN" sz="2400" b="1" i="1" smtClean="0">
                                <a:latin typeface="Cambria Math" panose="02040503050406030204" pitchFamily="18" charset="0"/>
                              </a:rPr>
                              <m:t>=</m:t>
                            </m:r>
                            <m:sPre>
                              <m:sPrePr>
                                <m:ctrlPr>
                                  <a:rPr lang="en-IN" sz="2400" b="1" i="1" smtClean="0">
                                    <a:latin typeface="Cambria Math"/>
                                  </a:rPr>
                                </m:ctrlPr>
                              </m:sPrePr>
                              <m:sub/>
                              <m:sup>
                                <m:r>
                                  <a:rPr lang="en-IN" sz="2400" b="1" i="1" smtClean="0">
                                    <a:latin typeface="Cambria Math" panose="02040503050406030204" pitchFamily="18" charset="0"/>
                                  </a:rPr>
                                  <m:t>𝑩</m:t>
                                </m:r>
                              </m:sup>
                              <m:e>
                                <m:sSub>
                                  <m:sSubPr>
                                    <m:ctrlPr>
                                      <a:rPr lang="en-IN" sz="2400" b="1" i="1" smtClean="0">
                                        <a:latin typeface="Cambria Math"/>
                                      </a:rPr>
                                    </m:ctrlPr>
                                  </m:sSubPr>
                                  <m:e>
                                    <m:acc>
                                      <m:accPr>
                                        <m:chr m:val="̂"/>
                                        <m:ctrlPr>
                                          <a:rPr lang="en-IN" sz="2400" b="1" i="1" smtClean="0">
                                            <a:latin typeface="Cambria Math"/>
                                          </a:rPr>
                                        </m:ctrlPr>
                                      </m:accPr>
                                      <m:e>
                                        <m:r>
                                          <a:rPr lang="en-IN" sz="2400" b="1" i="1" smtClean="0">
                                            <a:latin typeface="Cambria Math" panose="02040503050406030204" pitchFamily="18" charset="0"/>
                                          </a:rPr>
                                          <m:t>𝒁</m:t>
                                        </m:r>
                                      </m:e>
                                    </m:acc>
                                  </m:e>
                                  <m:sub>
                                    <m:r>
                                      <a:rPr lang="en-IN" sz="2400" b="1" i="1" smtClean="0">
                                        <a:latin typeface="Cambria Math" panose="02040503050406030204" pitchFamily="18" charset="0"/>
                                      </a:rPr>
                                      <m:t>𝑨</m:t>
                                    </m:r>
                                  </m:sub>
                                </m:sSub>
                                <m:r>
                                  <a:rPr lang="en-IN" sz="2400" b="1" i="1" smtClean="0">
                                    <a:latin typeface="Cambria Math" panose="02040503050406030204" pitchFamily="18" charset="0"/>
                                    <a:ea typeface="Cambria Math" panose="02040503050406030204" pitchFamily="18" charset="0"/>
                                  </a:rPr>
                                  <m:t>∙</m:t>
                                </m:r>
                                <m:sPre>
                                  <m:sPrePr>
                                    <m:ctrlPr>
                                      <a:rPr lang="en-IN" sz="2400" b="1" i="1" smtClean="0">
                                        <a:latin typeface="Cambria Math"/>
                                        <a:ea typeface="Cambria Math" panose="02040503050406030204" pitchFamily="18" charset="0"/>
                                      </a:rPr>
                                    </m:ctrlPr>
                                  </m:sPrePr>
                                  <m:sub/>
                                  <m:sup>
                                    <m:r>
                                      <a:rPr lang="en-IN" sz="2400" b="1" i="1" smtClean="0">
                                        <a:latin typeface="Cambria Math" panose="02040503050406030204" pitchFamily="18" charset="0"/>
                                      </a:rPr>
                                      <m:t>𝑩</m:t>
                                    </m:r>
                                  </m:sup>
                                  <m:e>
                                    <m:r>
                                      <a:rPr lang="en-IN" sz="2400" b="1" i="1" smtClean="0">
                                        <a:latin typeface="Cambria Math" panose="02040503050406030204" pitchFamily="18" charset="0"/>
                                      </a:rPr>
                                      <m:t>𝑷</m:t>
                                    </m:r>
                                  </m:e>
                                </m:sPre>
                              </m:e>
                            </m:sPre>
                          </m:e>
                        </m:sPre>
                      </m:oMath>
                    </m:oMathPara>
                  </a14:m>
                  <a:endParaRPr lang="en-IN" sz="2400" b="1" dirty="0"/>
                </a:p>
              </p:txBody>
            </p:sp>
          </mc:Choice>
          <mc:Fallback xmlns="">
            <p:sp>
              <p:nvSpPr>
                <p:cNvPr id="77" name="TextBox 76"/>
                <p:cNvSpPr txBox="1">
                  <a:spLocks noRot="1" noChangeAspect="1" noMove="1" noResize="1" noEditPoints="1" noAdjustHandles="1" noChangeArrowheads="1" noChangeShapeType="1" noTextEdit="1"/>
                </p:cNvSpPr>
                <p:nvPr/>
              </p:nvSpPr>
              <p:spPr>
                <a:xfrm>
                  <a:off x="6747641" y="4801090"/>
                  <a:ext cx="2274341" cy="415435"/>
                </a:xfrm>
                <a:prstGeom prst="rect">
                  <a:avLst/>
                </a:prstGeom>
                <a:blipFill>
                  <a:blip r:embed="rId22"/>
                  <a:stretch>
                    <a:fillRect/>
                  </a:stretch>
                </a:blipFill>
              </p:spPr>
              <p:txBody>
                <a:bodyPr/>
                <a:lstStyle/>
                <a:p>
                  <a:r>
                    <a:rPr lang="en-IN">
                      <a:noFill/>
                    </a:rPr>
                    <a:t> </a:t>
                  </a:r>
                </a:p>
              </p:txBody>
            </p:sp>
          </mc:Fallback>
        </mc:AlternateContent>
      </p:grpSp>
      <p:grpSp>
        <p:nvGrpSpPr>
          <p:cNvPr id="36" name="Group 35"/>
          <p:cNvGrpSpPr/>
          <p:nvPr/>
        </p:nvGrpSpPr>
        <p:grpSpPr>
          <a:xfrm>
            <a:off x="1598235" y="5710922"/>
            <a:ext cx="7908549" cy="506998"/>
            <a:chOff x="116276" y="5762807"/>
            <a:chExt cx="7908549" cy="506998"/>
          </a:xfrm>
        </p:grpSpPr>
        <mc:AlternateContent xmlns:mc="http://schemas.openxmlformats.org/markup-compatibility/2006" xmlns:a14="http://schemas.microsoft.com/office/drawing/2010/main">
          <mc:Choice Requires="a14">
            <p:sp>
              <p:nvSpPr>
                <p:cNvPr id="26" name="Rectangle 25"/>
                <p:cNvSpPr/>
                <p:nvPr/>
              </p:nvSpPr>
              <p:spPr>
                <a:xfrm>
                  <a:off x="116276" y="5762807"/>
                  <a:ext cx="5291385" cy="506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sup>
                            <m:r>
                              <a:rPr lang="en-IN" sz="2400" b="1" i="1">
                                <a:solidFill>
                                  <a:srgbClr val="FF0000"/>
                                </a:solidFill>
                                <a:latin typeface="Cambria Math" panose="02040503050406030204" pitchFamily="18" charset="0"/>
                              </a:rPr>
                              <m:t>𝑩</m:t>
                            </m:r>
                          </m:sup>
                          <m:e>
                            <m:sSub>
                              <m:sSubPr>
                                <m:ctrlPr>
                                  <a:rPr lang="en-IN" sz="2400" b="1" i="1">
                                    <a:solidFill>
                                      <a:srgbClr val="FF0000"/>
                                    </a:solidFill>
                                    <a:latin typeface="Cambria Math"/>
                                  </a:rPr>
                                </m:ctrlPr>
                              </m:sSubPr>
                              <m:e>
                                <m:acc>
                                  <m:accPr>
                                    <m:chr m:val="̂"/>
                                    <m:ctrlPr>
                                      <a:rPr lang="en-IN" sz="2400" b="1" i="1">
                                        <a:solidFill>
                                          <a:srgbClr val="FF0000"/>
                                        </a:solidFill>
                                        <a:latin typeface="Cambria Math"/>
                                      </a:rPr>
                                    </m:ctrlPr>
                                  </m:accPr>
                                  <m:e>
                                    <m:r>
                                      <a:rPr lang="en-IN" sz="2400" b="1" i="1">
                                        <a:solidFill>
                                          <a:srgbClr val="FF0000"/>
                                        </a:solidFill>
                                        <a:latin typeface="Cambria Math" panose="02040503050406030204" pitchFamily="18" charset="0"/>
                                      </a:rPr>
                                      <m:t>𝑿</m:t>
                                    </m:r>
                                  </m:e>
                                </m:acc>
                              </m:e>
                              <m:sub>
                                <m:r>
                                  <a:rPr lang="en-IN" sz="2400" b="1" i="1">
                                    <a:solidFill>
                                      <a:srgbClr val="FF0000"/>
                                    </a:solidFill>
                                    <a:latin typeface="Cambria Math" panose="02040503050406030204" pitchFamily="18" charset="0"/>
                                  </a:rPr>
                                  <m:t>𝑨</m:t>
                                </m:r>
                              </m:sub>
                            </m:sSub>
                          </m:e>
                        </m:sPre>
                        <m:r>
                          <a:rPr lang="en-IN" sz="2400" b="1" i="1"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sup>
                            <m:r>
                              <a:rPr lang="en-IN" sz="2400" b="1" i="1">
                                <a:solidFill>
                                  <a:srgbClr val="FF0000"/>
                                </a:solidFill>
                                <a:latin typeface="Cambria Math" panose="02040503050406030204" pitchFamily="18" charset="0"/>
                              </a:rPr>
                              <m:t>𝑩</m:t>
                            </m:r>
                          </m:sup>
                          <m:e>
                            <m:sSub>
                              <m:sSubPr>
                                <m:ctrlPr>
                                  <a:rPr lang="en-IN" sz="2400" b="1" i="1">
                                    <a:solidFill>
                                      <a:srgbClr val="FF0000"/>
                                    </a:solidFill>
                                    <a:latin typeface="Cambria Math"/>
                                  </a:rPr>
                                </m:ctrlPr>
                              </m:sSubPr>
                              <m:e>
                                <m:acc>
                                  <m:accPr>
                                    <m:chr m:val="̂"/>
                                    <m:ctrlPr>
                                      <a:rPr lang="en-IN" sz="2400" b="1" i="1">
                                        <a:solidFill>
                                          <a:srgbClr val="FF0000"/>
                                        </a:solidFill>
                                        <a:latin typeface="Cambria Math"/>
                                      </a:rPr>
                                    </m:ctrlPr>
                                  </m:accPr>
                                  <m:e>
                                    <m:r>
                                      <a:rPr lang="en-IN" sz="2400" b="1" i="1" smtClean="0">
                                        <a:solidFill>
                                          <a:srgbClr val="FF0000"/>
                                        </a:solidFill>
                                        <a:latin typeface="Cambria Math" panose="02040503050406030204" pitchFamily="18" charset="0"/>
                                      </a:rPr>
                                      <m:t>𝒀</m:t>
                                    </m:r>
                                  </m:e>
                                </m:acc>
                              </m:e>
                              <m:sub>
                                <m:r>
                                  <a:rPr lang="en-IN" sz="2400" b="1" i="1">
                                    <a:solidFill>
                                      <a:srgbClr val="FF0000"/>
                                    </a:solidFill>
                                    <a:latin typeface="Cambria Math" panose="02040503050406030204" pitchFamily="18" charset="0"/>
                                  </a:rPr>
                                  <m:t>𝑨</m:t>
                                </m:r>
                              </m:sub>
                            </m:sSub>
                          </m:e>
                        </m:sPre>
                        <m:r>
                          <a:rPr lang="en-IN" sz="2400" b="1" i="1"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sup>
                            <m:r>
                              <a:rPr lang="en-IN" sz="2400" b="1" i="1">
                                <a:solidFill>
                                  <a:srgbClr val="FF0000"/>
                                </a:solidFill>
                                <a:latin typeface="Cambria Math" panose="02040503050406030204" pitchFamily="18" charset="0"/>
                              </a:rPr>
                              <m:t>𝑩</m:t>
                            </m:r>
                          </m:sup>
                          <m:e>
                            <m:sSub>
                              <m:sSubPr>
                                <m:ctrlPr>
                                  <a:rPr lang="en-IN" sz="2400" b="1" i="1">
                                    <a:solidFill>
                                      <a:srgbClr val="FF0000"/>
                                    </a:solidFill>
                                    <a:latin typeface="Cambria Math"/>
                                  </a:rPr>
                                </m:ctrlPr>
                              </m:sSubPr>
                              <m:e>
                                <m:acc>
                                  <m:accPr>
                                    <m:chr m:val="̂"/>
                                    <m:ctrlPr>
                                      <a:rPr lang="en-IN" sz="2400" b="1" i="1">
                                        <a:solidFill>
                                          <a:srgbClr val="FF0000"/>
                                        </a:solidFill>
                                        <a:latin typeface="Cambria Math"/>
                                      </a:rPr>
                                    </m:ctrlPr>
                                  </m:accPr>
                                  <m:e>
                                    <m:r>
                                      <a:rPr lang="en-IN" sz="2400" b="1" i="1" smtClean="0">
                                        <a:solidFill>
                                          <a:srgbClr val="FF0000"/>
                                        </a:solidFill>
                                        <a:latin typeface="Cambria Math" panose="02040503050406030204" pitchFamily="18" charset="0"/>
                                      </a:rPr>
                                      <m:t>𝒁</m:t>
                                    </m:r>
                                  </m:e>
                                </m:acc>
                              </m:e>
                              <m:sub>
                                <m:r>
                                  <a:rPr lang="en-IN" sz="2400" b="1" i="1">
                                    <a:solidFill>
                                      <a:srgbClr val="FF0000"/>
                                    </a:solidFill>
                                    <a:latin typeface="Cambria Math" panose="02040503050406030204" pitchFamily="18" charset="0"/>
                                  </a:rPr>
                                  <m:t>𝑨</m:t>
                                </m:r>
                              </m:sub>
                            </m:sSub>
                          </m:e>
                        </m:sPre>
                        <m:r>
                          <a:rPr lang="en-IN" sz="2400" b="1" i="1" smtClean="0">
                            <a:solidFill>
                              <a:srgbClr val="FF0000"/>
                            </a:solidFill>
                            <a:latin typeface="Cambria Math" panose="02040503050406030204" pitchFamily="18" charset="0"/>
                          </a:rPr>
                          <m:t> </m:t>
                        </m:r>
                        <m:r>
                          <a:rPr lang="en-IN" sz="2400" b="1" i="1" smtClean="0">
                            <a:solidFill>
                              <a:srgbClr val="FF0000"/>
                            </a:solidFill>
                            <a:latin typeface="Cambria Math" panose="02040503050406030204" pitchFamily="18" charset="0"/>
                          </a:rPr>
                          <m:t>𝒂𝒓𝒆</m:t>
                        </m:r>
                        <m:r>
                          <a:rPr lang="en-IN" sz="2400" b="1" i="1" smtClean="0">
                            <a:solidFill>
                              <a:srgbClr val="FF0000"/>
                            </a:solidFill>
                            <a:latin typeface="Cambria Math" panose="02040503050406030204" pitchFamily="18" charset="0"/>
                          </a:rPr>
                          <m:t> </m:t>
                        </m:r>
                        <m:r>
                          <a:rPr lang="en-IN" sz="2400" b="1" i="1" smtClean="0">
                            <a:solidFill>
                              <a:srgbClr val="FF0000"/>
                            </a:solidFill>
                            <a:latin typeface="Cambria Math" panose="02040503050406030204" pitchFamily="18" charset="0"/>
                          </a:rPr>
                          <m:t>𝒕𝒉𝒆</m:t>
                        </m:r>
                        <m:r>
                          <a:rPr lang="en-IN" sz="2400" b="1" i="1" smtClean="0">
                            <a:solidFill>
                              <a:srgbClr val="FF0000"/>
                            </a:solidFill>
                            <a:latin typeface="Cambria Math" panose="02040503050406030204" pitchFamily="18" charset="0"/>
                          </a:rPr>
                          <m:t> </m:t>
                        </m:r>
                        <m:r>
                          <a:rPr lang="en-IN" sz="2400" b="1" i="1" smtClean="0">
                            <a:solidFill>
                              <a:srgbClr val="FF0000"/>
                            </a:solidFill>
                            <a:latin typeface="Cambria Math" panose="02040503050406030204" pitchFamily="18" charset="0"/>
                          </a:rPr>
                          <m:t>𝒓𝒐𝒘𝒔</m:t>
                        </m:r>
                        <m:r>
                          <a:rPr lang="en-IN" sz="2400" b="1" i="1" smtClean="0">
                            <a:solidFill>
                              <a:srgbClr val="FF0000"/>
                            </a:solidFill>
                            <a:latin typeface="Cambria Math" panose="02040503050406030204" pitchFamily="18" charset="0"/>
                          </a:rPr>
                          <m:t> </m:t>
                        </m:r>
                        <m:r>
                          <a:rPr lang="en-IN" sz="2400" b="1" i="1" smtClean="0">
                            <a:solidFill>
                              <a:srgbClr val="FF0000"/>
                            </a:solidFill>
                            <a:latin typeface="Cambria Math" panose="02040503050406030204" pitchFamily="18" charset="0"/>
                          </a:rPr>
                          <m:t>𝒐𝒇</m:t>
                        </m:r>
                        <m:r>
                          <a:rPr lang="en-IN" sz="2400" b="1" i="1" smtClean="0">
                            <a:solidFill>
                              <a:srgbClr val="FF0000"/>
                            </a:solidFill>
                            <a:latin typeface="Cambria Math" panose="02040503050406030204" pitchFamily="18" charset="0"/>
                          </a:rPr>
                          <m:t> </m:t>
                        </m:r>
                        <m:sPre>
                          <m:sPrePr>
                            <m:ctrlPr>
                              <a:rPr lang="en-IN" sz="2400" b="1" i="1" smtClean="0">
                                <a:solidFill>
                                  <a:srgbClr val="FF0000"/>
                                </a:solidFill>
                                <a:latin typeface="Cambria Math"/>
                              </a:rPr>
                            </m:ctrlPr>
                          </m:sPrePr>
                          <m:sub>
                            <m:r>
                              <a:rPr lang="en-IN" sz="2400" b="1" i="1" smtClean="0">
                                <a:solidFill>
                                  <a:srgbClr val="FF0000"/>
                                </a:solidFill>
                                <a:latin typeface="Cambria Math" panose="02040503050406030204" pitchFamily="18" charset="0"/>
                              </a:rPr>
                              <m:t>𝑩</m:t>
                            </m:r>
                          </m:sub>
                          <m:sup>
                            <m:r>
                              <a:rPr lang="en-IN" sz="2400" b="1" i="1" smtClean="0">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oMath>
                    </m:oMathPara>
                  </a14:m>
                  <a:endParaRPr lang="en-IN" sz="2400" b="1" dirty="0">
                    <a:solidFill>
                      <a:srgbClr val="FF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116276" y="5762807"/>
                  <a:ext cx="5291385" cy="506998"/>
                </a:xfrm>
                <a:prstGeom prst="rect">
                  <a:avLst/>
                </a:prstGeom>
                <a:blipFill>
                  <a:blip r:embed="rId23"/>
                  <a:stretch>
                    <a:fillRect/>
                  </a:stretch>
                </a:blipFill>
              </p:spPr>
              <p:txBody>
                <a:bodyPr/>
                <a:lstStyle/>
                <a:p>
                  <a:r>
                    <a:rPr lang="en-IN">
                      <a:noFill/>
                    </a:rPr>
                    <a:t> </a:t>
                  </a:r>
                </a:p>
              </p:txBody>
            </p:sp>
          </mc:Fallback>
        </mc:AlternateContent>
        <p:sp>
          <p:nvSpPr>
            <p:cNvPr id="34" name="Right Arrow 33"/>
            <p:cNvSpPr/>
            <p:nvPr/>
          </p:nvSpPr>
          <p:spPr>
            <a:xfrm>
              <a:off x="5407660" y="5867941"/>
              <a:ext cx="561605" cy="34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8" name="TextBox 77"/>
                <p:cNvSpPr txBox="1"/>
                <p:nvPr/>
              </p:nvSpPr>
              <p:spPr>
                <a:xfrm>
                  <a:off x="6073137" y="5808834"/>
                  <a:ext cx="1951688" cy="409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IN" sz="2400" b="1" i="1" smtClean="0">
                                <a:solidFill>
                                  <a:srgbClr val="FF0000"/>
                                </a:solidFill>
                                <a:latin typeface="Cambria Math"/>
                              </a:rPr>
                            </m:ctrlPr>
                          </m:sPrePr>
                          <m:sub/>
                          <m:sup>
                            <m:r>
                              <a:rPr lang="en-IN" sz="2400" b="0" i="1" smtClean="0">
                                <a:solidFill>
                                  <a:srgbClr val="FF0000"/>
                                </a:solidFill>
                                <a:latin typeface="Cambria Math" panose="02040503050406030204" pitchFamily="18" charset="0"/>
                              </a:rPr>
                              <m:t>𝐴</m:t>
                            </m:r>
                          </m:sup>
                          <m:e>
                            <m:r>
                              <a:rPr lang="en-IN" sz="2400" b="1" i="1" smtClean="0">
                                <a:solidFill>
                                  <a:srgbClr val="FF0000"/>
                                </a:solidFill>
                                <a:latin typeface="Cambria Math" panose="02040503050406030204" pitchFamily="18" charset="0"/>
                              </a:rPr>
                              <m:t>𝑷</m:t>
                            </m:r>
                          </m:e>
                        </m:sPre>
                        <m:r>
                          <a:rPr lang="en-IN" sz="2400" b="1" i="0" smtClean="0">
                            <a:solidFill>
                              <a:srgbClr val="FF0000"/>
                            </a:solidFill>
                            <a:latin typeface="Cambria Math" panose="02040503050406030204" pitchFamily="18" charset="0"/>
                          </a:rPr>
                          <m:t>=</m:t>
                        </m:r>
                        <m:sPre>
                          <m:sPrePr>
                            <m:ctrlPr>
                              <a:rPr lang="en-IN" sz="2400" b="1" i="1">
                                <a:solidFill>
                                  <a:srgbClr val="FF0000"/>
                                </a:solidFill>
                                <a:latin typeface="Cambria Math"/>
                              </a:rPr>
                            </m:ctrlPr>
                          </m:sPrePr>
                          <m:sub>
                            <m:r>
                              <a:rPr lang="en-IN" sz="2400" b="1" i="1">
                                <a:solidFill>
                                  <a:srgbClr val="FF0000"/>
                                </a:solidFill>
                                <a:latin typeface="Cambria Math" panose="02040503050406030204" pitchFamily="18" charset="0"/>
                              </a:rPr>
                              <m:t>𝑩</m:t>
                            </m:r>
                          </m:sub>
                          <m:sup>
                            <m:r>
                              <a:rPr lang="en-IN" sz="2400" b="1" i="1">
                                <a:solidFill>
                                  <a:srgbClr val="FF0000"/>
                                </a:solidFill>
                                <a:latin typeface="Cambria Math" panose="02040503050406030204" pitchFamily="18" charset="0"/>
                              </a:rPr>
                              <m:t>𝑨</m:t>
                            </m:r>
                          </m:sup>
                          <m:e>
                            <m:r>
                              <a:rPr lang="en-IN" sz="2400" b="1"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𝑹</m:t>
                            </m:r>
                            <m:r>
                              <a:rPr lang="en-IN" sz="2400" b="1" i="1" smtClean="0">
                                <a:solidFill>
                                  <a:srgbClr val="FF0000"/>
                                </a:solidFill>
                                <a:latin typeface="Cambria Math" panose="02040503050406030204" pitchFamily="18" charset="0"/>
                              </a:rPr>
                              <m:t>]</m:t>
                            </m:r>
                          </m:e>
                        </m:sPre>
                        <m:sPre>
                          <m:sPrePr>
                            <m:ctrlPr>
                              <a:rPr lang="en-IN" sz="2400" b="1" i="1" smtClean="0">
                                <a:solidFill>
                                  <a:srgbClr val="FF0000"/>
                                </a:solidFill>
                                <a:latin typeface="Cambria Math"/>
                                <a:ea typeface="Cambria Math" panose="02040503050406030204" pitchFamily="18" charset="0"/>
                              </a:rPr>
                            </m:ctrlPr>
                          </m:sPrePr>
                          <m:sub/>
                          <m:sup>
                            <m:r>
                              <a:rPr lang="en-IN" sz="2400" b="0" i="1" smtClean="0">
                                <a:solidFill>
                                  <a:srgbClr val="FF0000"/>
                                </a:solidFill>
                                <a:latin typeface="Cambria Math" panose="02040503050406030204" pitchFamily="18" charset="0"/>
                              </a:rPr>
                              <m:t>𝐵</m:t>
                            </m:r>
                          </m:sup>
                          <m:e>
                            <m:r>
                              <a:rPr lang="en-IN" sz="2400" b="1" i="1" smtClean="0">
                                <a:solidFill>
                                  <a:srgbClr val="FF0000"/>
                                </a:solidFill>
                                <a:latin typeface="Cambria Math" panose="02040503050406030204" pitchFamily="18" charset="0"/>
                              </a:rPr>
                              <m:t>𝑷</m:t>
                            </m:r>
                          </m:e>
                        </m:sPre>
                      </m:oMath>
                    </m:oMathPara>
                  </a14:m>
                  <a:endParaRPr lang="en-IN" sz="2400" b="1" dirty="0"/>
                </a:p>
              </p:txBody>
            </p:sp>
          </mc:Choice>
          <mc:Fallback xmlns="">
            <p:sp>
              <p:nvSpPr>
                <p:cNvPr id="78" name="TextBox 77"/>
                <p:cNvSpPr txBox="1">
                  <a:spLocks noRot="1" noChangeAspect="1" noMove="1" noResize="1" noEditPoints="1" noAdjustHandles="1" noChangeArrowheads="1" noChangeShapeType="1" noTextEdit="1"/>
                </p:cNvSpPr>
                <p:nvPr/>
              </p:nvSpPr>
              <p:spPr>
                <a:xfrm>
                  <a:off x="6073137" y="5808834"/>
                  <a:ext cx="1951688" cy="409086"/>
                </a:xfrm>
                <a:prstGeom prst="rect">
                  <a:avLst/>
                </a:prstGeom>
                <a:blipFill>
                  <a:blip r:embed="rId24"/>
                  <a:stretch>
                    <a:fillRect/>
                  </a:stretch>
                </a:blipFill>
              </p:spPr>
              <p:txBody>
                <a:bodyPr/>
                <a:lstStyle/>
                <a:p>
                  <a:r>
                    <a:rPr lang="en-IN">
                      <a:noFill/>
                    </a:rPr>
                    <a:t> </a:t>
                  </a:r>
                </a:p>
              </p:txBody>
            </p:sp>
          </mc:Fallback>
        </mc:AlternateContent>
      </p:grpSp>
      <p:sp>
        <p:nvSpPr>
          <p:cNvPr id="38" name="TextBox 37">
            <a:extLst>
              <a:ext uri="{FF2B5EF4-FFF2-40B4-BE49-F238E27FC236}">
                <a16:creationId xmlns:a16="http://schemas.microsoft.com/office/drawing/2014/main" xmlns="" id="{DAAB474F-780A-49A0-BE26-1896537D1DC3}"/>
              </a:ext>
            </a:extLst>
          </p:cNvPr>
          <p:cNvSpPr txBox="1"/>
          <p:nvPr/>
        </p:nvSpPr>
        <p:spPr>
          <a:xfrm>
            <a:off x="1023611" y="6566265"/>
            <a:ext cx="2054325" cy="276999"/>
          </a:xfrm>
          <a:prstGeom prst="rect">
            <a:avLst/>
          </a:prstGeom>
          <a:noFill/>
        </p:spPr>
        <p:txBody>
          <a:bodyPr wrap="square">
            <a:spAutoFit/>
          </a:bodyPr>
          <a:lstStyle/>
          <a:p>
            <a:r>
              <a:rPr lang="en-IN" sz="1200" dirty="0">
                <a:solidFill>
                  <a:schemeClr val="tx1"/>
                </a:solidFill>
              </a:rPr>
              <a:t>SPATIAL DESCRIPTIONS</a:t>
            </a:r>
            <a:endParaRPr lang="en-IN" sz="1200" dirty="0"/>
          </a:p>
        </p:txBody>
      </p:sp>
      <p:sp>
        <p:nvSpPr>
          <p:cNvPr id="43" name="Rectangle 42"/>
          <p:cNvSpPr/>
          <p:nvPr/>
        </p:nvSpPr>
        <p:spPr>
          <a:xfrm>
            <a:off x="283275" y="135268"/>
            <a:ext cx="10199667" cy="523220"/>
          </a:xfrm>
          <a:prstGeom prst="rect">
            <a:avLst/>
          </a:prstGeom>
        </p:spPr>
        <p:txBody>
          <a:bodyPr wrap="square">
            <a:spAutoFit/>
          </a:bodyPr>
          <a:lstStyle/>
          <a:p>
            <a:r>
              <a:rPr lang="en-IN" sz="2800" cap="all" spc="200" dirty="0">
                <a:solidFill>
                  <a:srgbClr val="FF0000"/>
                </a:solidFill>
                <a:ea typeface="+mj-ea"/>
                <a:cs typeface="+mj-cs"/>
              </a:rPr>
              <a:t>CHANGING DESCRIPTIONS FROM FRAME TO FRAME</a:t>
            </a:r>
            <a:endParaRPr lang="en-IN" dirty="0"/>
          </a:p>
        </p:txBody>
      </p:sp>
    </p:spTree>
    <p:extLst>
      <p:ext uri="{BB962C8B-B14F-4D97-AF65-F5344CB8AC3E}">
        <p14:creationId xmlns:p14="http://schemas.microsoft.com/office/powerpoint/2010/main" val="379635404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25786</TotalTime>
  <Words>5024</Words>
  <Application>Microsoft Office PowerPoint</Application>
  <PresentationFormat>Custom</PresentationFormat>
  <Paragraphs>418</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Parcel</vt:lpstr>
      <vt:lpstr>Custom Design</vt:lpstr>
      <vt:lpstr>PowerPoint Presentation</vt:lpstr>
      <vt:lpstr>PowerPoint Presentation</vt:lpstr>
      <vt:lpstr>PowerPoint Presentation</vt:lpstr>
      <vt:lpstr>PowerPoint Presentation</vt:lpstr>
      <vt:lpstr>PowerPoint Presentation</vt:lpstr>
      <vt:lpstr>ANY QUESTIONS SO FAR ???</vt:lpstr>
      <vt:lpstr>SPATIAL DESCRIPTIONS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SO FAR ???</vt:lpstr>
      <vt:lpstr>DESCRIPTIONS OF ORIENTATION</vt:lpstr>
      <vt:lpstr>PowerPoint Presentation</vt:lpstr>
      <vt:lpstr>PowerPoint Presentation</vt:lpstr>
      <vt:lpstr>OBSERVATIONS ON IMPLICATIONS OF INVERSION</vt:lpstr>
      <vt:lpstr>Z–Y–X EULER angles</vt:lpstr>
      <vt:lpstr>DERIVATION OF Equivalent ROTATION MATRIX</vt:lpstr>
      <vt:lpstr>INVERSE PROBLEM – Extracting Z–Y–X EULER angles from rotation matrix</vt:lpstr>
      <vt:lpstr>SPECIAL CASE OF β=〖90〗^0</vt:lpstr>
      <vt:lpstr>X–Y–Z Fixed angles</vt:lpstr>
      <vt:lpstr>DERIVATION OF Equivalent ROTATION MATRIX</vt:lpstr>
      <vt:lpstr>Z–Y–Z EULER angles</vt:lpstr>
      <vt:lpstr>DERIVATION OF Equivalent ROTATION MATRIX</vt:lpstr>
      <vt:lpstr>INVERSE PROBLEM – Extracting X–Y–Z Fixed angles from rotation matrix</vt:lpstr>
      <vt:lpstr>SPECIAL CASE OF β=0^0  or 〖180〗^0</vt:lpstr>
      <vt:lpstr>PowerPoint Presentation</vt:lpstr>
      <vt:lpstr>COMPUTING [R] from EULER ANGLES USING MATLAB</vt:lpstr>
      <vt:lpstr>COMPUTING [R] from EULER ANGLES USING MATLAB</vt:lpstr>
      <vt:lpstr>EXTRACTING EULER ANGLES USING MATLAB</vt:lpstr>
      <vt:lpstr>EXTRACTING EULER ANGLES USING MATLAB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 ROBOTICS AND ARTIFICIAL INTELLIGENCE</dc:title>
  <dc:creator>Windows User</dc:creator>
  <cp:lastModifiedBy>Dell</cp:lastModifiedBy>
  <cp:revision>330</cp:revision>
  <dcterms:created xsi:type="dcterms:W3CDTF">2020-07-18T12:21:55Z</dcterms:created>
  <dcterms:modified xsi:type="dcterms:W3CDTF">2021-08-05T15:50:56Z</dcterms:modified>
</cp:coreProperties>
</file>