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21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F14FF-B5A3-4692-83FD-28D497AE0D9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4382-751B-4E37-A90F-8B77EA73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6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26D63-2235-46A0-B2A2-B40B7854E09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C4C7-D637-4577-B2EF-3AF1617D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15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7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7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9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7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6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9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70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8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41555" y="6154233"/>
            <a:ext cx="365760" cy="365760"/>
          </a:xfrm>
        </p:spPr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0" y="0"/>
            <a:ext cx="935130" cy="94165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478D41A-40E7-40C7-9B8E-DC9B29E1E676}"/>
              </a:ext>
            </a:extLst>
          </p:cNvPr>
          <p:cNvGrpSpPr/>
          <p:nvPr userDrawn="1"/>
        </p:nvGrpSpPr>
        <p:grpSpPr>
          <a:xfrm>
            <a:off x="-4" y="6466657"/>
            <a:ext cx="12192004" cy="469721"/>
            <a:chOff x="-4" y="6388279"/>
            <a:chExt cx="12192004" cy="469721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A40A65F5-7F49-487A-903D-38AE11B3CE84}"/>
                </a:ext>
              </a:extLst>
            </p:cNvPr>
            <p:cNvGrpSpPr/>
            <p:nvPr userDrawn="1"/>
          </p:nvGrpSpPr>
          <p:grpSpPr>
            <a:xfrm>
              <a:off x="-2" y="6454678"/>
              <a:ext cx="12192002" cy="308061"/>
              <a:chOff x="-2" y="6524344"/>
              <a:chExt cx="12192002" cy="225332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A86EC45-62B5-4F6F-8053-057C9357F5FE}"/>
                  </a:ext>
                </a:extLst>
              </p:cNvPr>
              <p:cNvSpPr/>
              <p:nvPr userDrawn="1"/>
            </p:nvSpPr>
            <p:spPr>
              <a:xfrm>
                <a:off x="-2" y="6527611"/>
                <a:ext cx="12192000" cy="222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2C3ADE55-DEFE-4AF6-9001-893CD00ACC4D}"/>
                  </a:ext>
                </a:extLst>
              </p:cNvPr>
              <p:cNvSpPr/>
              <p:nvPr userDrawn="1"/>
            </p:nvSpPr>
            <p:spPr>
              <a:xfrm>
                <a:off x="-2" y="6527611"/>
                <a:ext cx="3180172" cy="22206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4D75D1F4-2730-4962-ABCA-67DFF0F4C2C4}"/>
                  </a:ext>
                </a:extLst>
              </p:cNvPr>
              <p:cNvSpPr/>
              <p:nvPr userDrawn="1"/>
            </p:nvSpPr>
            <p:spPr>
              <a:xfrm>
                <a:off x="7733209" y="6524344"/>
                <a:ext cx="4458791" cy="2220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" name="Footer Placeholder 2">
              <a:extLst>
                <a:ext uri="{FF2B5EF4-FFF2-40B4-BE49-F238E27FC236}">
                  <a16:creationId xmlns="" xmlns:a16="http://schemas.microsoft.com/office/drawing/2014/main" id="{01C92F99-2041-42BA-8A32-2CDE5B73B64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4" y="6388279"/>
              <a:ext cx="12192002" cy="469721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5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u="none" dirty="0"/>
                <a:t>MODULE 1 –                                                    </a:t>
              </a:r>
              <a:r>
                <a:rPr lang="en-US" sz="1200" b="1" u="sng" dirty="0" smtClean="0">
                  <a:solidFill>
                    <a:schemeClr val="tx1">
                      <a:alpha val="70000"/>
                    </a:schemeClr>
                  </a:solidFill>
                </a:rPr>
                <a:t>INTRODUCTION </a:t>
              </a:r>
              <a:r>
                <a:rPr lang="en-US" sz="1200" b="1" u="sng" dirty="0">
                  <a:solidFill>
                    <a:schemeClr val="tx1">
                      <a:alpha val="70000"/>
                    </a:schemeClr>
                  </a:solidFill>
                </a:rPr>
                <a:t>TO ROBOTICS (ME201M), JULY-NOV 2021</a:t>
              </a:r>
              <a:r>
                <a:rPr lang="en-US" sz="1200" b="1" u="none" dirty="0"/>
                <a:t>  </a:t>
              </a:r>
              <a:r>
                <a:rPr lang="en-US" sz="1200" b="1" u="sng" dirty="0" smtClean="0"/>
                <a:t>Dr</a:t>
              </a:r>
              <a:r>
                <a:rPr lang="en-US" sz="1200" b="1" u="sng" dirty="0"/>
                <a:t>. B. SANDEEP REDDY, ASST. PROFESSOR, MECH@IITG</a:t>
              </a:r>
              <a:endParaRPr lang="en-IN" sz="1200" b="1" u="sng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77D6F44-30D4-4335-A920-CCDFE9E72CCA}"/>
              </a:ext>
            </a:extLst>
          </p:cNvPr>
          <p:cNvCxnSpPr/>
          <p:nvPr userDrawn="1"/>
        </p:nvCxnSpPr>
        <p:spPr>
          <a:xfrm>
            <a:off x="209006" y="108324"/>
            <a:ext cx="107376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1B99C959-9F6F-4A1B-B3EE-4E1627054AAF}"/>
              </a:ext>
            </a:extLst>
          </p:cNvPr>
          <p:cNvCxnSpPr/>
          <p:nvPr userDrawn="1"/>
        </p:nvCxnSpPr>
        <p:spPr>
          <a:xfrm>
            <a:off x="204650" y="770172"/>
            <a:ext cx="107376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22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9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48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8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30-07-2021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30-07-2021</a:t>
            </a:r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1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30-07-2021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383DC2-5599-43D7-9E00-1EF46298F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3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C89E-0FEA-43F6-8FBC-F19DB4E765E0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11D5-D2DB-4E0C-9AAE-8E5B3AF71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6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90.png"/><Relationship Id="rId3" Type="http://schemas.openxmlformats.org/officeDocument/2006/relationships/image" Target="../media/image147.png"/><Relationship Id="rId21" Type="http://schemas.openxmlformats.org/officeDocument/2006/relationships/image" Target="../media/image920.png"/><Relationship Id="rId17" Type="http://schemas.openxmlformats.org/officeDocument/2006/relationships/image" Target="../media/image1301.png"/><Relationship Id="rId2" Type="http://schemas.openxmlformats.org/officeDocument/2006/relationships/image" Target="../media/image146.png"/><Relationship Id="rId16" Type="http://schemas.openxmlformats.org/officeDocument/2006/relationships/image" Target="../media/image880.png"/><Relationship Id="rId20" Type="http://schemas.openxmlformats.org/officeDocument/2006/relationships/image" Target="../media/image91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9.png"/><Relationship Id="rId15" Type="http://schemas.openxmlformats.org/officeDocument/2006/relationships/image" Target="../media/image1101.png"/><Relationship Id="rId23" Type="http://schemas.openxmlformats.org/officeDocument/2006/relationships/image" Target="../media/image148.png"/><Relationship Id="rId19" Type="http://schemas.openxmlformats.org/officeDocument/2006/relationships/image" Target="../media/image901.png"/><Relationship Id="rId4" Type="http://schemas.openxmlformats.org/officeDocument/2006/relationships/image" Target="../media/image870.png"/><Relationship Id="rId22" Type="http://schemas.openxmlformats.org/officeDocument/2006/relationships/image" Target="../media/image9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9.png"/><Relationship Id="rId10" Type="http://schemas.openxmlformats.org/officeDocument/2006/relationships/image" Target="../media/image19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D41BBAD-7BEB-4BC1-B0EB-1EF7A29B27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7428" y="81823"/>
            <a:ext cx="9498041" cy="6328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EQUIVALENT ANGLE-AXIS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5D4F181-7C94-4174-A966-0C7AF8EF6C0F}"/>
                  </a:ext>
                </a:extLst>
              </p:cNvPr>
              <p:cNvSpPr txBox="1"/>
              <p:nvPr/>
            </p:nvSpPr>
            <p:spPr>
              <a:xfrm>
                <a:off x="-19261" y="960137"/>
                <a:ext cx="30728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IN" sz="2400" b="1" dirty="0">
                    <a:solidFill>
                      <a:srgbClr val="0070C0"/>
                    </a:solidFill>
                    <a:latin typeface="Franklin Gothic Book" panose="020B0503020102020204"/>
                  </a:rPr>
                  <a:t>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rgbClr val="FF0000"/>
                    </a:solidFill>
                    <a:latin typeface="Franklin Gothic Book" panose="020B0503020102020204"/>
                  </a:rPr>
                  <a:t> </a:t>
                </a:r>
                <a:r>
                  <a:rPr lang="en-IN" sz="2400" b="1" dirty="0">
                    <a:solidFill>
                      <a:srgbClr val="0070C0"/>
                    </a:solidFill>
                    <a:latin typeface="Franklin Gothic Book" panose="020B0503020102020204"/>
                  </a:rPr>
                  <a:t>- description of an orientation about an axis by an angle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IN" sz="2400" b="1" dirty="0">
                  <a:solidFill>
                    <a:srgbClr val="FF0000"/>
                  </a:solidFill>
                  <a:latin typeface="Franklin Gothic Book" panose="020B050302010202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D4F181-7C94-4174-A966-0C7AF8EF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261" y="960137"/>
                <a:ext cx="3072839" cy="1569660"/>
              </a:xfrm>
              <a:prstGeom prst="rect">
                <a:avLst/>
              </a:prstGeom>
              <a:blipFill>
                <a:blip r:embed="rId2"/>
                <a:stretch>
                  <a:fillRect l="-3175" t="-2724" b="-8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5">
            <a:extLst>
              <a:ext uri="{FF2B5EF4-FFF2-40B4-BE49-F238E27FC236}">
                <a16:creationId xmlns="" xmlns:a16="http://schemas.microsoft.com/office/drawing/2014/main" id="{16A6BBA3-242B-49DB-9B87-A0F818520C3C}"/>
              </a:ext>
            </a:extLst>
          </p:cNvPr>
          <p:cNvSpPr/>
          <p:nvPr/>
        </p:nvSpPr>
        <p:spPr>
          <a:xfrm>
            <a:off x="2886238" y="1408367"/>
            <a:ext cx="1498192" cy="413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6B881C-A3DB-4E45-8DF3-6E624CA3D11C}"/>
              </a:ext>
            </a:extLst>
          </p:cNvPr>
          <p:cNvSpPr txBox="1"/>
          <p:nvPr/>
        </p:nvSpPr>
        <p:spPr>
          <a:xfrm>
            <a:off x="4673120" y="1046312"/>
            <a:ext cx="6684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If the axis is a general direction (rather than one of the unit directions) any orientation may be obtained through proper axis and angle selection</a:t>
            </a:r>
            <a:endParaRPr lang="en-IN" sz="24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A3E3BD21-0DA3-4A9F-A3CC-F37CD166A331}"/>
                  </a:ext>
                </a:extLst>
              </p:cNvPr>
              <p:cNvSpPr/>
              <p:nvPr/>
            </p:nvSpPr>
            <p:spPr>
              <a:xfrm>
                <a:off x="212302" y="5284652"/>
                <a:ext cx="5682552" cy="1054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Start with the frame coincident with a known frame </a:t>
                </a:r>
                <a:r>
                  <a:rPr lang="en-US" sz="20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0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; then rotate </a:t>
                </a:r>
                <a:r>
                  <a:rPr lang="en-US" sz="20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 </a:t>
                </a:r>
                <a:r>
                  <a:rPr lang="en-US" sz="20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about the 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0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0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by an angle 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IN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according to the right-hand rule.</a:t>
                </a:r>
                <a:endParaRPr lang="en-IN" sz="2000" b="1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E3BD21-0DA3-4A9F-A3CC-F37CD166A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2" y="5284652"/>
                <a:ext cx="5682552" cy="1054071"/>
              </a:xfrm>
              <a:prstGeom prst="rect">
                <a:avLst/>
              </a:prstGeom>
              <a:blipFill>
                <a:blip r:embed="rId3"/>
                <a:stretch>
                  <a:fillRect l="-1180" t="-3468" r="-1824" b="-9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22516-3C85-402B-8981-1C1110C54452}"/>
              </a:ext>
            </a:extLst>
          </p:cNvPr>
          <p:cNvSpPr txBox="1"/>
          <p:nvPr/>
        </p:nvSpPr>
        <p:spPr>
          <a:xfrm>
            <a:off x="158444" y="2906135"/>
            <a:ext cx="320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EQUIVALENT ANGLE-AXIS REPRESENTATION</a:t>
            </a:r>
            <a:endParaRPr lang="en-IN" sz="24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D1A4DF8-A03B-420D-B56A-C001CA88A84D}"/>
              </a:ext>
            </a:extLst>
          </p:cNvPr>
          <p:cNvGrpSpPr/>
          <p:nvPr/>
        </p:nvGrpSpPr>
        <p:grpSpPr>
          <a:xfrm>
            <a:off x="3363276" y="2279642"/>
            <a:ext cx="3606550" cy="2723736"/>
            <a:chOff x="168657" y="2503010"/>
            <a:chExt cx="3606550" cy="272373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0A6EEEA1-83FF-42B2-B5E2-93903EC8316C}"/>
                </a:ext>
              </a:extLst>
            </p:cNvPr>
            <p:cNvGrpSpPr/>
            <p:nvPr/>
          </p:nvGrpSpPr>
          <p:grpSpPr>
            <a:xfrm>
              <a:off x="168657" y="2506103"/>
              <a:ext cx="3606550" cy="2720643"/>
              <a:chOff x="3497126" y="1181910"/>
              <a:chExt cx="4186447" cy="334344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7ADEA383-16AD-43D8-A7B6-F12E59319814}"/>
                  </a:ext>
                </a:extLst>
              </p:cNvPr>
              <p:cNvGrpSpPr/>
              <p:nvPr/>
            </p:nvGrpSpPr>
            <p:grpSpPr>
              <a:xfrm>
                <a:off x="3497126" y="1341209"/>
                <a:ext cx="3843806" cy="3151652"/>
                <a:chOff x="7405730" y="2364056"/>
                <a:chExt cx="3843806" cy="3151652"/>
              </a:xfrm>
            </p:grpSpPr>
            <p:sp>
              <p:nvSpPr>
                <p:cNvPr id="30" name="Freeform 23">
                  <a:extLst>
                    <a:ext uri="{FF2B5EF4-FFF2-40B4-BE49-F238E27FC236}">
                      <a16:creationId xmlns="" xmlns:a16="http://schemas.microsoft.com/office/drawing/2014/main" id="{A5127855-E3E7-4C3F-B2CB-3E48E2C38272}"/>
                    </a:ext>
                  </a:extLst>
                </p:cNvPr>
                <p:cNvSpPr/>
                <p:nvPr/>
              </p:nvSpPr>
              <p:spPr>
                <a:xfrm>
                  <a:off x="7405730" y="2926518"/>
                  <a:ext cx="3663298" cy="2548975"/>
                </a:xfrm>
                <a:custGeom>
                  <a:avLst/>
                  <a:gdLst>
                    <a:gd name="connsiteX0" fmla="*/ 409904 w 2638775"/>
                    <a:gd name="connsiteY0" fmla="*/ 241738 h 2448911"/>
                    <a:gd name="connsiteX1" fmla="*/ 304800 w 2638775"/>
                    <a:gd name="connsiteY1" fmla="*/ 262759 h 2448911"/>
                    <a:gd name="connsiteX2" fmla="*/ 241738 w 2638775"/>
                    <a:gd name="connsiteY2" fmla="*/ 283780 h 2448911"/>
                    <a:gd name="connsiteX3" fmla="*/ 168166 w 2638775"/>
                    <a:gd name="connsiteY3" fmla="*/ 304800 h 2448911"/>
                    <a:gd name="connsiteX4" fmla="*/ 126125 w 2638775"/>
                    <a:gd name="connsiteY4" fmla="*/ 336331 h 2448911"/>
                    <a:gd name="connsiteX5" fmla="*/ 84083 w 2638775"/>
                    <a:gd name="connsiteY5" fmla="*/ 357352 h 2448911"/>
                    <a:gd name="connsiteX6" fmla="*/ 52552 w 2638775"/>
                    <a:gd name="connsiteY6" fmla="*/ 399393 h 2448911"/>
                    <a:gd name="connsiteX7" fmla="*/ 42042 w 2638775"/>
                    <a:gd name="connsiteY7" fmla="*/ 609600 h 2448911"/>
                    <a:gd name="connsiteX8" fmla="*/ 63063 w 2638775"/>
                    <a:gd name="connsiteY8" fmla="*/ 651642 h 2448911"/>
                    <a:gd name="connsiteX9" fmla="*/ 73573 w 2638775"/>
                    <a:gd name="connsiteY9" fmla="*/ 683173 h 2448911"/>
                    <a:gd name="connsiteX10" fmla="*/ 63063 w 2638775"/>
                    <a:gd name="connsiteY10" fmla="*/ 945931 h 2448911"/>
                    <a:gd name="connsiteX11" fmla="*/ 42042 w 2638775"/>
                    <a:gd name="connsiteY11" fmla="*/ 1019504 h 2448911"/>
                    <a:gd name="connsiteX12" fmla="*/ 31532 w 2638775"/>
                    <a:gd name="connsiteY12" fmla="*/ 1061545 h 2448911"/>
                    <a:gd name="connsiteX13" fmla="*/ 10511 w 2638775"/>
                    <a:gd name="connsiteY13" fmla="*/ 1114097 h 2448911"/>
                    <a:gd name="connsiteX14" fmla="*/ 0 w 2638775"/>
                    <a:gd name="connsiteY14" fmla="*/ 1145628 h 2448911"/>
                    <a:gd name="connsiteX15" fmla="*/ 10511 w 2638775"/>
                    <a:gd name="connsiteY15" fmla="*/ 1807780 h 2448911"/>
                    <a:gd name="connsiteX16" fmla="*/ 63063 w 2638775"/>
                    <a:gd name="connsiteY16" fmla="*/ 1870842 h 2448911"/>
                    <a:gd name="connsiteX17" fmla="*/ 147145 w 2638775"/>
                    <a:gd name="connsiteY17" fmla="*/ 1891862 h 2448911"/>
                    <a:gd name="connsiteX18" fmla="*/ 252249 w 2638775"/>
                    <a:gd name="connsiteY18" fmla="*/ 1944414 h 2448911"/>
                    <a:gd name="connsiteX19" fmla="*/ 283780 w 2638775"/>
                    <a:gd name="connsiteY19" fmla="*/ 1965435 h 2448911"/>
                    <a:gd name="connsiteX20" fmla="*/ 430925 w 2638775"/>
                    <a:gd name="connsiteY20" fmla="*/ 2017986 h 2448911"/>
                    <a:gd name="connsiteX21" fmla="*/ 462456 w 2638775"/>
                    <a:gd name="connsiteY21" fmla="*/ 2039007 h 2448911"/>
                    <a:gd name="connsiteX22" fmla="*/ 515007 w 2638775"/>
                    <a:gd name="connsiteY22" fmla="*/ 2196662 h 2448911"/>
                    <a:gd name="connsiteX23" fmla="*/ 567559 w 2638775"/>
                    <a:gd name="connsiteY23" fmla="*/ 2280745 h 2448911"/>
                    <a:gd name="connsiteX24" fmla="*/ 588580 w 2638775"/>
                    <a:gd name="connsiteY24" fmla="*/ 2322786 h 2448911"/>
                    <a:gd name="connsiteX25" fmla="*/ 620111 w 2638775"/>
                    <a:gd name="connsiteY25" fmla="*/ 2343807 h 2448911"/>
                    <a:gd name="connsiteX26" fmla="*/ 651642 w 2638775"/>
                    <a:gd name="connsiteY26" fmla="*/ 2385848 h 2448911"/>
                    <a:gd name="connsiteX27" fmla="*/ 714704 w 2638775"/>
                    <a:gd name="connsiteY27" fmla="*/ 2406869 h 2448911"/>
                    <a:gd name="connsiteX28" fmla="*/ 903890 w 2638775"/>
                    <a:gd name="connsiteY28" fmla="*/ 2438400 h 2448911"/>
                    <a:gd name="connsiteX29" fmla="*/ 977463 w 2638775"/>
                    <a:gd name="connsiteY29" fmla="*/ 2448911 h 2448911"/>
                    <a:gd name="connsiteX30" fmla="*/ 1439918 w 2638775"/>
                    <a:gd name="connsiteY30" fmla="*/ 2427890 h 2448911"/>
                    <a:gd name="connsiteX31" fmla="*/ 1481959 w 2638775"/>
                    <a:gd name="connsiteY31" fmla="*/ 2406869 h 2448911"/>
                    <a:gd name="connsiteX32" fmla="*/ 1524000 w 2638775"/>
                    <a:gd name="connsiteY32" fmla="*/ 2396359 h 2448911"/>
                    <a:gd name="connsiteX33" fmla="*/ 1629104 w 2638775"/>
                    <a:gd name="connsiteY33" fmla="*/ 2354317 h 2448911"/>
                    <a:gd name="connsiteX34" fmla="*/ 1671145 w 2638775"/>
                    <a:gd name="connsiteY34" fmla="*/ 2333297 h 2448911"/>
                    <a:gd name="connsiteX35" fmla="*/ 1807780 w 2638775"/>
                    <a:gd name="connsiteY35" fmla="*/ 2301766 h 2448911"/>
                    <a:gd name="connsiteX36" fmla="*/ 1881352 w 2638775"/>
                    <a:gd name="connsiteY36" fmla="*/ 2270235 h 2448911"/>
                    <a:gd name="connsiteX37" fmla="*/ 1944414 w 2638775"/>
                    <a:gd name="connsiteY37" fmla="*/ 2259724 h 2448911"/>
                    <a:gd name="connsiteX38" fmla="*/ 2017987 w 2638775"/>
                    <a:gd name="connsiteY38" fmla="*/ 2238704 h 2448911"/>
                    <a:gd name="connsiteX39" fmla="*/ 2133600 w 2638775"/>
                    <a:gd name="connsiteY39" fmla="*/ 2196662 h 2448911"/>
                    <a:gd name="connsiteX40" fmla="*/ 2165132 w 2638775"/>
                    <a:gd name="connsiteY40" fmla="*/ 2175642 h 2448911"/>
                    <a:gd name="connsiteX41" fmla="*/ 2207173 w 2638775"/>
                    <a:gd name="connsiteY41" fmla="*/ 2165131 h 2448911"/>
                    <a:gd name="connsiteX42" fmla="*/ 2259725 w 2638775"/>
                    <a:gd name="connsiteY42" fmla="*/ 2123090 h 2448911"/>
                    <a:gd name="connsiteX43" fmla="*/ 2291256 w 2638775"/>
                    <a:gd name="connsiteY43" fmla="*/ 2091559 h 2448911"/>
                    <a:gd name="connsiteX44" fmla="*/ 2375338 w 2638775"/>
                    <a:gd name="connsiteY44" fmla="*/ 2039007 h 2448911"/>
                    <a:gd name="connsiteX45" fmla="*/ 2459421 w 2638775"/>
                    <a:gd name="connsiteY45" fmla="*/ 1965435 h 2448911"/>
                    <a:gd name="connsiteX46" fmla="*/ 2585545 w 2638775"/>
                    <a:gd name="connsiteY46" fmla="*/ 1849821 h 2448911"/>
                    <a:gd name="connsiteX47" fmla="*/ 2606566 w 2638775"/>
                    <a:gd name="connsiteY47" fmla="*/ 1818290 h 2448911"/>
                    <a:gd name="connsiteX48" fmla="*/ 2617076 w 2638775"/>
                    <a:gd name="connsiteY48" fmla="*/ 1786759 h 2448911"/>
                    <a:gd name="connsiteX49" fmla="*/ 2638097 w 2638775"/>
                    <a:gd name="connsiteY49" fmla="*/ 1744717 h 2448911"/>
                    <a:gd name="connsiteX50" fmla="*/ 2617076 w 2638775"/>
                    <a:gd name="connsiteY50" fmla="*/ 1597573 h 2448911"/>
                    <a:gd name="connsiteX51" fmla="*/ 2596056 w 2638775"/>
                    <a:gd name="connsiteY51" fmla="*/ 1555531 h 2448911"/>
                    <a:gd name="connsiteX52" fmla="*/ 2564525 w 2638775"/>
                    <a:gd name="connsiteY52" fmla="*/ 1481959 h 2448911"/>
                    <a:gd name="connsiteX53" fmla="*/ 2554014 w 2638775"/>
                    <a:gd name="connsiteY53" fmla="*/ 1387366 h 2448911"/>
                    <a:gd name="connsiteX54" fmla="*/ 2543504 w 2638775"/>
                    <a:gd name="connsiteY54" fmla="*/ 1051035 h 2448911"/>
                    <a:gd name="connsiteX55" fmla="*/ 2522483 w 2638775"/>
                    <a:gd name="connsiteY55" fmla="*/ 987973 h 2448911"/>
                    <a:gd name="connsiteX56" fmla="*/ 2511973 w 2638775"/>
                    <a:gd name="connsiteY56" fmla="*/ 945931 h 2448911"/>
                    <a:gd name="connsiteX57" fmla="*/ 2459421 w 2638775"/>
                    <a:gd name="connsiteY57" fmla="*/ 861848 h 2448911"/>
                    <a:gd name="connsiteX58" fmla="*/ 2417380 w 2638775"/>
                    <a:gd name="connsiteY58" fmla="*/ 756745 h 2448911"/>
                    <a:gd name="connsiteX59" fmla="*/ 2396359 w 2638775"/>
                    <a:gd name="connsiteY59" fmla="*/ 704193 h 2448911"/>
                    <a:gd name="connsiteX60" fmla="*/ 2375338 w 2638775"/>
                    <a:gd name="connsiteY60" fmla="*/ 672662 h 2448911"/>
                    <a:gd name="connsiteX61" fmla="*/ 2354318 w 2638775"/>
                    <a:gd name="connsiteY61" fmla="*/ 620111 h 2448911"/>
                    <a:gd name="connsiteX62" fmla="*/ 2343807 w 2638775"/>
                    <a:gd name="connsiteY62" fmla="*/ 578069 h 2448911"/>
                    <a:gd name="connsiteX63" fmla="*/ 2280745 w 2638775"/>
                    <a:gd name="connsiteY63" fmla="*/ 483476 h 2448911"/>
                    <a:gd name="connsiteX64" fmla="*/ 2259725 w 2638775"/>
                    <a:gd name="connsiteY64" fmla="*/ 441435 h 2448911"/>
                    <a:gd name="connsiteX65" fmla="*/ 2238704 w 2638775"/>
                    <a:gd name="connsiteY65" fmla="*/ 409904 h 2448911"/>
                    <a:gd name="connsiteX66" fmla="*/ 2196663 w 2638775"/>
                    <a:gd name="connsiteY66" fmla="*/ 325821 h 2448911"/>
                    <a:gd name="connsiteX67" fmla="*/ 2165132 w 2638775"/>
                    <a:gd name="connsiteY67" fmla="*/ 294290 h 2448911"/>
                    <a:gd name="connsiteX68" fmla="*/ 2123090 w 2638775"/>
                    <a:gd name="connsiteY68" fmla="*/ 220717 h 2448911"/>
                    <a:gd name="connsiteX69" fmla="*/ 2060028 w 2638775"/>
                    <a:gd name="connsiteY69" fmla="*/ 168166 h 2448911"/>
                    <a:gd name="connsiteX70" fmla="*/ 2017987 w 2638775"/>
                    <a:gd name="connsiteY70" fmla="*/ 126124 h 2448911"/>
                    <a:gd name="connsiteX71" fmla="*/ 1965435 w 2638775"/>
                    <a:gd name="connsiteY71" fmla="*/ 105104 h 2448911"/>
                    <a:gd name="connsiteX72" fmla="*/ 1933904 w 2638775"/>
                    <a:gd name="connsiteY72" fmla="*/ 84083 h 2448911"/>
                    <a:gd name="connsiteX73" fmla="*/ 1828800 w 2638775"/>
                    <a:gd name="connsiteY73" fmla="*/ 31531 h 2448911"/>
                    <a:gd name="connsiteX74" fmla="*/ 1744718 w 2638775"/>
                    <a:gd name="connsiteY74" fmla="*/ 0 h 2448911"/>
                    <a:gd name="connsiteX75" fmla="*/ 1198180 w 2638775"/>
                    <a:gd name="connsiteY75" fmla="*/ 21021 h 2448911"/>
                    <a:gd name="connsiteX76" fmla="*/ 1103587 w 2638775"/>
                    <a:gd name="connsiteY76" fmla="*/ 42042 h 2448911"/>
                    <a:gd name="connsiteX77" fmla="*/ 977463 w 2638775"/>
                    <a:gd name="connsiteY77" fmla="*/ 63062 h 2448911"/>
                    <a:gd name="connsiteX78" fmla="*/ 725214 w 2638775"/>
                    <a:gd name="connsiteY78" fmla="*/ 84083 h 2448911"/>
                    <a:gd name="connsiteX79" fmla="*/ 620111 w 2638775"/>
                    <a:gd name="connsiteY79" fmla="*/ 105104 h 2448911"/>
                    <a:gd name="connsiteX80" fmla="*/ 525518 w 2638775"/>
                    <a:gd name="connsiteY80" fmla="*/ 168166 h 2448911"/>
                    <a:gd name="connsiteX81" fmla="*/ 493987 w 2638775"/>
                    <a:gd name="connsiteY81" fmla="*/ 189186 h 2448911"/>
                    <a:gd name="connsiteX82" fmla="*/ 430925 w 2638775"/>
                    <a:gd name="connsiteY82" fmla="*/ 210207 h 2448911"/>
                    <a:gd name="connsiteX83" fmla="*/ 409904 w 2638775"/>
                    <a:gd name="connsiteY83" fmla="*/ 241738 h 244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2638775" h="2448911">
                      <a:moveTo>
                        <a:pt x="409904" y="241738"/>
                      </a:moveTo>
                      <a:cubicBezTo>
                        <a:pt x="367283" y="248841"/>
                        <a:pt x="344002" y="250998"/>
                        <a:pt x="304800" y="262759"/>
                      </a:cubicBezTo>
                      <a:cubicBezTo>
                        <a:pt x="283577" y="269126"/>
                        <a:pt x="263234" y="278406"/>
                        <a:pt x="241738" y="283780"/>
                      </a:cubicBezTo>
                      <a:cubicBezTo>
                        <a:pt x="188949" y="296977"/>
                        <a:pt x="213401" y="289722"/>
                        <a:pt x="168166" y="304800"/>
                      </a:cubicBezTo>
                      <a:cubicBezTo>
                        <a:pt x="154152" y="315310"/>
                        <a:pt x="140979" y="327047"/>
                        <a:pt x="126125" y="336331"/>
                      </a:cubicBezTo>
                      <a:cubicBezTo>
                        <a:pt x="112838" y="344635"/>
                        <a:pt x="95979" y="347155"/>
                        <a:pt x="84083" y="357352"/>
                      </a:cubicBezTo>
                      <a:cubicBezTo>
                        <a:pt x="70783" y="368752"/>
                        <a:pt x="63062" y="385379"/>
                        <a:pt x="52552" y="399393"/>
                      </a:cubicBezTo>
                      <a:cubicBezTo>
                        <a:pt x="20825" y="494578"/>
                        <a:pt x="19208" y="472592"/>
                        <a:pt x="42042" y="609600"/>
                      </a:cubicBezTo>
                      <a:cubicBezTo>
                        <a:pt x="44618" y="625055"/>
                        <a:pt x="56891" y="637241"/>
                        <a:pt x="63063" y="651642"/>
                      </a:cubicBezTo>
                      <a:cubicBezTo>
                        <a:pt x="67427" y="661825"/>
                        <a:pt x="70070" y="672663"/>
                        <a:pt x="73573" y="683173"/>
                      </a:cubicBezTo>
                      <a:cubicBezTo>
                        <a:pt x="70070" y="770759"/>
                        <a:pt x="69094" y="858483"/>
                        <a:pt x="63063" y="945931"/>
                      </a:cubicBezTo>
                      <a:cubicBezTo>
                        <a:pt x="61570" y="967583"/>
                        <a:pt x="48143" y="998150"/>
                        <a:pt x="42042" y="1019504"/>
                      </a:cubicBezTo>
                      <a:cubicBezTo>
                        <a:pt x="38074" y="1033393"/>
                        <a:pt x="36100" y="1047841"/>
                        <a:pt x="31532" y="1061545"/>
                      </a:cubicBezTo>
                      <a:cubicBezTo>
                        <a:pt x="25566" y="1079444"/>
                        <a:pt x="17136" y="1096432"/>
                        <a:pt x="10511" y="1114097"/>
                      </a:cubicBezTo>
                      <a:cubicBezTo>
                        <a:pt x="6621" y="1124470"/>
                        <a:pt x="3504" y="1135118"/>
                        <a:pt x="0" y="1145628"/>
                      </a:cubicBezTo>
                      <a:cubicBezTo>
                        <a:pt x="3504" y="1366345"/>
                        <a:pt x="487" y="1587263"/>
                        <a:pt x="10511" y="1807780"/>
                      </a:cubicBezTo>
                      <a:cubicBezTo>
                        <a:pt x="11117" y="1821109"/>
                        <a:pt x="56324" y="1866349"/>
                        <a:pt x="63063" y="1870842"/>
                      </a:cubicBezTo>
                      <a:cubicBezTo>
                        <a:pt x="76913" y="1880075"/>
                        <a:pt x="139566" y="1890346"/>
                        <a:pt x="147145" y="1891862"/>
                      </a:cubicBezTo>
                      <a:cubicBezTo>
                        <a:pt x="218160" y="1939206"/>
                        <a:pt x="130559" y="1883569"/>
                        <a:pt x="252249" y="1944414"/>
                      </a:cubicBezTo>
                      <a:cubicBezTo>
                        <a:pt x="263547" y="1950063"/>
                        <a:pt x="272120" y="1960577"/>
                        <a:pt x="283780" y="1965435"/>
                      </a:cubicBezTo>
                      <a:cubicBezTo>
                        <a:pt x="332412" y="1985699"/>
                        <a:pt x="383763" y="1994405"/>
                        <a:pt x="430925" y="2017986"/>
                      </a:cubicBezTo>
                      <a:cubicBezTo>
                        <a:pt x="442223" y="2023635"/>
                        <a:pt x="451946" y="2032000"/>
                        <a:pt x="462456" y="2039007"/>
                      </a:cubicBezTo>
                      <a:cubicBezTo>
                        <a:pt x="522641" y="2129287"/>
                        <a:pt x="428516" y="1980436"/>
                        <a:pt x="515007" y="2196662"/>
                      </a:cubicBezTo>
                      <a:cubicBezTo>
                        <a:pt x="562259" y="2314791"/>
                        <a:pt x="506371" y="2195082"/>
                        <a:pt x="567559" y="2280745"/>
                      </a:cubicBezTo>
                      <a:cubicBezTo>
                        <a:pt x="576666" y="2293494"/>
                        <a:pt x="578550" y="2310750"/>
                        <a:pt x="588580" y="2322786"/>
                      </a:cubicBezTo>
                      <a:cubicBezTo>
                        <a:pt x="596667" y="2332490"/>
                        <a:pt x="611179" y="2334875"/>
                        <a:pt x="620111" y="2343807"/>
                      </a:cubicBezTo>
                      <a:cubicBezTo>
                        <a:pt x="632497" y="2356193"/>
                        <a:pt x="637067" y="2376131"/>
                        <a:pt x="651642" y="2385848"/>
                      </a:cubicBezTo>
                      <a:cubicBezTo>
                        <a:pt x="670078" y="2398139"/>
                        <a:pt x="693481" y="2400502"/>
                        <a:pt x="714704" y="2406869"/>
                      </a:cubicBezTo>
                      <a:cubicBezTo>
                        <a:pt x="776149" y="2425303"/>
                        <a:pt x="840759" y="2429381"/>
                        <a:pt x="903890" y="2438400"/>
                      </a:cubicBezTo>
                      <a:lnTo>
                        <a:pt x="977463" y="2448911"/>
                      </a:lnTo>
                      <a:cubicBezTo>
                        <a:pt x="1131615" y="2441904"/>
                        <a:pt x="1286140" y="2440705"/>
                        <a:pt x="1439918" y="2427890"/>
                      </a:cubicBezTo>
                      <a:cubicBezTo>
                        <a:pt x="1455532" y="2426589"/>
                        <a:pt x="1467289" y="2412370"/>
                        <a:pt x="1481959" y="2406869"/>
                      </a:cubicBezTo>
                      <a:cubicBezTo>
                        <a:pt x="1495484" y="2401797"/>
                        <a:pt x="1509986" y="2399862"/>
                        <a:pt x="1524000" y="2396359"/>
                      </a:cubicBezTo>
                      <a:cubicBezTo>
                        <a:pt x="1622591" y="2347063"/>
                        <a:pt x="1499234" y="2406265"/>
                        <a:pt x="1629104" y="2354317"/>
                      </a:cubicBezTo>
                      <a:cubicBezTo>
                        <a:pt x="1643651" y="2348498"/>
                        <a:pt x="1656421" y="2338651"/>
                        <a:pt x="1671145" y="2333297"/>
                      </a:cubicBezTo>
                      <a:cubicBezTo>
                        <a:pt x="1728000" y="2312623"/>
                        <a:pt x="1750648" y="2311288"/>
                        <a:pt x="1807780" y="2301766"/>
                      </a:cubicBezTo>
                      <a:cubicBezTo>
                        <a:pt x="1832304" y="2291256"/>
                        <a:pt x="1855851" y="2278082"/>
                        <a:pt x="1881352" y="2270235"/>
                      </a:cubicBezTo>
                      <a:cubicBezTo>
                        <a:pt x="1901720" y="2263968"/>
                        <a:pt x="1923649" y="2264516"/>
                        <a:pt x="1944414" y="2259724"/>
                      </a:cubicBezTo>
                      <a:cubicBezTo>
                        <a:pt x="1969266" y="2253989"/>
                        <a:pt x="1993463" y="2245711"/>
                        <a:pt x="2017987" y="2238704"/>
                      </a:cubicBezTo>
                      <a:cubicBezTo>
                        <a:pt x="2089350" y="2191128"/>
                        <a:pt x="2001142" y="2244828"/>
                        <a:pt x="2133600" y="2196662"/>
                      </a:cubicBezTo>
                      <a:cubicBezTo>
                        <a:pt x="2145471" y="2192345"/>
                        <a:pt x="2153521" y="2180618"/>
                        <a:pt x="2165132" y="2175642"/>
                      </a:cubicBezTo>
                      <a:cubicBezTo>
                        <a:pt x="2178409" y="2169952"/>
                        <a:pt x="2193159" y="2168635"/>
                        <a:pt x="2207173" y="2165131"/>
                      </a:cubicBezTo>
                      <a:cubicBezTo>
                        <a:pt x="2254186" y="2094612"/>
                        <a:pt x="2198804" y="2163704"/>
                        <a:pt x="2259725" y="2123090"/>
                      </a:cubicBezTo>
                      <a:cubicBezTo>
                        <a:pt x="2272093" y="2114845"/>
                        <a:pt x="2279235" y="2100302"/>
                        <a:pt x="2291256" y="2091559"/>
                      </a:cubicBezTo>
                      <a:cubicBezTo>
                        <a:pt x="2317986" y="2072119"/>
                        <a:pt x="2347311" y="2056524"/>
                        <a:pt x="2375338" y="2039007"/>
                      </a:cubicBezTo>
                      <a:cubicBezTo>
                        <a:pt x="2428276" y="1968424"/>
                        <a:pt x="2381178" y="2020205"/>
                        <a:pt x="2459421" y="1965435"/>
                      </a:cubicBezTo>
                      <a:cubicBezTo>
                        <a:pt x="2492945" y="1941968"/>
                        <a:pt x="2567397" y="1877043"/>
                        <a:pt x="2585545" y="1849821"/>
                      </a:cubicBezTo>
                      <a:lnTo>
                        <a:pt x="2606566" y="1818290"/>
                      </a:lnTo>
                      <a:cubicBezTo>
                        <a:pt x="2610069" y="1807780"/>
                        <a:pt x="2612712" y="1796942"/>
                        <a:pt x="2617076" y="1786759"/>
                      </a:cubicBezTo>
                      <a:cubicBezTo>
                        <a:pt x="2623248" y="1772358"/>
                        <a:pt x="2637055" y="1760350"/>
                        <a:pt x="2638097" y="1744717"/>
                      </a:cubicBezTo>
                      <a:cubicBezTo>
                        <a:pt x="2640799" y="1704193"/>
                        <a:pt x="2635755" y="1641157"/>
                        <a:pt x="2617076" y="1597573"/>
                      </a:cubicBezTo>
                      <a:cubicBezTo>
                        <a:pt x="2610904" y="1583172"/>
                        <a:pt x="2602228" y="1569932"/>
                        <a:pt x="2596056" y="1555531"/>
                      </a:cubicBezTo>
                      <a:cubicBezTo>
                        <a:pt x="2549666" y="1447286"/>
                        <a:pt x="2634232" y="1621377"/>
                        <a:pt x="2564525" y="1481959"/>
                      </a:cubicBezTo>
                      <a:cubicBezTo>
                        <a:pt x="2561021" y="1450428"/>
                        <a:pt x="2555560" y="1419053"/>
                        <a:pt x="2554014" y="1387366"/>
                      </a:cubicBezTo>
                      <a:cubicBezTo>
                        <a:pt x="2548549" y="1275334"/>
                        <a:pt x="2552332" y="1162852"/>
                        <a:pt x="2543504" y="1051035"/>
                      </a:cubicBezTo>
                      <a:cubicBezTo>
                        <a:pt x="2541760" y="1028946"/>
                        <a:pt x="2528850" y="1009196"/>
                        <a:pt x="2522483" y="987973"/>
                      </a:cubicBezTo>
                      <a:cubicBezTo>
                        <a:pt x="2518332" y="974137"/>
                        <a:pt x="2517045" y="959457"/>
                        <a:pt x="2511973" y="945931"/>
                      </a:cubicBezTo>
                      <a:cubicBezTo>
                        <a:pt x="2497547" y="907461"/>
                        <a:pt x="2484220" y="894914"/>
                        <a:pt x="2459421" y="861848"/>
                      </a:cubicBezTo>
                      <a:cubicBezTo>
                        <a:pt x="2440617" y="786630"/>
                        <a:pt x="2459592" y="849611"/>
                        <a:pt x="2417380" y="756745"/>
                      </a:cubicBezTo>
                      <a:cubicBezTo>
                        <a:pt x="2409573" y="739569"/>
                        <a:pt x="2404797" y="721068"/>
                        <a:pt x="2396359" y="704193"/>
                      </a:cubicBezTo>
                      <a:cubicBezTo>
                        <a:pt x="2390710" y="692895"/>
                        <a:pt x="2380987" y="683960"/>
                        <a:pt x="2375338" y="672662"/>
                      </a:cubicBezTo>
                      <a:cubicBezTo>
                        <a:pt x="2366901" y="655787"/>
                        <a:pt x="2360284" y="638009"/>
                        <a:pt x="2354318" y="620111"/>
                      </a:cubicBezTo>
                      <a:cubicBezTo>
                        <a:pt x="2349750" y="606407"/>
                        <a:pt x="2349674" y="591269"/>
                        <a:pt x="2343807" y="578069"/>
                      </a:cubicBezTo>
                      <a:cubicBezTo>
                        <a:pt x="2318696" y="521570"/>
                        <a:pt x="2311300" y="532364"/>
                        <a:pt x="2280745" y="483476"/>
                      </a:cubicBezTo>
                      <a:cubicBezTo>
                        <a:pt x="2272441" y="470190"/>
                        <a:pt x="2267498" y="455038"/>
                        <a:pt x="2259725" y="441435"/>
                      </a:cubicBezTo>
                      <a:cubicBezTo>
                        <a:pt x="2253458" y="430467"/>
                        <a:pt x="2244753" y="420994"/>
                        <a:pt x="2238704" y="409904"/>
                      </a:cubicBezTo>
                      <a:cubicBezTo>
                        <a:pt x="2223699" y="382394"/>
                        <a:pt x="2218821" y="347979"/>
                        <a:pt x="2196663" y="325821"/>
                      </a:cubicBezTo>
                      <a:cubicBezTo>
                        <a:pt x="2186153" y="315311"/>
                        <a:pt x="2173771" y="306385"/>
                        <a:pt x="2165132" y="294290"/>
                      </a:cubicBezTo>
                      <a:cubicBezTo>
                        <a:pt x="2113731" y="222329"/>
                        <a:pt x="2172741" y="280297"/>
                        <a:pt x="2123090" y="220717"/>
                      </a:cubicBezTo>
                      <a:cubicBezTo>
                        <a:pt x="2077528" y="166043"/>
                        <a:pt x="2108260" y="209508"/>
                        <a:pt x="2060028" y="168166"/>
                      </a:cubicBezTo>
                      <a:cubicBezTo>
                        <a:pt x="2044981" y="155268"/>
                        <a:pt x="2034477" y="137117"/>
                        <a:pt x="2017987" y="126124"/>
                      </a:cubicBezTo>
                      <a:cubicBezTo>
                        <a:pt x="2002289" y="115659"/>
                        <a:pt x="1982310" y="113541"/>
                        <a:pt x="1965435" y="105104"/>
                      </a:cubicBezTo>
                      <a:cubicBezTo>
                        <a:pt x="1954137" y="99455"/>
                        <a:pt x="1945026" y="90072"/>
                        <a:pt x="1933904" y="84083"/>
                      </a:cubicBezTo>
                      <a:cubicBezTo>
                        <a:pt x="1899416" y="65512"/>
                        <a:pt x="1865168" y="46078"/>
                        <a:pt x="1828800" y="31531"/>
                      </a:cubicBezTo>
                      <a:cubicBezTo>
                        <a:pt x="1765962" y="6396"/>
                        <a:pt x="1794147" y="16477"/>
                        <a:pt x="1744718" y="0"/>
                      </a:cubicBezTo>
                      <a:lnTo>
                        <a:pt x="1198180" y="21021"/>
                      </a:lnTo>
                      <a:cubicBezTo>
                        <a:pt x="1170324" y="22487"/>
                        <a:pt x="1131536" y="36801"/>
                        <a:pt x="1103587" y="42042"/>
                      </a:cubicBezTo>
                      <a:cubicBezTo>
                        <a:pt x="1061696" y="49897"/>
                        <a:pt x="1019755" y="57775"/>
                        <a:pt x="977463" y="63062"/>
                      </a:cubicBezTo>
                      <a:cubicBezTo>
                        <a:pt x="837649" y="80540"/>
                        <a:pt x="921571" y="71811"/>
                        <a:pt x="725214" y="84083"/>
                      </a:cubicBezTo>
                      <a:cubicBezTo>
                        <a:pt x="717290" y="85404"/>
                        <a:pt x="635794" y="97263"/>
                        <a:pt x="620111" y="105104"/>
                      </a:cubicBezTo>
                      <a:cubicBezTo>
                        <a:pt x="620101" y="105109"/>
                        <a:pt x="541288" y="157653"/>
                        <a:pt x="525518" y="168166"/>
                      </a:cubicBezTo>
                      <a:cubicBezTo>
                        <a:pt x="515008" y="175173"/>
                        <a:pt x="505970" y="185191"/>
                        <a:pt x="493987" y="189186"/>
                      </a:cubicBezTo>
                      <a:cubicBezTo>
                        <a:pt x="472966" y="196193"/>
                        <a:pt x="450744" y="200298"/>
                        <a:pt x="430925" y="210207"/>
                      </a:cubicBezTo>
                      <a:lnTo>
                        <a:pt x="409904" y="24173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IN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="" xmlns:a16="http://schemas.microsoft.com/office/drawing/2014/main" id="{44BE407D-2184-42A3-9C38-0DCAE9B0FDB9}"/>
                    </a:ext>
                  </a:extLst>
                </p:cNvPr>
                <p:cNvCxnSpPr/>
                <p:nvPr/>
              </p:nvCxnSpPr>
              <p:spPr>
                <a:xfrm>
                  <a:off x="8537166" y="2364056"/>
                  <a:ext cx="29957" cy="2221612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="" xmlns:a16="http://schemas.microsoft.com/office/drawing/2014/main" id="{DEF160AB-EF38-4E78-9CC2-15EC0F31F164}"/>
                    </a:ext>
                  </a:extLst>
                </p:cNvPr>
                <p:cNvCxnSpPr/>
                <p:nvPr/>
              </p:nvCxnSpPr>
              <p:spPr>
                <a:xfrm flipH="1">
                  <a:off x="8552144" y="4566363"/>
                  <a:ext cx="2697392" cy="1131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="" xmlns:a16="http://schemas.microsoft.com/office/drawing/2014/main" id="{E5373A8E-A0C7-49F4-B07B-9C3CA14AAF88}"/>
                    </a:ext>
                  </a:extLst>
                </p:cNvPr>
                <p:cNvCxnSpPr/>
                <p:nvPr/>
              </p:nvCxnSpPr>
              <p:spPr>
                <a:xfrm flipV="1">
                  <a:off x="7516088" y="4584698"/>
                  <a:ext cx="1051035" cy="745370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="" xmlns:a16="http://schemas.microsoft.com/office/drawing/2014/main" id="{5A2D7BA0-EF0F-4F49-BDAF-78D10D291080}"/>
                    </a:ext>
                  </a:extLst>
                </p:cNvPr>
                <p:cNvCxnSpPr/>
                <p:nvPr/>
              </p:nvCxnSpPr>
              <p:spPr>
                <a:xfrm>
                  <a:off x="7802510" y="2993627"/>
                  <a:ext cx="764613" cy="1584050"/>
                </a:xfrm>
                <a:prstGeom prst="straightConnector1">
                  <a:avLst/>
                </a:prstGeom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="" xmlns:a16="http://schemas.microsoft.com/office/drawing/2014/main" id="{0D825A63-3748-42A4-B085-61EA54A0F132}"/>
                    </a:ext>
                  </a:extLst>
                </p:cNvPr>
                <p:cNvCxnSpPr>
                  <a:stCxn id="30" idx="58"/>
                </p:cNvCxnSpPr>
                <p:nvPr/>
              </p:nvCxnSpPr>
              <p:spPr>
                <a:xfrm flipH="1">
                  <a:off x="8582102" y="3714184"/>
                  <a:ext cx="2179573" cy="853380"/>
                </a:xfrm>
                <a:prstGeom prst="straightConnector1">
                  <a:avLst/>
                </a:prstGeom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="" xmlns:a16="http://schemas.microsoft.com/office/drawing/2014/main" id="{ED9EAA9E-9751-428A-99D3-A325249BF648}"/>
                    </a:ext>
                  </a:extLst>
                </p:cNvPr>
                <p:cNvCxnSpPr/>
                <p:nvPr/>
              </p:nvCxnSpPr>
              <p:spPr>
                <a:xfrm flipH="1" flipV="1">
                  <a:off x="8582101" y="4571670"/>
                  <a:ext cx="372607" cy="944038"/>
                </a:xfrm>
                <a:prstGeom prst="straightConnector1">
                  <a:avLst/>
                </a:prstGeom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="" xmlns:a16="http://schemas.microsoft.com/office/drawing/2014/main" id="{A5966B14-D60C-456F-8D76-047CC30D9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09863" y="4114724"/>
                      <a:ext cx="4072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09863" y="4114724"/>
                      <a:ext cx="40729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862" r="-1379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14DAF8D8-17B9-427B-B1A1-BBE9B483A66B}"/>
                  </a:ext>
                </a:extLst>
              </p:cNvPr>
              <p:cNvGrpSpPr/>
              <p:nvPr/>
            </p:nvGrpSpPr>
            <p:grpSpPr>
              <a:xfrm>
                <a:off x="3805111" y="1181910"/>
                <a:ext cx="3878462" cy="3343448"/>
                <a:chOff x="4007924" y="854268"/>
                <a:chExt cx="3878462" cy="33434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="" xmlns:a16="http://schemas.microsoft.com/office/drawing/2014/main" id="{EEDBA947-7319-4336-9FD9-AD80D4E45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2838" y="854268"/>
                      <a:ext cx="407355" cy="3793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2838" y="854268"/>
                      <a:ext cx="407355" cy="3793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4925" t="-22581" r="-44776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="" xmlns:a16="http://schemas.microsoft.com/office/drawing/2014/main" id="{2652EEE6-5F13-4BEA-98FF-06510C3259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7924" y="3818510"/>
                      <a:ext cx="418897" cy="37920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7924" y="3818510"/>
                      <a:ext cx="418897" cy="37920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424" t="-19608" r="-47458" b="-431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="" xmlns:a16="http://schemas.microsoft.com/office/drawing/2014/main" id="{956C2B27-10C3-4666-B4BF-8226087CA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17247" y="2870404"/>
                      <a:ext cx="369139" cy="37920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17247" y="2870404"/>
                      <a:ext cx="369139" cy="37920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8333" t="-17742" r="-46667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5" name="Arc 14">
              <a:extLst>
                <a:ext uri="{FF2B5EF4-FFF2-40B4-BE49-F238E27FC236}">
                  <a16:creationId xmlns="" xmlns:a16="http://schemas.microsoft.com/office/drawing/2014/main" id="{638F9B52-5D7C-4E76-8164-57EA29C58C52}"/>
                </a:ext>
              </a:extLst>
            </p:cNvPr>
            <p:cNvSpPr/>
            <p:nvPr/>
          </p:nvSpPr>
          <p:spPr>
            <a:xfrm rot="17815217">
              <a:off x="854530" y="3170133"/>
              <a:ext cx="441472" cy="873164"/>
            </a:xfrm>
            <a:prstGeom prst="arc">
              <a:avLst>
                <a:gd name="adj1" fmla="val 15901518"/>
                <a:gd name="adj2" fmla="val 2121210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87916BD1-2C67-497B-80F4-F42A68BE9A09}"/>
                    </a:ext>
                  </a:extLst>
                </p:cNvPr>
                <p:cNvSpPr txBox="1"/>
                <p:nvPr/>
              </p:nvSpPr>
              <p:spPr>
                <a:xfrm>
                  <a:off x="1512225" y="4775115"/>
                  <a:ext cx="441275" cy="379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225" y="4775115"/>
                  <a:ext cx="441275" cy="379206"/>
                </a:xfrm>
                <a:prstGeom prst="rect">
                  <a:avLst/>
                </a:prstGeom>
                <a:blipFill>
                  <a:blip r:embed="rId18"/>
                  <a:stretch>
                    <a:fillRect l="-13699" t="-17742" r="-43836" b="-161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7FB2983F-92B5-4C90-927C-B6F1CD3221FB}"/>
                    </a:ext>
                  </a:extLst>
                </p:cNvPr>
                <p:cNvSpPr txBox="1"/>
                <p:nvPr/>
              </p:nvSpPr>
              <p:spPr>
                <a:xfrm>
                  <a:off x="2551286" y="3339088"/>
                  <a:ext cx="391517" cy="379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286" y="3339088"/>
                  <a:ext cx="391517" cy="379206"/>
                </a:xfrm>
                <a:prstGeom prst="rect">
                  <a:avLst/>
                </a:prstGeom>
                <a:blipFill>
                  <a:blip r:embed="rId19"/>
                  <a:stretch>
                    <a:fillRect l="-17188" t="-16129" r="-43750" b="-161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FCF2A530-35BE-4CF1-B29E-C69B8FC4158D}"/>
                    </a:ext>
                  </a:extLst>
                </p:cNvPr>
                <p:cNvSpPr txBox="1"/>
                <p:nvPr/>
              </p:nvSpPr>
              <p:spPr>
                <a:xfrm>
                  <a:off x="290650" y="2714018"/>
                  <a:ext cx="429733" cy="379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50" y="2714018"/>
                  <a:ext cx="429733" cy="379399"/>
                </a:xfrm>
                <a:prstGeom prst="rect">
                  <a:avLst/>
                </a:prstGeom>
                <a:blipFill>
                  <a:blip r:embed="rId20"/>
                  <a:stretch>
                    <a:fillRect l="-15714" t="-24194" r="-37143" b="-161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18">
              <a:extLst>
                <a:ext uri="{FF2B5EF4-FFF2-40B4-BE49-F238E27FC236}">
                  <a16:creationId xmlns="" xmlns:a16="http://schemas.microsoft.com/office/drawing/2014/main" id="{F93B7465-775B-449A-AB2E-AD20E6DCADC2}"/>
                </a:ext>
              </a:extLst>
            </p:cNvPr>
            <p:cNvSpPr/>
            <p:nvPr/>
          </p:nvSpPr>
          <p:spPr>
            <a:xfrm rot="3155924">
              <a:off x="1943558" y="3817183"/>
              <a:ext cx="441472" cy="873164"/>
            </a:xfrm>
            <a:prstGeom prst="arc">
              <a:avLst>
                <a:gd name="adj1" fmla="val 15901518"/>
                <a:gd name="adj2" fmla="val 2121210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="" xmlns:a16="http://schemas.microsoft.com/office/drawing/2014/main" id="{30D68A2A-098F-4EC4-86C7-D88D95B142CF}"/>
                </a:ext>
              </a:extLst>
            </p:cNvPr>
            <p:cNvSpPr/>
            <p:nvPr/>
          </p:nvSpPr>
          <p:spPr>
            <a:xfrm rot="7309938">
              <a:off x="693925" y="4062790"/>
              <a:ext cx="441472" cy="873164"/>
            </a:xfrm>
            <a:prstGeom prst="arc">
              <a:avLst>
                <a:gd name="adj1" fmla="val 15901518"/>
                <a:gd name="adj2" fmla="val 2121210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A1F4A4BA-4146-467C-BE87-1A8B471FF836}"/>
                </a:ext>
              </a:extLst>
            </p:cNvPr>
            <p:cNvCxnSpPr/>
            <p:nvPr/>
          </p:nvCxnSpPr>
          <p:spPr>
            <a:xfrm flipH="1">
              <a:off x="1162138" y="2938771"/>
              <a:ext cx="1793568" cy="1504735"/>
            </a:xfrm>
            <a:prstGeom prst="straightConnector1">
              <a:avLst/>
            </a:prstGeom>
            <a:ln w="28575" cap="flat" cmpd="sng" algn="ctr">
              <a:solidFill>
                <a:srgbClr val="00206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75A4A9B4-ED1B-4B13-94FB-5A6924665DA0}"/>
                    </a:ext>
                  </a:extLst>
                </p:cNvPr>
                <p:cNvSpPr txBox="1"/>
                <p:nvPr/>
              </p:nvSpPr>
              <p:spPr>
                <a:xfrm>
                  <a:off x="2835987" y="2503010"/>
                  <a:ext cx="540148" cy="4154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acc>
                          </m:e>
                        </m:sPre>
                      </m:oMath>
                    </m:oMathPara>
                  </a14:m>
                  <a:endParaRPr lang="en-IN" sz="24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987" y="2503010"/>
                  <a:ext cx="540148" cy="4154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>
              <a:extLst>
                <a:ext uri="{FF2B5EF4-FFF2-40B4-BE49-F238E27FC236}">
                  <a16:creationId xmlns="" xmlns:a16="http://schemas.microsoft.com/office/drawing/2014/main" id="{4ECF05D6-4B40-48CF-8292-CE251F70D3A2}"/>
                </a:ext>
              </a:extLst>
            </p:cNvPr>
            <p:cNvSpPr/>
            <p:nvPr/>
          </p:nvSpPr>
          <p:spPr>
            <a:xfrm rot="5783590">
              <a:off x="1958235" y="3434499"/>
              <a:ext cx="359093" cy="494752"/>
            </a:xfrm>
            <a:prstGeom prst="arc">
              <a:avLst>
                <a:gd name="adj1" fmla="val 14077039"/>
                <a:gd name="adj2" fmla="val 9177308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FB530968-AE5E-4C31-866C-970C985930ED}"/>
                    </a:ext>
                  </a:extLst>
                </p:cNvPr>
                <p:cNvSpPr txBox="1"/>
                <p:nvPr/>
              </p:nvSpPr>
              <p:spPr>
                <a:xfrm>
                  <a:off x="2017324" y="3168686"/>
                  <a:ext cx="2773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IN" sz="24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324" y="3168686"/>
                  <a:ext cx="277319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24444" r="-22222" b="-81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ight Arrow 83">
            <a:extLst>
              <a:ext uri="{FF2B5EF4-FFF2-40B4-BE49-F238E27FC236}">
                <a16:creationId xmlns="" xmlns:a16="http://schemas.microsoft.com/office/drawing/2014/main" id="{2E5C6C74-150F-4575-B9D3-39270647CDB2}"/>
              </a:ext>
            </a:extLst>
          </p:cNvPr>
          <p:cNvSpPr/>
          <p:nvPr/>
        </p:nvSpPr>
        <p:spPr>
          <a:xfrm rot="5400000">
            <a:off x="933987" y="2521724"/>
            <a:ext cx="477038" cy="413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D0E4E32-F6CA-4B11-AD08-5C49AB8178F2}"/>
                  </a:ext>
                </a:extLst>
              </p:cNvPr>
              <p:cNvSpPr/>
              <p:nvPr/>
            </p:nvSpPr>
            <p:spPr>
              <a:xfrm>
                <a:off x="7367290" y="2349798"/>
                <a:ext cx="4498889" cy="203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is sometimes called the equivalent axis of a finite rotation. A general orientation of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relative to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may be written as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  <m:d>
                          <m:dPr>
                            <m:ctrlP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acc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sPre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  <m:sub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0E4E32-F6CA-4B11-AD08-5C49AB817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290" y="2349798"/>
                <a:ext cx="4498889" cy="2032608"/>
              </a:xfrm>
              <a:prstGeom prst="rect">
                <a:avLst/>
              </a:prstGeom>
              <a:blipFill>
                <a:blip r:embed="rId23"/>
                <a:stretch>
                  <a:fillRect l="-2168" t="-599" r="-949" b="-4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BCC4E8B-654A-4C36-89E1-F899558AD848}"/>
              </a:ext>
            </a:extLst>
          </p:cNvPr>
          <p:cNvSpPr txBox="1"/>
          <p:nvPr/>
        </p:nvSpPr>
        <p:spPr>
          <a:xfrm>
            <a:off x="5580993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BBACD9D5-7285-4E06-AC87-EB4C00EAEAB5}"/>
                  </a:ext>
                </a:extLst>
              </p:cNvPr>
              <p:cNvSpPr/>
              <p:nvPr/>
            </p:nvSpPr>
            <p:spPr>
              <a:xfrm>
                <a:off x="6674647" y="5003378"/>
                <a:ext cx="4876221" cy="84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exist for any orientation of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relative to </a:t>
                </a:r>
                <a:r>
                  <a:rPr lang="en-US" sz="2400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– KNOWN RESULT</a:t>
                </a:r>
                <a:endParaRPr lang="en-IN" sz="2400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BACD9D5-7285-4E06-AC87-EB4C00EAE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647" y="5003378"/>
                <a:ext cx="4876221" cy="840871"/>
              </a:xfrm>
              <a:prstGeom prst="rect">
                <a:avLst/>
              </a:prstGeom>
              <a:blipFill>
                <a:blip r:embed="rId24"/>
                <a:stretch>
                  <a:fillRect l="-2000" t="-4348" b="-15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66B48C7-AFA9-4B92-BDB9-4A1175C09566}"/>
              </a:ext>
            </a:extLst>
          </p:cNvPr>
          <p:cNvSpPr txBox="1"/>
          <p:nvPr/>
        </p:nvSpPr>
        <p:spPr>
          <a:xfrm>
            <a:off x="901146" y="6566265"/>
            <a:ext cx="22926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050" dirty="0">
                <a:solidFill>
                  <a:srgbClr val="000000"/>
                </a:solidFill>
              </a:rPr>
              <a:t>DESCRIPTIONS OF ORIENTATION</a:t>
            </a:r>
          </a:p>
        </p:txBody>
      </p:sp>
    </p:spTree>
    <p:extLst>
      <p:ext uri="{BB962C8B-B14F-4D97-AF65-F5344CB8AC3E}">
        <p14:creationId xmlns:p14="http://schemas.microsoft.com/office/powerpoint/2010/main" val="104072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DBE61C12-F875-41F5-B482-DD1B690C2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2" y="1733103"/>
                <a:ext cx="11330151" cy="35851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A link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is a rigid body in 3D space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Can be described by a coordinate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A rigid body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has 6 degrees of freedom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3 rotation + 3 translation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6 parameters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For links connected by rotary (R) and prismatic (P), possible to use 4 parameters – </a:t>
                </a:r>
                <a:r>
                  <a:rPr lang="en-US" sz="2400" dirty="0" err="1">
                    <a:latin typeface="Franklin Gothic Book" panose="020B0503020102020204" pitchFamily="34" charset="0"/>
                  </a:rPr>
                  <a:t>Denavit-Hartenberg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(D-H)parameters (see </a:t>
                </a:r>
                <a:r>
                  <a:rPr lang="en-IN" sz="2400" dirty="0" err="1">
                    <a:latin typeface="Franklin Gothic Book" panose="020B0503020102020204" pitchFamily="34" charset="0"/>
                  </a:rPr>
                  <a:t>Denavit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 &amp; </a:t>
                </a:r>
                <a:r>
                  <a:rPr lang="en-IN" sz="2400" dirty="0" err="1">
                    <a:latin typeface="Franklin Gothic Book" panose="020B0503020102020204" pitchFamily="34" charset="0"/>
                  </a:rPr>
                  <a:t>Hartenberg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, 1955).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4 parameters since lines related to rotary(R) and prismatic (P) joint axis are used.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For multi-degree-of-freedom joints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Use equivalent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number of one-degree-of-freedom joints.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E61C12-F875-41F5-B482-DD1B690C2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2" y="1733103"/>
                <a:ext cx="11330151" cy="3585132"/>
              </a:xfrm>
              <a:blipFill>
                <a:blip r:embed="rId2"/>
                <a:stretch>
                  <a:fillRect l="-699" t="-1190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5BE198-4C48-4426-973A-2C48117CE2B7}"/>
              </a:ext>
            </a:extLst>
          </p:cNvPr>
          <p:cNvSpPr txBox="1"/>
          <p:nvPr/>
        </p:nvSpPr>
        <p:spPr>
          <a:xfrm>
            <a:off x="4870174" y="183708"/>
            <a:ext cx="151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 err="1">
                <a:solidFill>
                  <a:srgbClr val="FF0000"/>
                </a:solidFill>
              </a:rPr>
              <a:t>linkS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72642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11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0B212DCE-1594-44CA-A117-098508D32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2" y="1724939"/>
                <a:ext cx="11666481" cy="33118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Several ways to derive D-H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parameters! 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Convention used from </a:t>
                </a:r>
                <a:r>
                  <a:rPr lang="en-IN" sz="2400" i="1" u="sng" dirty="0" err="1">
                    <a:latin typeface="Franklin Gothic Book" panose="020B0503020102020204" pitchFamily="34" charset="0"/>
                  </a:rPr>
                  <a:t>Ghosal</a:t>
                </a:r>
                <a:r>
                  <a:rPr lang="en-IN" sz="2400" i="1" u="sng" dirty="0">
                    <a:latin typeface="Franklin Gothic Book" panose="020B0503020102020204" pitchFamily="34" charset="0"/>
                  </a:rPr>
                  <a:t>, 2006 and Craig, 1986.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Coordinate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is attached to the link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Origin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lies on the joint axis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– Link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is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“after”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i="1" dirty="0">
                    <a:latin typeface="Franklin Gothic Book" panose="020B0503020102020204" pitchFamily="34" charset="0"/>
                  </a:rPr>
                  <a:t>“after”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for serial manipulators – Numbers increasing from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fixed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r>
                  <a:rPr lang="en-IN" sz="2400" i="1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Link 1 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IN" sz="2400" i="1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IN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Free end </a:t>
                </a:r>
                <a:r>
                  <a:rPr lang="en-IN" sz="2400" i="1" dirty="0">
                    <a:latin typeface="Franklin Gothic Book" panose="020B0503020102020204" pitchFamily="34" charset="0"/>
                  </a:rPr>
                  <a:t>{n}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i="1" dirty="0">
                    <a:latin typeface="Franklin Gothic Book" panose="020B0503020102020204" pitchFamily="34" charset="0"/>
                  </a:rPr>
                  <a:t>“after”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for parallel manipulators – Not so straight-forward due to one or more loops.</a:t>
                </a:r>
                <a:endParaRPr lang="en-IN" sz="2400" i="1" u="sng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212DCE-1594-44CA-A117-098508D32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2" y="1724939"/>
                <a:ext cx="11666481" cy="3311863"/>
              </a:xfrm>
              <a:blipFill rotWithShape="1">
                <a:blip r:embed="rId2"/>
                <a:stretch>
                  <a:fillRect l="-679" t="-1289" b="-3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DA56D3-C588-4AF8-A6D4-87DDC9477D5D}"/>
              </a:ext>
            </a:extLst>
          </p:cNvPr>
          <p:cNvSpPr txBox="1"/>
          <p:nvPr/>
        </p:nvSpPr>
        <p:spPr>
          <a:xfrm>
            <a:off x="3677478" y="185301"/>
            <a:ext cx="3902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D–H parameters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445EB08-DEE0-4E18-952B-157419CE8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36" y="1026126"/>
            <a:ext cx="3962400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C33456CB-7A01-4792-B5E8-696347970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331" y="1323200"/>
                <a:ext cx="4014952" cy="195602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SFSS1095"/>
                  </a:rPr>
                  <a:t>Three intermediate links —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−1}, 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>
                    <a:latin typeface="SFSS1095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+1}. </m:t>
                    </m:r>
                  </m:oMath>
                </a14:m>
                <a:endParaRPr lang="en-US" sz="2400" dirty="0">
                  <a:latin typeface="SFSS1095"/>
                </a:endParaRPr>
              </a:p>
              <a:p>
                <a:r>
                  <a:rPr lang="en-US" sz="2400" dirty="0">
                    <a:latin typeface="SFSS1095"/>
                  </a:rPr>
                  <a:t>Rotary joint axis — Labeled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SFSS1095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3456CB-7A01-4792-B5E8-696347970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331" y="1323200"/>
                <a:ext cx="4014952" cy="1956028"/>
              </a:xfrm>
              <a:blipFill>
                <a:blip r:embed="rId2"/>
                <a:stretch>
                  <a:fillRect l="-1973" t="-2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4201315-292C-40CD-8903-11E55DD2A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501"/>
            <a:ext cx="7704895" cy="5428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D6359E3-8BF7-400A-AF07-348F37CEEB51}"/>
              </a:ext>
            </a:extLst>
          </p:cNvPr>
          <p:cNvSpPr txBox="1"/>
          <p:nvPr/>
        </p:nvSpPr>
        <p:spPr>
          <a:xfrm>
            <a:off x="2146852" y="173532"/>
            <a:ext cx="7951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ASSIGNMENT OF Coordinate axes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8726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AA0161-3F9A-49B5-A0A6-7209D33F5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501"/>
            <a:ext cx="7704895" cy="5428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22FAB3E2-C220-4512-B8BF-F44D423DF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4895" y="1056867"/>
                <a:ext cx="4560676" cy="55258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Franklin Gothic Book" panose="020B0503020102020204" pitchFamily="34" charset="0"/>
                  </a:rPr>
                  <a:t>For coordinate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−1} </m:t>
                    </m:r>
                  </m:oMath>
                </a14:m>
                <a:endParaRPr lang="en-US" sz="2400" i="1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is along joint axis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is chosen along the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common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perpendicular between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is chosen to form a right handed coordinate system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For coordinate system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is along the joint axis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is along the common perpendicular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and the origin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is the point of intersection of the line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line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FAB3E2-C220-4512-B8BF-F44D423DF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4895" y="1056867"/>
                <a:ext cx="4560676" cy="5525898"/>
              </a:xfrm>
              <a:blipFill rotWithShape="1">
                <a:blip r:embed="rId3"/>
                <a:stretch>
                  <a:fillRect l="-2005" t="-1433" r="-3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74FB39-D59A-4CFC-BC2D-B2372E6E1A52}"/>
              </a:ext>
            </a:extLst>
          </p:cNvPr>
          <p:cNvSpPr txBox="1"/>
          <p:nvPr/>
        </p:nvSpPr>
        <p:spPr>
          <a:xfrm>
            <a:off x="2146852" y="173532"/>
            <a:ext cx="7951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ASSIGNMENT OF Coordinate axes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46054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01BCEDE-E783-4EF4-9385-0B2E779DA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4313" y="1056867"/>
                <a:ext cx="5717628" cy="46176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Twist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i="1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Angle between joints axis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err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measured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using right-hand rule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Signed quantity between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±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radians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Link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i="1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Distance between joints axis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err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measured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2400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Franklin Gothic Book" panose="020B0503020102020204" pitchFamily="34" charset="0"/>
                  </a:rPr>
                  <a:t>Always positive quantity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01BCEDE-E783-4EF4-9385-0B2E779DA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4313" y="1056867"/>
                <a:ext cx="5717628" cy="4617689"/>
              </a:xfrm>
              <a:blipFill>
                <a:blip r:embed="rId2"/>
                <a:stretch>
                  <a:fillRect l="-1493" t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81C2A6-002F-48B4-91D3-19A48434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501"/>
            <a:ext cx="6674069" cy="470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762954F-D430-496C-B38B-4ADE88449375}"/>
                  </a:ext>
                </a:extLst>
              </p:cNvPr>
              <p:cNvSpPr txBox="1"/>
              <p:nvPr/>
            </p:nvSpPr>
            <p:spPr>
              <a:xfrm>
                <a:off x="2564296" y="183195"/>
                <a:ext cx="6457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b="1" cap="all" spc="200" dirty="0">
                    <a:solidFill>
                      <a:srgbClr val="FF0000"/>
                    </a:solidFill>
                  </a:rPr>
                  <a:t>D–H parameters for link </a:t>
                </a:r>
                <a14:m>
                  <m:oMath xmlns:m="http://schemas.openxmlformats.org/officeDocument/2006/math">
                    <m:r>
                      <a:rPr lang="en-US" sz="2800" b="1" i="1" cap="all" spc="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62954F-D430-496C-B38B-4ADE8844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96" y="183195"/>
                <a:ext cx="645724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983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28259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3D29BF-D5EB-4411-A433-C34E69717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501"/>
            <a:ext cx="6674069" cy="470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031CD433-7432-4D43-A6C2-58DEF26F1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4069" y="1056867"/>
                <a:ext cx="5517931" cy="54069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Link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Measured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can be less than zero.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rotary,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constant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prismatic,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joint variable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Rotation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Angle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measured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using right-hand rule – between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±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radians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prismatic,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constant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rotary,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joint variable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31CD433-7432-4D43-A6C2-58DEF26F1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4069" y="1056867"/>
                <a:ext cx="5517931" cy="5406995"/>
              </a:xfrm>
              <a:blipFill>
                <a:blip r:embed="rId3"/>
                <a:stretch>
                  <a:fillRect l="-1547" t="-789" r="-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30C86AC9-CBB8-4075-96DE-0E809207CC58}"/>
                  </a:ext>
                </a:extLst>
              </p:cNvPr>
              <p:cNvSpPr txBox="1"/>
              <p:nvPr/>
            </p:nvSpPr>
            <p:spPr>
              <a:xfrm>
                <a:off x="2564295" y="183195"/>
                <a:ext cx="65001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b="1" cap="all" spc="200" dirty="0">
                    <a:solidFill>
                      <a:srgbClr val="FF0000"/>
                    </a:solidFill>
                  </a:rPr>
                  <a:t>D–H parameters for link </a:t>
                </a:r>
                <a14:m>
                  <m:oMath xmlns:m="http://schemas.openxmlformats.org/officeDocument/2006/math">
                    <m:r>
                      <a:rPr lang="en-US" sz="2800" b="1" i="1" cap="all" spc="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6AC9-CBB8-4075-96DE-0E809207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95" y="183195"/>
                <a:ext cx="6500191" cy="523220"/>
              </a:xfrm>
              <a:prstGeom prst="rect">
                <a:avLst/>
              </a:prstGeom>
              <a:blipFill>
                <a:blip r:embed="rId4"/>
                <a:stretch>
                  <a:fillRect l="-1970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12655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E820568F-3510-4100-ACB6-08D76612F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834" y="910880"/>
                <a:ext cx="11666481" cy="57823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000" dirty="0">
                    <a:latin typeface="Franklin Gothic Book" panose="020B0503020102020204" pitchFamily="34" charset="0"/>
                  </a:rPr>
                  <a:t>Consecutive joints axis parallel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000" i="1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000" dirty="0">
                    <a:latin typeface="Franklin Gothic Book" panose="020B0503020102020204" pitchFamily="34" charset="0"/>
                  </a:rPr>
                  <a:t> common perpendiculars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000" i="1" dirty="0"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i="1" dirty="0">
                    <a:latin typeface="Franklin Gothic Book" panose="020B0503020102020204" pitchFamily="34" charset="0"/>
                  </a:rPr>
                  <a:t> along any common perpendicular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rotary,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is taken as zero,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>
                    <a:latin typeface="Franklin Gothic Book" panose="020B0503020102020204" pitchFamily="34" charset="0"/>
                  </a:rPr>
                  <a:t>Joint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prismatic,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is taken as zero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Franklin Gothic Book" panose="020B0503020102020204" pitchFamily="34" charset="0"/>
                  </a:rPr>
                  <a:t>Consecutive </a:t>
                </a:r>
                <a:r>
                  <a:rPr lang="en-US" sz="2000" i="1" dirty="0">
                    <a:latin typeface="Franklin Gothic Book" panose="020B0503020102020204" pitchFamily="34" charset="0"/>
                  </a:rPr>
                  <a:t>P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 joints parallel </a:t>
                </a:r>
                <a:r>
                  <a:rPr lang="en-US" sz="2000" i="1" dirty="0">
                    <a:latin typeface="Franklin Gothic Book" panose="020B050302010202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not independent!</a:t>
                </a:r>
              </a:p>
              <a:p>
                <a:r>
                  <a:rPr lang="en-US" sz="2000" dirty="0">
                    <a:latin typeface="Franklin Gothic Book" panose="020B0503020102020204" pitchFamily="34" charset="0"/>
                  </a:rPr>
                  <a:t>Consecutive joints axis intersecting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 0 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</a:t>
                </a:r>
                <a:r>
                  <a:rPr lang="en-IN" sz="2000" dirty="0">
                    <a:latin typeface="Franklin Gothic Book" panose="020B0503020102020204" pitchFamily="34" charset="0"/>
                  </a:rPr>
                  <a:t>normal to plane.</a:t>
                </a:r>
              </a:p>
              <a:p>
                <a:r>
                  <a:rPr lang="en-US" sz="2000" dirty="0">
                    <a:latin typeface="Franklin Gothic Book" panose="020B0503020102020204" pitchFamily="34" charset="0"/>
                  </a:rPr>
                  <a:t>First link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: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and thereby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is arbitrary.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i="1" dirty="0">
                    <a:latin typeface="Franklin Gothic Book" panose="020B0503020102020204" pitchFamily="34" charset="0"/>
                  </a:rPr>
                  <a:t>R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 joint </a:t>
                </a:r>
                <a:r>
                  <a:rPr lang="en-US" sz="2000" i="1" dirty="0">
                    <a:latin typeface="Franklin Gothic Book" panose="020B0503020102020204" pitchFamily="34" charset="0"/>
                  </a:rPr>
                  <a:t>→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r>
                  <a:rPr lang="en-US" sz="20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sz="20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coincident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i="1" u="sng" dirty="0">
                  <a:latin typeface="Franklin Gothic Book" panose="020B05030201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i="1" dirty="0">
                    <a:latin typeface="Franklin Gothic Book" panose="020B0503020102020204" pitchFamily="34" charset="0"/>
                  </a:rPr>
                  <a:t>P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 joint </a:t>
                </a:r>
                <a:r>
                  <a:rPr lang="en-US" sz="2000" i="1" dirty="0">
                    <a:latin typeface="Franklin Gothic Book" panose="020B0503020102020204" pitchFamily="34" charset="0"/>
                  </a:rPr>
                  <a:t>→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r>
                  <a:rPr lang="en-US" sz="20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sz="20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parallel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i="1" u="sng" dirty="0">
                  <a:latin typeface="Franklin Gothic Book" panose="020B0503020102020204" pitchFamily="34" charset="0"/>
                </a:endParaRPr>
              </a:p>
              <a:p>
                <a:r>
                  <a:rPr lang="en-US" sz="2000" dirty="0">
                    <a:latin typeface="Franklin Gothic Book" panose="020B0503020102020204" pitchFamily="34" charset="0"/>
                  </a:rPr>
                  <a:t>Last link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not defined.</a:t>
                </a:r>
              </a:p>
              <a:p>
                <a:r>
                  <a:rPr lang="en-US" sz="2000" i="1" dirty="0">
                    <a:latin typeface="Franklin Gothic Book" panose="020B0503020102020204" pitchFamily="34" charset="0"/>
                  </a:rPr>
                  <a:t>R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 joint </a:t>
                </a:r>
                <a:r>
                  <a:rPr lang="en-US" sz="2000" i="1" dirty="0">
                    <a:latin typeface="Franklin Gothic Book" panose="020B0503020102020204" pitchFamily="34" charset="0"/>
                  </a:rPr>
                  <a:t>→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Origins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+1} 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are chosen coincident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aligns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Franklin Gothic Book" panose="020B0503020102020204" pitchFamily="34" charset="0"/>
                </a:endParaRPr>
              </a:p>
              <a:p>
                <a:r>
                  <a:rPr lang="en-US" sz="2000" i="1" dirty="0">
                    <a:latin typeface="Franklin Gothic Book" panose="020B0503020102020204" pitchFamily="34" charset="0"/>
                  </a:rPr>
                  <a:t>P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 joint </a:t>
                </a:r>
                <a:r>
                  <a:rPr lang="en-US" sz="2000" i="1" dirty="0">
                    <a:latin typeface="Franklin Gothic Book" panose="020B0503020102020204" pitchFamily="34" charset="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is chosen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origin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000" dirty="0">
                    <a:latin typeface="Franklin Gothic Book" panose="020B0503020102020204" pitchFamily="34" charset="0"/>
                  </a:rPr>
                  <a:t>is chosen at the intersection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.</a:t>
                </a:r>
                <a:endParaRPr lang="en-IN" sz="2000" i="1" u="sng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0568F-3510-4100-ACB6-08D76612F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834" y="910880"/>
                <a:ext cx="11666481" cy="5782342"/>
              </a:xfrm>
              <a:blipFill>
                <a:blip r:embed="rId2"/>
                <a:stretch>
                  <a:fillRect l="-523" t="-1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47B762F-5507-408A-88D0-79AA466983E5}"/>
              </a:ext>
            </a:extLst>
          </p:cNvPr>
          <p:cNvSpPr txBox="1"/>
          <p:nvPr/>
        </p:nvSpPr>
        <p:spPr>
          <a:xfrm>
            <a:off x="1941443" y="164778"/>
            <a:ext cx="8010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D–H parameters – SPECIAL CASES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358230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C793340F-D2BC-442D-935F-DBE20CCE2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685" y="1167303"/>
                <a:ext cx="11666481" cy="49869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latin typeface="SFSS1095"/>
                  </a:rPr>
                  <a:t>Four D-H parameters describe </a:t>
                </a:r>
                <a:r>
                  <a:rPr lang="en-US" sz="2400" dirty="0">
                    <a:latin typeface="SFSX1095"/>
                  </a:rPr>
                  <a:t>link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SFSI1095"/>
                  </a:rPr>
                  <a:t> </a:t>
                </a:r>
                <a:r>
                  <a:rPr lang="en-US" sz="2400" dirty="0">
                    <a:latin typeface="SFSX1095"/>
                  </a:rPr>
                  <a:t>with respect to link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IN" sz="2400" i="1" u="sng" dirty="0">
                  <a:latin typeface="Franklin Gothic Book" panose="020B0503020102020204" pitchFamily="34" charset="0"/>
                </a:endParaRPr>
              </a:p>
              <a:p>
                <a:r>
                  <a:rPr lang="en-US" sz="2400" dirty="0">
                    <a:latin typeface="SFSS1000"/>
                  </a:rPr>
                  <a:t>Orientation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latin typeface="CMSY10"/>
                  </a:rPr>
                  <a:t> </a:t>
                </a:r>
                <a:r>
                  <a:rPr lang="en-US" sz="2400" dirty="0">
                    <a:latin typeface="SFSS100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r>
                  <a:rPr lang="en-US" sz="2400" i="1" dirty="0">
                    <a:latin typeface="CMSY10"/>
                  </a:rPr>
                  <a:t> </a:t>
                </a:r>
                <a:r>
                  <a:rPr lang="en-US" sz="2400" dirty="0">
                    <a:latin typeface="SFSS1000"/>
                  </a:rPr>
                  <a:t>is given by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sPre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acc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sz="2400" b="1" i="1" u="sng" dirty="0">
                  <a:latin typeface="Franklin Gothic Book" panose="020B0503020102020204" pitchFamily="34" charset="0"/>
                </a:endParaRPr>
              </a:p>
              <a:p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00"/>
                  </a:rPr>
                  <a:t>Location of origin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CMSY10"/>
                  </a:rPr>
                  <a:t> </a:t>
                </a:r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0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IN" sz="2400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r>
                  <a:rPr lang="en-US" sz="2400" dirty="0">
                    <a:latin typeface="SFSS1000"/>
                  </a:rPr>
                  <a:t> is given by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Pre>
                          <m:sPre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Pre>
                              <m:sPre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sPre>
                          </m:e>
                        </m:sPre>
                      </m:e>
                    </m:sPre>
                  </m:oMath>
                </a14:m>
                <a:endParaRPr lang="en-IN" sz="2400" b="1" i="1" u="sng" dirty="0">
                  <a:latin typeface="Franklin Gothic Book" panose="020B0503020102020204" pitchFamily="34" charset="0"/>
                </a:endParaRPr>
              </a:p>
              <a:p>
                <a:r>
                  <a:rPr lang="en-US" sz="2400" dirty="0">
                    <a:latin typeface="SFSS1095"/>
                  </a:rPr>
                  <a:t>Recall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sPre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IN" sz="2400" i="1" dirty="0">
                    <a:latin typeface="Franklin Gothic Book" panose="020B0503020102020204" pitchFamily="34" charset="0"/>
                  </a:rPr>
                  <a:t>.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The 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sPre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 is the last column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sPre>
                    <m:r>
                      <a:rPr lang="en-I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 and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.</a:t>
                </a:r>
              </a:p>
              <a:p>
                <a:r>
                  <a:rPr lang="en-IN" sz="2400" dirty="0">
                    <a:latin typeface="Franklin Gothic Book" panose="020B05030201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 transformation matrix relating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latin typeface="CMSY10"/>
                  </a:rPr>
                  <a:t> </a:t>
                </a:r>
                <a:r>
                  <a:rPr lang="en-US" sz="2400" dirty="0">
                    <a:latin typeface="SFSS100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IN" sz="2400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−1}</m:t>
                    </m:r>
                  </m:oMath>
                </a14:m>
                <a:r>
                  <a:rPr lang="en-IN" sz="2400" dirty="0">
                    <a:latin typeface="Franklin Gothic Book" panose="020B0503020102020204" pitchFamily="34" charset="0"/>
                  </a:rPr>
                  <a:t>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8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sz="2800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sz="2800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sz="2800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8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93340F-D2BC-442D-935F-DBE20CCE2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685" y="1167303"/>
                <a:ext cx="11666481" cy="4986930"/>
              </a:xfrm>
              <a:blipFill>
                <a:blip r:embed="rId2"/>
                <a:stretch>
                  <a:fillRect l="-732" t="-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B0382F5-D442-4D72-9BAD-4B551A47644F}"/>
              </a:ext>
            </a:extLst>
          </p:cNvPr>
          <p:cNvSpPr txBox="1"/>
          <p:nvPr/>
        </p:nvSpPr>
        <p:spPr>
          <a:xfrm>
            <a:off x="2339009" y="180547"/>
            <a:ext cx="8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LINK TRANSFORMATION MATRICES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38395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45521C-F679-41B4-9C75-6321DFD1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66" y="810303"/>
            <a:ext cx="5925463" cy="5707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291BCF-756B-4031-9AED-52EEB00537EB}"/>
              </a:ext>
            </a:extLst>
          </p:cNvPr>
          <p:cNvSpPr txBox="1"/>
          <p:nvPr/>
        </p:nvSpPr>
        <p:spPr>
          <a:xfrm>
            <a:off x="2236343" y="164501"/>
            <a:ext cx="7189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EXAMPLE – I (D-H parameters)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67840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3DC2-5599-43D7-9E00-1EF46298FDA3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4E4905-DB6B-4D3D-B2F7-A154BADFB999}"/>
              </a:ext>
            </a:extLst>
          </p:cNvPr>
          <p:cNvSpPr txBox="1"/>
          <p:nvPr/>
        </p:nvSpPr>
        <p:spPr>
          <a:xfrm>
            <a:off x="6467061" y="874642"/>
            <a:ext cx="4611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SFSS1095"/>
              </a:rPr>
              <a:t>D-H parameters in Tabular form 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91E6521-6E05-45A2-8B8E-53705F71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" y="818659"/>
            <a:ext cx="5925463" cy="5707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="" xmlns:a16="http://schemas.microsoft.com/office/drawing/2014/main" id="{4508E901-DD96-49F2-9A59-15040E8BD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4751"/>
                  </p:ext>
                </p:extLst>
              </p:nvPr>
            </p:nvGraphicFramePr>
            <p:xfrm>
              <a:off x="6157844" y="1461784"/>
              <a:ext cx="4806120" cy="1692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1224">
                      <a:extLst>
                        <a:ext uri="{9D8B030D-6E8A-4147-A177-3AD203B41FA5}">
                          <a16:colId xmlns="" xmlns:a16="http://schemas.microsoft.com/office/drawing/2014/main" val="254882382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2139175370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3194072973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87820413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1263583088"/>
                        </a:ext>
                      </a:extLst>
                    </a:gridCol>
                  </a:tblGrid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936839827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62498059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73440226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532903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4508E901-DD96-49F2-9A59-15040E8BD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61337"/>
                  </p:ext>
                </p:extLst>
              </p:nvPr>
            </p:nvGraphicFramePr>
            <p:xfrm>
              <a:off x="6157844" y="1461784"/>
              <a:ext cx="4806120" cy="1692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1224">
                      <a:extLst>
                        <a:ext uri="{9D8B030D-6E8A-4147-A177-3AD203B41FA5}">
                          <a16:colId xmlns:a16="http://schemas.microsoft.com/office/drawing/2014/main" val="254882382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2139175370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3194072973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87820413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1263583088"/>
                        </a:ext>
                      </a:extLst>
                    </a:gridCol>
                  </a:tblGrid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1429" r="-401899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1429" r="-301899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11" t="-1429" r="-203822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429" r="-102532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429" r="-2532" b="-3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839827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101429" r="-401899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101429" r="-301899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11" t="-101429" r="-20382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1429" r="-10253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1429" r="-2532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498059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204348" r="-40189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204348" r="-30189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11" t="-204348" r="-20382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4348" r="-10253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4348" r="-253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440226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300000" r="-4018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300000" r="-3018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11" t="-300000" r="-20382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0000" r="-10253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00000" r="-253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903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F57CB26-3535-420B-9014-62DD2A619A0E}"/>
                  </a:ext>
                </a:extLst>
              </p:cNvPr>
              <p:cNvSpPr txBox="1"/>
              <p:nvPr/>
            </p:nvSpPr>
            <p:spPr>
              <a:xfrm>
                <a:off x="5925463" y="4002403"/>
                <a:ext cx="6096000" cy="1165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I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7CB26-3535-420B-9014-62DD2A61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63" y="4002403"/>
                <a:ext cx="6096000" cy="1165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FCC5703E-B631-47EA-A433-CD093331F9F8}"/>
                  </a:ext>
                </a:extLst>
              </p:cNvPr>
              <p:cNvSpPr txBox="1"/>
              <p:nvPr/>
            </p:nvSpPr>
            <p:spPr>
              <a:xfrm>
                <a:off x="6096000" y="3274455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in</a:t>
                </a:r>
                <a:r>
                  <a:rPr lang="en-IN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C5703E-B631-47EA-A433-CD093331F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74455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l="-150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667CD5DB-395A-45BB-9B2D-CE6670943CB5}"/>
              </a:ext>
            </a:extLst>
          </p:cNvPr>
          <p:cNvSpPr/>
          <p:nvPr/>
        </p:nvSpPr>
        <p:spPr>
          <a:xfrm>
            <a:off x="9144000" y="3766516"/>
            <a:ext cx="331304" cy="343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CC9A964-4076-4C1E-838C-B8BC9720730A}"/>
              </a:ext>
            </a:extLst>
          </p:cNvPr>
          <p:cNvSpPr txBox="1"/>
          <p:nvPr/>
        </p:nvSpPr>
        <p:spPr>
          <a:xfrm>
            <a:off x="6096000" y="5491616"/>
            <a:ext cx="115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SFSS1095"/>
              </a:rPr>
              <a:t>We get 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494E0589-0CE4-481E-AE77-E80F9F60B74D}"/>
              </a:ext>
            </a:extLst>
          </p:cNvPr>
          <p:cNvSpPr/>
          <p:nvPr/>
        </p:nvSpPr>
        <p:spPr>
          <a:xfrm rot="16200000">
            <a:off x="7253824" y="5532227"/>
            <a:ext cx="331304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C94ED1F4-690D-46BD-AF21-DB46B1834ECE}"/>
                  </a:ext>
                </a:extLst>
              </p:cNvPr>
              <p:cNvSpPr txBox="1"/>
              <p:nvPr/>
            </p:nvSpPr>
            <p:spPr>
              <a:xfrm>
                <a:off x="8041099" y="5221130"/>
                <a:ext cx="212064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4ED1F4-690D-46BD-AF21-DB46B183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099" y="5221130"/>
                <a:ext cx="2120645" cy="1133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EC50EEC-E0F1-4555-B286-B514ADD66C1B}"/>
              </a:ext>
            </a:extLst>
          </p:cNvPr>
          <p:cNvSpPr txBox="1"/>
          <p:nvPr/>
        </p:nvSpPr>
        <p:spPr>
          <a:xfrm>
            <a:off x="4545495" y="127877"/>
            <a:ext cx="181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SFSS1095"/>
              </a:rPr>
              <a:t>ANSWER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70080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73614EA1-74DE-4EED-9067-9674001E4050}"/>
                  </a:ext>
                </a:extLst>
              </p:cNvPr>
              <p:cNvSpPr/>
              <p:nvPr/>
            </p:nvSpPr>
            <p:spPr>
              <a:xfrm>
                <a:off x="274575" y="728701"/>
                <a:ext cx="10484347" cy="89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For rotation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</m:sPre>
                  </m:oMath>
                </a14:m>
                <a:r>
                  <a:rPr lang="en-IN" sz="2400" b="1" dirty="0">
                    <a:solidFill>
                      <a:srgbClr val="0070C0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and its eigenvector corresponding to +1 eigenvalue, we have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I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  <m:sPre>
                          <m:sPrePr>
                            <m:ctrlPr>
                              <a:rPr lang="en-IN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I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acc>
                          </m:e>
                        </m:sPre>
                        <m:r>
                          <a:rPr lang="en-I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Pre>
                          <m:sPrePr>
                            <m:ctrlPr>
                              <a:rPr lang="en-IN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I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acc>
                          </m:e>
                        </m:sPre>
                      </m:e>
                    </m:sPre>
                  </m:oMath>
                </a14:m>
                <a:r>
                  <a:rPr lang="en-IN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614EA1-74DE-4EED-9067-9674001E4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5" y="728701"/>
                <a:ext cx="10484347" cy="898131"/>
              </a:xfrm>
              <a:prstGeom prst="rect">
                <a:avLst/>
              </a:prstGeom>
              <a:blipFill rotWithShape="1">
                <a:blip r:embed="rId2"/>
                <a:stretch>
                  <a:fillRect l="-872" t="-2721" r="-407" b="-1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5">
            <a:extLst>
              <a:ext uri="{FF2B5EF4-FFF2-40B4-BE49-F238E27FC236}">
                <a16:creationId xmlns="" xmlns:a16="http://schemas.microsoft.com/office/drawing/2014/main" id="{162D8158-D548-4BF5-8E2A-A58178E9FF3F}"/>
              </a:ext>
            </a:extLst>
          </p:cNvPr>
          <p:cNvSpPr/>
          <p:nvPr/>
        </p:nvSpPr>
        <p:spPr>
          <a:xfrm rot="16200000">
            <a:off x="3093168" y="1574705"/>
            <a:ext cx="368333" cy="25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0CE081E9-5A22-4874-948A-38B3D482CEE8}"/>
                  </a:ext>
                </a:extLst>
              </p:cNvPr>
              <p:cNvSpPr txBox="1"/>
              <p:nvPr/>
            </p:nvSpPr>
            <p:spPr>
              <a:xfrm>
                <a:off x="274575" y="1788426"/>
                <a:ext cx="10288840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Components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are same in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and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is fixed in both {A} and {B} and a line parallel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stays at the same place during rotation of rigid body from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to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A single rotation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can take the rigid body coincident with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to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  </a:t>
                </a:r>
                <a:endParaRPr lang="en-IN" sz="2400" b="1" dirty="0">
                  <a:solidFill>
                    <a:srgbClr val="FF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E081E9-5A22-4874-948A-38B3D482C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5" y="1788426"/>
                <a:ext cx="10288840" cy="1599284"/>
              </a:xfrm>
              <a:prstGeom prst="rect">
                <a:avLst/>
              </a:prstGeom>
              <a:blipFill rotWithShape="1">
                <a:blip r:embed="rId3"/>
                <a:stretch>
                  <a:fillRect l="-829" t="-2281" r="-1422" b="-76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924E6BA-0722-48BE-9BDD-2DA40BBCE946}"/>
                  </a:ext>
                </a:extLst>
              </p:cNvPr>
              <p:cNvSpPr txBox="1"/>
              <p:nvPr/>
            </p:nvSpPr>
            <p:spPr>
              <a:xfrm>
                <a:off x="274575" y="3609587"/>
                <a:ext cx="10964219" cy="113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d>
                        <m:dPr>
                          <m:ctrlPr>
                            <a:rPr lang="en-IN" sz="20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I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I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IN" sz="2000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  <m:r>
                                      <a:rPr lang="en-IN" sz="2000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𝐨𝐬</m:t>
                                    </m:r>
                                  </m:fName>
                                  <m:e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func>
                                      <m:funcPr>
                                        <m:ctrlP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𝐜𝐨𝐬</m:t>
                                        </m:r>
                                      </m:fName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I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2000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Sup>
                                  <m:sSubSup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𝒔𝒊𝒏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Sup>
                                  <m:sSubSup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  <m:sup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𝒐𝒔</m:t>
                                    </m:r>
                                  </m:fName>
                                  <m:e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IN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func>
                                      <m:funcPr>
                                        <m:ctrlP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𝒄𝒐𝒔</m:t>
                                        </m:r>
                                      </m:fName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24E6BA-0722-48BE-9BDD-2DA40BBCE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5" y="3609587"/>
                <a:ext cx="10964219" cy="1138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8A3DAA1-D32F-4E1B-B53A-D992DB1EFD66}"/>
              </a:ext>
            </a:extLst>
          </p:cNvPr>
          <p:cNvSpPr/>
          <p:nvPr/>
        </p:nvSpPr>
        <p:spPr>
          <a:xfrm>
            <a:off x="461748" y="5239355"/>
            <a:ext cx="4376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converts from angle—axis representation to rotation-matrix </a:t>
            </a:r>
            <a:r>
              <a:rPr lang="en-IN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representation</a:t>
            </a:r>
          </a:p>
        </p:txBody>
      </p:sp>
      <p:sp>
        <p:nvSpPr>
          <p:cNvPr id="12" name="Right Arrow 9">
            <a:extLst>
              <a:ext uri="{FF2B5EF4-FFF2-40B4-BE49-F238E27FC236}">
                <a16:creationId xmlns="" xmlns:a16="http://schemas.microsoft.com/office/drawing/2014/main" id="{5D6BA4CC-4950-4121-885D-2CF0F7B79013}"/>
              </a:ext>
            </a:extLst>
          </p:cNvPr>
          <p:cNvSpPr/>
          <p:nvPr/>
        </p:nvSpPr>
        <p:spPr>
          <a:xfrm rot="16200000">
            <a:off x="2510684" y="4893379"/>
            <a:ext cx="534811" cy="25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A43F153-FA2C-4735-8B37-78D44B1441C0}"/>
              </a:ext>
            </a:extLst>
          </p:cNvPr>
          <p:cNvSpPr/>
          <p:nvPr/>
        </p:nvSpPr>
        <p:spPr>
          <a:xfrm>
            <a:off x="5636549" y="5225778"/>
            <a:ext cx="5383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given any axis of rotation and any angular amount, we can easily construct an equivalent rotation matrix</a:t>
            </a:r>
            <a:endParaRPr lang="en-IN" sz="2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="" xmlns:a16="http://schemas.microsoft.com/office/drawing/2014/main" id="{A71B5079-4BB2-4CD8-A4F1-D5E529E39E8B}"/>
              </a:ext>
            </a:extLst>
          </p:cNvPr>
          <p:cNvSpPr/>
          <p:nvPr/>
        </p:nvSpPr>
        <p:spPr>
          <a:xfrm>
            <a:off x="5072306" y="5795420"/>
            <a:ext cx="534811" cy="25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ECDF13B-3266-4B66-A966-A42704A57EE3}"/>
              </a:ext>
            </a:extLst>
          </p:cNvPr>
          <p:cNvCxnSpPr/>
          <p:nvPr/>
        </p:nvCxnSpPr>
        <p:spPr>
          <a:xfrm>
            <a:off x="0" y="339132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E7911F-88EA-4461-BAAE-F9C8FD138FEC}"/>
              </a:ext>
            </a:extLst>
          </p:cNvPr>
          <p:cNvSpPr txBox="1"/>
          <p:nvPr/>
        </p:nvSpPr>
        <p:spPr>
          <a:xfrm>
            <a:off x="901146" y="6566265"/>
            <a:ext cx="22926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050" dirty="0">
                <a:solidFill>
                  <a:srgbClr val="000000"/>
                </a:solidFill>
              </a:rPr>
              <a:t>DESCRIPTIONS OF ORIENTATION</a:t>
            </a:r>
          </a:p>
        </p:txBody>
      </p:sp>
    </p:spTree>
    <p:extLst>
      <p:ext uri="{BB962C8B-B14F-4D97-AF65-F5344CB8AC3E}">
        <p14:creationId xmlns:p14="http://schemas.microsoft.com/office/powerpoint/2010/main" val="347849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3DC2-5599-43D7-9E00-1EF46298FDA3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6B436CF-BAA9-43C1-BBB3-4514F9155D58}"/>
              </a:ext>
            </a:extLst>
          </p:cNvPr>
          <p:cNvGrpSpPr/>
          <p:nvPr/>
        </p:nvGrpSpPr>
        <p:grpSpPr>
          <a:xfrm>
            <a:off x="280064" y="834431"/>
            <a:ext cx="10385676" cy="1133900"/>
            <a:chOff x="357810" y="41656"/>
            <a:chExt cx="10385676" cy="1133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75A4292C-F000-4A4A-95A9-0A993323335D}"/>
                    </a:ext>
                  </a:extLst>
                </p:cNvPr>
                <p:cNvSpPr txBox="1"/>
                <p:nvPr/>
              </p:nvSpPr>
              <p:spPr>
                <a:xfrm>
                  <a:off x="357810" y="377775"/>
                  <a:ext cx="767300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SFSS1095"/>
                    </a:rPr>
                    <a:t>Similarly, substituting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SFSS1095"/>
                    </a:rPr>
                    <a:t>, we get</a:t>
                  </a:r>
                  <a:r>
                    <a:rPr lang="en-IN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5A4292C-F000-4A4A-95A9-0A9933233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10" y="377775"/>
                  <a:ext cx="7673008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271" t="-10526" b="-28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="" xmlns:a16="http://schemas.microsoft.com/office/drawing/2014/main" id="{0186897A-0A1B-44FD-85DB-807A7C34384E}"/>
                    </a:ext>
                  </a:extLst>
                </p:cNvPr>
                <p:cNvSpPr txBox="1"/>
                <p:nvPr/>
              </p:nvSpPr>
              <p:spPr>
                <a:xfrm>
                  <a:off x="8465170" y="41656"/>
                  <a:ext cx="2278316" cy="1133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IN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>
                                                  <a:lumMod val="85000"/>
                                                  <a:lumOff val="1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>
                                                  <a:lumMod val="85000"/>
                                                  <a:lumOff val="1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>
                                                  <a:lumMod val="85000"/>
                                                  <a:lumOff val="1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sPre>
                      </m:oMath>
                    </m:oMathPara>
                  </a14:m>
                  <a:endParaRPr lang="en-IN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86897A-0A1B-44FD-85DB-807A7C343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70" y="41656"/>
                  <a:ext cx="2278316" cy="11339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row: Down 7">
              <a:extLst>
                <a:ext uri="{FF2B5EF4-FFF2-40B4-BE49-F238E27FC236}">
                  <a16:creationId xmlns="" xmlns:a16="http://schemas.microsoft.com/office/drawing/2014/main" id="{ED9816A6-1937-4234-AA88-41786F11D894}"/>
                </a:ext>
              </a:extLst>
            </p:cNvPr>
            <p:cNvSpPr/>
            <p:nvPr/>
          </p:nvSpPr>
          <p:spPr>
            <a:xfrm rot="16200000">
              <a:off x="7968213" y="377774"/>
              <a:ext cx="331304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496592A-DCF2-4AE2-A8F7-337E0F0485AD}"/>
              </a:ext>
            </a:extLst>
          </p:cNvPr>
          <p:cNvGrpSpPr/>
          <p:nvPr/>
        </p:nvGrpSpPr>
        <p:grpSpPr>
          <a:xfrm>
            <a:off x="261704" y="2054651"/>
            <a:ext cx="10417288" cy="1133900"/>
            <a:chOff x="357810" y="41656"/>
            <a:chExt cx="10417288" cy="1133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FD372FF1-5D3E-449F-840B-B8B08F1E819A}"/>
                    </a:ext>
                  </a:extLst>
                </p:cNvPr>
                <p:cNvSpPr txBox="1"/>
                <p:nvPr/>
              </p:nvSpPr>
              <p:spPr>
                <a:xfrm>
                  <a:off x="357810" y="377775"/>
                  <a:ext cx="767300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SFSS1095"/>
                    </a:rPr>
                    <a:t>Similarly, substituting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SFSS1095"/>
                    </a:rPr>
                    <a:t>, we get</a:t>
                  </a:r>
                  <a:r>
                    <a:rPr lang="en-IN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D372FF1-5D3E-449F-840B-B8B08F1E8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10" y="377775"/>
                  <a:ext cx="767300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271" t="-10526" r="-79" b="-289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877BD7C8-9E4C-421C-91B4-E2C822B0F3FE}"/>
                    </a:ext>
                  </a:extLst>
                </p:cNvPr>
                <p:cNvSpPr txBox="1"/>
                <p:nvPr/>
              </p:nvSpPr>
              <p:spPr>
                <a:xfrm>
                  <a:off x="8465170" y="41656"/>
                  <a:ext cx="2309928" cy="1133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IN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>
                                                  <a:lumMod val="85000"/>
                                                  <a:lumOff val="15000"/>
                                                </a:srgb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>
                                                  <a:lumMod val="85000"/>
                                                  <a:lumOff val="1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000000">
                                                  <a:lumMod val="85000"/>
                                                  <a:lumOff val="1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sPre>
                      </m:oMath>
                    </m:oMathPara>
                  </a14:m>
                  <a:endParaRPr lang="en-IN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7BD7C8-9E4C-421C-91B4-E2C822B0F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70" y="41656"/>
                  <a:ext cx="2309928" cy="11339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row: Down 11">
              <a:extLst>
                <a:ext uri="{FF2B5EF4-FFF2-40B4-BE49-F238E27FC236}">
                  <a16:creationId xmlns="" xmlns:a16="http://schemas.microsoft.com/office/drawing/2014/main" id="{397EAB65-FFA3-45C6-BD96-8C5883959BF1}"/>
                </a:ext>
              </a:extLst>
            </p:cNvPr>
            <p:cNvSpPr/>
            <p:nvPr/>
          </p:nvSpPr>
          <p:spPr>
            <a:xfrm rot="16200000">
              <a:off x="7968213" y="377774"/>
              <a:ext cx="331304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666A1103-6164-4AFC-AEC5-71E5F97531C8}"/>
                  </a:ext>
                </a:extLst>
              </p:cNvPr>
              <p:cNvSpPr txBox="1"/>
              <p:nvPr/>
            </p:nvSpPr>
            <p:spPr>
              <a:xfrm>
                <a:off x="280064" y="3200724"/>
                <a:ext cx="8325333" cy="1210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To find the transformation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𝑇𝑜𝑜𝑙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sPre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, we recall that the orientation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𝑇𝑜𝑜𝑙</m:t>
                    </m:r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is the same as the orientation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{3}</m:t>
                    </m:r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 and the origin is at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. Hence we have</a:t>
                </a:r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6A1103-6164-4AFC-AEC5-71E5F9753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4" y="3200724"/>
                <a:ext cx="8325333" cy="1210203"/>
              </a:xfrm>
              <a:prstGeom prst="rect">
                <a:avLst/>
              </a:prstGeom>
              <a:blipFill>
                <a:blip r:embed="rId6"/>
                <a:stretch>
                  <a:fillRect l="-1171" t="-4020" b="-10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3701AAA-7197-4AF9-BE11-FBDA0944724B}"/>
                  </a:ext>
                </a:extLst>
              </p:cNvPr>
              <p:cNvSpPr txBox="1"/>
              <p:nvPr/>
            </p:nvSpPr>
            <p:spPr>
              <a:xfrm>
                <a:off x="8866133" y="3257982"/>
                <a:ext cx="2288383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𝑇𝑜𝑜𝑙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01AAA-7197-4AF9-BE11-FBDA0944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33" y="3257982"/>
                <a:ext cx="2288383" cy="1133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7A2D246D-741E-48D0-9843-CDCEFB53B71E}"/>
              </a:ext>
            </a:extLst>
          </p:cNvPr>
          <p:cNvSpPr/>
          <p:nvPr/>
        </p:nvSpPr>
        <p:spPr>
          <a:xfrm rot="16200000">
            <a:off x="8469648" y="3554981"/>
            <a:ext cx="331304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D8D31C54-F745-42E1-814E-A1AA3FE20CB1}"/>
                  </a:ext>
                </a:extLst>
              </p:cNvPr>
              <p:cNvSpPr/>
              <p:nvPr/>
            </p:nvSpPr>
            <p:spPr>
              <a:xfrm>
                <a:off x="5177550" y="4561223"/>
                <a:ext cx="6374296" cy="494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𝑻𝒐𝒐𝒍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n-I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𝑻𝒐𝒐𝒍</m:t>
                          </m:r>
                        </m:sub>
                        <m:sup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𝑻𝒐𝒐𝒍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</m:oMath>
                  </m:oMathPara>
                </a14:m>
                <a:endParaRPr lang="en-IN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8D31C54-F745-42E1-814E-A1AA3FE20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50" y="4561223"/>
                <a:ext cx="6374296" cy="4945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FA722CE-B1B7-4346-A4D9-F342F6715237}"/>
                  </a:ext>
                </a:extLst>
              </p:cNvPr>
              <p:cNvSpPr txBox="1"/>
              <p:nvPr/>
            </p:nvSpPr>
            <p:spPr>
              <a:xfrm>
                <a:off x="357810" y="4438008"/>
                <a:ext cx="3578087" cy="86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To find the transformation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𝑻𝒐𝒐𝒍</m:t>
                        </m:r>
                      </m:sub>
                      <m:sup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  <m:e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, we have </a:t>
                </a:r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A722CE-B1B7-4346-A4D9-F342F671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0" y="4438008"/>
                <a:ext cx="3578087" cy="863891"/>
              </a:xfrm>
              <a:prstGeom prst="rect">
                <a:avLst/>
              </a:prstGeom>
              <a:blipFill>
                <a:blip r:embed="rId9"/>
                <a:stretch>
                  <a:fillRect l="-2726" t="-5634" r="-170" b="-14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="" xmlns:a16="http://schemas.microsoft.com/office/drawing/2014/main" id="{994DCCCE-E907-4196-8226-D70CDBD8CCCE}"/>
              </a:ext>
            </a:extLst>
          </p:cNvPr>
          <p:cNvSpPr/>
          <p:nvPr/>
        </p:nvSpPr>
        <p:spPr>
          <a:xfrm rot="16200000">
            <a:off x="4391071" y="4426507"/>
            <a:ext cx="331304" cy="92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="" xmlns:a16="http://schemas.microsoft.com/office/drawing/2014/main" id="{23966663-3841-4779-9B22-E8942B1D5DDC}"/>
              </a:ext>
            </a:extLst>
          </p:cNvPr>
          <p:cNvSpPr/>
          <p:nvPr/>
        </p:nvSpPr>
        <p:spPr>
          <a:xfrm rot="16200000">
            <a:off x="4391071" y="5215011"/>
            <a:ext cx="331304" cy="92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38E9B1-CD12-41F0-818C-60B858C362BD}"/>
                  </a:ext>
                </a:extLst>
              </p:cNvPr>
              <p:cNvSpPr txBox="1"/>
              <p:nvPr/>
            </p:nvSpPr>
            <p:spPr>
              <a:xfrm>
                <a:off x="5308696" y="5213034"/>
                <a:ext cx="5446619" cy="1140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𝑻𝒐𝒐𝒍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I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𝟏𝟐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𝟏𝟐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8E9B1-CD12-41F0-818C-60B858C36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96" y="5213034"/>
                <a:ext cx="5446619" cy="11409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ADFDA40-8AC8-45D5-B174-9A815E6D7869}"/>
              </a:ext>
            </a:extLst>
          </p:cNvPr>
          <p:cNvSpPr txBox="1"/>
          <p:nvPr/>
        </p:nvSpPr>
        <p:spPr>
          <a:xfrm>
            <a:off x="4166455" y="148022"/>
            <a:ext cx="3604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SFSS1095"/>
              </a:rPr>
              <a:t>ANSWER (CONTD..)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23143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ACA77D-A2D1-406C-B85E-12FB7ECF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48" y="862855"/>
            <a:ext cx="6869521" cy="5471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561E19B-0C13-4615-9EA2-7D2D5FB03976}"/>
              </a:ext>
            </a:extLst>
          </p:cNvPr>
          <p:cNvSpPr txBox="1"/>
          <p:nvPr/>
        </p:nvSpPr>
        <p:spPr>
          <a:xfrm>
            <a:off x="2375060" y="152425"/>
            <a:ext cx="7136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EXAMPLE – II (D-H parameters)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66965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58BA8D-C03B-4720-B638-AD8C3A29991B}"/>
              </a:ext>
            </a:extLst>
          </p:cNvPr>
          <p:cNvSpPr txBox="1"/>
          <p:nvPr/>
        </p:nvSpPr>
        <p:spPr>
          <a:xfrm>
            <a:off x="4784034" y="145961"/>
            <a:ext cx="181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SFSS1095"/>
              </a:rPr>
              <a:t>ANSWER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3B730B7-4064-47C4-9AA2-83C60D4C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028"/>
            <a:ext cx="6869521" cy="5471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="" xmlns:a16="http://schemas.microsoft.com/office/drawing/2014/main" id="{7E125F6C-59C4-44E3-B1AE-EA7757DCB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667737"/>
                  </p:ext>
                </p:extLst>
              </p:nvPr>
            </p:nvGraphicFramePr>
            <p:xfrm>
              <a:off x="6869521" y="2137646"/>
              <a:ext cx="4806120" cy="2115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1224">
                      <a:extLst>
                        <a:ext uri="{9D8B030D-6E8A-4147-A177-3AD203B41FA5}">
                          <a16:colId xmlns="" xmlns:a16="http://schemas.microsoft.com/office/drawing/2014/main" val="254882382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2139175370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3194072973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87820413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="" xmlns:a16="http://schemas.microsoft.com/office/drawing/2014/main" val="1263583088"/>
                        </a:ext>
                      </a:extLst>
                    </a:gridCol>
                  </a:tblGrid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936839827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62498059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73440226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532903044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50663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7E125F6C-59C4-44E3-B1AE-EA7757DCB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142742"/>
                  </p:ext>
                </p:extLst>
              </p:nvPr>
            </p:nvGraphicFramePr>
            <p:xfrm>
              <a:off x="6869521" y="2137646"/>
              <a:ext cx="4806120" cy="2115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1224">
                      <a:extLst>
                        <a:ext uri="{9D8B030D-6E8A-4147-A177-3AD203B41FA5}">
                          <a16:colId xmlns:a16="http://schemas.microsoft.com/office/drawing/2014/main" val="254882382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2139175370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3194072973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878204137"/>
                        </a:ext>
                      </a:extLst>
                    </a:gridCol>
                    <a:gridCol w="961224">
                      <a:extLst>
                        <a:ext uri="{9D8B030D-6E8A-4147-A177-3AD203B41FA5}">
                          <a16:colId xmlns:a16="http://schemas.microsoft.com/office/drawing/2014/main" val="1263583088"/>
                        </a:ext>
                      </a:extLst>
                    </a:gridCol>
                  </a:tblGrid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1429" r="-4025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1429" r="-3025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3" t="-1429" r="-2025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33" t="-1429" r="-1025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33" t="-1429" r="-253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839827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102899" r="-402532" b="-3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102899" r="-302532" b="-3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3" t="-102899" r="-202532" b="-3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33" t="-102899" r="-102532" b="-3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33" t="-102899" r="-2532" b="-305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498059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200000" r="-40253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200000" r="-30253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3" t="-200000" r="-20253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33" t="-200000" r="-10253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33" t="-200000" r="-2532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440226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304348" r="-40253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304348" r="-30253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3" t="-304348" r="-20253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33" t="-304348" r="-10253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33" t="-304348" r="-253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903044"/>
                      </a:ext>
                    </a:extLst>
                  </a:tr>
                  <a:tr h="423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3" t="-398571" r="-40253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398571" r="-30253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3" t="-398571" r="-20253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33" t="-398571" r="-10253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33" t="-398571" r="-253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663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73DBBF-44AA-4EEE-AC0C-0BBAC4C19362}"/>
              </a:ext>
            </a:extLst>
          </p:cNvPr>
          <p:cNvSpPr txBox="1"/>
          <p:nvPr/>
        </p:nvSpPr>
        <p:spPr>
          <a:xfrm>
            <a:off x="7063409" y="1431985"/>
            <a:ext cx="4187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SFSS1095"/>
              </a:rPr>
              <a:t>D-H parameters in Tabular form </a:t>
            </a:r>
            <a:endParaRPr lang="en-I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B9791C9A-2881-4C07-9EA4-4A3D9F4A1AE9}"/>
                  </a:ext>
                </a:extLst>
              </p:cNvPr>
              <p:cNvSpPr txBox="1"/>
              <p:nvPr/>
            </p:nvSpPr>
            <p:spPr>
              <a:xfrm>
                <a:off x="2543982" y="1462037"/>
                <a:ext cx="450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91C9A-2881-4C07-9EA4-4A3D9F4A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82" y="1462037"/>
                <a:ext cx="45057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BD092AC4-3598-41E3-991B-EA0CE3EEEE15}"/>
                  </a:ext>
                </a:extLst>
              </p:cNvPr>
              <p:cNvSpPr txBox="1"/>
              <p:nvPr/>
            </p:nvSpPr>
            <p:spPr>
              <a:xfrm>
                <a:off x="4947042" y="1224675"/>
                <a:ext cx="450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092AC4-3598-41E3-991B-EA0CE3EE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42" y="1224675"/>
                <a:ext cx="45057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9E2CEFB-4A6D-482F-8FEF-3A80BE6EB022}"/>
              </a:ext>
            </a:extLst>
          </p:cNvPr>
          <p:cNvCxnSpPr>
            <a:cxnSpLocks/>
          </p:cNvCxnSpPr>
          <p:nvPr/>
        </p:nvCxnSpPr>
        <p:spPr>
          <a:xfrm>
            <a:off x="1417112" y="1908313"/>
            <a:ext cx="270431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8D147B8-2BCD-4CB1-8F6A-6645A90D7F99}"/>
              </a:ext>
            </a:extLst>
          </p:cNvPr>
          <p:cNvCxnSpPr>
            <a:cxnSpLocks/>
          </p:cNvCxnSpPr>
          <p:nvPr/>
        </p:nvCxnSpPr>
        <p:spPr>
          <a:xfrm>
            <a:off x="4108174" y="1649031"/>
            <a:ext cx="1974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93750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F81E24-7EFE-4F94-9522-2678107063A3}"/>
              </a:ext>
            </a:extLst>
          </p:cNvPr>
          <p:cNvSpPr txBox="1"/>
          <p:nvPr/>
        </p:nvSpPr>
        <p:spPr>
          <a:xfrm>
            <a:off x="0" y="1005227"/>
            <a:ext cx="4731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SFSS1095"/>
              </a:rPr>
              <a:t>The link transformation matrices are</a:t>
            </a:r>
            <a:endParaRPr lang="en-I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8A8C5F8-7C26-4F75-A7E2-FC98F77564A6}"/>
                  </a:ext>
                </a:extLst>
              </p:cNvPr>
              <p:cNvSpPr txBox="1"/>
              <p:nvPr/>
            </p:nvSpPr>
            <p:spPr>
              <a:xfrm>
                <a:off x="209066" y="1631915"/>
                <a:ext cx="2257476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>
                                            <a:lumMod val="85000"/>
                                            <a:lumOff val="1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8C5F8-7C26-4F75-A7E2-FC98F775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6" y="1631915"/>
                <a:ext cx="2257476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0BE142AC-8BD7-449F-AB65-CBB4D37B6253}"/>
                  </a:ext>
                </a:extLst>
              </p:cNvPr>
              <p:cNvSpPr txBox="1"/>
              <p:nvPr/>
            </p:nvSpPr>
            <p:spPr>
              <a:xfrm>
                <a:off x="3038406" y="1607520"/>
                <a:ext cx="2384114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smtClean="0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E142AC-8BD7-449F-AB65-CBB4D37B6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06" y="1607520"/>
                <a:ext cx="2384114" cy="113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E829F1E-D834-48A2-8F67-8B85443AF8D8}"/>
                  </a:ext>
                </a:extLst>
              </p:cNvPr>
              <p:cNvSpPr txBox="1"/>
              <p:nvPr/>
            </p:nvSpPr>
            <p:spPr>
              <a:xfrm>
                <a:off x="5761728" y="1607520"/>
                <a:ext cx="2192203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smtClean="0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>
                                                <a:lumMod val="85000"/>
                                                <a:lumOff val="1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29F1E-D834-48A2-8F67-8B85443A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728" y="1607520"/>
                <a:ext cx="2192203" cy="1133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F4A6399-7F68-4662-9C73-F6F38DA13C8C}"/>
                  </a:ext>
                </a:extLst>
              </p:cNvPr>
              <p:cNvSpPr txBox="1"/>
              <p:nvPr/>
            </p:nvSpPr>
            <p:spPr>
              <a:xfrm>
                <a:off x="8557688" y="1607520"/>
                <a:ext cx="2183675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>
                                            <a:lumMod val="85000"/>
                                            <a:lumOff val="1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4A6399-7F68-4662-9C73-F6F38DA1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688" y="1607520"/>
                <a:ext cx="2183675" cy="1133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DCFD8F9-1AC6-41C5-AEE2-99A3BF06B116}"/>
                  </a:ext>
                </a:extLst>
              </p:cNvPr>
              <p:cNvSpPr txBox="1"/>
              <p:nvPr/>
            </p:nvSpPr>
            <p:spPr>
              <a:xfrm>
                <a:off x="209066" y="3152546"/>
                <a:ext cx="3578087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To find the transformation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  <m:e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FSS1095"/>
                  </a:rPr>
                  <a:t>, we have </a:t>
                </a:r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CFD8F9-1AC6-41C5-AEE2-99A3BF06B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6" y="3152546"/>
                <a:ext cx="3578087" cy="879856"/>
              </a:xfrm>
              <a:prstGeom prst="rect">
                <a:avLst/>
              </a:prstGeom>
              <a:blipFill>
                <a:blip r:embed="rId6"/>
                <a:stretch>
                  <a:fillRect l="-2555" t="-5556" r="-341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3A3E4FDA-0FD5-4425-8663-019705C339D6}"/>
                  </a:ext>
                </a:extLst>
              </p:cNvPr>
              <p:cNvSpPr/>
              <p:nvPr/>
            </p:nvSpPr>
            <p:spPr>
              <a:xfrm>
                <a:off x="4771163" y="3316982"/>
                <a:ext cx="4014951" cy="488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n-I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  <m:sPre>
                        <m:sPre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  <m:sPre>
                        <m:sPre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sPre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3E4FDA-0FD5-4425-8663-019705C3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63" y="3316982"/>
                <a:ext cx="4014951" cy="488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0">
            <a:extLst>
              <a:ext uri="{FF2B5EF4-FFF2-40B4-BE49-F238E27FC236}">
                <a16:creationId xmlns="" xmlns:a16="http://schemas.microsoft.com/office/drawing/2014/main" id="{7410F132-C6F2-4204-B29A-582B03B0D79F}"/>
              </a:ext>
            </a:extLst>
          </p:cNvPr>
          <p:cNvSpPr/>
          <p:nvPr/>
        </p:nvSpPr>
        <p:spPr>
          <a:xfrm rot="16200000">
            <a:off x="3966617" y="3225924"/>
            <a:ext cx="399676" cy="758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Down Arrow 10">
            <a:extLst>
              <a:ext uri="{FF2B5EF4-FFF2-40B4-BE49-F238E27FC236}">
                <a16:creationId xmlns="" xmlns:a16="http://schemas.microsoft.com/office/drawing/2014/main" id="{0CCEBCBF-035E-4FA1-B6EF-BB8DCE7BC2F9}"/>
              </a:ext>
            </a:extLst>
          </p:cNvPr>
          <p:cNvSpPr/>
          <p:nvPr/>
        </p:nvSpPr>
        <p:spPr>
          <a:xfrm rot="16200000">
            <a:off x="3966617" y="4182965"/>
            <a:ext cx="399676" cy="758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2A1AC7F9-66E7-44E9-AEC3-2C2E55A270BD}"/>
                  </a:ext>
                </a:extLst>
              </p:cNvPr>
              <p:cNvSpPr txBox="1"/>
              <p:nvPr/>
            </p:nvSpPr>
            <p:spPr>
              <a:xfrm>
                <a:off x="4922935" y="3991789"/>
                <a:ext cx="4391202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𝟏𝟐𝟒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I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𝟏𝟐𝟒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𝟏𝟐𝟒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𝟏𝟐𝟒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IN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1AC7F9-66E7-44E9-AEC3-2C2E55A2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35" y="3991789"/>
                <a:ext cx="4391202" cy="1133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C98797C-4902-4352-BA97-579AF3DC4A2D}"/>
              </a:ext>
            </a:extLst>
          </p:cNvPr>
          <p:cNvSpPr txBox="1"/>
          <p:nvPr/>
        </p:nvSpPr>
        <p:spPr>
          <a:xfrm>
            <a:off x="4166455" y="148022"/>
            <a:ext cx="3604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SFSS1095"/>
              </a:rPr>
              <a:t>ANSWER (CONTD..)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10846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3DC2-5599-43D7-9E00-1EF46298FDA3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7085B5-43CE-42F7-B4AF-D095FEF7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83" y="1067619"/>
            <a:ext cx="7791855" cy="4722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DE2B7C7-163F-43FF-B940-702B90DC5589}"/>
              </a:ext>
            </a:extLst>
          </p:cNvPr>
          <p:cNvSpPr txBox="1"/>
          <p:nvPr/>
        </p:nvSpPr>
        <p:spPr>
          <a:xfrm>
            <a:off x="271669" y="140743"/>
            <a:ext cx="10105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cap="all" spc="200" dirty="0">
                <a:solidFill>
                  <a:srgbClr val="FF0000"/>
                </a:solidFill>
              </a:rPr>
              <a:t>EXAMPLE – III ( CALCULATE D-H </a:t>
            </a:r>
            <a:r>
              <a:rPr lang="en-IN" sz="2000" b="1" cap="all" spc="200" dirty="0" smtClean="0">
                <a:solidFill>
                  <a:srgbClr val="FF0000"/>
                </a:solidFill>
              </a:rPr>
              <a:t>parameters)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5631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3DC2-5599-43D7-9E00-1EF46298FDA3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DE2B7C7-163F-43FF-B940-702B90DC5589}"/>
                  </a:ext>
                </a:extLst>
              </p:cNvPr>
              <p:cNvSpPr txBox="1"/>
              <p:nvPr/>
            </p:nvSpPr>
            <p:spPr>
              <a:xfrm>
                <a:off x="271669" y="140743"/>
                <a:ext cx="10105138" cy="417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b="1" cap="all" spc="200" dirty="0" smtClean="0">
                    <a:solidFill>
                      <a:srgbClr val="FF0000"/>
                    </a:solidFill>
                  </a:rPr>
                  <a:t>EXAMPLE – IV </a:t>
                </a:r>
                <a:r>
                  <a:rPr lang="en-IN" sz="2000" b="1" cap="all" spc="200" dirty="0">
                    <a:solidFill>
                      <a:srgbClr val="FF0000"/>
                    </a:solidFill>
                  </a:rPr>
                  <a:t>( CALCULATE D-H parameters and find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000" b="1" i="1" cap="all" spc="2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US" sz="2000" b="1" i="1" cap="all" spc="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  <m:sup>
                        <m:r>
                          <a:rPr lang="en-US" sz="2000" b="1" i="1" cap="all" spc="2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sup>
                      <m:e>
                        <m:r>
                          <a:rPr lang="en-US" sz="2000" b="1" i="1" cap="all" spc="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 i="1" cap="all" spc="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cap="all" spc="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sPre>
                  </m:oMath>
                </a14:m>
                <a:r>
                  <a:rPr lang="en-IN" sz="2000" b="1" cap="all" spc="200" dirty="0">
                    <a:solidFill>
                      <a:srgbClr val="FF0000"/>
                    </a:solidFill>
                  </a:rPr>
                  <a:t>)</a:t>
                </a:r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DE2B7C7-163F-43FF-B940-702B90DC5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9" y="140743"/>
                <a:ext cx="10105138" cy="417037"/>
              </a:xfrm>
              <a:prstGeom prst="rect">
                <a:avLst/>
              </a:prstGeom>
              <a:blipFill rotWithShape="1">
                <a:blip r:embed="rId2"/>
                <a:stretch>
                  <a:fillRect l="-664" t="-2941" b="-26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62" y="1021499"/>
            <a:ext cx="8313288" cy="48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BB69C50-43FA-433A-A209-92AFED183D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1269" y="176416"/>
            <a:ext cx="4180174" cy="6749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INVERSE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5B350DF-583C-4614-BC86-086F6FCEBD83}"/>
                  </a:ext>
                </a:extLst>
              </p:cNvPr>
              <p:cNvSpPr/>
              <p:nvPr/>
            </p:nvSpPr>
            <p:spPr>
              <a:xfrm>
                <a:off x="0" y="1441022"/>
                <a:ext cx="11902233" cy="107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If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I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  <m:d>
                      <m:dPr>
                        <m:begChr m:val="["/>
                        <m:endChr m:val="]"/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𝑨𝒄𝒐𝒔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</m:sSub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sub>
                            </m:sSub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I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sub>
                            </m:sSub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</m:acc>
                    <m:r>
                      <a:rPr lang="en-I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  <m:r>
                                <a:rPr lang="en-I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B350DF-583C-4614-BC86-086F6FCEB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1022"/>
                <a:ext cx="11902233" cy="1075103"/>
              </a:xfrm>
              <a:prstGeom prst="rect">
                <a:avLst/>
              </a:prstGeom>
              <a:blipFill>
                <a:blip r:embed="rId2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6">
            <a:extLst>
              <a:ext uri="{FF2B5EF4-FFF2-40B4-BE49-F238E27FC236}">
                <a16:creationId xmlns="" xmlns:a16="http://schemas.microsoft.com/office/drawing/2014/main" id="{C959E13E-BFA5-46D7-9983-33FA2B9EAF80}"/>
              </a:ext>
            </a:extLst>
          </p:cNvPr>
          <p:cNvSpPr/>
          <p:nvPr/>
        </p:nvSpPr>
        <p:spPr>
          <a:xfrm>
            <a:off x="4771697" y="2385848"/>
            <a:ext cx="504496" cy="7199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09B15EC-4948-426A-ABBF-F63F70E5B7C9}"/>
              </a:ext>
            </a:extLst>
          </p:cNvPr>
          <p:cNvSpPr/>
          <p:nvPr/>
        </p:nvSpPr>
        <p:spPr>
          <a:xfrm>
            <a:off x="3124796" y="3230118"/>
            <a:ext cx="4376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DOES THIS LOOK FAMILIAR ???</a:t>
            </a:r>
            <a:endParaRPr lang="en-IN" sz="2400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7FF9A6D-5AC0-4B66-A145-1B4D0155C0A8}"/>
                  </a:ext>
                </a:extLst>
              </p:cNvPr>
              <p:cNvSpPr/>
              <p:nvPr/>
            </p:nvSpPr>
            <p:spPr>
              <a:xfrm>
                <a:off x="732010" y="3839109"/>
                <a:ext cx="10727979" cy="198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SOLUTION ALWAYS COMPUTES VALUE OF </a:t>
                </a:r>
                <a:r>
                  <a:rPr lang="el-GR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θ</a:t>
                </a:r>
                <a:r>
                  <a:rPr lang="en-IN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 between 0 and 180 degrees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For any axis—angle pair 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), there is another pair, namely, (</a:t>
                </a:r>
                <a14:m>
                  <m:oMath xmlns:m="http://schemas.openxmlformats.org/officeDocument/2006/math">
                    <m:r>
                      <a:rPr lang="en-IN" sz="2400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Pre>
                      <m:sPrePr>
                        <m:ctrlPr>
                          <a:rPr lang="en-IN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Franklin Gothic Book" panose="020B0503020102020204" pitchFamily="34" charset="0"/>
                  </a:rPr>
                  <a:t>), which results in the same orientation in space, with the same rotation matrix describing it. Therefore, in converting from a rotation-matrix into an angle—axis representation, we are faced with choosing between solutions.</a:t>
                </a:r>
                <a:endParaRPr lang="en-IN" sz="2400" b="1" dirty="0">
                  <a:solidFill>
                    <a:srgbClr val="00B05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FF9A6D-5AC0-4B66-A145-1B4D0155C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0" y="3839109"/>
                <a:ext cx="10727979" cy="1985095"/>
              </a:xfrm>
              <a:prstGeom prst="rect">
                <a:avLst/>
              </a:prstGeom>
              <a:blipFill>
                <a:blip r:embed="rId3"/>
                <a:stretch>
                  <a:fillRect l="-795" t="-2154" r="-1307" b="-6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0FE05B-F24D-4611-A116-072D9C66C329}"/>
              </a:ext>
            </a:extLst>
          </p:cNvPr>
          <p:cNvSpPr txBox="1"/>
          <p:nvPr/>
        </p:nvSpPr>
        <p:spPr>
          <a:xfrm>
            <a:off x="901146" y="6566265"/>
            <a:ext cx="22926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050" dirty="0">
                <a:solidFill>
                  <a:srgbClr val="000000"/>
                </a:solidFill>
              </a:rPr>
              <a:t>DESCRIPTIONS OF ORIENTATION</a:t>
            </a:r>
          </a:p>
        </p:txBody>
      </p:sp>
    </p:spTree>
    <p:extLst>
      <p:ext uri="{BB962C8B-B14F-4D97-AF65-F5344CB8AC3E}">
        <p14:creationId xmlns:p14="http://schemas.microsoft.com/office/powerpoint/2010/main" val="329851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63312D4-F604-4FBE-A7B3-0565A6275E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1136" y="176416"/>
            <a:ext cx="7729728" cy="82206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 3 (TRY IN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9A8F6937-49AD-43A5-AD31-0B36FE9FBDC9}"/>
                  </a:ext>
                </a:extLst>
              </p:cNvPr>
              <p:cNvSpPr/>
              <p:nvPr/>
            </p:nvSpPr>
            <p:spPr>
              <a:xfrm>
                <a:off x="1135117" y="1302332"/>
                <a:ext cx="9099016" cy="16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QUESTION I – A frame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is described as initially coincident with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 We then rotate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about the 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[0.707, 707, 0]</m:t>
                        </m:r>
                      </m:e>
                      <m:sup>
                        <m:r>
                          <a:rPr lang="en-I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(passing through the origin) by an amount </a:t>
                </a:r>
                <a:r>
                  <a:rPr lang="el-GR" sz="2400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θ</a:t>
                </a:r>
                <a:r>
                  <a:rPr lang="en-IN" sz="2400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=</a:t>
                </a:r>
                <a:r>
                  <a:rPr lang="en-US" sz="2400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30 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degrees. Give the frame description of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</a:t>
                </a:r>
                <a:endParaRPr lang="en-IN" sz="2400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F6937-49AD-43A5-AD31-0B36FE9FB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17" y="1302332"/>
                <a:ext cx="9099016" cy="1615763"/>
              </a:xfrm>
              <a:prstGeom prst="rect">
                <a:avLst/>
              </a:prstGeom>
              <a:blipFill>
                <a:blip r:embed="rId2"/>
                <a:stretch>
                  <a:fillRect l="-1005" t="-2642" r="-1072" b="-7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D7DCA7E6-E0A4-4C4C-B6AF-7688B17516C9}"/>
                  </a:ext>
                </a:extLst>
              </p:cNvPr>
              <p:cNvSpPr/>
              <p:nvPr/>
            </p:nvSpPr>
            <p:spPr>
              <a:xfrm>
                <a:off x="1045779" y="3378125"/>
                <a:ext cx="9099016" cy="1677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QUESTION II – A frame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is described as initially coincident with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{A}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 We then rotate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about the 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[0.707, 707, 0]</m:t>
                        </m:r>
                      </m:e>
                      <m:sup>
                        <m:r>
                          <a:rPr lang="en-I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(passing through the point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=[1, 2, 3]</m:t>
                        </m:r>
                      </m:e>
                    </m:sPre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) by an amount </a:t>
                </a:r>
                <a:r>
                  <a:rPr lang="el-GR" sz="2400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θ</a:t>
                </a:r>
                <a:r>
                  <a:rPr lang="en-IN" sz="2400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=</a:t>
                </a:r>
                <a:r>
                  <a:rPr lang="en-US" sz="2400" i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 30 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degrees. Give the frame description of </a:t>
                </a:r>
                <a:r>
                  <a:rPr lang="en-US" sz="2400" i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{B}</a:t>
                </a:r>
                <a:r>
                  <a:rPr lang="en-US" sz="2400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.</a:t>
                </a:r>
                <a:endParaRPr lang="en-IN" sz="2400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DCA7E6-E0A4-4C4C-B6AF-7688B1751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79" y="3378125"/>
                <a:ext cx="9099016" cy="1677319"/>
              </a:xfrm>
              <a:prstGeom prst="rect">
                <a:avLst/>
              </a:prstGeom>
              <a:blipFill>
                <a:blip r:embed="rId3"/>
                <a:stretch>
                  <a:fillRect l="-1072" t="-2545" b="-4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CD6118D-6E8B-4A26-BFD8-A280AE52352E}"/>
              </a:ext>
            </a:extLst>
          </p:cNvPr>
          <p:cNvSpPr txBox="1"/>
          <p:nvPr/>
        </p:nvSpPr>
        <p:spPr>
          <a:xfrm>
            <a:off x="901146" y="6566265"/>
            <a:ext cx="22926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050" dirty="0">
                <a:solidFill>
                  <a:srgbClr val="000000"/>
                </a:solidFill>
              </a:rPr>
              <a:t>DESCRIPTIONS OF ORIENTATION</a:t>
            </a:r>
          </a:p>
        </p:txBody>
      </p:sp>
    </p:spTree>
    <p:extLst>
      <p:ext uri="{BB962C8B-B14F-4D97-AF65-F5344CB8AC3E}">
        <p14:creationId xmlns:p14="http://schemas.microsoft.com/office/powerpoint/2010/main" val="366950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83DC2-5599-43D7-9E00-1EF46298FDA3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1DDB3FE-D5CA-4FAF-8CAD-50BF62A55084}"/>
              </a:ext>
            </a:extLst>
          </p:cNvPr>
          <p:cNvSpPr txBox="1"/>
          <p:nvPr/>
        </p:nvSpPr>
        <p:spPr>
          <a:xfrm>
            <a:off x="2425148" y="47488"/>
            <a:ext cx="7649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4000" b="1" cap="all" spc="200" dirty="0">
                <a:solidFill>
                  <a:srgbClr val="000000"/>
                </a:solidFill>
              </a:rPr>
              <a:t>MODULE 1 – LECTURE 5</a:t>
            </a:r>
            <a:endParaRPr lang="en-IN" sz="4000" b="1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2418CA9-9546-4F6D-AF9C-8B3C112B475C}"/>
              </a:ext>
            </a:extLst>
          </p:cNvPr>
          <p:cNvGrpSpPr/>
          <p:nvPr/>
        </p:nvGrpSpPr>
        <p:grpSpPr>
          <a:xfrm>
            <a:off x="225285" y="2547730"/>
            <a:ext cx="10939152" cy="881270"/>
            <a:chOff x="185530" y="1232453"/>
            <a:chExt cx="10939152" cy="88127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5571010F-550E-49B8-8AEC-EEC55F15ACBC}"/>
                </a:ext>
              </a:extLst>
            </p:cNvPr>
            <p:cNvCxnSpPr/>
            <p:nvPr/>
          </p:nvCxnSpPr>
          <p:spPr>
            <a:xfrm>
              <a:off x="185530" y="1232453"/>
              <a:ext cx="1093915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563833C9-17B6-4501-AE2E-4D2C08AF1E0A}"/>
                </a:ext>
              </a:extLst>
            </p:cNvPr>
            <p:cNvCxnSpPr/>
            <p:nvPr/>
          </p:nvCxnSpPr>
          <p:spPr>
            <a:xfrm>
              <a:off x="185530" y="2113723"/>
              <a:ext cx="1093915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DAB6B7-9E67-4CA4-B72D-05ECD82DB954}"/>
                </a:ext>
              </a:extLst>
            </p:cNvPr>
            <p:cNvSpPr txBox="1"/>
            <p:nvPr/>
          </p:nvSpPr>
          <p:spPr>
            <a:xfrm>
              <a:off x="3359426" y="1288368"/>
              <a:ext cx="610925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4400" cap="all" spc="200" dirty="0">
                  <a:solidFill>
                    <a:srgbClr val="000000"/>
                  </a:solidFill>
                </a:rPr>
                <a:t>DH Parameters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8694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AFA200F2-B55B-4F96-9ED5-6F9A8882C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90" y="895429"/>
                <a:ext cx="7693572" cy="53224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A joint connects two or more links.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A joint imposes constraints on the links it connects.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2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free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rigid bodies have 6+6 degrees of freedom.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Hinge joint connecting two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free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rigid bodies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6+1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degrees of freedom.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Franklin Gothic Book" panose="020B0503020102020204" pitchFamily="34" charset="0"/>
                  </a:rPr>
                  <a:t>Hinge joint imposes 5 constraints, i.e., hinge joint allows 1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relative (rotary) degree of freedom.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Degree of freedom of a joint in 3D space: 6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−m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where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m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is the number of constraint imposed.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Serial manipulators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All joints actuated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IN" sz="2400" dirty="0">
                    <a:latin typeface="Franklin Gothic Book" panose="020B0503020102020204" pitchFamily="34" charset="0"/>
                  </a:rPr>
                  <a:t>One-degree-of-freedom joints used.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</a:rPr>
                  <a:t>Parallel and hybrid manipulators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Some joints </a:t>
                </a:r>
                <a:r>
                  <a:rPr lang="en-US" sz="2400" i="1" dirty="0">
                    <a:latin typeface="Franklin Gothic Book" panose="020B0503020102020204" pitchFamily="34" charset="0"/>
                  </a:rPr>
                  <a:t>passive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Multi-degree-of-freedom joints can be used.</a:t>
                </a:r>
                <a:endParaRPr lang="en-IN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FA200F2-B55B-4F96-9ED5-6F9A8882C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90" y="895429"/>
                <a:ext cx="7693572" cy="5322491"/>
              </a:xfrm>
              <a:blipFill>
                <a:blip r:embed="rId2"/>
                <a:stretch>
                  <a:fillRect l="-1109" t="-1489" r="-1347" b="-1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445EB08-DEE0-4E18-952B-157419CE8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29" y="1377190"/>
            <a:ext cx="3962400" cy="2228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6CEDE7-D259-4897-8FB4-90B8D8B1FBF9}"/>
              </a:ext>
            </a:extLst>
          </p:cNvPr>
          <p:cNvSpPr txBox="1"/>
          <p:nvPr/>
        </p:nvSpPr>
        <p:spPr>
          <a:xfrm>
            <a:off x="3266661" y="175167"/>
            <a:ext cx="6109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JOINTS (REVIEWED)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97421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9434D03-24D2-44A7-8824-27958EE76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808383"/>
            <a:ext cx="5066270" cy="571161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A21E14F-D24D-463F-AB59-131FB864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368" y="3652284"/>
            <a:ext cx="5746216" cy="1340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To mathematically represent joints, the constraints associated with joints must be studied.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67D67B-2B3F-45D6-A4F4-C8DDF9479177}"/>
              </a:ext>
            </a:extLst>
          </p:cNvPr>
          <p:cNvSpPr txBox="1"/>
          <p:nvPr/>
        </p:nvSpPr>
        <p:spPr>
          <a:xfrm>
            <a:off x="2511287" y="182570"/>
            <a:ext cx="6579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TYPES OF JOINTS (REVIEWED)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40213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2109D4-E33B-434F-9913-F900C03A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318"/>
            <a:ext cx="6945157" cy="5689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372DB097-240E-49FE-A0FA-2767C02B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771" y="923797"/>
            <a:ext cx="5131229" cy="173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Associated with a rotary joint is a line about which relative rotational motion of two connected bodies is allowed – also called joint axis.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D9162C33-2842-469A-B127-058040C3D309}"/>
              </a:ext>
            </a:extLst>
          </p:cNvPr>
          <p:cNvCxnSpPr/>
          <p:nvPr/>
        </p:nvCxnSpPr>
        <p:spPr>
          <a:xfrm flipV="1">
            <a:off x="4014952" y="3909848"/>
            <a:ext cx="283779" cy="1429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3BF4B6A6-09B7-4F18-81EB-D6F9A50375E4}"/>
              </a:ext>
            </a:extLst>
          </p:cNvPr>
          <p:cNvSpPr txBox="1">
            <a:spLocks/>
          </p:cNvSpPr>
          <p:nvPr/>
        </p:nvSpPr>
        <p:spPr>
          <a:xfrm>
            <a:off x="2989102" y="5283122"/>
            <a:ext cx="2335477" cy="517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BAFB5"/>
              </a:buClr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Franklin Gothic Book" panose="020B0503020102020204" pitchFamily="34" charset="0"/>
              </a:rPr>
              <a:t>Rotary joint 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="" xmlns:a16="http://schemas.microsoft.com/office/drawing/2014/main" id="{CA32F0AA-CFD2-4655-AF5C-252347E23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0770" y="2419546"/>
                <a:ext cx="5131229" cy="1384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9BAFB5"/>
                  </a:buClr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Orientation of rigid body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 is given by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sPre>
                              <m:sPrePr>
                                <m:ctrlP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I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  <m:r>
                                      <a:rPr lang="en-I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I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sPre>
                          </m:e>
                        </m:sPre>
                      </m:e>
                    </m:sPre>
                  </m:oMath>
                </a14:m>
                <a:endParaRPr 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A32F0AA-CFD2-4655-AF5C-252347E2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770" y="2419546"/>
                <a:ext cx="5131229" cy="1384768"/>
              </a:xfrm>
              <a:prstGeom prst="rect">
                <a:avLst/>
              </a:prstGeom>
              <a:blipFill>
                <a:blip r:embed="rId3"/>
                <a:stretch>
                  <a:fillRect l="-1781" t="-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="" xmlns:a16="http://schemas.microsoft.com/office/drawing/2014/main" id="{858CCDA1-05DE-44AF-931F-F3D2D61E9E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6835" y="923797"/>
                <a:ext cx="3301896" cy="517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9BAFB5"/>
                  </a:buClr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Unit vector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58CCDA1-05DE-44AF-931F-F3D2D61E9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35" y="923797"/>
                <a:ext cx="3301896" cy="517107"/>
              </a:xfrm>
              <a:prstGeom prst="rect">
                <a:avLst/>
              </a:prstGeom>
              <a:blipFill>
                <a:blip r:embed="rId4"/>
                <a:stretch>
                  <a:fillRect l="-2957" t="-8333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="" xmlns:a16="http://schemas.microsoft.com/office/drawing/2014/main" id="{ED71FEB1-4008-437A-9D90-6476F3F82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5157" y="3804314"/>
                <a:ext cx="5017600" cy="939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9BAFB5"/>
                  </a:buClr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Rotation axis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 is fixed in</a:t>
                </a:r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. For point P on rotary axis</a:t>
                </a:r>
                <a:r>
                  <a:rPr lang="en-US" sz="28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Franklin Gothic Book" panose="020B05030201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D71FEB1-4008-437A-9D90-6476F3F8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157" y="3804314"/>
                <a:ext cx="5017600" cy="939001"/>
              </a:xfrm>
              <a:prstGeom prst="rect">
                <a:avLst/>
              </a:prstGeom>
              <a:blipFill>
                <a:blip r:embed="rId5"/>
                <a:stretch>
                  <a:fillRect l="-1823" t="-3247" r="-1215" b="-14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29BE166A-F126-40DB-982E-EAFDC353D151}"/>
                  </a:ext>
                </a:extLst>
              </p:cNvPr>
              <p:cNvSpPr/>
              <p:nvPr/>
            </p:nvSpPr>
            <p:spPr>
              <a:xfrm>
                <a:off x="4776949" y="5339234"/>
                <a:ext cx="7604236" cy="584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sPre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Pre>
                            <m:sPre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sPre>
                          <m:sPre>
                            <m:sPre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sPr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Pre>
                                <m:sPre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sPre>
                            </m:e>
                          </m:sPre>
                        </m:e>
                      </m:sPre>
                    </m:oMath>
                  </m:oMathPara>
                </a14:m>
                <a:endParaRPr lang="en-I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BE166A-F126-40DB-982E-EAFDC353D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49" y="5339234"/>
                <a:ext cx="7604236" cy="584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91F56B0-3979-4116-8B47-439A00419CC7}"/>
              </a:ext>
            </a:extLst>
          </p:cNvPr>
          <p:cNvCxnSpPr/>
          <p:nvPr/>
        </p:nvCxnSpPr>
        <p:spPr>
          <a:xfrm flipH="1">
            <a:off x="8048294" y="4743315"/>
            <a:ext cx="530773" cy="555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A723488-78A9-43D3-A741-158E63D85298}"/>
              </a:ext>
            </a:extLst>
          </p:cNvPr>
          <p:cNvSpPr txBox="1"/>
          <p:nvPr/>
        </p:nvSpPr>
        <p:spPr>
          <a:xfrm>
            <a:off x="872987" y="152322"/>
            <a:ext cx="10446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CONSTRAINTS IMPOSED BY A ROTARY (R) JOINT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378366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D49F04-0EA2-4753-8235-70AC3446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3DC2-5599-43D7-9E00-1EF46298FDA3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5E561BB0-ED6E-4140-B053-FA6CD47D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923797"/>
            <a:ext cx="6096000" cy="1492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Associated with a prismatic joint is a line about which relative translational motion of two connected bodies is allowed – also called joint axis.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2E0E7C2-9EED-4950-A49D-5B562D712560}"/>
              </a:ext>
            </a:extLst>
          </p:cNvPr>
          <p:cNvSpPr txBox="1">
            <a:spLocks/>
          </p:cNvSpPr>
          <p:nvPr/>
        </p:nvSpPr>
        <p:spPr>
          <a:xfrm>
            <a:off x="5987345" y="2636612"/>
            <a:ext cx="5131229" cy="88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BAFB5"/>
              </a:buClr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Franklin Gothic Book" panose="020B0503020102020204" pitchFamily="34" charset="0"/>
              </a:rPr>
              <a:t>Since prismatic joint allows only translation, we have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C4E8618-8D5B-48BA-9C16-C5FBCB2D865A}"/>
              </a:ext>
            </a:extLst>
          </p:cNvPr>
          <p:cNvCxnSpPr/>
          <p:nvPr/>
        </p:nvCxnSpPr>
        <p:spPr>
          <a:xfrm flipH="1">
            <a:off x="7984312" y="3472679"/>
            <a:ext cx="530773" cy="555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8AE6391-7BCD-46A9-B3FC-C90377FB1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" y="823006"/>
            <a:ext cx="5662594" cy="5294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74F5E583-057E-4130-B03A-EF27C12168B8}"/>
                  </a:ext>
                </a:extLst>
              </p:cNvPr>
              <p:cNvSpPr/>
              <p:nvPr/>
            </p:nvSpPr>
            <p:spPr>
              <a:xfrm>
                <a:off x="4524942" y="4663935"/>
                <a:ext cx="7604236" cy="595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</a:rPr>
                  <a:t>2)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sPre>
                        <m:sPre>
                          <m:sPre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sPre>
                        <m: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IN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Pre>
                              <m:sPre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sPre>
                            <m:sPre>
                              <m:sPre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sPre>
                          </m:e>
                        </m:sPre>
                      </m:e>
                    </m:sPre>
                  </m:oMath>
                </a14:m>
                <a:endParaRPr lang="en-I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F5E583-057E-4130-B03A-EF27C1216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42" y="4663935"/>
                <a:ext cx="7604236" cy="595484"/>
              </a:xfrm>
              <a:prstGeom prst="rect">
                <a:avLst/>
              </a:prstGeom>
              <a:blipFill>
                <a:blip r:embed="rId3"/>
                <a:stretch>
                  <a:fillRect l="-1603" t="-2041" b="-23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AEED7CD-5934-4986-AE7C-DA32C37BBC22}"/>
              </a:ext>
            </a:extLst>
          </p:cNvPr>
          <p:cNvCxnSpPr>
            <a:cxnSpLocks/>
          </p:cNvCxnSpPr>
          <p:nvPr/>
        </p:nvCxnSpPr>
        <p:spPr>
          <a:xfrm flipV="1">
            <a:off x="3484177" y="3975652"/>
            <a:ext cx="517980" cy="140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13581C8D-A7E8-49E6-A96C-86B8576FA551}"/>
              </a:ext>
            </a:extLst>
          </p:cNvPr>
          <p:cNvSpPr txBox="1">
            <a:spLocks/>
          </p:cNvSpPr>
          <p:nvPr/>
        </p:nvSpPr>
        <p:spPr>
          <a:xfrm>
            <a:off x="2458327" y="5292150"/>
            <a:ext cx="3007052" cy="517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BAFB5"/>
              </a:buClr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Franklin Gothic Book" panose="020B0503020102020204" pitchFamily="34" charset="0"/>
              </a:rPr>
              <a:t>Prismatic joint 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774F0534-EA00-48AD-87D0-992E8A39F6D0}"/>
                  </a:ext>
                </a:extLst>
              </p:cNvPr>
              <p:cNvSpPr/>
              <p:nvPr/>
            </p:nvSpPr>
            <p:spPr>
              <a:xfrm>
                <a:off x="6466586" y="4077054"/>
                <a:ext cx="2684709" cy="549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1)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I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sPre>
                      </m:e>
                    </m:sPre>
                  </m:oMath>
                </a14:m>
                <a:endParaRPr lang="en-I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4F0534-EA00-48AD-87D0-992E8A39F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86" y="4077054"/>
                <a:ext cx="2684709" cy="549189"/>
              </a:xfrm>
              <a:prstGeom prst="rect">
                <a:avLst/>
              </a:prstGeom>
              <a:blipFill>
                <a:blip r:embed="rId4"/>
                <a:stretch>
                  <a:fillRect l="-3636" b="-2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65C75BB-61C3-4C17-A359-8ADA807D330A}"/>
              </a:ext>
            </a:extLst>
          </p:cNvPr>
          <p:cNvSpPr txBox="1"/>
          <p:nvPr/>
        </p:nvSpPr>
        <p:spPr>
          <a:xfrm>
            <a:off x="277586" y="137132"/>
            <a:ext cx="1084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cap="all" spc="200" dirty="0">
                <a:solidFill>
                  <a:srgbClr val="FF0000"/>
                </a:solidFill>
              </a:rPr>
              <a:t>CONSTRAINTS IMPOSED BY A Prismatic (P) JOINT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F9BF55-131B-419B-9203-F5F061310DE8}"/>
              </a:ext>
            </a:extLst>
          </p:cNvPr>
          <p:cNvSpPr txBox="1"/>
          <p:nvPr/>
        </p:nvSpPr>
        <p:spPr>
          <a:xfrm>
            <a:off x="1021479" y="6567749"/>
            <a:ext cx="1696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200" dirty="0">
                <a:solidFill>
                  <a:srgbClr val="000000"/>
                </a:solidFill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4175715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24822</TotalTime>
  <Words>3836</Words>
  <Application>Microsoft Office PowerPoint</Application>
  <PresentationFormat>Custom</PresentationFormat>
  <Paragraphs>243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Parcel</vt:lpstr>
      <vt:lpstr>Custom Design</vt:lpstr>
      <vt:lpstr>EQUIVALENT ANGLE-AXIS REPRESENTATION</vt:lpstr>
      <vt:lpstr>PowerPoint Presentation</vt:lpstr>
      <vt:lpstr>INVERSE PROBLEM</vt:lpstr>
      <vt:lpstr>EXAMPLE 3 (TRY IN CLASS)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– ROBOTICS AND ARTIFICIAL INTELLIGENCE</dc:title>
  <dc:creator>Windows User</dc:creator>
  <cp:lastModifiedBy>Dell</cp:lastModifiedBy>
  <cp:revision>335</cp:revision>
  <dcterms:created xsi:type="dcterms:W3CDTF">2020-07-18T12:21:55Z</dcterms:created>
  <dcterms:modified xsi:type="dcterms:W3CDTF">2021-08-06T08:20:32Z</dcterms:modified>
</cp:coreProperties>
</file>