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  <p:sldMasterId id="2147483797" r:id="rId2"/>
    <p:sldMasterId id="2147483809" r:id="rId3"/>
  </p:sldMasterIdLst>
  <p:notesMasterIdLst>
    <p:notesMasterId r:id="rId31"/>
  </p:notesMasterIdLst>
  <p:handoutMasterIdLst>
    <p:handoutMasterId r:id="rId32"/>
  </p:handoutMasterIdLst>
  <p:sldIdLst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31" r:id="rId20"/>
    <p:sldId id="332" r:id="rId21"/>
    <p:sldId id="333" r:id="rId22"/>
    <p:sldId id="334" r:id="rId23"/>
    <p:sldId id="344" r:id="rId24"/>
    <p:sldId id="345" r:id="rId25"/>
    <p:sldId id="346" r:id="rId26"/>
    <p:sldId id="347" r:id="rId27"/>
    <p:sldId id="348" r:id="rId28"/>
    <p:sldId id="319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F14FF-B5A3-4692-83FD-28D497AE0D9A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4382-751B-4E37-A90F-8B77EA73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6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26D63-2235-46A0-B2A2-B40B7854E09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6C4C7-D637-4577-B2EF-3AF1617D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15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3A37-45B0-4FD9-8D89-091AB0194746}" type="datetime1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7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5A9F-A448-47F7-8006-BE02E8BDD56E}" type="datetime1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4FF4-8FA3-4BC1-96BE-576F0ED20AAD}" type="datetime1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7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3A37-45B0-4FD9-8D89-091AB0194746}" type="datetime1">
              <a:rPr lang="en-IN" smtClean="0">
                <a:solidFill>
                  <a:srgbClr val="FFFFFF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29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2CB-F265-44BB-8CB8-C9A2100E7FD3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70" y="0"/>
            <a:ext cx="935130" cy="9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6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A2B9-3D6A-4536-BF8A-D4682E23F85B}" type="datetime1">
              <a:rPr lang="en-IN" smtClean="0">
                <a:solidFill>
                  <a:srgbClr val="FFFFFF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33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513B-C216-41C3-85D5-7111801E7D73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6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CCBC-3554-4086-B935-F25605B643F1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89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7C73-D0C4-4A26-9F14-152248C09CE6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33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3090-E900-4E03-B816-921600BAA6F5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8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1263-50AA-4B7B-BE29-A130ED3CFEA5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8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2CB-F265-44BB-8CB8-C9A2100E7FD3}" type="datetime1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70" y="0"/>
            <a:ext cx="935130" cy="9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22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2F8432-FBD9-41B5-AA64-D2FFFD87123C}" type="datetime1">
              <a:rPr lang="en-IN" smtClean="0"/>
              <a:pPr/>
              <a:t>14-08-2021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94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5A9F-A448-47F7-8006-BE02E8BDD56E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00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4FF4-8FA3-4BC1-96BE-576F0ED20AAD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64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3A37-45B0-4FD9-8D89-091AB0194746}" type="datetime1">
              <a:rPr lang="en-IN" smtClean="0">
                <a:solidFill>
                  <a:srgbClr val="FFFFFF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28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2CB-F265-44BB-8CB8-C9A2100E7FD3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70" y="0"/>
            <a:ext cx="935130" cy="9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8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A2B9-3D6A-4536-BF8A-D4682E23F85B}" type="datetime1">
              <a:rPr lang="en-IN" smtClean="0">
                <a:solidFill>
                  <a:srgbClr val="FFFFFF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69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513B-C216-41C3-85D5-7111801E7D73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79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CCBC-3554-4086-B935-F25605B643F1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11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7C73-D0C4-4A26-9F14-152248C09CE6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14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3090-E900-4E03-B816-921600BAA6F5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2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A2B9-3D6A-4536-BF8A-D4682E23F85B}" type="datetime1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8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1263-50AA-4B7B-BE29-A130ED3CFEA5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22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2F8432-FBD9-41B5-AA64-D2FFFD87123C}" type="datetime1">
              <a:rPr lang="en-IN" smtClean="0"/>
              <a:pPr/>
              <a:t>14-08-2021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318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5A9F-A448-47F7-8006-BE02E8BDD56E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184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4FF4-8FA3-4BC1-96BE-576F0ED20AAD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6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513B-C216-41C3-85D5-7111801E7D73}" type="datetime1">
              <a:rPr lang="en-IN" smtClean="0"/>
              <a:t>14-08-2021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CCBC-3554-4086-B935-F25605B643F1}" type="datetime1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7C73-D0C4-4A26-9F14-152248C09CE6}" type="datetime1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6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3090-E900-4E03-B816-921600BAA6F5}" type="datetime1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1263-50AA-4B7B-BE29-A130ED3CFEA5}" type="datetime1">
              <a:rPr lang="en-IN" smtClean="0"/>
              <a:t>14-08-2021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2F8432-FBD9-41B5-AA64-D2FFFD87123C}" type="datetime1">
              <a:rPr lang="en-IN" smtClean="0"/>
              <a:t>14-08-2021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1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5469E2-9AE6-4197-996B-66FA9ABD615E}" type="datetime1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LECTURE 1 - INTRODUCTION TO ROBOTICS                                                   SEPTEMBER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3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5469E2-9AE6-4197-996B-66FA9ABD615E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5469E2-9AE6-4197-996B-66FA9ABD615E}" type="datetime1">
              <a:rPr lang="en-IN" smtClean="0">
                <a:solidFill>
                  <a:srgbClr val="000000">
                    <a:alpha val="70000"/>
                  </a:srgbClr>
                </a:solidFill>
              </a:rPr>
              <a:pPr/>
              <a:t>14-08-2021</a:t>
            </a:fld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LECTURE 1 - INTRODUCTION TO ROBOTICS                                                   SEPTEMBER 2020</a:t>
            </a:r>
            <a:endParaRPr lang="en-IN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C383DC2-5599-43D7-9E00-1EF46298F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358" y="0"/>
            <a:ext cx="9601200" cy="9433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 smtClean="0">
                <a:solidFill>
                  <a:srgbClr val="FF0000"/>
                </a:solidFill>
              </a:rPr>
              <a:t>WHAT IS A ROBOT ?</a:t>
            </a:r>
            <a:endParaRPr lang="en-IN" sz="6000" b="1" u="sng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492469" y="1072057"/>
            <a:ext cx="738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0000"/>
                </a:solidFill>
              </a:rPr>
              <a:t>Definition </a:t>
            </a:r>
            <a:r>
              <a:rPr lang="en-US" sz="2400" b="1" u="sng" dirty="0">
                <a:solidFill>
                  <a:srgbClr val="000000"/>
                </a:solidFill>
              </a:rPr>
              <a:t>- The Robot Institute of America (1969)</a:t>
            </a:r>
            <a:endParaRPr lang="en-IN" sz="2400" b="1" u="sng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924910" y="2095240"/>
            <a:ext cx="567559" cy="315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2470" y="1662476"/>
            <a:ext cx="5360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a re-programmable, multi-functional manipulator designed to </a:t>
            </a:r>
            <a:r>
              <a:rPr lang="en-US" sz="2400" b="1" dirty="0" smtClean="0">
                <a:solidFill>
                  <a:srgbClr val="000000"/>
                </a:solidFill>
              </a:rPr>
              <a:t>move materials</a:t>
            </a:r>
            <a:r>
              <a:rPr lang="en-US" sz="2400" b="1" dirty="0">
                <a:solidFill>
                  <a:srgbClr val="000000"/>
                </a:solidFill>
              </a:rPr>
              <a:t>, parts, tools or specialized devices through </a:t>
            </a:r>
            <a:r>
              <a:rPr lang="en-US" sz="2400" b="1" dirty="0" smtClean="0">
                <a:solidFill>
                  <a:srgbClr val="000000"/>
                </a:solidFill>
              </a:rPr>
              <a:t>various programmed </a:t>
            </a:r>
            <a:r>
              <a:rPr lang="en-US" sz="2400" b="1" dirty="0">
                <a:solidFill>
                  <a:srgbClr val="000000"/>
                </a:solidFill>
              </a:rPr>
              <a:t>motions for the performance of a variety of tasks</a:t>
            </a: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2469" y="3990012"/>
            <a:ext cx="892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Extent of programming distinguishes robot from CNC machine tools</a:t>
            </a: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468" y="4514300"/>
            <a:ext cx="325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0000"/>
                </a:solidFill>
              </a:rPr>
              <a:t>Definition </a:t>
            </a:r>
            <a:r>
              <a:rPr lang="en-US" sz="2400" b="1" u="sng" dirty="0">
                <a:solidFill>
                  <a:srgbClr val="000000"/>
                </a:solidFill>
              </a:rPr>
              <a:t>- </a:t>
            </a:r>
            <a:r>
              <a:rPr lang="en-US" sz="2400" b="1" u="sng" dirty="0" smtClean="0">
                <a:solidFill>
                  <a:srgbClr val="000000"/>
                </a:solidFill>
              </a:rPr>
              <a:t>Current</a:t>
            </a:r>
            <a:endParaRPr lang="en-IN" sz="2400" b="1" u="sng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2469" y="5016068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intelligent agent, physical or virtual, capable of doing a task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autonomously or with guidance</a:t>
            </a: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2469" y="6014442"/>
            <a:ext cx="9059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Robot 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i="1" dirty="0" smtClean="0">
                <a:solidFill>
                  <a:srgbClr val="000000"/>
                </a:solidFill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</a:rPr>
              <a:t>An </a:t>
            </a:r>
            <a:r>
              <a:rPr lang="en-US" sz="2400" dirty="0">
                <a:solidFill>
                  <a:srgbClr val="000000"/>
                </a:solidFill>
              </a:rPr>
              <a:t>electro-mechanical machine with sensors, electronics </a:t>
            </a:r>
            <a:r>
              <a:rPr lang="en-US" sz="2400" dirty="0" smtClean="0">
                <a:solidFill>
                  <a:srgbClr val="000000"/>
                </a:solidFill>
              </a:rPr>
              <a:t>and </a:t>
            </a:r>
            <a:r>
              <a:rPr lang="en-IN" sz="2400" dirty="0" smtClean="0">
                <a:solidFill>
                  <a:srgbClr val="000000"/>
                </a:solidFill>
              </a:rPr>
              <a:t>guided </a:t>
            </a:r>
            <a:r>
              <a:rPr lang="en-IN" sz="2400" dirty="0">
                <a:solidFill>
                  <a:srgbClr val="000000"/>
                </a:solidFill>
              </a:rPr>
              <a:t>by </a:t>
            </a:r>
            <a:r>
              <a:rPr lang="en-IN" sz="2400" dirty="0" smtClean="0">
                <a:solidFill>
                  <a:srgbClr val="000000"/>
                </a:solidFill>
              </a:rPr>
              <a:t>computers </a:t>
            </a:r>
            <a:endParaRPr lang="en-IN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39918" y="6059206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08388" y="4514304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77" y="1617974"/>
            <a:ext cx="3819758" cy="214626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485696" y="6122291"/>
            <a:ext cx="346842" cy="27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28" y="102843"/>
            <a:ext cx="8983402" cy="83257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DIRECT KINEMATICS of serial robots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10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9903" y="961876"/>
                <a:ext cx="108887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Franklin Gothic Book" panose="020B0503020102020204" pitchFamily="34" charset="0"/>
                  </a:rPr>
                  <a:t>Serial manipulators: One end fixed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b="1" dirty="0" smtClean="0">
                    <a:latin typeface="Franklin Gothic Book" panose="020B0503020102020204" pitchFamily="34" charset="0"/>
                  </a:rPr>
                  <a:t>Links and </a:t>
                </a:r>
                <a:r>
                  <a:rPr lang="en-US" sz="2400" b="1" dirty="0">
                    <a:latin typeface="Franklin Gothic Book" panose="020B0503020102020204" pitchFamily="34" charset="0"/>
                  </a:rPr>
                  <a:t>joints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i="1" dirty="0" smtClean="0">
                    <a:latin typeface="Franklin Gothic Book" panose="020B0503020102020204" pitchFamily="34" charset="0"/>
                  </a:rPr>
                  <a:t> </a:t>
                </a:r>
                <a:r>
                  <a:rPr lang="en-IN" sz="2400" b="1" dirty="0" smtClean="0">
                    <a:latin typeface="Franklin Gothic Book" panose="020B0503020102020204" pitchFamily="34" charset="0"/>
                  </a:rPr>
                  <a:t>Free </a:t>
                </a:r>
                <a:r>
                  <a:rPr lang="en-IN" sz="2400" b="1" dirty="0">
                    <a:latin typeface="Franklin Gothic Book" panose="020B0503020102020204" pitchFamily="34" charset="0"/>
                  </a:rPr>
                  <a:t>end with end-effector.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3" y="961876"/>
                <a:ext cx="10888717" cy="461665"/>
              </a:xfrm>
              <a:prstGeom prst="rect">
                <a:avLst/>
              </a:prstGeom>
              <a:blipFill>
                <a:blip r:embed="rId2"/>
                <a:stretch>
                  <a:fillRect l="-840" t="-9211" r="-896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715259" y="1498848"/>
            <a:ext cx="4821429" cy="4643765"/>
            <a:chOff x="409904" y="1939915"/>
            <a:chExt cx="4821429" cy="46437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04" y="1939915"/>
              <a:ext cx="4821429" cy="464376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2700" y="1975832"/>
              <a:ext cx="15373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 smtClean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Planar 3R Robot</a:t>
              </a:r>
              <a:endParaRPr lang="en-IN" sz="240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6392" y="1534765"/>
            <a:ext cx="5955121" cy="4743351"/>
            <a:chOff x="409903" y="1657449"/>
            <a:chExt cx="5955121" cy="47433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03" y="1657449"/>
              <a:ext cx="5955121" cy="474335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608151" y="5680948"/>
              <a:ext cx="30569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 smtClean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4 DOF SCARA Robot</a:t>
              </a:r>
              <a:endParaRPr lang="en-IN" sz="240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1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662" y="144885"/>
            <a:ext cx="3069020" cy="72747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DEGREES OF FREEDOM</a:t>
            </a:r>
            <a:endParaRPr lang="en-IN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514" y="0"/>
                <a:ext cx="6996947" cy="62179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Gr</m:t>
                    </m:r>
                    <m:acc>
                      <m:accPr>
                        <m:chr m:val="̈"/>
                        <m:ctrlPr>
                          <a:rPr lang="en-I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bler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Kutzbach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Criterion</m:t>
                    </m:r>
                  </m:oMath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𝐷𝑂𝐹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i="1" dirty="0">
                    <a:latin typeface="Franklin Gothic Book" panose="020B0503020102020204" pitchFamily="34" charset="0"/>
                  </a:rPr>
                  <a:t>N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– Total number of links including the fixed link (or base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),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i="1" dirty="0">
                    <a:latin typeface="SFSI1095"/>
                  </a:rPr>
                  <a:t>J </a:t>
                </a:r>
                <a:r>
                  <a:rPr lang="en-US" sz="2400" dirty="0">
                    <a:latin typeface="SFSS1095"/>
                  </a:rPr>
                  <a:t>– Total number of joints connecting </a:t>
                </a:r>
                <a:r>
                  <a:rPr lang="en-US" sz="2400" i="1" dirty="0">
                    <a:latin typeface="SFSI1095"/>
                  </a:rPr>
                  <a:t>only </a:t>
                </a:r>
                <a:r>
                  <a:rPr lang="en-US" sz="2400" dirty="0">
                    <a:latin typeface="SFSS1095"/>
                  </a:rPr>
                  <a:t>two links (</a:t>
                </a:r>
                <a:r>
                  <a:rPr lang="en-US" sz="2400" dirty="0" smtClean="0">
                    <a:latin typeface="SFSS1095"/>
                  </a:rPr>
                  <a:t>if joint </a:t>
                </a:r>
                <a:r>
                  <a:rPr lang="en-US" sz="2400" dirty="0">
                    <a:latin typeface="SFSS1095"/>
                  </a:rPr>
                  <a:t>connects three </a:t>
                </a:r>
                <a:r>
                  <a:rPr lang="en-US" sz="2400" dirty="0" smtClean="0">
                    <a:latin typeface="SFSS1095"/>
                  </a:rPr>
                  <a:t>links </a:t>
                </a:r>
                <a:r>
                  <a:rPr lang="en-US" sz="2400" dirty="0">
                    <a:latin typeface="SFSS1095"/>
                  </a:rPr>
                  <a:t>then it must be counted as </a:t>
                </a:r>
                <a:r>
                  <a:rPr lang="en-US" sz="2400" dirty="0" smtClean="0">
                    <a:latin typeface="SFSS1095"/>
                  </a:rPr>
                  <a:t>two </a:t>
                </a:r>
                <a:r>
                  <a:rPr lang="en-IN" sz="2400" dirty="0" smtClean="0">
                    <a:latin typeface="SFSS1095"/>
                  </a:rPr>
                  <a:t>joints),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i="1" dirty="0">
                    <a:latin typeface="SFSI0800"/>
                  </a:rPr>
                  <a:t> </a:t>
                </a:r>
                <a:r>
                  <a:rPr lang="en-US" sz="2400" dirty="0">
                    <a:latin typeface="SFSS1095"/>
                  </a:rPr>
                  <a:t>– Degrees of freedom at </a:t>
                </a:r>
                <a:r>
                  <a:rPr lang="en-US" sz="2400" dirty="0" smtClean="0">
                    <a:latin typeface="SFSS1095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i="1" dirty="0" smtClean="0">
                    <a:latin typeface="SFSI0800"/>
                  </a:rPr>
                  <a:t> </a:t>
                </a:r>
                <a:r>
                  <a:rPr lang="en-US" sz="2400" dirty="0">
                    <a:latin typeface="SFSS1095"/>
                  </a:rPr>
                  <a:t>joint,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SFSS1095"/>
                  </a:rPr>
                  <a:t>for spatial</a:t>
                </a:r>
                <a:r>
                  <a:rPr lang="en-US" sz="2400" dirty="0">
                    <a:latin typeface="SFSS1095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latin typeface="SFSS1095"/>
                  </a:rPr>
                  <a:t> for planar manipulators and mechanisms</a:t>
                </a:r>
                <a:r>
                  <a:rPr lang="en-US" sz="2400" dirty="0" smtClean="0">
                    <a:latin typeface="SFSS1095"/>
                  </a:rPr>
                  <a:t>.</a:t>
                </a:r>
              </a:p>
              <a:p>
                <a:r>
                  <a:rPr lang="en-US" sz="2400" dirty="0" err="1" smtClean="0">
                    <a:latin typeface="Franklin Gothic Book" panose="020B0503020102020204" pitchFamily="34" charset="0"/>
                  </a:rPr>
                  <a:t>Grübler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 criterion </a:t>
                </a:r>
                <a:r>
                  <a:rPr lang="en-US" sz="2400" i="1" dirty="0" smtClean="0">
                    <a:latin typeface="Franklin Gothic Book" panose="020B0503020102020204" pitchFamily="34" charset="0"/>
                  </a:rPr>
                  <a:t>does not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work for </a:t>
                </a:r>
                <a:r>
                  <a:rPr lang="en-US" sz="2400" i="1" dirty="0" smtClean="0">
                    <a:latin typeface="Franklin Gothic Book" panose="020B0503020102020204" pitchFamily="34" charset="0"/>
                  </a:rPr>
                  <a:t>over-constrained </a:t>
                </a:r>
                <a:r>
                  <a:rPr lang="en-IN" sz="2400" i="1" dirty="0" smtClean="0">
                    <a:latin typeface="Franklin Gothic Book" panose="020B0503020102020204" pitchFamily="34" charset="0"/>
                  </a:rPr>
                  <a:t>mechanisms (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known result from </a:t>
                </a:r>
                <a:r>
                  <a:rPr lang="en-IN" sz="2400" i="1" dirty="0" smtClean="0">
                    <a:latin typeface="Franklin Gothic Book" panose="020B0503020102020204" pitchFamily="34" charset="0"/>
                  </a:rPr>
                  <a:t>“</a:t>
                </a:r>
                <a:r>
                  <a:rPr lang="en-US" sz="2400" i="1" dirty="0" err="1">
                    <a:latin typeface="Franklin Gothic Book" panose="020B0503020102020204" pitchFamily="34" charset="0"/>
                  </a:rPr>
                  <a:t>Mavroidas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 and Roth(1995), </a:t>
                </a:r>
                <a:r>
                  <a:rPr lang="en-US" sz="2400" i="1" dirty="0" err="1">
                    <a:latin typeface="Franklin Gothic Book" panose="020B0503020102020204" pitchFamily="34" charset="0"/>
                  </a:rPr>
                  <a:t>Gan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i="1" dirty="0" smtClean="0">
                    <a:latin typeface="Franklin Gothic Book" panose="020B0503020102020204" pitchFamily="34" charset="0"/>
                  </a:rPr>
                  <a:t>and Pellegrino(2003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), review paper by </a:t>
                </a:r>
                <a:r>
                  <a:rPr lang="en-US" sz="2400" i="1" dirty="0" err="1">
                    <a:latin typeface="Franklin Gothic Book" panose="020B0503020102020204" pitchFamily="34" charset="0"/>
                  </a:rPr>
                  <a:t>Gogu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(2007</a:t>
                </a:r>
                <a:r>
                  <a:rPr lang="en-US" sz="2400" i="1" dirty="0" smtClean="0">
                    <a:latin typeface="Franklin Gothic Book" panose="020B0503020102020204" pitchFamily="34" charset="0"/>
                  </a:rPr>
                  <a:t>)).</a:t>
                </a:r>
                <a:r>
                  <a:rPr lang="en-IN" sz="2400" i="1" dirty="0" smtClean="0">
                    <a:latin typeface="Franklin Gothic Book" panose="020B0503020102020204" pitchFamily="34" charset="0"/>
                  </a:rPr>
                  <a:t>”</a:t>
                </a:r>
                <a:endParaRPr lang="en-IN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14" y="0"/>
                <a:ext cx="6996947" cy="6217920"/>
              </a:xfrm>
              <a:blipFill>
                <a:blip r:embed="rId2"/>
                <a:stretch>
                  <a:fillRect l="-1308" t="-294" r="-174" b="-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31" y="1083327"/>
            <a:ext cx="4670482" cy="3688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29658" y="5237449"/>
                <a:ext cx="3695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b="1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𝑫𝑶𝑭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58" y="5237449"/>
                <a:ext cx="3695755" cy="738664"/>
              </a:xfrm>
              <a:prstGeom prst="rect">
                <a:avLst/>
              </a:prstGeom>
              <a:blipFill>
                <a:blip r:embed="rId4"/>
                <a:stretch>
                  <a:fillRect l="-1485" b="-41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381828" y="4784073"/>
            <a:ext cx="2416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Franklin Gothic Book" panose="020B0503020102020204" pitchFamily="34" charset="0"/>
              </a:rPr>
              <a:t>PUMA 560 Robot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945" y="240688"/>
                <a:ext cx="11109434" cy="6342992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>
                    <a:latin typeface="Franklin Gothic Book" panose="020B0503020102020204" pitchFamily="34" charset="0"/>
                  </a:rPr>
                  <a:t>DOF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— The number of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independent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actuators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US" sz="2400" i="1" dirty="0">
                    <a:latin typeface="Franklin Gothic Book" panose="020B0503020102020204" pitchFamily="34" charset="0"/>
                  </a:rPr>
                  <a:t>DOF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— Capability of a manipulator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𝐷𝑂𝐹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End-effector can be positioned and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oriented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arbitrarily.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𝐷𝑂𝐹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𝐷𝑂𝐹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relationships containing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the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position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and orientation variables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𝐷𝑂𝐹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Position and orientation of the end-effector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 ways – </a:t>
                </a:r>
                <a:r>
                  <a:rPr lang="en-IN" sz="2400" i="1" dirty="0">
                    <a:latin typeface="Franklin Gothic Book" panose="020B0503020102020204" pitchFamily="34" charset="0"/>
                  </a:rPr>
                  <a:t>Redundant manipulators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Serial manipulators with a fixed base, a free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end-effector and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two links connected by a joint —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+1 </m:t>
                    </m:r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𝐷𝑂𝐹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All actuated joints are one DOF joints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𝐷𝑂𝐹</m:t>
                    </m:r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𝐷𝑂𝐹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𝐷𝑂𝐹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joints are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passive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𝐷𝑂𝐹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One or more of the actuated joints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are multi-degree-of-freedom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joints – Rare in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mechanical manipulators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but common in biological joints actuated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with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muscles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945" y="240688"/>
                <a:ext cx="11109434" cy="6342992"/>
              </a:xfrm>
              <a:blipFill>
                <a:blip r:embed="rId2"/>
                <a:stretch>
                  <a:fillRect l="-823" t="-672" r="-549" b="-15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2869" y="557049"/>
                <a:ext cx="9130547" cy="57596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>
                    <a:latin typeface="Franklin Gothic Book" panose="020B0503020102020204" pitchFamily="34" charset="0"/>
                  </a:rPr>
                  <a:t>joint variables 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24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 form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the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joint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space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Position and orientation variables form the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task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space</a:t>
                </a:r>
              </a:p>
              <a:p>
                <a:r>
                  <a:rPr lang="en-IN" sz="2400" dirty="0">
                    <a:latin typeface="Franklin Gothic Book" panose="020B0503020102020204" pitchFamily="34" charset="0"/>
                  </a:rPr>
                  <a:t>For planar motion,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 = 3 </m:t>
                    </m:r>
                  </m:oMath>
                </a14:m>
                <a:r>
                  <a:rPr lang="el-GR" sz="2400" dirty="0">
                    <a:latin typeface="Franklin Gothic Book" panose="020B0503020102020204" pitchFamily="34" charset="0"/>
                  </a:rPr>
                  <a:t>—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Task space (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l-GR" sz="2400" b="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2400" dirty="0" smtClean="0">
                    <a:latin typeface="Franklin Gothic Book" panose="020B0503020102020204" pitchFamily="34" charset="0"/>
                  </a:rPr>
                  <a:t>).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 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For spatial motion,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6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— Task space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; 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]).</m:t>
                    </m:r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</a:rPr>
                  <a:t> </a:t>
                </a:r>
              </a:p>
              <a:p>
                <a:r>
                  <a:rPr lang="en-US" sz="2400" i="1" dirty="0">
                    <a:latin typeface="Franklin Gothic Book" panose="020B0503020102020204" pitchFamily="34" charset="0"/>
                  </a:rPr>
                  <a:t>Actuator space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: due to mechanical linkages, gears, etc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 between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actuators and joints, joint variables are </a:t>
                </a:r>
                <a:r>
                  <a:rPr lang="en-US" sz="2400" i="1" dirty="0" smtClean="0">
                    <a:latin typeface="Franklin Gothic Book" panose="020B0503020102020204" pitchFamily="34" charset="0"/>
                  </a:rPr>
                  <a:t>not </a:t>
                </a:r>
                <a:r>
                  <a:rPr lang="en-IN" sz="2400" i="1" dirty="0" smtClean="0">
                    <a:latin typeface="Franklin Gothic Book" panose="020B0503020102020204" pitchFamily="34" charset="0"/>
                  </a:rPr>
                  <a:t>identical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to actuator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variables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Dimension of actuator space is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—</m:t>
                    </m:r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Manipulator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is redundant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. 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Dimension of actuator space is less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—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Manipulator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is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under-actuated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IN" sz="2400" dirty="0">
                    <a:latin typeface="Franklin Gothic Book" panose="020B0503020102020204" pitchFamily="34" charset="0"/>
                  </a:rPr>
                  <a:t>Manipulator/robot kinematics — Functional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relationship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between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joint space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and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task space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.</a:t>
                </a:r>
                <a:endParaRPr lang="en-IN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2869" y="557049"/>
                <a:ext cx="9130547" cy="5759668"/>
              </a:xfrm>
              <a:blipFill>
                <a:blip r:embed="rId2"/>
                <a:stretch>
                  <a:fillRect l="-935" t="-847" r="-334" b="-20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405" y="0"/>
            <a:ext cx="9487898" cy="87461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PROBLEMS in kinematics of serial robots</a:t>
            </a:r>
            <a:endParaRPr lang="en-IN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74618"/>
                <a:ext cx="12454758" cy="5709062"/>
              </a:xfrm>
            </p:spPr>
            <p:txBody>
              <a:bodyPr>
                <a:normAutofit/>
              </a:bodyPr>
              <a:lstStyle/>
              <a:p>
                <a:r>
                  <a:rPr lang="en-IN" sz="2400" b="1" u="sng" dirty="0" smtClean="0">
                    <a:latin typeface="Franklin Gothic Book" panose="020B0503020102020204" pitchFamily="34" charset="0"/>
                  </a:rPr>
                  <a:t>Direct Kinematics Problem: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Franklin Gothic Book" panose="020B0503020102020204" pitchFamily="34" charset="0"/>
                  </a:rPr>
                  <a:t>Given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constant D-H link parameters and the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joint variable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1,2,…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find position and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orientation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of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last link in a fixed or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reference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coordinate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system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Most basic problem in serial manipulator kinematics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Required to be solved for computer visualization of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motion and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in off-line </a:t>
                </a:r>
                <a:r>
                  <a:rPr lang="en-US" sz="2400" dirty="0" err="1" smtClean="0">
                    <a:latin typeface="Franklin Gothic Book" panose="020B0503020102020204" pitchFamily="34" charset="0"/>
                  </a:rPr>
                  <a:t>prog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systems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Used in advanced control schemes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IN" sz="2400" b="1" u="sng" dirty="0" smtClean="0">
                    <a:latin typeface="Franklin Gothic Book" panose="020B0503020102020204" pitchFamily="34" charset="0"/>
                  </a:rPr>
                  <a:t>Inverse </a:t>
                </a:r>
                <a:r>
                  <a:rPr lang="en-IN" sz="2400" b="1" u="sng" dirty="0">
                    <a:latin typeface="Franklin Gothic Book" panose="020B0503020102020204" pitchFamily="34" charset="0"/>
                  </a:rPr>
                  <a:t>Kinematics Problem: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Given the constant D-H link parameters and the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position and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orientation of the end-effector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with respect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to the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fixed frame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find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the joint variables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 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Harder than the direct kinematics problem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 </a:t>
                </a:r>
              </a:p>
              <a:p>
                <a:r>
                  <a:rPr lang="en-US" sz="2400" dirty="0" smtClean="0">
                    <a:latin typeface="Franklin Gothic Book" panose="020B0503020102020204" pitchFamily="34" charset="0"/>
                  </a:rPr>
                  <a:t>Required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for computer visualization of motion and used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in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advanced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control schemes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Leads to the notion of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workspace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of a robot.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74618"/>
                <a:ext cx="12454758" cy="5709062"/>
              </a:xfrm>
              <a:blipFill>
                <a:blip r:embed="rId2"/>
                <a:stretch>
                  <a:fillRect l="-734" t="-747" b="-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12" y="0"/>
            <a:ext cx="7729728" cy="874618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Direct kinematics problem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682" y="1197987"/>
            <a:ext cx="4750675" cy="304830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The </a:t>
            </a:r>
            <a:r>
              <a:rPr lang="en-US" sz="2400" i="1" dirty="0">
                <a:latin typeface="Franklin Gothic Book" panose="020B0503020102020204" pitchFamily="34" charset="0"/>
              </a:rPr>
              <a:t>direct kinematics </a:t>
            </a:r>
            <a:r>
              <a:rPr lang="en-US" sz="2400" dirty="0">
                <a:latin typeface="Franklin Gothic Book" panose="020B0503020102020204" pitchFamily="34" charset="0"/>
              </a:rPr>
              <a:t>problem can be </a:t>
            </a:r>
            <a:r>
              <a:rPr lang="en-US" sz="2400" i="1" dirty="0">
                <a:latin typeface="Franklin Gothic Book" panose="020B0503020102020204" pitchFamily="34" charset="0"/>
              </a:rPr>
              <a:t>always </a:t>
            </a:r>
            <a:r>
              <a:rPr lang="en-US" sz="2400" dirty="0">
                <a:latin typeface="Franklin Gothic Book" panose="020B0503020102020204" pitchFamily="34" charset="0"/>
              </a:rPr>
              <a:t>solved for </a:t>
            </a:r>
            <a:r>
              <a:rPr lang="en-US" sz="2400" i="1" dirty="0" smtClean="0">
                <a:latin typeface="Franklin Gothic Book" panose="020B0503020102020204" pitchFamily="34" charset="0"/>
              </a:rPr>
              <a:t>any </a:t>
            </a:r>
            <a:r>
              <a:rPr lang="en-IN" sz="2400" dirty="0" smtClean="0">
                <a:latin typeface="Franklin Gothic Book" panose="020B0503020102020204" pitchFamily="34" charset="0"/>
              </a:rPr>
              <a:t>serial </a:t>
            </a:r>
            <a:r>
              <a:rPr lang="en-IN" sz="2400" dirty="0">
                <a:latin typeface="Franklin Gothic Book" panose="020B0503020102020204" pitchFamily="34" charset="0"/>
              </a:rPr>
              <a:t>manipulator</a:t>
            </a:r>
            <a:r>
              <a:rPr lang="en-IN" sz="2400" dirty="0" smtClean="0">
                <a:latin typeface="Franklin Gothic Book" panose="020B0503020102020204" pitchFamily="34" charset="0"/>
              </a:rPr>
              <a:t>! </a:t>
            </a:r>
          </a:p>
          <a:p>
            <a:r>
              <a:rPr lang="en-US" sz="2400" dirty="0">
                <a:latin typeface="Franklin Gothic Book" panose="020B0503020102020204" pitchFamily="34" charset="0"/>
              </a:rPr>
              <a:t>The solution procedure is simple – Involves </a:t>
            </a:r>
            <a:r>
              <a:rPr lang="en-US" sz="2400" dirty="0" smtClean="0">
                <a:latin typeface="Franklin Gothic Book" panose="020B0503020102020204" pitchFamily="34" charset="0"/>
              </a:rPr>
              <a:t>only </a:t>
            </a:r>
            <a:r>
              <a:rPr lang="en-IN" sz="2400" dirty="0" smtClean="0">
                <a:latin typeface="Franklin Gothic Book" panose="020B0503020102020204" pitchFamily="34" charset="0"/>
              </a:rPr>
              <a:t>multiplication </a:t>
            </a:r>
            <a:r>
              <a:rPr lang="en-IN" sz="2400" dirty="0">
                <a:latin typeface="Franklin Gothic Book" panose="020B0503020102020204" pitchFamily="34" charset="0"/>
              </a:rPr>
              <a:t>of matrices</a:t>
            </a:r>
            <a:r>
              <a:rPr lang="en-IN" sz="2400" dirty="0" smtClean="0">
                <a:latin typeface="Franklin Gothic Book" panose="020B0503020102020204" pitchFamily="34" charset="0"/>
              </a:rPr>
              <a:t>.</a:t>
            </a:r>
          </a:p>
          <a:p>
            <a:r>
              <a:rPr lang="en-US" sz="2400" b="1" u="sng" dirty="0">
                <a:latin typeface="Franklin Gothic Book" panose="020B0503020102020204" pitchFamily="34" charset="0"/>
              </a:rPr>
              <a:t>Direct kinematics in serial manipulators is </a:t>
            </a:r>
            <a:r>
              <a:rPr lang="en-US" sz="2400" b="1" i="1" u="sng" dirty="0">
                <a:latin typeface="Franklin Gothic Book" panose="020B0503020102020204" pitchFamily="34" charset="0"/>
              </a:rPr>
              <a:t>unique</a:t>
            </a:r>
            <a:r>
              <a:rPr lang="en-US" sz="2400" b="1" u="sng" dirty="0">
                <a:latin typeface="Franklin Gothic Book" panose="020B0503020102020204" pitchFamily="34" charset="0"/>
              </a:rPr>
              <a:t>.</a:t>
            </a:r>
            <a:endParaRPr lang="en-IN" sz="2400" b="1" u="sng" dirty="0" smtClean="0">
              <a:latin typeface="Franklin Gothic Book" panose="020B0503020102020204" pitchFamily="34" charset="0"/>
            </a:endParaRPr>
          </a:p>
          <a:p>
            <a:endParaRPr lang="en-IN" sz="2400" dirty="0">
              <a:latin typeface="Franklin Gothic Book" panose="020B0503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15</a:t>
            </a:fld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287450" y="1156086"/>
            <a:ext cx="5682426" cy="5417399"/>
            <a:chOff x="409904" y="1939915"/>
            <a:chExt cx="4821429" cy="46437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04" y="1939915"/>
              <a:ext cx="4821429" cy="464376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22700" y="1975832"/>
              <a:ext cx="1537327" cy="712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 smtClean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Planar 3R Robot</a:t>
              </a:r>
              <a:endParaRPr lang="en-IN" sz="240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00648" y="4246289"/>
                <a:ext cx="5328744" cy="2325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  <a:ea typeface="Cambria Math" panose="02040503050406030204" pitchFamily="18" charset="0"/>
                  </a:rPr>
                  <a:t> represents orientation of tool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latin typeface="Franklin Gothic Book" panose="020B0503020102020204" pitchFamily="34" charset="0"/>
                    <a:ea typeface="Cambria Math" panose="02040503050406030204" pitchFamily="18" charset="0"/>
                  </a:rPr>
                  <a:t>From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𝑇𝑜𝑜𝑙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sPre>
                  </m:oMath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648" y="4246289"/>
                <a:ext cx="5328744" cy="2325252"/>
              </a:xfrm>
              <a:prstGeom prst="rect">
                <a:avLst/>
              </a:prstGeom>
              <a:blipFill>
                <a:blip r:embed="rId3"/>
                <a:stretch>
                  <a:fillRect l="-1486" t="-1837" b="-2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795005" y="1807779"/>
                <a:ext cx="4575671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  <a:ea typeface="Cambria Math" panose="02040503050406030204" pitchFamily="18" charset="0"/>
                  </a:rPr>
                  <a:t> represents orientation of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{4}</m:t>
                    </m:r>
                  </m:oMath>
                </a14:m>
                <a:endParaRPr lang="en-IN" sz="2400" dirty="0" smtClean="0"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latin typeface="Franklin Gothic Book" panose="020B0503020102020204" pitchFamily="34" charset="0"/>
                    <a:ea typeface="Cambria Math" panose="02040503050406030204" pitchFamily="18" charset="0"/>
                  </a:rPr>
                  <a:t>The position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4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4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4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  <a:ea typeface="Cambria Math" panose="02040503050406030204" pitchFamily="18" charset="0"/>
                  </a:rPr>
                  <a:t>and orientation of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{4}</m:t>
                    </m:r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  <a:ea typeface="Cambria Math" panose="02040503050406030204" pitchFamily="18" charset="0"/>
                  </a:rPr>
                  <a:t> is </a:t>
                </a:r>
              </a:p>
              <a:p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05" y="1807779"/>
                <a:ext cx="4575671" cy="3046988"/>
              </a:xfrm>
              <a:prstGeom prst="rect">
                <a:avLst/>
              </a:prstGeom>
              <a:blipFill>
                <a:blip r:embed="rId2"/>
                <a:stretch>
                  <a:fillRect l="-1867" t="-1403" b="-2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3633" y="546539"/>
            <a:ext cx="7431981" cy="5773620"/>
            <a:chOff x="409903" y="1657449"/>
            <a:chExt cx="5955121" cy="47433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03" y="1657449"/>
              <a:ext cx="5955121" cy="474335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08151" y="5680948"/>
              <a:ext cx="3056924" cy="379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 smtClean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4 DOF SCARA Robot</a:t>
              </a:r>
              <a:endParaRPr lang="en-IN" sz="240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9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12" y="0"/>
            <a:ext cx="7729728" cy="874618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Inverse kinematics problem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83DC2-5599-43D7-9E00-1EF46298FDA3}" type="slidenum">
              <a:rPr kumimoji="0" lang="en-IN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14641" y="874618"/>
                <a:ext cx="11525111" cy="5349765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 smtClean="0">
                    <a:latin typeface="Franklin Gothic Book" panose="020B0503020102020204" pitchFamily="34" charset="0"/>
                  </a:rPr>
                  <a:t>Inverse Kinematics Problem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(restated): Given the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constant D-H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link parameters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sPre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,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find the joint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For 3D motion, 6 task space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—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3 position +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3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orientation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sPre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For planar motion, 3 task space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—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2 position +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1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orientation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2400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sPre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</a:rPr>
                  <a:t>. </a:t>
                </a:r>
              </a:p>
              <a:p>
                <a:r>
                  <a:rPr lang="en-IN" sz="2400" dirty="0">
                    <a:latin typeface="Franklin Gothic Book" panose="020B0503020102020204" pitchFamily="34" charset="0"/>
                  </a:rPr>
                  <a:t>Following cases possible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6 </m:t>
                    </m:r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for 3D motion or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3 </m:t>
                    </m:r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for planar motion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Same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number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of equations as unknowns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&lt; 6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for 3D motion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&lt; 3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for planar motion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Number of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task space variables larger than number of equations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and hence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there must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(6−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(3−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for planar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) relationships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involving the task space variables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 6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for 3D motion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&gt; 3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for planar motion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More unknowns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than equations and hence infinite number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of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solutions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—</m:t>
                    </m:r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 Redundant manipulators.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641" y="874618"/>
                <a:ext cx="11525111" cy="5349765"/>
              </a:xfrm>
              <a:blipFill>
                <a:blip r:embed="rId2"/>
                <a:stretch>
                  <a:fillRect l="-793" t="-797" r="-370" b="-6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5710" y="78012"/>
            <a:ext cx="3798972" cy="87461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PLANAR 3R manipulator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83DC2-5599-43D7-9E00-1EF46298FDA3}" type="slidenum">
              <a:rPr kumimoji="0" lang="en-IN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472856" y="1353891"/>
                <a:ext cx="4540469" cy="5229789"/>
              </a:xfrm>
            </p:spPr>
            <p:txBody>
              <a:bodyPr>
                <a:noAutofit/>
              </a:bodyPr>
              <a:lstStyle/>
              <a:p>
                <a:r>
                  <a:rPr lang="en-IN" sz="2400" i="1" dirty="0" smtClean="0">
                    <a:latin typeface="Franklin Gothic Book" panose="020B0503020102020204" pitchFamily="34" charset="0"/>
                  </a:rPr>
                  <a:t>Direct Kinematics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IN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IN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r>
                  <a:rPr lang="en-IN" sz="2400" dirty="0" smtClean="0">
                    <a:latin typeface="Franklin Gothic Book" panose="020B0503020102020204" pitchFamily="34" charset="0"/>
                  </a:rPr>
                  <a:t>Inverse Kinematics: Given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  <a:ea typeface="Cambria Math" panose="02040503050406030204" pitchFamily="18" charset="0"/>
                  </a:rPr>
                  <a:t>,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r>
                  <a:rPr lang="en-IN" sz="2400" dirty="0">
                    <a:latin typeface="Franklin Gothic Book" panose="020B0503020102020204" pitchFamily="34" charset="0"/>
                  </a:rPr>
                  <a:t>Solution of system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of </a:t>
                </a:r>
                <a:r>
                  <a:rPr lang="en-IN" sz="2400" i="1" dirty="0" smtClean="0">
                    <a:latin typeface="Franklin Gothic Book" panose="020B0503020102020204" pitchFamily="34" charset="0"/>
                  </a:rPr>
                  <a:t>non-linear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transcendental equations. 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No general methods (as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in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linear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equations) exists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— Solution procedure depends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on problem.</a:t>
                </a:r>
                <a:endParaRPr lang="en-IN" sz="2400" dirty="0" smtClean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2856" y="1353891"/>
                <a:ext cx="4540469" cy="5229789"/>
              </a:xfrm>
              <a:blipFill>
                <a:blip r:embed="rId2"/>
                <a:stretch>
                  <a:fillRect l="-1879" t="-816" r="-22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20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2843"/>
            <a:ext cx="7729728" cy="832577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Inverse kinematic algorithm</a:t>
            </a:r>
            <a:endParaRPr lang="en-IN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94" y="1723696"/>
                <a:ext cx="12097406" cy="439332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Franklin Gothic Book" panose="020B050302010202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; </a:t>
                </a:r>
                <a:r>
                  <a:rPr lang="en-US" sz="2400" i="1" dirty="0" smtClean="0">
                    <a:latin typeface="Franklin Gothic Book" panose="020B0503020102020204" pitchFamily="34" charset="0"/>
                  </a:rPr>
                  <a:t>X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and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Y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are known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 are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known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IN" sz="2400" dirty="0">
                    <a:latin typeface="Franklin Gothic Book" panose="020B0503020102020204" pitchFamily="34" charset="0"/>
                  </a:rPr>
                  <a:t>Squaring and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adding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400" b="1" dirty="0" smtClean="0">
                  <a:latin typeface="Franklin Gothic Book" panose="020B0503020102020204" pitchFamily="34" charset="0"/>
                </a:endParaRPr>
              </a:p>
              <a:p>
                <a:r>
                  <a:rPr lang="en-IN" sz="2400" dirty="0" smtClean="0">
                    <a:latin typeface="Franklin Gothic Book" panose="020B0503020102020204" pitchFamily="34" charset="0"/>
                  </a:rPr>
                  <a:t>Thus,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I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I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sz="2400" b="1" dirty="0" smtClean="0">
                    <a:solidFill>
                      <a:srgbClr val="002060"/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r>
                  <a:rPr lang="en-IN" sz="2400" dirty="0" smtClean="0">
                    <a:latin typeface="Franklin Gothic Book" panose="020B0503020102020204" pitchFamily="34" charset="0"/>
                  </a:rPr>
                  <a:t>From the above equation, 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</a:rPr>
                  <a:t>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𝒂𝒕𝒂𝒏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𝒂𝒕𝒂𝒏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b="1" dirty="0" smtClean="0">
                  <a:latin typeface="Franklin Gothic Book" panose="020B0503020102020204" pitchFamily="34" charset="0"/>
                </a:endParaRPr>
              </a:p>
              <a:p>
                <a:r>
                  <a:rPr lang="en-IN" sz="2400" dirty="0" smtClean="0">
                    <a:latin typeface="Franklin Gothic Book" panose="020B0503020102020204" pitchFamily="34" charset="0"/>
                  </a:rPr>
                  <a:t>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</a:rPr>
                  <a:t>is obtained from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94" y="1723696"/>
                <a:ext cx="12097406" cy="4393325"/>
              </a:xfrm>
              <a:blipFill>
                <a:blip r:embed="rId2"/>
                <a:stretch>
                  <a:fillRect l="-706" t="-1111" r="-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235" y="0"/>
            <a:ext cx="9601200" cy="9433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 smtClean="0">
                <a:solidFill>
                  <a:srgbClr val="FF0000"/>
                </a:solidFill>
              </a:rPr>
              <a:t>ANATOMY OF A ROBOT</a:t>
            </a:r>
            <a:endParaRPr lang="en-IN" sz="6000" b="1" u="sng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635" y="3111018"/>
            <a:ext cx="5029200" cy="2070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4A5356"/>
                </a:solidFill>
              </a:rPr>
              <a:t>Links </a:t>
            </a:r>
            <a:r>
              <a:rPr lang="en-US" sz="2400" dirty="0" smtClean="0">
                <a:solidFill>
                  <a:srgbClr val="4A5356"/>
                </a:solidFill>
              </a:rPr>
              <a:t>should be strong and lightweight – Usually die-cast sections</a:t>
            </a:r>
          </a:p>
          <a:p>
            <a:r>
              <a:rPr lang="en-US" sz="2400" dirty="0">
                <a:solidFill>
                  <a:srgbClr val="4A5356"/>
                </a:solidFill>
              </a:rPr>
              <a:t>Joints are friction and backlash free to the extent </a:t>
            </a:r>
            <a:r>
              <a:rPr lang="en-US" sz="2400" dirty="0" smtClean="0">
                <a:solidFill>
                  <a:srgbClr val="4A5356"/>
                </a:solidFill>
              </a:rPr>
              <a:t>possible</a:t>
            </a:r>
            <a:endParaRPr lang="en-US" sz="2400" dirty="0">
              <a:solidFill>
                <a:srgbClr val="4A535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79" y="2388462"/>
            <a:ext cx="4266091" cy="40636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711005" y="2659029"/>
            <a:ext cx="1282262" cy="45198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016768" y="2806262"/>
            <a:ext cx="1976499" cy="161404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858150" y="5210227"/>
            <a:ext cx="1282262" cy="45198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55724" y="1648788"/>
            <a:ext cx="189186" cy="116249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42818" y="1682977"/>
            <a:ext cx="373950" cy="203768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60999" y="1221312"/>
            <a:ext cx="9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Links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9435" y="2428196"/>
            <a:ext cx="9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Joints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40412" y="4811580"/>
            <a:ext cx="9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Base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714" y="113600"/>
            <a:ext cx="3803159" cy="83257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3R manipulator – workspace </a:t>
            </a:r>
            <a:endParaRPr lang="en-IN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36714" y="1083616"/>
                <a:ext cx="4765639" cy="5134304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>
                    <a:latin typeface="Franklin Gothic Book" panose="020B0503020102020204" pitchFamily="34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 smtClean="0">
                    <a:latin typeface="Franklin Gothic Book" panose="020B0503020102020204" pitchFamily="34" charset="0"/>
                  </a:rPr>
                  <a:t>such that inverse kinematic solution exists.</a:t>
                </a:r>
                <a:endParaRPr lang="en-US" sz="2400" dirty="0" smtClean="0">
                  <a:latin typeface="Franklin Gothic Book" panose="020B0503020102020204" pitchFamily="34" charset="0"/>
                </a:endParaRPr>
              </a:p>
              <a:p>
                <a:r>
                  <a:rPr lang="en-IN" sz="2400" dirty="0" smtClean="0">
                    <a:latin typeface="Franklin Gothic Book" panose="020B0503020102020204" pitchFamily="34" charset="0"/>
                  </a:rPr>
                  <a:t>We have from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≤+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 smtClean="0">
                  <a:solidFill>
                    <a:srgbClr val="00206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IN" sz="2400" dirty="0" smtClean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sz="2400" b="1" dirty="0" smtClean="0">
                  <a:latin typeface="Franklin Gothic Book" panose="020B0503020102020204" pitchFamily="34" charset="0"/>
                </a:endParaRPr>
              </a:p>
              <a:p>
                <a:r>
                  <a:rPr lang="en-US" sz="2400" dirty="0" smtClean="0">
                    <a:latin typeface="Franklin Gothic Book" panose="020B0503020102020204" pitchFamily="34" charset="0"/>
                  </a:rPr>
                  <a:t>Figure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shows the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region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space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where the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above inequalities are</a:t>
                </a:r>
              </a:p>
              <a:p>
                <a:r>
                  <a:rPr lang="en-IN" sz="2400" dirty="0">
                    <a:latin typeface="Franklin Gothic Book" panose="020B0503020102020204" pitchFamily="34" charset="0"/>
                  </a:rPr>
                  <a:t>satisfied and the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inverse kinematics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solution </a:t>
                </a:r>
                <a:r>
                  <a:rPr lang="en-IN" sz="2400" i="1" dirty="0">
                    <a:latin typeface="Franklin Gothic Book" panose="020B0503020102020204" pitchFamily="34" charset="0"/>
                  </a:rPr>
                  <a:t>exists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.</a:t>
                </a:r>
                <a:endParaRPr lang="en-IN" sz="2400" b="1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714" y="1083616"/>
                <a:ext cx="4765639" cy="5134304"/>
              </a:xfrm>
              <a:blipFill>
                <a:blip r:embed="rId2"/>
                <a:stretch>
                  <a:fillRect l="-1793" t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3" y="0"/>
            <a:ext cx="7076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655" y="0"/>
            <a:ext cx="6953684" cy="83257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3R manipulator – workspace </a:t>
            </a:r>
            <a:endParaRPr lang="en-IN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04406" y="1398926"/>
                <a:ext cx="4593022" cy="32991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Franklin Gothic Book" panose="020B0503020102020204" pitchFamily="34" charset="0"/>
                  </a:rPr>
                  <a:t>Projection of the workspace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 plane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—</m:t>
                    </m:r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Franklin Gothic Book" panose="020B0503020102020204" pitchFamily="34" charset="0"/>
                  </a:rPr>
                  <a:t>Four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circles of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radii,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 and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.</a:t>
                </a:r>
                <a:endParaRPr lang="en-IN" sz="2400" b="1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4406" y="1398926"/>
                <a:ext cx="4593022" cy="3299197"/>
              </a:xfrm>
              <a:blipFill>
                <a:blip r:embed="rId2"/>
                <a:stretch>
                  <a:fillRect l="-1989" t="-1292" b="-4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21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0" y="820052"/>
            <a:ext cx="7804406" cy="5580748"/>
            <a:chOff x="0" y="820052"/>
            <a:chExt cx="7804406" cy="55807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59834"/>
              <a:ext cx="7804406" cy="554096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820052"/>
              <a:ext cx="218710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 smtClean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Projection of workspace of a planar 3R robot</a:t>
              </a:r>
              <a:endParaRPr lang="en-IN" sz="240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4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655" y="0"/>
            <a:ext cx="6953684" cy="83257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3R manipulator – workspace </a:t>
            </a:r>
            <a:endParaRPr lang="en-IN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048" y="1556581"/>
                <a:ext cx="10815145" cy="4476357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i="1" dirty="0" smtClean="0">
                    <a:solidFill>
                      <a:srgbClr val="002060"/>
                    </a:solidFill>
                    <a:latin typeface="Franklin Gothic Book" panose="020B0503020102020204" pitchFamily="34" charset="0"/>
                  </a:rPr>
                  <a:t>Reachable Workspace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: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between maximum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 and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minimum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b="1" dirty="0" smtClean="0">
                    <a:latin typeface="Franklin Gothic Book" panose="020B0503020102020204" pitchFamily="34" charset="0"/>
                  </a:rPr>
                  <a:t>. </a:t>
                </a:r>
              </a:p>
              <a:p>
                <a:r>
                  <a:rPr lang="en-US" sz="2400" b="1" i="1" dirty="0">
                    <a:solidFill>
                      <a:srgbClr val="002060"/>
                    </a:solidFill>
                    <a:latin typeface="Franklin Gothic Book" panose="020B0503020102020204" pitchFamily="34" charset="0"/>
                  </a:rPr>
                  <a:t>Dexterous Workspace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: All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between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and minimum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b="1" dirty="0">
                    <a:latin typeface="Franklin Gothic Book" panose="020B0503020102020204" pitchFamily="34" charset="0"/>
                  </a:rPr>
                  <a:t>. </a:t>
                </a:r>
                <a:endParaRPr lang="en-IN" sz="2400" b="1" dirty="0" smtClean="0">
                  <a:latin typeface="Franklin Gothic Book" panose="020B0503020102020204" pitchFamily="34" charset="0"/>
                </a:endParaRP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All points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inside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dexterous workspace can be reached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with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(Kumar and Waldron, 1980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).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As size of end-effector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Franklin Gothic Book" panose="020B0503020102020204" pitchFamily="34" charset="0"/>
                  </a:rPr>
                  <a:t> increases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, reachable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workspace increases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and dexterous workspace decreases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! 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Intuitively correct — With a long stick one can reach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far but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with less freedom in orientation.</a:t>
                </a:r>
                <a:endParaRPr lang="en-IN" sz="2400" b="1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048" y="1556581"/>
                <a:ext cx="10815145" cy="4476357"/>
              </a:xfrm>
              <a:blipFill>
                <a:blip r:embed="rId2"/>
                <a:stretch>
                  <a:fillRect l="-732" t="-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44" y="0"/>
            <a:ext cx="10583917" cy="83257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3R manipulator – Uniqueness of IK solutions </a:t>
            </a:r>
            <a:endParaRPr lang="en-IN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048" y="1292773"/>
                <a:ext cx="11351173" cy="4824248"/>
              </a:xfrm>
            </p:spPr>
            <p:txBody>
              <a:bodyPr>
                <a:normAutofit/>
              </a:bodyPr>
              <a:lstStyle/>
              <a:p>
                <a:r>
                  <a:rPr lang="en-IN" sz="2400" b="1" i="1" dirty="0" smtClean="0">
                    <a:solidFill>
                      <a:srgbClr val="002060"/>
                    </a:solidFill>
                    <a:latin typeface="Franklin Gothic Book" panose="020B0503020102020204" pitchFamily="34" charset="0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IN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IN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sz="2400" b="1" dirty="0" smtClean="0">
                  <a:latin typeface="Franklin Gothic Book" panose="020B0503020102020204" pitchFamily="34" charset="0"/>
                </a:endParaRPr>
              </a:p>
              <a:p>
                <a:r>
                  <a:rPr lang="en-US" sz="2400" dirty="0" smtClean="0">
                    <a:latin typeface="Franklin Gothic Book" panose="020B0503020102020204" pitchFamily="34" charset="0"/>
                  </a:rPr>
                  <a:t>For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any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two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. The two solutions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merge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at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the workspace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boundary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.</a:t>
                </a:r>
                <a:endParaRPr lang="en-IN" sz="2400" b="1" dirty="0" smtClean="0">
                  <a:latin typeface="Franklin Gothic Book" panose="020B0503020102020204" pitchFamily="34" charset="0"/>
                </a:endParaRP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A given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can be achieved by two configurations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as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shown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in Figure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on projection of workspace.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For planar 3R manipulator —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yields two sets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of values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latin typeface="Franklin Gothic Book" panose="020B0503020102020204" pitchFamily="34" charset="0"/>
                </a:endParaRP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Inverse kinematics problem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does not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give unique solution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– 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Compare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with direct kinematics</a:t>
                </a:r>
                <a:r>
                  <a:rPr lang="en-IN" sz="2400" dirty="0" smtClean="0">
                    <a:latin typeface="Franklin Gothic Book" panose="020B0503020102020204" pitchFamily="34" charset="0"/>
                  </a:rPr>
                  <a:t>!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Existence and uniqueness issues important and </a:t>
                </a:r>
                <a:r>
                  <a:rPr lang="en-US" sz="2400" dirty="0" smtClean="0">
                    <a:latin typeface="Franklin Gothic Book" panose="020B0503020102020204" pitchFamily="34" charset="0"/>
                  </a:rPr>
                  <a:t>non-trivial in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solutions of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almost all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non-linear equations.</a:t>
                </a:r>
                <a:endParaRPr lang="en-IN" sz="2400" b="1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048" y="1292773"/>
                <a:ext cx="11351173" cy="4824248"/>
              </a:xfrm>
              <a:blipFill>
                <a:blip r:embed="rId2"/>
                <a:stretch>
                  <a:fillRect l="-698" r="-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296" y="0"/>
            <a:ext cx="6618573" cy="641131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PUMA 560 Manipulator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" y="988806"/>
            <a:ext cx="11283879" cy="52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75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413" y="123864"/>
            <a:ext cx="4432423" cy="832577"/>
          </a:xfrm>
        </p:spPr>
        <p:txBody>
          <a:bodyPr/>
          <a:lstStyle/>
          <a:p>
            <a:r>
              <a:rPr lang="en-IN" dirty="0" smtClean="0"/>
              <a:t>D-H Parameters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3" y="1591380"/>
            <a:ext cx="4959964" cy="40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16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227" y="2301766"/>
            <a:ext cx="9601200" cy="20771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 smtClean="0">
                <a:solidFill>
                  <a:srgbClr val="002060"/>
                </a:solidFill>
              </a:rPr>
              <a:t>ANY QUESTIONS SO FAR ???</a:t>
            </a:r>
            <a:endParaRPr lang="en-IN" sz="8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83DC2-5599-43D7-9E00-1EF46298FDA3}" type="slidenum">
              <a:rPr kumimoji="0" lang="en-IN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8992" y="73573"/>
            <a:ext cx="9963808" cy="199430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b="1" dirty="0" smtClean="0">
                <a:solidFill>
                  <a:srgbClr val="002060"/>
                </a:solidFill>
              </a:rPr>
              <a:t>IMPORTANT READINGS</a:t>
            </a:r>
            <a:endParaRPr lang="en-IN" sz="8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3147847"/>
            <a:ext cx="11135710" cy="2380595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CHAPTER 3 </a:t>
            </a:r>
            <a:r>
              <a:rPr lang="en-IN" sz="3200" dirty="0" smtClean="0"/>
              <a:t>in </a:t>
            </a:r>
            <a:r>
              <a:rPr lang="en-IN" sz="3200" u="sng" dirty="0" err="1" smtClean="0"/>
              <a:t>Ghosal</a:t>
            </a:r>
            <a:r>
              <a:rPr lang="en-IN" sz="3200" u="sng" dirty="0" smtClean="0"/>
              <a:t> A., “</a:t>
            </a:r>
            <a:r>
              <a:rPr lang="en-IN" sz="3200" i="1" u="sng" dirty="0" smtClean="0"/>
              <a:t>Robotics: Fundamental Concepts and Analysis</a:t>
            </a:r>
            <a:r>
              <a:rPr lang="en-IN" sz="3200" u="sng" dirty="0" smtClean="0"/>
              <a:t>”, Oxford University Press, 2006.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CHAPTER 4</a:t>
            </a:r>
            <a:r>
              <a:rPr lang="en-IN" sz="3200" dirty="0" smtClean="0"/>
              <a:t> in </a:t>
            </a:r>
            <a:r>
              <a:rPr lang="en-IN" sz="3200" u="sng" dirty="0" smtClean="0"/>
              <a:t>Craig J.J., “</a:t>
            </a:r>
            <a:r>
              <a:rPr lang="en-IN" sz="3200" i="1" u="sng" dirty="0" smtClean="0"/>
              <a:t>Introduction to Robotics: Mechanics and Control</a:t>
            </a:r>
            <a:r>
              <a:rPr lang="en-IN" sz="3200" u="sng" dirty="0" smtClean="0"/>
              <a:t>”, Third Edition, Pearson, Prentice Hall, 2005.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412" y="5234"/>
            <a:ext cx="9601200" cy="9433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 smtClean="0">
                <a:solidFill>
                  <a:srgbClr val="FF0000"/>
                </a:solidFill>
              </a:rPr>
              <a:t>ANATOMY OF A ROBOT</a:t>
            </a:r>
            <a:endParaRPr lang="en-IN" sz="6000" b="1" u="sng" dirty="0">
              <a:solidFill>
                <a:srgbClr val="FF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38233" y="4447408"/>
            <a:ext cx="3163490" cy="2512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solidFill>
                  <a:srgbClr val="00B050"/>
                </a:solidFill>
              </a:rPr>
              <a:t>Robot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Spot Welding </a:t>
            </a:r>
            <a:r>
              <a:rPr lang="en-US" sz="2400" dirty="0" smtClean="0">
                <a:solidFill>
                  <a:srgbClr val="4A5356"/>
                </a:solidFill>
              </a:rPr>
              <a:t>Gun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Arc Welding </a:t>
            </a:r>
            <a:r>
              <a:rPr lang="en-US" sz="2400" dirty="0" smtClean="0">
                <a:solidFill>
                  <a:srgbClr val="4A5356"/>
                </a:solidFill>
              </a:rPr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Spray Painting </a:t>
            </a:r>
            <a:r>
              <a:rPr lang="en-US" sz="2400" dirty="0" smtClean="0">
                <a:solidFill>
                  <a:srgbClr val="4A5356"/>
                </a:solidFill>
              </a:rPr>
              <a:t>Gun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Drilling </a:t>
            </a:r>
            <a:r>
              <a:rPr lang="en-US" sz="2400" dirty="0" smtClean="0">
                <a:solidFill>
                  <a:srgbClr val="4A5356"/>
                </a:solidFill>
              </a:rPr>
              <a:t>Spindle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7049" y="2063041"/>
            <a:ext cx="3764680" cy="3329442"/>
            <a:chOff x="6134005" y="2388462"/>
            <a:chExt cx="4354765" cy="40636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2679" y="2388462"/>
              <a:ext cx="4266091" cy="406368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 flipV="1">
              <a:off x="7220607" y="3657600"/>
              <a:ext cx="178676" cy="1051035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34005" y="4735175"/>
              <a:ext cx="2173203" cy="56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>
                  <a:solidFill>
                    <a:srgbClr val="FF0000"/>
                  </a:solidFill>
                </a:rPr>
                <a:t>End-Effector</a:t>
              </a:r>
              <a:endParaRPr lang="en-IN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63" y="1275096"/>
            <a:ext cx="3846114" cy="3172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711" y="1275096"/>
            <a:ext cx="3385812" cy="2577514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8834872" y="3985743"/>
            <a:ext cx="3163490" cy="2512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solidFill>
                  <a:srgbClr val="00B050"/>
                </a:solidFill>
              </a:rPr>
              <a:t>Grippers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A5356"/>
                </a:solidFill>
              </a:rPr>
              <a:t>Mechanical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A5356"/>
                </a:solidFill>
              </a:rPr>
              <a:t>Pneumatic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A5356"/>
                </a:solidFill>
              </a:rPr>
              <a:t>Adhesive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A5356"/>
                </a:solidFill>
              </a:rPr>
              <a:t>Magnetic</a:t>
            </a:r>
          </a:p>
        </p:txBody>
      </p:sp>
    </p:spTree>
    <p:extLst>
      <p:ext uri="{BB962C8B-B14F-4D97-AF65-F5344CB8AC3E}">
        <p14:creationId xmlns:p14="http://schemas.microsoft.com/office/powerpoint/2010/main" val="4819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235" y="1"/>
            <a:ext cx="9601200" cy="66583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 smtClean="0">
                <a:solidFill>
                  <a:srgbClr val="FF0000"/>
                </a:solidFill>
              </a:rPr>
              <a:t>ANATOMY OF A ROBOT</a:t>
            </a:r>
            <a:endParaRPr lang="en-IN" sz="6000" b="1" u="sng" dirty="0">
              <a:solidFill>
                <a:srgbClr val="FF00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1" y="943303"/>
            <a:ext cx="5029200" cy="3605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solidFill>
                  <a:srgbClr val="00B050"/>
                </a:solidFill>
              </a:rPr>
              <a:t>Sensors – Purposes and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A5356"/>
                </a:solidFill>
              </a:rPr>
              <a:t>Accuracy </a:t>
            </a:r>
            <a:r>
              <a:rPr lang="en-US" sz="2400" dirty="0">
                <a:solidFill>
                  <a:srgbClr val="4A5356"/>
                </a:solidFill>
              </a:rPr>
              <a:t>and </a:t>
            </a:r>
            <a:r>
              <a:rPr lang="en-US" sz="2400" dirty="0" smtClean="0">
                <a:solidFill>
                  <a:srgbClr val="4A5356"/>
                </a:solidFill>
              </a:rPr>
              <a:t>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Reasonable force for </a:t>
            </a:r>
            <a:r>
              <a:rPr lang="en-US" sz="2400" dirty="0" smtClean="0">
                <a:solidFill>
                  <a:srgbClr val="4A5356"/>
                </a:solidFill>
              </a:rPr>
              <a:t>gripping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Ensure safety and avoid </a:t>
            </a:r>
            <a:r>
              <a:rPr lang="en-US" sz="2400" dirty="0" smtClean="0">
                <a:solidFill>
                  <a:srgbClr val="4A5356"/>
                </a:solidFill>
              </a:rPr>
              <a:t>collisions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Detect position and shape of </a:t>
            </a:r>
            <a:r>
              <a:rPr lang="en-US" sz="2400" dirty="0" smtClean="0">
                <a:solidFill>
                  <a:srgbClr val="4A5356"/>
                </a:solidFill>
              </a:rPr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Inspection, monitoring of </a:t>
            </a:r>
            <a:r>
              <a:rPr lang="en-US" sz="2400" dirty="0" smtClean="0">
                <a:solidFill>
                  <a:srgbClr val="4A5356"/>
                </a:solidFill>
              </a:rPr>
              <a:t>production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287" y="5198685"/>
            <a:ext cx="5489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0000"/>
                </a:solidFill>
              </a:rPr>
              <a:t>Types – Vision </a:t>
            </a:r>
            <a:r>
              <a:rPr lang="fr-FR" sz="2800" b="1" dirty="0" err="1">
                <a:solidFill>
                  <a:srgbClr val="000000"/>
                </a:solidFill>
              </a:rPr>
              <a:t>sensors</a:t>
            </a:r>
            <a:r>
              <a:rPr lang="fr-FR" sz="2800" b="1" dirty="0">
                <a:solidFill>
                  <a:srgbClr val="000000"/>
                </a:solidFill>
              </a:rPr>
              <a:t>, Tactile </a:t>
            </a:r>
            <a:r>
              <a:rPr lang="fr-FR" sz="2800" b="1" dirty="0" err="1">
                <a:solidFill>
                  <a:srgbClr val="000000"/>
                </a:solidFill>
              </a:rPr>
              <a:t>Sensors</a:t>
            </a:r>
            <a:r>
              <a:rPr lang="fr-FR" sz="2800" b="1" dirty="0">
                <a:solidFill>
                  <a:srgbClr val="000000"/>
                </a:solidFill>
              </a:rPr>
              <a:t>, Voice </a:t>
            </a:r>
            <a:r>
              <a:rPr lang="fr-FR" sz="2800" b="1" dirty="0" err="1">
                <a:solidFill>
                  <a:srgbClr val="000000"/>
                </a:solidFill>
              </a:rPr>
              <a:t>Sensors</a:t>
            </a:r>
            <a:r>
              <a:rPr lang="fr-FR" sz="2800" b="1" dirty="0">
                <a:solidFill>
                  <a:srgbClr val="000000"/>
                </a:solidFill>
              </a:rPr>
              <a:t>, </a:t>
            </a:r>
            <a:r>
              <a:rPr lang="fr-FR" sz="2800" b="1" dirty="0" err="1" smtClean="0">
                <a:solidFill>
                  <a:srgbClr val="000000"/>
                </a:solidFill>
              </a:rPr>
              <a:t>Proximity</a:t>
            </a:r>
            <a:r>
              <a:rPr lang="fr-FR" sz="2800" b="1" dirty="0" smtClean="0">
                <a:solidFill>
                  <a:srgbClr val="000000"/>
                </a:solidFill>
              </a:rPr>
              <a:t> </a:t>
            </a:r>
            <a:r>
              <a:rPr lang="fr-FR" sz="2800" b="1" dirty="0" err="1" smtClean="0">
                <a:solidFill>
                  <a:srgbClr val="000000"/>
                </a:solidFill>
              </a:rPr>
              <a:t>Sensors</a:t>
            </a:r>
            <a:r>
              <a:rPr lang="fr-FR" sz="2800" b="1" dirty="0">
                <a:solidFill>
                  <a:srgbClr val="000000"/>
                </a:solidFill>
              </a:rPr>
              <a:t>, etc.</a:t>
            </a:r>
            <a:endParaRPr lang="en-IN" sz="2800" b="1" dirty="0">
              <a:solidFill>
                <a:srgbClr val="00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50269" y="943303"/>
            <a:ext cx="5029200" cy="5362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solidFill>
                  <a:srgbClr val="00B050"/>
                </a:solidFill>
              </a:rPr>
              <a:t>Controller Unit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One or more processors to control motion of </a:t>
            </a:r>
            <a:r>
              <a:rPr lang="en-US" sz="2400" dirty="0" smtClean="0">
                <a:solidFill>
                  <a:srgbClr val="4A5356"/>
                </a:solidFill>
              </a:rPr>
              <a:t>actuators</a:t>
            </a:r>
            <a:endParaRPr lang="en-US" sz="2400" dirty="0">
              <a:solidFill>
                <a:srgbClr val="4A535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Processor for signal processing and </a:t>
            </a:r>
            <a:r>
              <a:rPr lang="en-US" sz="2400" dirty="0" smtClean="0">
                <a:solidFill>
                  <a:srgbClr val="4A5356"/>
                </a:solidFill>
              </a:rPr>
              <a:t>sensing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Processor for user interface, data logging, communication and </a:t>
            </a:r>
            <a:r>
              <a:rPr lang="en-US" sz="2400" dirty="0" smtClean="0">
                <a:solidFill>
                  <a:srgbClr val="4A5356"/>
                </a:solidFill>
              </a:rPr>
              <a:t>other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A5356"/>
                </a:solidFill>
              </a:rPr>
              <a:t>Off-line programming system with user friendly GUI to train operator</a:t>
            </a:r>
            <a:r>
              <a:rPr lang="en-US" sz="2400" dirty="0" smtClean="0">
                <a:solidFill>
                  <a:srgbClr val="4A5356"/>
                </a:solidFill>
              </a:rPr>
              <a:t>, verify </a:t>
            </a:r>
            <a:r>
              <a:rPr lang="en-US" sz="2400" dirty="0">
                <a:solidFill>
                  <a:srgbClr val="4A5356"/>
                </a:solidFill>
              </a:rPr>
              <a:t>motion and reduce downtime of a robot</a:t>
            </a:r>
            <a:endParaRPr lang="en-US" sz="2400" dirty="0" smtClean="0">
              <a:solidFill>
                <a:srgbClr val="4A5356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47944" y="777766"/>
            <a:ext cx="52553" cy="60802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3475" y="1"/>
            <a:ext cx="10625959" cy="746234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 smtClean="0">
                <a:solidFill>
                  <a:srgbClr val="FF0000"/>
                </a:solidFill>
              </a:rPr>
              <a:t>CLASSIFICATION OF ROBOTS</a:t>
            </a:r>
            <a:endParaRPr lang="en-IN" sz="4800" b="1" u="sng" dirty="0">
              <a:solidFill>
                <a:srgbClr val="FF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2" y="2278258"/>
            <a:ext cx="5800801" cy="32593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92" y="1769542"/>
            <a:ext cx="5193521" cy="41107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368" y="5539092"/>
            <a:ext cx="261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Industrial Robot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9775" y="5939135"/>
            <a:ext cx="3721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Mobile Robot - MARS Rover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0410" y="965501"/>
            <a:ext cx="396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B050"/>
                </a:solidFill>
              </a:rPr>
              <a:t>FIXED vs MOBILE</a:t>
            </a:r>
            <a:endParaRPr lang="en-IN" sz="32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5724" y="1"/>
            <a:ext cx="10373711" cy="746234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 smtClean="0">
                <a:solidFill>
                  <a:srgbClr val="FF0000"/>
                </a:solidFill>
              </a:rPr>
              <a:t>CLASSIFICATION OF ROBOTS</a:t>
            </a:r>
            <a:endParaRPr lang="en-IN" sz="4800" b="1" u="sng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22464" y="5850122"/>
            <a:ext cx="6301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 fixed base, links and </a:t>
            </a:r>
            <a:r>
              <a:rPr lang="en-US" sz="2400" b="1" dirty="0" smtClean="0">
                <a:solidFill>
                  <a:srgbClr val="0070C0"/>
                </a:solidFill>
              </a:rPr>
              <a:t>joints connected </a:t>
            </a:r>
            <a:r>
              <a:rPr lang="en-US" sz="2400" b="1" dirty="0">
                <a:solidFill>
                  <a:srgbClr val="0070C0"/>
                </a:solidFill>
              </a:rPr>
              <a:t>sequentially and ending </a:t>
            </a:r>
            <a:r>
              <a:rPr lang="en-US" sz="2400" b="1" dirty="0" smtClean="0">
                <a:solidFill>
                  <a:srgbClr val="0070C0"/>
                </a:solidFill>
              </a:rPr>
              <a:t>in a </a:t>
            </a:r>
            <a:r>
              <a:rPr lang="en-US" sz="2400" b="1" dirty="0">
                <a:solidFill>
                  <a:srgbClr val="0070C0"/>
                </a:solidFill>
              </a:rPr>
              <a:t>end-effector</a:t>
            </a:r>
            <a:endParaRPr lang="en-IN" sz="2400" b="1" dirty="0">
              <a:solidFill>
                <a:srgbClr val="0070C0"/>
              </a:solidFill>
              <a:latin typeface="Franklin Gothic Book" panose="020B050302010202020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2278" y="5850122"/>
            <a:ext cx="42066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More than one loop, no natural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end-effector</a:t>
            </a:r>
            <a:endParaRPr lang="en-IN" sz="2400" b="1" dirty="0">
              <a:solidFill>
                <a:srgbClr val="0070C0"/>
              </a:solidFill>
              <a:latin typeface="Franklin Gothic Book" panose="020B05030201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80409" y="855868"/>
            <a:ext cx="373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3200" b="1" u="sng" dirty="0" smtClean="0">
                <a:solidFill>
                  <a:srgbClr val="00B050"/>
                </a:solidFill>
                <a:latin typeface="Franklin Gothic Book" panose="020B0503020102020204"/>
              </a:rPr>
              <a:t>SERIAL vs PARALLEL</a:t>
            </a:r>
            <a:endParaRPr lang="en-IN" sz="3200" b="1" u="sng" dirty="0">
              <a:solidFill>
                <a:srgbClr val="00B050"/>
              </a:solidFill>
              <a:latin typeface="Franklin Gothic Book" panose="020B050302010202020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89990" y="1544572"/>
            <a:ext cx="5389912" cy="4200051"/>
            <a:chOff x="989990" y="1544572"/>
            <a:chExt cx="5389912" cy="42000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990" y="1544572"/>
              <a:ext cx="5389912" cy="42000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59360" y="2129347"/>
              <a:ext cx="1820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sz="2400" b="1" dirty="0" smtClean="0">
                  <a:solidFill>
                    <a:srgbClr val="0070C0"/>
                  </a:solidFill>
                  <a:latin typeface="Franklin Gothic Book" panose="020B0503020102020204"/>
                </a:rPr>
                <a:t>PUMA </a:t>
              </a:r>
              <a:r>
                <a:rPr lang="en-IN" sz="2400" b="1" dirty="0">
                  <a:solidFill>
                    <a:srgbClr val="0070C0"/>
                  </a:solidFill>
                  <a:latin typeface="Franklin Gothic Book" panose="020B0503020102020204"/>
                </a:rPr>
                <a:t>Robot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68655" y="1550276"/>
            <a:ext cx="4588915" cy="4188643"/>
            <a:chOff x="7168655" y="1550276"/>
            <a:chExt cx="4588915" cy="41886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8655" y="1550276"/>
              <a:ext cx="4588915" cy="418864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222278" y="1651186"/>
              <a:ext cx="19936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b="1" dirty="0">
                  <a:solidFill>
                    <a:srgbClr val="0070C0"/>
                  </a:solidFill>
                </a:rPr>
                <a:t>Parallel Robot</a:t>
              </a:r>
              <a:endParaRPr lang="en-IN" sz="2400" b="1" dirty="0">
                <a:solidFill>
                  <a:srgbClr val="0070C0"/>
                </a:solidFill>
                <a:latin typeface="Franklin Gothic Book" panose="020B05030201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0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>
            <a:spLocks noGrp="1"/>
          </p:cNvSpPr>
          <p:nvPr>
            <p:ph type="title"/>
          </p:nvPr>
        </p:nvSpPr>
        <p:spPr>
          <a:xfrm>
            <a:off x="206015" y="52538"/>
            <a:ext cx="10920249" cy="770299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 smtClean="0">
                <a:solidFill>
                  <a:srgbClr val="FF0000"/>
                </a:solidFill>
              </a:rPr>
              <a:t>CLASSIFICATION OF ROBOTS</a:t>
            </a:r>
            <a:endParaRPr lang="en-IN" sz="4800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7</a:t>
            </a:fld>
            <a:endParaRPr lang="en-IN"/>
          </a:p>
        </p:txBody>
      </p:sp>
      <p:grpSp>
        <p:nvGrpSpPr>
          <p:cNvPr id="127" name="Group 126"/>
          <p:cNvGrpSpPr/>
          <p:nvPr/>
        </p:nvGrpSpPr>
        <p:grpSpPr>
          <a:xfrm>
            <a:off x="4464837" y="1314897"/>
            <a:ext cx="7529043" cy="2550778"/>
            <a:chOff x="3518287" y="110413"/>
            <a:chExt cx="7529043" cy="2550778"/>
          </a:xfrm>
        </p:grpSpPr>
        <p:grpSp>
          <p:nvGrpSpPr>
            <p:cNvPr id="28" name="Group 27"/>
            <p:cNvGrpSpPr/>
            <p:nvPr/>
          </p:nvGrpSpPr>
          <p:grpSpPr>
            <a:xfrm>
              <a:off x="3518287" y="110413"/>
              <a:ext cx="2386578" cy="2513130"/>
              <a:chOff x="2543503" y="-68353"/>
              <a:chExt cx="3058002" cy="3116353"/>
            </a:xfrm>
          </p:grpSpPr>
          <p:sp>
            <p:nvSpPr>
              <p:cNvPr id="5" name="Parallelogram 4"/>
              <p:cNvSpPr/>
              <p:nvPr/>
            </p:nvSpPr>
            <p:spPr>
              <a:xfrm>
                <a:off x="2543503" y="2228193"/>
                <a:ext cx="2133600" cy="819807"/>
              </a:xfrm>
              <a:prstGeom prst="parallelogram">
                <a:avLst>
                  <a:gd name="adj" fmla="val 9411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3547240" y="1145627"/>
                <a:ext cx="199697" cy="1492469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266917" y="315255"/>
                <a:ext cx="2334588" cy="655689"/>
                <a:chOff x="4677103" y="413134"/>
                <a:chExt cx="2334588" cy="655689"/>
              </a:xfrm>
            </p:grpSpPr>
            <p:sp>
              <p:nvSpPr>
                <p:cNvPr id="7" name="Cube 6"/>
                <p:cNvSpPr/>
                <p:nvPr/>
              </p:nvSpPr>
              <p:spPr>
                <a:xfrm>
                  <a:off x="4677103" y="620110"/>
                  <a:ext cx="1986456" cy="199697"/>
                </a:xfrm>
                <a:prstGeom prst="cube">
                  <a:avLst>
                    <a:gd name="adj" fmla="val 19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 rot="19170141">
                  <a:off x="6481767" y="413134"/>
                  <a:ext cx="529924" cy="655689"/>
                  <a:chOff x="3971583" y="4133041"/>
                  <a:chExt cx="699938" cy="895487"/>
                </a:xfrm>
              </p:grpSpPr>
              <p:sp>
                <p:nvSpPr>
                  <p:cNvPr id="8" name="L-Shape 7"/>
                  <p:cNvSpPr/>
                  <p:nvPr/>
                </p:nvSpPr>
                <p:spPr>
                  <a:xfrm rot="2369528">
                    <a:off x="3971583" y="4515052"/>
                    <a:ext cx="356853" cy="513476"/>
                  </a:xfrm>
                  <a:prstGeom prst="corner">
                    <a:avLst>
                      <a:gd name="adj1" fmla="val 50000"/>
                      <a:gd name="adj2" fmla="val 44519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9" name="L-Shape 8"/>
                  <p:cNvSpPr/>
                  <p:nvPr/>
                </p:nvSpPr>
                <p:spPr>
                  <a:xfrm rot="2420055" flipV="1">
                    <a:off x="4288946" y="4133041"/>
                    <a:ext cx="382575" cy="511352"/>
                  </a:xfrm>
                  <a:prstGeom prst="corner">
                    <a:avLst>
                      <a:gd name="adj1" fmla="val 50000"/>
                      <a:gd name="adj2" fmla="val 4193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  <p:sp>
            <p:nvSpPr>
              <p:cNvPr id="12" name="Cube 11"/>
              <p:cNvSpPr/>
              <p:nvPr/>
            </p:nvSpPr>
            <p:spPr>
              <a:xfrm>
                <a:off x="3287937" y="525296"/>
                <a:ext cx="945914" cy="999716"/>
              </a:xfrm>
              <a:prstGeom prst="cube">
                <a:avLst>
                  <a:gd name="adj" fmla="val 8263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002623" y="1640626"/>
                <a:ext cx="0" cy="587567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3878316" y="875835"/>
                <a:ext cx="376555" cy="377867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92238" y="288248"/>
                <a:ext cx="478680" cy="0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119046" y="1753361"/>
                    <a:ext cx="1859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046" y="1753361"/>
                    <a:ext cx="18594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000" r="-50000" b="-3611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652683" y="-68353"/>
                    <a:ext cx="1859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IN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2683" y="-68353"/>
                    <a:ext cx="18594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000" r="-50000" b="-3611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082772" y="1007127"/>
                    <a:ext cx="1859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IN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2772" y="1007127"/>
                    <a:ext cx="18594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0" r="-50000" b="-3243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/>
            <p:cNvGrpSpPr/>
            <p:nvPr/>
          </p:nvGrpSpPr>
          <p:grpSpPr>
            <a:xfrm>
              <a:off x="6073313" y="497620"/>
              <a:ext cx="2439150" cy="2125923"/>
              <a:chOff x="4156841" y="767423"/>
              <a:chExt cx="2694870" cy="2280577"/>
            </a:xfrm>
          </p:grpSpPr>
          <p:sp>
            <p:nvSpPr>
              <p:cNvPr id="29" name="Parallelogram 28"/>
              <p:cNvSpPr/>
              <p:nvPr/>
            </p:nvSpPr>
            <p:spPr>
              <a:xfrm>
                <a:off x="4156841" y="2228193"/>
                <a:ext cx="2133600" cy="819807"/>
              </a:xfrm>
              <a:prstGeom prst="parallelogram">
                <a:avLst>
                  <a:gd name="adj" fmla="val 9411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Cube 31"/>
              <p:cNvSpPr/>
              <p:nvPr/>
            </p:nvSpPr>
            <p:spPr>
              <a:xfrm>
                <a:off x="5131675" y="1064768"/>
                <a:ext cx="183932" cy="1492469"/>
              </a:xfrm>
              <a:prstGeom prst="cub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5416264" y="1422119"/>
                <a:ext cx="0" cy="587567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07303" y="1928014"/>
                    <a:ext cx="22437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303" y="1928014"/>
                    <a:ext cx="22437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242" r="-2121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Arc 40"/>
              <p:cNvSpPr/>
              <p:nvPr/>
            </p:nvSpPr>
            <p:spPr>
              <a:xfrm>
                <a:off x="4887310" y="2123341"/>
                <a:ext cx="672662" cy="304800"/>
              </a:xfrm>
              <a:prstGeom prst="arc">
                <a:avLst>
                  <a:gd name="adj1" fmla="val 18712666"/>
                  <a:gd name="adj2" fmla="val 12179326"/>
                </a:avLst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606986" y="767423"/>
                <a:ext cx="2244725" cy="1043579"/>
                <a:chOff x="4606986" y="767423"/>
                <a:chExt cx="2244725" cy="1043579"/>
              </a:xfrm>
            </p:grpSpPr>
            <p:sp>
              <p:nvSpPr>
                <p:cNvPr id="31" name="Cube 30"/>
                <p:cNvSpPr/>
                <p:nvPr/>
              </p:nvSpPr>
              <p:spPr>
                <a:xfrm>
                  <a:off x="4606986" y="1153853"/>
                  <a:ext cx="1986456" cy="199697"/>
                </a:xfrm>
                <a:prstGeom prst="cube">
                  <a:avLst>
                    <a:gd name="adj" fmla="val 19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62063" y="884770"/>
                  <a:ext cx="289648" cy="725337"/>
                  <a:chOff x="6953097" y="966642"/>
                  <a:chExt cx="289648" cy="725337"/>
                </a:xfrm>
              </p:grpSpPr>
              <p:sp>
                <p:nvSpPr>
                  <p:cNvPr id="33" name="L-Shape 32"/>
                  <p:cNvSpPr/>
                  <p:nvPr/>
                </p:nvSpPr>
                <p:spPr>
                  <a:xfrm rot="21539669">
                    <a:off x="6958907" y="1316004"/>
                    <a:ext cx="270174" cy="375975"/>
                  </a:xfrm>
                  <a:prstGeom prst="corner">
                    <a:avLst>
                      <a:gd name="adj1" fmla="val 50000"/>
                      <a:gd name="adj2" fmla="val 44519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4" name="L-Shape 33"/>
                  <p:cNvSpPr/>
                  <p:nvPr/>
                </p:nvSpPr>
                <p:spPr>
                  <a:xfrm rot="21590196" flipV="1">
                    <a:off x="6953097" y="966642"/>
                    <a:ext cx="289648" cy="374420"/>
                  </a:xfrm>
                  <a:prstGeom prst="corner">
                    <a:avLst>
                      <a:gd name="adj1" fmla="val 50000"/>
                      <a:gd name="adj2" fmla="val 4193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5958127" y="767423"/>
                      <a:ext cx="185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IN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8127" y="767423"/>
                      <a:ext cx="185948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5714" r="-32143"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5811761" y="1053471"/>
                  <a:ext cx="478680" cy="0"/>
                </a:xfrm>
                <a:prstGeom prst="straightConnector1">
                  <a:avLst/>
                </a:prstGeom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447005" y="1534003"/>
                      <a:ext cx="185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IN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7005" y="1534003"/>
                      <a:ext cx="185948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5714" r="-35714"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4" name="Group 73"/>
            <p:cNvGrpSpPr/>
            <p:nvPr/>
          </p:nvGrpSpPr>
          <p:grpSpPr>
            <a:xfrm>
              <a:off x="8647703" y="395477"/>
              <a:ext cx="2399627" cy="2265714"/>
              <a:chOff x="7902770" y="394239"/>
              <a:chExt cx="2795921" cy="2461951"/>
            </a:xfrm>
          </p:grpSpPr>
          <p:sp>
            <p:nvSpPr>
              <p:cNvPr id="55" name="Parallelogram 54"/>
              <p:cNvSpPr/>
              <p:nvPr/>
            </p:nvSpPr>
            <p:spPr>
              <a:xfrm>
                <a:off x="7902770" y="2036383"/>
                <a:ext cx="2133600" cy="819807"/>
              </a:xfrm>
              <a:prstGeom prst="parallelogram">
                <a:avLst>
                  <a:gd name="adj" fmla="val 9411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8698513" y="1701215"/>
                    <a:ext cx="22437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8513" y="1701215"/>
                    <a:ext cx="22437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032" r="-2580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/>
              <p:cNvGrpSpPr/>
              <p:nvPr/>
            </p:nvGrpSpPr>
            <p:grpSpPr>
              <a:xfrm rot="20044652">
                <a:off x="8453966" y="394239"/>
                <a:ext cx="2244725" cy="842684"/>
                <a:chOff x="4606986" y="767423"/>
                <a:chExt cx="2244725" cy="842684"/>
              </a:xfrm>
            </p:grpSpPr>
            <p:sp>
              <p:nvSpPr>
                <p:cNvPr id="61" name="Cube 60"/>
                <p:cNvSpPr/>
                <p:nvPr/>
              </p:nvSpPr>
              <p:spPr>
                <a:xfrm>
                  <a:off x="4606986" y="1153853"/>
                  <a:ext cx="1986456" cy="199697"/>
                </a:xfrm>
                <a:prstGeom prst="cube">
                  <a:avLst>
                    <a:gd name="adj" fmla="val 19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6562063" y="884770"/>
                  <a:ext cx="289648" cy="725337"/>
                  <a:chOff x="6953097" y="966642"/>
                  <a:chExt cx="289648" cy="725337"/>
                </a:xfrm>
              </p:grpSpPr>
              <p:sp>
                <p:nvSpPr>
                  <p:cNvPr id="66" name="L-Shape 65"/>
                  <p:cNvSpPr/>
                  <p:nvPr/>
                </p:nvSpPr>
                <p:spPr>
                  <a:xfrm rot="21539669">
                    <a:off x="6958907" y="1316004"/>
                    <a:ext cx="270174" cy="375975"/>
                  </a:xfrm>
                  <a:prstGeom prst="corner">
                    <a:avLst>
                      <a:gd name="adj1" fmla="val 50000"/>
                      <a:gd name="adj2" fmla="val 44519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7" name="L-Shape 66"/>
                  <p:cNvSpPr/>
                  <p:nvPr/>
                </p:nvSpPr>
                <p:spPr>
                  <a:xfrm rot="21590196" flipV="1">
                    <a:off x="6953097" y="966642"/>
                    <a:ext cx="289648" cy="374420"/>
                  </a:xfrm>
                  <a:prstGeom prst="corner">
                    <a:avLst>
                      <a:gd name="adj1" fmla="val 50000"/>
                      <a:gd name="adj2" fmla="val 4193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958127" y="767423"/>
                      <a:ext cx="185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IN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8127" y="767423"/>
                      <a:ext cx="185948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279" t="-4000" r="-30233" b="-2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5811761" y="1053471"/>
                  <a:ext cx="478680" cy="0"/>
                </a:xfrm>
                <a:prstGeom prst="straightConnector1">
                  <a:avLst/>
                </a:prstGeom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Cube 67"/>
              <p:cNvSpPr/>
              <p:nvPr/>
            </p:nvSpPr>
            <p:spPr>
              <a:xfrm>
                <a:off x="8914309" y="938388"/>
                <a:ext cx="183932" cy="1492469"/>
              </a:xfrm>
              <a:prstGeom prst="cub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930637" y="1105161"/>
                <a:ext cx="149285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Arc 69"/>
              <p:cNvSpPr/>
              <p:nvPr/>
            </p:nvSpPr>
            <p:spPr>
              <a:xfrm>
                <a:off x="8662142" y="1918362"/>
                <a:ext cx="672662" cy="304800"/>
              </a:xfrm>
              <a:prstGeom prst="arc">
                <a:avLst>
                  <a:gd name="adj1" fmla="val 18712666"/>
                  <a:gd name="adj2" fmla="val 12179326"/>
                </a:avLst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71"/>
              <p:cNvSpPr/>
              <p:nvPr/>
            </p:nvSpPr>
            <p:spPr>
              <a:xfrm rot="10800000">
                <a:off x="8668948" y="988029"/>
                <a:ext cx="672662" cy="304800"/>
              </a:xfrm>
              <a:prstGeom prst="arc">
                <a:avLst>
                  <a:gd name="adj1" fmla="val 18712666"/>
                  <a:gd name="adj2" fmla="val 12179326"/>
                </a:avLst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8649036" y="730128"/>
                    <a:ext cx="1859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IN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9036" y="730128"/>
                    <a:ext cx="18594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2308" r="-42308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4" name="Group 103"/>
          <p:cNvGrpSpPr/>
          <p:nvPr/>
        </p:nvGrpSpPr>
        <p:grpSpPr>
          <a:xfrm>
            <a:off x="5479299" y="4123555"/>
            <a:ext cx="2749608" cy="2563364"/>
            <a:chOff x="1546859" y="3335018"/>
            <a:chExt cx="3993120" cy="3025932"/>
          </a:xfrm>
        </p:grpSpPr>
        <p:sp>
          <p:nvSpPr>
            <p:cNvPr id="76" name="Parallelogram 75"/>
            <p:cNvSpPr/>
            <p:nvPr/>
          </p:nvSpPr>
          <p:spPr>
            <a:xfrm>
              <a:off x="1546859" y="5541143"/>
              <a:ext cx="2133600" cy="819807"/>
            </a:xfrm>
            <a:prstGeom prst="parallelogram">
              <a:avLst>
                <a:gd name="adj" fmla="val 94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355609" y="5216678"/>
                  <a:ext cx="22437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609" y="5216678"/>
                  <a:ext cx="2243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2308" r="-42308" b="-289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Cube 78"/>
            <p:cNvSpPr/>
            <p:nvPr/>
          </p:nvSpPr>
          <p:spPr>
            <a:xfrm>
              <a:off x="2558398" y="4443148"/>
              <a:ext cx="183932" cy="1492469"/>
            </a:xfrm>
            <a:prstGeom prst="cub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1" name="Arc 80"/>
            <p:cNvSpPr/>
            <p:nvPr/>
          </p:nvSpPr>
          <p:spPr>
            <a:xfrm>
              <a:off x="2306231" y="5370568"/>
              <a:ext cx="672662" cy="304800"/>
            </a:xfrm>
            <a:prstGeom prst="arc">
              <a:avLst>
                <a:gd name="adj1" fmla="val 18712666"/>
                <a:gd name="adj2" fmla="val 12179326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508909" y="4099889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IN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909" y="4099889"/>
                  <a:ext cx="18594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6667" r="-61905" b="-289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3295254" y="3465191"/>
              <a:ext cx="2244725" cy="725337"/>
              <a:chOff x="4606986" y="884770"/>
              <a:chExt cx="2244725" cy="725337"/>
            </a:xfrm>
          </p:grpSpPr>
          <p:sp>
            <p:nvSpPr>
              <p:cNvPr id="91" name="Cube 90"/>
              <p:cNvSpPr/>
              <p:nvPr/>
            </p:nvSpPr>
            <p:spPr>
              <a:xfrm>
                <a:off x="4606986" y="1153853"/>
                <a:ext cx="1986456" cy="199697"/>
              </a:xfrm>
              <a:prstGeom prst="cube">
                <a:avLst>
                  <a:gd name="adj" fmla="val 19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562063" y="884770"/>
                <a:ext cx="289648" cy="725337"/>
                <a:chOff x="6953097" y="966642"/>
                <a:chExt cx="289648" cy="725337"/>
              </a:xfrm>
            </p:grpSpPr>
            <p:sp>
              <p:nvSpPr>
                <p:cNvPr id="96" name="L-Shape 95"/>
                <p:cNvSpPr/>
                <p:nvPr/>
              </p:nvSpPr>
              <p:spPr>
                <a:xfrm rot="21539669">
                  <a:off x="6958907" y="1316004"/>
                  <a:ext cx="270174" cy="375975"/>
                </a:xfrm>
                <a:prstGeom prst="corner">
                  <a:avLst>
                    <a:gd name="adj1" fmla="val 50000"/>
                    <a:gd name="adj2" fmla="val 445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L-Shape 96"/>
                <p:cNvSpPr/>
                <p:nvPr/>
              </p:nvSpPr>
              <p:spPr>
                <a:xfrm rot="21590196" flipV="1">
                  <a:off x="6953097" y="966642"/>
                  <a:ext cx="289648" cy="374420"/>
                </a:xfrm>
                <a:prstGeom prst="corner">
                  <a:avLst>
                    <a:gd name="adj1" fmla="val 50000"/>
                    <a:gd name="adj2" fmla="val 4193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98" name="Cube 97"/>
            <p:cNvSpPr/>
            <p:nvPr/>
          </p:nvSpPr>
          <p:spPr>
            <a:xfrm rot="19258626">
              <a:off x="2134335" y="4176820"/>
              <a:ext cx="1986456" cy="199697"/>
            </a:xfrm>
            <a:prstGeom prst="cube">
              <a:avLst>
                <a:gd name="adj" fmla="val 1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2579981" y="4583646"/>
              <a:ext cx="149285" cy="1261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00" name="Arc 99"/>
            <p:cNvSpPr/>
            <p:nvPr/>
          </p:nvSpPr>
          <p:spPr>
            <a:xfrm rot="10800000">
              <a:off x="2338552" y="4382667"/>
              <a:ext cx="672662" cy="304800"/>
            </a:xfrm>
            <a:prstGeom prst="arc">
              <a:avLst>
                <a:gd name="adj1" fmla="val 18712666"/>
                <a:gd name="adj2" fmla="val 12179326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626217" y="3752461"/>
              <a:ext cx="149285" cy="1261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02" name="Arc 101"/>
            <p:cNvSpPr/>
            <p:nvPr/>
          </p:nvSpPr>
          <p:spPr>
            <a:xfrm rot="10800000">
              <a:off x="3403483" y="3600061"/>
              <a:ext cx="672662" cy="304800"/>
            </a:xfrm>
            <a:prstGeom prst="arc">
              <a:avLst>
                <a:gd name="adj1" fmla="val 18712666"/>
                <a:gd name="adj2" fmla="val 12179326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3646839" y="3335018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IN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839" y="3335018"/>
                  <a:ext cx="18594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1905" r="-66667" b="-282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8608145" y="3959253"/>
            <a:ext cx="2950173" cy="2776052"/>
            <a:chOff x="7698618" y="2707995"/>
            <a:chExt cx="4077436" cy="3522266"/>
          </a:xfrm>
        </p:grpSpPr>
        <p:sp>
          <p:nvSpPr>
            <p:cNvPr id="105" name="Parallelogram 104"/>
            <p:cNvSpPr/>
            <p:nvPr/>
          </p:nvSpPr>
          <p:spPr>
            <a:xfrm>
              <a:off x="7698618" y="5410454"/>
              <a:ext cx="2133600" cy="819807"/>
            </a:xfrm>
            <a:prstGeom prst="parallelogram">
              <a:avLst>
                <a:gd name="adj" fmla="val 94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07" name="L-Shape 106"/>
            <p:cNvSpPr/>
            <p:nvPr/>
          </p:nvSpPr>
          <p:spPr>
            <a:xfrm rot="5400000">
              <a:off x="8480518" y="3769411"/>
              <a:ext cx="2186946" cy="1893603"/>
            </a:xfrm>
            <a:prstGeom prst="corner">
              <a:avLst>
                <a:gd name="adj1" fmla="val 14803"/>
                <a:gd name="adj2" fmla="val 151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08" name="Cube 107"/>
            <p:cNvSpPr/>
            <p:nvPr/>
          </p:nvSpPr>
          <p:spPr>
            <a:xfrm>
              <a:off x="9756874" y="3339947"/>
              <a:ext cx="1668498" cy="304800"/>
            </a:xfrm>
            <a:prstGeom prst="cub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 rot="5400000">
              <a:off x="9363199" y="2979680"/>
              <a:ext cx="2660986" cy="2164724"/>
              <a:chOff x="4190725" y="626071"/>
              <a:chExt cx="2660986" cy="2164724"/>
            </a:xfrm>
          </p:grpSpPr>
          <p:sp>
            <p:nvSpPr>
              <p:cNvPr id="110" name="Cube 109"/>
              <p:cNvSpPr/>
              <p:nvPr/>
            </p:nvSpPr>
            <p:spPr>
              <a:xfrm>
                <a:off x="4606986" y="1153853"/>
                <a:ext cx="1986456" cy="199697"/>
              </a:xfrm>
              <a:prstGeom prst="cube">
                <a:avLst>
                  <a:gd name="adj" fmla="val 19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6562063" y="884770"/>
                <a:ext cx="289648" cy="725337"/>
                <a:chOff x="6953097" y="966642"/>
                <a:chExt cx="289648" cy="725337"/>
              </a:xfrm>
            </p:grpSpPr>
            <p:sp>
              <p:nvSpPr>
                <p:cNvPr id="115" name="L-Shape 114"/>
                <p:cNvSpPr/>
                <p:nvPr/>
              </p:nvSpPr>
              <p:spPr>
                <a:xfrm rot="21539669">
                  <a:off x="6958907" y="1316004"/>
                  <a:ext cx="270174" cy="375975"/>
                </a:xfrm>
                <a:prstGeom prst="corner">
                  <a:avLst>
                    <a:gd name="adj1" fmla="val 50000"/>
                    <a:gd name="adj2" fmla="val 445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" name="L-Shape 115"/>
                <p:cNvSpPr/>
                <p:nvPr/>
              </p:nvSpPr>
              <p:spPr>
                <a:xfrm rot="21590196" flipV="1">
                  <a:off x="6953097" y="966642"/>
                  <a:ext cx="289648" cy="374420"/>
                </a:xfrm>
                <a:prstGeom prst="corner">
                  <a:avLst>
                    <a:gd name="adj1" fmla="val 50000"/>
                    <a:gd name="adj2" fmla="val 4193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 rot="16200000">
                    <a:off x="5775225" y="733585"/>
                    <a:ext cx="49202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IN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775225" y="733585"/>
                    <a:ext cx="49202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888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11761" y="1053471"/>
                <a:ext cx="478680" cy="0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 rot="16200000">
                    <a:off x="4178915" y="2501986"/>
                    <a:ext cx="30061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IN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178915" y="2501986"/>
                    <a:ext cx="300619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6667" r="-16667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0" name="Straight Connector 119"/>
            <p:cNvCxnSpPr/>
            <p:nvPr/>
          </p:nvCxnSpPr>
          <p:spPr>
            <a:xfrm>
              <a:off x="9949288" y="2707995"/>
              <a:ext cx="0" cy="6270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Arc 120"/>
            <p:cNvSpPr/>
            <p:nvPr/>
          </p:nvSpPr>
          <p:spPr>
            <a:xfrm>
              <a:off x="9573991" y="2922576"/>
              <a:ext cx="672662" cy="304800"/>
            </a:xfrm>
            <a:prstGeom prst="arc">
              <a:avLst>
                <a:gd name="adj1" fmla="val 18712666"/>
                <a:gd name="adj2" fmla="val 12179326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2" name="Arc 121"/>
            <p:cNvSpPr/>
            <p:nvPr/>
          </p:nvSpPr>
          <p:spPr>
            <a:xfrm>
              <a:off x="8464840" y="5147947"/>
              <a:ext cx="672662" cy="304800"/>
            </a:xfrm>
            <a:prstGeom prst="arc">
              <a:avLst>
                <a:gd name="adj1" fmla="val 18712666"/>
                <a:gd name="adj2" fmla="val 12179326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8414622" y="4888680"/>
                  <a:ext cx="22437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622" y="4888680"/>
                  <a:ext cx="22437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7037" r="-40741" b="-388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TextBox 125"/>
          <p:cNvSpPr txBox="1"/>
          <p:nvPr/>
        </p:nvSpPr>
        <p:spPr>
          <a:xfrm>
            <a:off x="811315" y="1209283"/>
            <a:ext cx="31603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DOF - determines capability of robot, no. of actuated </a:t>
            </a:r>
            <a:r>
              <a:rPr lang="en-US" sz="2400" b="1" dirty="0" smtClean="0">
                <a:solidFill>
                  <a:srgbClr val="0070C0"/>
                </a:solidFill>
              </a:rPr>
              <a:t>joints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First 3 joints - Revolute, Prismatic, Cylindrical, Spherical, </a:t>
            </a:r>
            <a:r>
              <a:rPr lang="en-US" sz="2400" b="1" dirty="0" smtClean="0">
                <a:solidFill>
                  <a:srgbClr val="0070C0"/>
                </a:solidFill>
              </a:rPr>
              <a:t>SCARA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Last three joints form a wrist — Orients the end-effector</a:t>
            </a:r>
            <a:endParaRPr lang="en-IN" sz="2400" b="1" dirty="0">
              <a:solidFill>
                <a:srgbClr val="0070C0"/>
              </a:solidFill>
              <a:latin typeface="Franklin Gothic Book" panose="020B0503020102020204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97278" y="754975"/>
            <a:ext cx="4285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3200" b="1" u="sng" dirty="0" smtClean="0">
                <a:solidFill>
                  <a:srgbClr val="00B050"/>
                </a:solidFill>
                <a:latin typeface="Franklin Gothic Book" panose="020B0503020102020204"/>
              </a:rPr>
              <a:t>DEGREE OF FREEDOM</a:t>
            </a:r>
            <a:endParaRPr lang="en-IN" sz="3200" b="1" u="sng" dirty="0">
              <a:solidFill>
                <a:srgbClr val="00B050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28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8579" y="0"/>
            <a:ext cx="10520856" cy="773635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 smtClean="0">
                <a:solidFill>
                  <a:srgbClr val="FF0000"/>
                </a:solidFill>
              </a:rPr>
              <a:t>CLASSIFICATION OF ROBOTS</a:t>
            </a:r>
            <a:endParaRPr lang="en-IN" sz="4800" b="1" u="sng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438369" y="930165"/>
            <a:ext cx="386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</a:rPr>
              <a:t>Rigid vs Flexible</a:t>
            </a:r>
            <a:endParaRPr lang="en-IN" sz="3200" b="1" u="sng" dirty="0">
              <a:solidFill>
                <a:srgbClr val="00B050"/>
              </a:solidFill>
              <a:latin typeface="Franklin Gothic Book" panose="020B05030201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81" y="5471102"/>
            <a:ext cx="543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Industrial Robots </a:t>
            </a:r>
            <a:r>
              <a:rPr lang="en-US" sz="2400" b="1" dirty="0" smtClean="0">
                <a:solidFill>
                  <a:srgbClr val="0070C0"/>
                </a:solidFill>
              </a:rPr>
              <a:t>– built heavy </a:t>
            </a:r>
            <a:r>
              <a:rPr lang="en-US" sz="2400" b="1" dirty="0">
                <a:solidFill>
                  <a:srgbClr val="0070C0"/>
                </a:solidFill>
              </a:rPr>
              <a:t>and rigid for </a:t>
            </a:r>
            <a:r>
              <a:rPr lang="en-US" sz="2400" b="1" dirty="0" smtClean="0">
                <a:solidFill>
                  <a:srgbClr val="0070C0"/>
                </a:solidFill>
              </a:rPr>
              <a:t>required accuracy</a:t>
            </a:r>
            <a:endParaRPr lang="en-IN" sz="2400" b="1" dirty="0">
              <a:solidFill>
                <a:srgbClr val="0070C0"/>
              </a:solidFill>
              <a:latin typeface="Franklin Gothic Book" panose="020B05030201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4067" y="5843638"/>
            <a:ext cx="6081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Minimizing </a:t>
            </a:r>
            <a:r>
              <a:rPr lang="en-US" sz="2400" b="1" dirty="0">
                <a:solidFill>
                  <a:srgbClr val="0070C0"/>
                </a:solidFill>
              </a:rPr>
              <a:t>weight for space applications </a:t>
            </a:r>
            <a:r>
              <a:rPr lang="en-US" sz="2400" b="1" dirty="0" smtClean="0">
                <a:solidFill>
                  <a:srgbClr val="0070C0"/>
                </a:solidFill>
              </a:rPr>
              <a:t>- Links </a:t>
            </a:r>
            <a:r>
              <a:rPr lang="en-US" sz="2400" b="1" dirty="0">
                <a:solidFill>
                  <a:srgbClr val="0070C0"/>
                </a:solidFill>
              </a:rPr>
              <a:t>and joints are flexible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181" y="1746432"/>
            <a:ext cx="5010847" cy="3582870"/>
            <a:chOff x="864436" y="1644213"/>
            <a:chExt cx="5010847" cy="35828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436" y="1644213"/>
              <a:ext cx="5010847" cy="358287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717424" y="4239556"/>
              <a:ext cx="1820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sz="2400" b="1" dirty="0" smtClean="0">
                  <a:solidFill>
                    <a:srgbClr val="0070C0"/>
                  </a:solidFill>
                  <a:latin typeface="Franklin Gothic Book" panose="020B0503020102020204"/>
                </a:rPr>
                <a:t>PUMA 560 </a:t>
              </a:r>
              <a:r>
                <a:rPr lang="en-IN" sz="2400" b="1" dirty="0">
                  <a:solidFill>
                    <a:srgbClr val="0070C0"/>
                  </a:solidFill>
                  <a:latin typeface="Franklin Gothic Book" panose="020B0503020102020204"/>
                </a:rPr>
                <a:t>Robot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83448" y="1053275"/>
            <a:ext cx="5772828" cy="4833325"/>
            <a:chOff x="6902955" y="1006545"/>
            <a:chExt cx="5772828" cy="48333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2955" y="1514940"/>
              <a:ext cx="4923056" cy="432493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999679" y="1006545"/>
              <a:ext cx="367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070C0"/>
                  </a:solidFill>
                </a:rPr>
                <a:t>Space shuttle robot arm</a:t>
              </a:r>
              <a:endParaRPr lang="en-IN" sz="2400" b="1" dirty="0">
                <a:solidFill>
                  <a:srgbClr val="0070C0"/>
                </a:solidFill>
                <a:latin typeface="Franklin Gothic Book" panose="020B05030201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7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3986" y="1"/>
            <a:ext cx="10680265" cy="817750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 smtClean="0">
                <a:solidFill>
                  <a:srgbClr val="FF0000"/>
                </a:solidFill>
              </a:rPr>
              <a:t>CLASSIFICATION OF ROBOTS</a:t>
            </a:r>
            <a:endParaRPr lang="en-IN" sz="4800" b="1" u="sng" dirty="0">
              <a:solidFill>
                <a:srgbClr val="FF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093853" y="843840"/>
            <a:ext cx="724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3200" b="1" u="sng" dirty="0" smtClean="0">
                <a:solidFill>
                  <a:srgbClr val="00B050"/>
                </a:solidFill>
                <a:latin typeface="Franklin Gothic Book" panose="020B0503020102020204"/>
              </a:rPr>
              <a:t>CONTROL AND MODE OF OPERATION</a:t>
            </a:r>
            <a:endParaRPr lang="en-IN" sz="3200" b="1" u="sng" dirty="0">
              <a:solidFill>
                <a:srgbClr val="00B050"/>
              </a:solidFill>
              <a:latin typeface="Franklin Gothic Book" panose="020B05030201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524" y="1471679"/>
            <a:ext cx="10298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 </a:t>
            </a:r>
            <a:r>
              <a:rPr lang="en-US" sz="2400" b="1" dirty="0" smtClean="0">
                <a:solidFill>
                  <a:srgbClr val="0070C0"/>
                </a:solidFill>
              </a:rPr>
              <a:t>Older </a:t>
            </a:r>
            <a:r>
              <a:rPr lang="en-US" sz="2400" b="1" dirty="0">
                <a:solidFill>
                  <a:srgbClr val="0070C0"/>
                </a:solidFill>
              </a:rPr>
              <a:t>industrial robots were teach and </a:t>
            </a:r>
            <a:r>
              <a:rPr lang="en-US" sz="2400" b="1" dirty="0" smtClean="0">
                <a:solidFill>
                  <a:srgbClr val="0070C0"/>
                </a:solidFill>
              </a:rPr>
              <a:t>playback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Robot is taken (manually) through the tasks and positions </a:t>
            </a:r>
            <a:r>
              <a:rPr lang="en-US" sz="2400" b="1" dirty="0" smtClean="0">
                <a:solidFill>
                  <a:srgbClr val="0070C0"/>
                </a:solidFill>
              </a:rPr>
              <a:t>recorded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During actual operation, the robot plays back the taught </a:t>
            </a:r>
            <a:r>
              <a:rPr lang="en-US" sz="2400" b="1" dirty="0" smtClean="0">
                <a:solidFill>
                  <a:srgbClr val="0070C0"/>
                </a:solidFill>
              </a:rPr>
              <a:t>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Very time consuming to teach and robot cannot react to any </a:t>
            </a:r>
            <a:r>
              <a:rPr lang="en-US" sz="2400" b="1" dirty="0" smtClean="0">
                <a:solidFill>
                  <a:srgbClr val="0070C0"/>
                </a:solidFill>
              </a:rPr>
              <a:t>changes in </a:t>
            </a:r>
            <a:r>
              <a:rPr lang="en-US" sz="2400" b="1" dirty="0">
                <a:solidFill>
                  <a:srgbClr val="0070C0"/>
                </a:solidFill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environment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2.</a:t>
            </a:r>
            <a:r>
              <a:rPr lang="en-US" sz="2400" b="1" dirty="0">
                <a:solidFill>
                  <a:srgbClr val="0070C0"/>
                </a:solidFill>
              </a:rPr>
              <a:t> Computer controlled – Inputs are given from a computer often after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being tried out in an off-line programming </a:t>
            </a:r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Franklin Gothic Book" panose="020B0503020102020204"/>
              </a:rPr>
              <a:t>3.</a:t>
            </a:r>
            <a:r>
              <a:rPr lang="en-US" sz="2400" b="1" dirty="0">
                <a:solidFill>
                  <a:srgbClr val="0070C0"/>
                </a:solidFill>
              </a:rPr>
              <a:t> Sensor driven – Sensors are used to avoid obstacles and take </a:t>
            </a:r>
            <a:r>
              <a:rPr lang="en-US" sz="2400" b="1" dirty="0" smtClean="0">
                <a:solidFill>
                  <a:srgbClr val="0070C0"/>
                </a:solidFill>
              </a:rPr>
              <a:t>decisions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Franklin Gothic Book" panose="020B0503020102020204"/>
              </a:rPr>
              <a:t>4.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Intelligent – Robot can ‘learn’ about the environment using artificial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intelligence (AI) and perform </a:t>
            </a:r>
            <a:r>
              <a:rPr lang="en-US" sz="2400" b="1" dirty="0" smtClean="0">
                <a:solidFill>
                  <a:srgbClr val="0070C0"/>
                </a:solidFill>
              </a:rPr>
              <a:t>efficiently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8524" y="5769425"/>
            <a:ext cx="9471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Motion planning </a:t>
            </a:r>
            <a:r>
              <a:rPr lang="en-US" sz="3600" b="1" u="sng" dirty="0" smtClean="0">
                <a:solidFill>
                  <a:srgbClr val="FF0000"/>
                </a:solidFill>
              </a:rPr>
              <a:t>will </a:t>
            </a:r>
            <a:r>
              <a:rPr lang="en-US" sz="3600" b="1" u="sng" dirty="0">
                <a:solidFill>
                  <a:srgbClr val="FF0000"/>
                </a:solidFill>
              </a:rPr>
              <a:t>be discussed in this course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2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22224</TotalTime>
  <Words>2482</Words>
  <Application>Microsoft Office PowerPoint</Application>
  <PresentationFormat>Custom</PresentationFormat>
  <Paragraphs>236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Parcel</vt:lpstr>
      <vt:lpstr>1_Parcel</vt:lpstr>
      <vt:lpstr>2_Parcel</vt:lpstr>
      <vt:lpstr>WHAT IS A ROBOT ?</vt:lpstr>
      <vt:lpstr>ANATOMY OF A ROBOT</vt:lpstr>
      <vt:lpstr>ANATOMY OF A ROBOT</vt:lpstr>
      <vt:lpstr>ANATOMY OF A ROBOT</vt:lpstr>
      <vt:lpstr>CLASSIFICATION OF ROBOTS</vt:lpstr>
      <vt:lpstr>CLASSIFICATION OF ROBOTS</vt:lpstr>
      <vt:lpstr>CLASSIFICATION OF ROBOTS</vt:lpstr>
      <vt:lpstr>CLASSIFICATION OF ROBOTS</vt:lpstr>
      <vt:lpstr>CLASSIFICATION OF ROBOTS</vt:lpstr>
      <vt:lpstr>DIRECT KINEMATICS of serial robots</vt:lpstr>
      <vt:lpstr>DEGREES OF FREEDOM</vt:lpstr>
      <vt:lpstr>PowerPoint Presentation</vt:lpstr>
      <vt:lpstr>PowerPoint Presentation</vt:lpstr>
      <vt:lpstr>PROBLEMS in kinematics of serial robots</vt:lpstr>
      <vt:lpstr>Direct kinematics problem</vt:lpstr>
      <vt:lpstr>PowerPoint Presentation</vt:lpstr>
      <vt:lpstr>Inverse kinematics problem</vt:lpstr>
      <vt:lpstr>PLANAR 3R manipulator</vt:lpstr>
      <vt:lpstr>Inverse kinematic algorithm</vt:lpstr>
      <vt:lpstr>3R manipulator – workspace </vt:lpstr>
      <vt:lpstr>3R manipulator – workspace </vt:lpstr>
      <vt:lpstr>3R manipulator – workspace </vt:lpstr>
      <vt:lpstr>3R manipulator – Uniqueness of IK solutions </vt:lpstr>
      <vt:lpstr>PUMA 560 Manipulator</vt:lpstr>
      <vt:lpstr>D-H Parameters</vt:lpstr>
      <vt:lpstr>ANY QUESTIONS SO FAR ???</vt:lpstr>
      <vt:lpstr>IMPORTANT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– ROBOTICS AND ARTIFICIAL INTELLIGENCE</dc:title>
  <dc:creator>Windows User</dc:creator>
  <cp:lastModifiedBy>Dell</cp:lastModifiedBy>
  <cp:revision>376</cp:revision>
  <dcterms:created xsi:type="dcterms:W3CDTF">2020-07-18T12:21:55Z</dcterms:created>
  <dcterms:modified xsi:type="dcterms:W3CDTF">2021-08-16T03:17:39Z</dcterms:modified>
</cp:coreProperties>
</file>