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97" r:id="rId3"/>
    <p:sldId id="499" r:id="rId5"/>
    <p:sldId id="507" r:id="rId6"/>
    <p:sldId id="500" r:id="rId7"/>
    <p:sldId id="501" r:id="rId8"/>
    <p:sldId id="502" r:id="rId9"/>
    <p:sldId id="503" r:id="rId10"/>
    <p:sldId id="506" r:id="rId11"/>
    <p:sldId id="50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>
        <p:scale>
          <a:sx n="75" d="100"/>
          <a:sy n="75" d="100"/>
        </p:scale>
        <p:origin x="136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C7E47-75CC-42CF-A728-ED699378FC16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F142F-ED7D-41FC-A13C-3776F9CF9BE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40" y="-27384"/>
            <a:ext cx="9180512" cy="6885384"/>
          </a:xfrm>
        </p:spPr>
      </p:pic>
      <p:cxnSp>
        <p:nvCxnSpPr>
          <p:cNvPr id="11" name="Straight Connector 10"/>
          <p:cNvCxnSpPr/>
          <p:nvPr/>
        </p:nvCxnSpPr>
        <p:spPr>
          <a:xfrm>
            <a:off x="3044415" y="2060848"/>
            <a:ext cx="6306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383" y="150275"/>
            <a:ext cx="6396065" cy="9208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60440" y="2219554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SzPct val="25000"/>
            </a:pPr>
            <a:r>
              <a:rPr lang="en-IN" sz="24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Second Year Project Synopsis</a:t>
            </a:r>
            <a:endParaRPr lang="en-IN" sz="2400" b="1" dirty="0">
              <a:solidFill>
                <a:srgbClr val="0070C0"/>
              </a:solidFill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lvl="0" algn="ctr">
              <a:buSzPct val="25000"/>
            </a:pPr>
            <a:r>
              <a:rPr lang="en-IN" sz="24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Submitted by</a:t>
            </a:r>
            <a:endParaRPr lang="en-IN" sz="2400" b="1" dirty="0">
              <a:solidFill>
                <a:srgbClr val="0070C0"/>
              </a:solidFill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3220134" y="308600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2301010062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Gunjan Joshi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2301010037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Arman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2301010053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Anup Singh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2301010054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Keshav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24064" y="1106742"/>
            <a:ext cx="70567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buSzPct val="25000"/>
            </a:pPr>
            <a:r>
              <a:rPr lang="en-US" sz="2800" b="1" dirty="0">
                <a:solidFill>
                  <a:srgbClr val="C00000"/>
                </a:solidFill>
                <a:highlight>
                  <a:srgbClr val="FFFF00"/>
                </a:highlight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GATHERLY – CONNECTING DOTS FOR EVENT MANAGEMENT</a:t>
            </a:r>
            <a:endParaRPr lang="en-IN" sz="2800" b="1" dirty="0">
              <a:solidFill>
                <a:srgbClr val="C00000"/>
              </a:solidFill>
              <a:highlight>
                <a:srgbClr val="FFFF00"/>
              </a:highlight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0440" y="5733257"/>
            <a:ext cx="85840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IN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Industry Mentor: Mr. Ankur Goyal</a:t>
            </a:r>
            <a:endParaRPr lang="en-IN" b="1" dirty="0">
              <a:solidFill>
                <a:srgbClr val="0070C0"/>
              </a:solidFill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lvl="0">
              <a:buSzPct val="25000"/>
            </a:pPr>
            <a:r>
              <a:rPr lang="en-IN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Faculty Mentor: </a:t>
            </a:r>
            <a:r>
              <a:rPr lang="en-IN" b="1" dirty="0" err="1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Dr.</a:t>
            </a:r>
            <a:r>
              <a:rPr lang="en-IN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 Monika </a:t>
            </a:r>
            <a:r>
              <a:rPr lang="en-IN" b="1" dirty="0" err="1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Khatkar</a:t>
            </a:r>
            <a:endParaRPr lang="en-IN" b="1" dirty="0">
              <a:solidFill>
                <a:srgbClr val="0070C0"/>
              </a:solidFill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03513" y="151594"/>
            <a:ext cx="41537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524001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03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1544" y="1883064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Gatherly is an innovative digital platform designed to streamline event planning, offering a comprehensive set of features including event scheduling budget tracking and vendor coordination.</a:t>
            </a:r>
            <a:endParaRPr lang="en-I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03512" y="59261"/>
            <a:ext cx="455015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>
              <a:buSzPct val="25000"/>
            </a:pPr>
            <a:r>
              <a:rPr lang="en-US" sz="4400" dirty="0">
                <a:solidFill>
                  <a:prstClr val="black"/>
                </a:solidFill>
                <a:latin typeface="Calibri" panose="020F0502020204030204"/>
                <a:ea typeface="+mj-ea"/>
                <a:cs typeface="+mj-cs"/>
                <a:sym typeface="Arial" panose="020B0604020202020204"/>
              </a:rPr>
              <a:t>A</a:t>
            </a:r>
            <a:r>
              <a:rPr lang="en-IN" sz="4400" dirty="0">
                <a:solidFill>
                  <a:prstClr val="black"/>
                </a:solidFill>
                <a:latin typeface="Calibri" panose="020F0502020204030204"/>
                <a:ea typeface="+mj-ea"/>
                <a:cs typeface="+mj-cs"/>
                <a:sym typeface="Arial" panose="020B0604020202020204"/>
              </a:rPr>
              <a:t>bout the Problem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524001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03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81489" y="1162962"/>
            <a:ext cx="86409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/>
              <a:t>Problems Identified</a:t>
            </a:r>
            <a:endParaRPr lang="en-IN" sz="24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Miscommunication among stakeholders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Budget mismanagement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Last-Minute Changes &amp; Cancellations</a:t>
            </a:r>
            <a:endParaRPr lang="en-US" dirty="0"/>
          </a:p>
          <a:p>
            <a:pPr algn="just"/>
            <a:r>
              <a:rPr lang="en-IN" sz="2400" b="1" dirty="0"/>
              <a:t>Issues or Problems</a:t>
            </a:r>
            <a:endParaRPr lang="en-IN" sz="24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Inefficient manual event planning processes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Poor communication among teams and vendors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Difficulties in handling last-minute changes and cancellations</a:t>
            </a:r>
            <a:endParaRPr lang="en-IN" sz="2400" b="1" dirty="0"/>
          </a:p>
          <a:p>
            <a:pPr algn="just"/>
            <a:r>
              <a:rPr lang="en-IN" sz="2400" b="1" dirty="0"/>
              <a:t>Need of Solution</a:t>
            </a:r>
            <a:endParaRPr lang="en-IN" sz="2400" b="1" dirty="0"/>
          </a:p>
          <a:p>
            <a:pPr algn="just"/>
            <a:r>
              <a:rPr lang="en-US" dirty="0"/>
              <a:t>Traditional event planning is inefficient and time-consuming. A technology-driven approach can streamline processes.</a:t>
            </a:r>
            <a:endParaRPr lang="en-IN" sz="2400" b="1" dirty="0"/>
          </a:p>
          <a:p>
            <a:pPr algn="just"/>
            <a:r>
              <a:rPr lang="en-IN" sz="2400" b="1" dirty="0"/>
              <a:t>Existing Solution</a:t>
            </a:r>
            <a:endParaRPr lang="en-IN" sz="2400" b="1" dirty="0"/>
          </a:p>
          <a:p>
            <a:pPr algn="just"/>
            <a:r>
              <a:rPr lang="en-US" dirty="0"/>
              <a:t>Current platforms focus on isolated features rather than providing an all-in-one integrated event management system.</a:t>
            </a:r>
            <a:endParaRPr lang="en-US" dirty="0"/>
          </a:p>
          <a:p>
            <a:endParaRPr lang="en-IN" sz="2400" b="1" dirty="0"/>
          </a:p>
          <a:p>
            <a:endParaRPr lang="en-IN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03512" y="151594"/>
            <a:ext cx="46474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524001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03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2684" y="1480232"/>
            <a:ext cx="8666632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dirty="0"/>
              <a:t>Define the problem clearly</a:t>
            </a:r>
            <a:endParaRPr lang="en-IN" sz="24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Event management is hindered by inefficient coordination, poor communication, and budget mismanagement.</a:t>
            </a:r>
            <a:endParaRPr lang="en-US" dirty="0"/>
          </a:p>
          <a:p>
            <a:pPr algn="just"/>
            <a:r>
              <a:rPr lang="en-IN" sz="2400" b="1" dirty="0"/>
              <a:t>Why is it important?</a:t>
            </a:r>
            <a:endParaRPr lang="en-IN" sz="24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Streamlining event planning can improve efficiency, and enhance user experience.</a:t>
            </a:r>
            <a:endParaRPr lang="en-IN" sz="3200" dirty="0"/>
          </a:p>
          <a:p>
            <a:pPr algn="just"/>
            <a:r>
              <a:rPr lang="en-IN" sz="2400" b="1" dirty="0"/>
              <a:t>Expected impact of solving this problem</a:t>
            </a:r>
            <a:endParaRPr lang="en-IN" sz="24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Minimized miscommunication, better financial oversight, and seamless event execution.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03512" y="151594"/>
            <a:ext cx="43924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524001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03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5520" y="1270905"/>
            <a:ext cx="8352928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/>
              <a:t>Main goal of the project </a:t>
            </a:r>
            <a:endParaRPr lang="en-IN" sz="2400" b="1" dirty="0"/>
          </a:p>
          <a:p>
            <a:pPr algn="just">
              <a:lnSpc>
                <a:spcPct val="150000"/>
              </a:lnSpc>
            </a:pPr>
            <a:r>
              <a:rPr lang="en-US" dirty="0"/>
              <a:t>Develop a user-friendly event management platform that integrates budget monitoring, ensuring seamless event execution. </a:t>
            </a:r>
            <a:endParaRPr lang="en-IN" dirty="0"/>
          </a:p>
          <a:p>
            <a:pPr algn="just">
              <a:lnSpc>
                <a:spcPct val="150000"/>
              </a:lnSpc>
            </a:pPr>
            <a:r>
              <a:rPr lang="en-IN" sz="2800" dirty="0"/>
              <a:t> </a:t>
            </a:r>
            <a:r>
              <a:rPr lang="en-IN" sz="2400" b="1" dirty="0"/>
              <a:t>Specific objectives </a:t>
            </a:r>
            <a:endParaRPr lang="en-IN" sz="24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Optimize budget management and vendor coordination.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Provide a customizable event dashboard that allows organizers to monitor event progress, receive instant alerts, and make real-time adjustments to logistics and scheduling.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-208661"/>
            <a:ext cx="990059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03513" y="151594"/>
            <a:ext cx="85731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Methodology, Tools, and Techniques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524001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03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96008" y="1061449"/>
            <a:ext cx="8514184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dirty="0"/>
              <a:t>Approach taken to solve the problem</a:t>
            </a:r>
            <a:endParaRPr lang="en-IN" sz="24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Requirement Gathering: Conduct surveys and interviews with event organizers to understand common pain points, user needs, and expectations from an event management platform. </a:t>
            </a: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 System Design &amp; Prototyping: Develop detailed wireframes and prototypes to outline system architecture, workflow automation, and feature placement. </a:t>
            </a:r>
            <a:endParaRPr lang="en-IN" dirty="0"/>
          </a:p>
          <a:p>
            <a:pPr algn="just"/>
            <a:r>
              <a:rPr lang="en-IN" sz="2400" b="1" dirty="0"/>
              <a:t>Tools, software, and techniques used</a:t>
            </a:r>
            <a:endParaRPr lang="en-IN" sz="24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dirty="0"/>
              <a:t>React.js with Typescript for UI development </a:t>
            </a:r>
            <a:endParaRPr lang="en-IN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dirty="0"/>
              <a:t>Tailwind CSS for styling</a:t>
            </a:r>
            <a:endParaRPr lang="en-IN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dirty="0" err="1"/>
              <a:t>Lucide</a:t>
            </a:r>
            <a:r>
              <a:rPr lang="en-IN" dirty="0"/>
              <a:t> React for icons.</a:t>
            </a:r>
            <a:endParaRPr lang="en-IN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Vite as the build tool and dev server</a:t>
            </a:r>
            <a:r>
              <a:rPr lang="en-IN" dirty="0"/>
              <a:t>.</a:t>
            </a:r>
            <a:endParaRPr lang="en-IN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01133" y="346646"/>
            <a:ext cx="8280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 Flowchart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524001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03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Flowchart: Terminator 1"/>
          <p:cNvSpPr/>
          <p:nvPr/>
        </p:nvSpPr>
        <p:spPr>
          <a:xfrm>
            <a:off x="1701133" y="1195584"/>
            <a:ext cx="936104" cy="372794"/>
          </a:xfrm>
          <a:prstGeom prst="flowChartTerminator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  <a:endParaRPr lang="en-IN" dirty="0"/>
          </a:p>
        </p:txBody>
      </p:sp>
      <p:sp>
        <p:nvSpPr>
          <p:cNvPr id="3" name="Flowchart: Process 2"/>
          <p:cNvSpPr/>
          <p:nvPr/>
        </p:nvSpPr>
        <p:spPr>
          <a:xfrm>
            <a:off x="1596008" y="1903646"/>
            <a:ext cx="3397470" cy="1019100"/>
          </a:xfrm>
          <a:prstGeom prst="flowChartProcess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/>
              <a:t>Research &amp; Requirement Analysis</a:t>
            </a:r>
            <a:endParaRPr lang="en-US" b="1" dirty="0"/>
          </a:p>
          <a:p>
            <a:pPr algn="just"/>
            <a:r>
              <a:rPr lang="en-US" sz="1600" dirty="0"/>
              <a:t>- Identify event planning challenges </a:t>
            </a:r>
            <a:endParaRPr lang="en-US" sz="1600" dirty="0"/>
          </a:p>
          <a:p>
            <a:pPr algn="just"/>
            <a:r>
              <a:rPr lang="en-US" sz="1600" dirty="0"/>
              <a:t>-Analyze existing solutions </a:t>
            </a:r>
            <a:endParaRPr lang="en-US" sz="1600" dirty="0"/>
          </a:p>
          <a:p>
            <a:pPr algn="just"/>
            <a:r>
              <a:rPr lang="en-US" sz="1600" dirty="0"/>
              <a:t>- Gather user requirements</a:t>
            </a:r>
            <a:endParaRPr lang="en-IN" sz="1600" dirty="0"/>
          </a:p>
        </p:txBody>
      </p:sp>
      <p:sp>
        <p:nvSpPr>
          <p:cNvPr id="8" name="Flowchart: Process 7"/>
          <p:cNvSpPr/>
          <p:nvPr/>
        </p:nvSpPr>
        <p:spPr>
          <a:xfrm>
            <a:off x="5663952" y="1684498"/>
            <a:ext cx="4824536" cy="1727672"/>
          </a:xfrm>
          <a:prstGeom prst="flowChartProcess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b="1" dirty="0"/>
              <a:t>System Design &amp; Architecture </a:t>
            </a:r>
            <a:endParaRPr lang="en-IN" b="1" dirty="0"/>
          </a:p>
          <a:p>
            <a:pPr algn="just"/>
            <a:r>
              <a:rPr lang="en-IN" sz="1600" dirty="0"/>
              <a:t>-Define core modules (Event </a:t>
            </a:r>
            <a:r>
              <a:rPr lang="en-IN" sz="1600" dirty="0" err="1"/>
              <a:t>scheduling,Budget</a:t>
            </a:r>
            <a:r>
              <a:rPr lang="en-IN" sz="1600" dirty="0"/>
              <a:t> tracking)</a:t>
            </a:r>
            <a:endParaRPr lang="en-IN" sz="1600" dirty="0"/>
          </a:p>
          <a:p>
            <a:pPr algn="just"/>
            <a:r>
              <a:rPr lang="en-IN" sz="1600" dirty="0"/>
              <a:t>-Choose technology stack (React.js, Node.js, Tailwind CSS, Google Calendar API &amp; Stripe API)</a:t>
            </a:r>
            <a:endParaRPr lang="en-IN" sz="1600" dirty="0"/>
          </a:p>
          <a:p>
            <a:pPr algn="just"/>
            <a:r>
              <a:rPr lang="en-IN" sz="1600" dirty="0"/>
              <a:t> - Design database schema</a:t>
            </a:r>
            <a:endParaRPr lang="en-IN" sz="1600" dirty="0"/>
          </a:p>
        </p:txBody>
      </p:sp>
      <p:sp>
        <p:nvSpPr>
          <p:cNvPr id="10" name="Flowchart: Process 9"/>
          <p:cNvSpPr/>
          <p:nvPr/>
        </p:nvSpPr>
        <p:spPr>
          <a:xfrm>
            <a:off x="6382843" y="3916970"/>
            <a:ext cx="3314747" cy="1231807"/>
          </a:xfrm>
          <a:prstGeom prst="flowChartProcess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/>
              <a:t>Development &amp; Implementation</a:t>
            </a:r>
            <a:endParaRPr lang="en-US" b="1" dirty="0"/>
          </a:p>
          <a:p>
            <a:pPr algn="just"/>
            <a:r>
              <a:rPr lang="en-US" sz="1600" dirty="0"/>
              <a:t>- Develop frontend and backend</a:t>
            </a:r>
            <a:endParaRPr lang="en-US" sz="1600" dirty="0"/>
          </a:p>
          <a:p>
            <a:pPr algn="just"/>
            <a:r>
              <a:rPr lang="en-US" sz="1600" dirty="0"/>
              <a:t>-Implement event scheduling and vendor coordination</a:t>
            </a:r>
            <a:endParaRPr lang="en-US" sz="1600" dirty="0"/>
          </a:p>
        </p:txBody>
      </p:sp>
      <p:sp>
        <p:nvSpPr>
          <p:cNvPr id="11" name="Flowchart: Process 10"/>
          <p:cNvSpPr/>
          <p:nvPr/>
        </p:nvSpPr>
        <p:spPr>
          <a:xfrm>
            <a:off x="1674253" y="3996648"/>
            <a:ext cx="3600400" cy="1152128"/>
          </a:xfrm>
          <a:prstGeom prst="flowChartProcess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/>
              <a:t>Testing &amp; Debugging</a:t>
            </a:r>
            <a:endParaRPr lang="en-US" b="1" dirty="0"/>
          </a:p>
          <a:p>
            <a:pPr algn="just"/>
            <a:r>
              <a:rPr lang="en-US" sz="1600" dirty="0"/>
              <a:t>-Perform unit and integration testing</a:t>
            </a:r>
            <a:endParaRPr lang="en-US" sz="1600" dirty="0"/>
          </a:p>
          <a:p>
            <a:pPr algn="just"/>
            <a:r>
              <a:rPr lang="en-US" sz="1600" dirty="0"/>
              <a:t>-Conduct user acceptance testing (UAT)</a:t>
            </a:r>
            <a:endParaRPr lang="en-US" sz="1600" dirty="0"/>
          </a:p>
          <a:p>
            <a:pPr algn="just"/>
            <a:r>
              <a:rPr lang="en-US" sz="1600" dirty="0"/>
              <a:t>-Optimize performance and fix issues</a:t>
            </a:r>
            <a:endParaRPr lang="en-US" sz="1600" dirty="0"/>
          </a:p>
        </p:txBody>
      </p:sp>
      <p:sp>
        <p:nvSpPr>
          <p:cNvPr id="12" name="Flowchart: Process 11"/>
          <p:cNvSpPr/>
          <p:nvPr/>
        </p:nvSpPr>
        <p:spPr>
          <a:xfrm>
            <a:off x="4257417" y="5468719"/>
            <a:ext cx="3168353" cy="1152127"/>
          </a:xfrm>
          <a:prstGeom prst="flowChartProcess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/>
              <a:t>Deployment &amp; Maintenance</a:t>
            </a:r>
            <a:endParaRPr lang="en-US" b="1" dirty="0"/>
          </a:p>
          <a:p>
            <a:pPr algn="just"/>
            <a:r>
              <a:rPr lang="en-US" sz="1600" dirty="0"/>
              <a:t>- Deployed on Netlify</a:t>
            </a:r>
            <a:endParaRPr lang="en-US" sz="1600" dirty="0"/>
          </a:p>
          <a:p>
            <a:pPr algn="just"/>
            <a:r>
              <a:rPr lang="en-US" sz="1600" dirty="0"/>
              <a:t>- Monitor performance and security</a:t>
            </a:r>
            <a:endParaRPr lang="en-US" sz="1600" dirty="0"/>
          </a:p>
          <a:p>
            <a:pPr algn="just"/>
            <a:r>
              <a:rPr lang="en-US" sz="1600" dirty="0"/>
              <a:t>- Apply updates and improvements</a:t>
            </a:r>
            <a:endParaRPr lang="en-US" sz="1600" dirty="0"/>
          </a:p>
        </p:txBody>
      </p:sp>
      <p:sp>
        <p:nvSpPr>
          <p:cNvPr id="13" name="Flowchart: Terminator 12"/>
          <p:cNvSpPr/>
          <p:nvPr/>
        </p:nvSpPr>
        <p:spPr>
          <a:xfrm>
            <a:off x="8328249" y="5661248"/>
            <a:ext cx="1224136" cy="432048"/>
          </a:xfrm>
          <a:prstGeom prst="flowChartTerminator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7568" y="1568378"/>
            <a:ext cx="0" cy="335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993478" y="2413196"/>
            <a:ext cx="6704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076220" y="3442692"/>
            <a:ext cx="0" cy="418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1"/>
          </p:cNvCxnSpPr>
          <p:nvPr/>
        </p:nvCxnSpPr>
        <p:spPr>
          <a:xfrm flipH="1" flipV="1">
            <a:off x="5274654" y="4532873"/>
            <a:ext cx="110818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nector: Elbow 28"/>
          <p:cNvCxnSpPr/>
          <p:nvPr/>
        </p:nvCxnSpPr>
        <p:spPr>
          <a:xfrm>
            <a:off x="2637237" y="5148777"/>
            <a:ext cx="1610112" cy="97236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425769" y="5872482"/>
            <a:ext cx="9024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27415" y="298974"/>
            <a:ext cx="68448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Expected Results &amp; Impact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524001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03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980728"/>
            <a:ext cx="889248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Expected Results:</a:t>
            </a:r>
            <a:br>
              <a:rPr lang="en-US" dirty="0"/>
            </a:br>
            <a:r>
              <a:rPr lang="en-US" dirty="0"/>
              <a:t>Gatherly aims to solve miscommunication, budget issues, and vendor inefficiencies, leading to better planning, cost savings, and an improved user experience for event organizers.</a:t>
            </a:r>
            <a:endParaRPr lang="en-US" dirty="0"/>
          </a:p>
          <a:p>
            <a:pPr>
              <a:buNone/>
            </a:pPr>
            <a:r>
              <a:rPr lang="en-US" b="1" dirty="0"/>
              <a:t>Effectiveness:</a:t>
            </a:r>
            <a:br>
              <a:rPr lang="en-US" dirty="0"/>
            </a:br>
            <a:r>
              <a:rPr lang="en-US" dirty="0"/>
              <a:t>Through seamless communication and structured planning, Gatherly will make event management more efficient, cost-effective, and user-friendly.</a:t>
            </a:r>
            <a:endParaRPr lang="en-US" dirty="0"/>
          </a:p>
          <a:p>
            <a:pPr>
              <a:buNone/>
            </a:pPr>
            <a:r>
              <a:rPr lang="en-US" b="1" dirty="0"/>
              <a:t>Impact:</a:t>
            </a:r>
            <a:br>
              <a:rPr lang="en-US" dirty="0"/>
            </a:br>
            <a:r>
              <a:rPr lang="en-US" dirty="0"/>
              <a:t>Gatherly will simplify event planning by centralizing venue booking, vendor coordination, and budgeting, reducing manual effort and boosting efficiency.</a:t>
            </a:r>
            <a:endParaRPr lang="en-US" dirty="0"/>
          </a:p>
          <a:p>
            <a:pPr>
              <a:buNone/>
            </a:pPr>
            <a:r>
              <a:rPr lang="en-US" b="1" dirty="0"/>
              <a:t>Benefits:</a:t>
            </a:r>
            <a:br>
              <a:rPr lang="en-US" dirty="0"/>
            </a:br>
            <a:r>
              <a:rPr lang="en-US" dirty="0"/>
              <a:t>It will help industries optimize events, aid researchers with event data trends, and offer users a smooth booking and management experience.</a:t>
            </a:r>
            <a:endParaRPr lang="en-US" dirty="0"/>
          </a:p>
          <a:p>
            <a:r>
              <a:rPr lang="en-US" b="1" dirty="0"/>
              <a:t>Future Scope:</a:t>
            </a:r>
            <a:br>
              <a:rPr lang="en-US" dirty="0"/>
            </a:br>
            <a:r>
              <a:rPr lang="en-US" dirty="0"/>
              <a:t>Plans include a vendor/venue rating system and multi-event management from a single dashboard.</a:t>
            </a:r>
            <a:endParaRPr lang="en-US" dirty="0"/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80512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0"/>
            <a:ext cx="2411760" cy="3466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87086" y="2708920"/>
            <a:ext cx="559625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0060AA"/>
                </a:solidFill>
                <a:latin typeface="Garamond" panose="02020404030301010803" pitchFamily="18" charset="0"/>
              </a:rPr>
              <a:t>THANK</a:t>
            </a:r>
            <a:r>
              <a:rPr lang="en-US" sz="7200" dirty="0">
                <a:latin typeface="Garamond" panose="02020404030301010803" pitchFamily="18" charset="0"/>
              </a:rPr>
              <a:t> </a:t>
            </a:r>
            <a:r>
              <a:rPr lang="en-US" sz="7200" dirty="0">
                <a:solidFill>
                  <a:srgbClr val="E31E24"/>
                </a:solidFill>
                <a:latin typeface="Garamond" panose="02020404030301010803" pitchFamily="18" charset="0"/>
              </a:rPr>
              <a:t>YOU</a:t>
            </a:r>
            <a:endParaRPr lang="en-IN" sz="7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3836</Words>
  <Application>WPS Slides</Application>
  <PresentationFormat>Widescreen</PresentationFormat>
  <Paragraphs>134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Cambria</vt:lpstr>
      <vt:lpstr>Times New Roman</vt:lpstr>
      <vt:lpstr>Arial</vt:lpstr>
      <vt:lpstr>Verdana</vt:lpstr>
      <vt:lpstr>Calibri</vt:lpstr>
      <vt:lpstr>Calibri</vt:lpstr>
      <vt:lpstr>Microsoft YaHei</vt:lpstr>
      <vt:lpstr>Arial Unicode MS</vt:lpstr>
      <vt:lpstr>Calibri Light</vt:lpstr>
      <vt:lpstr>Garamond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GJ</dc:creator>
  <cp:lastModifiedBy>Gunjabdkm joshi</cp:lastModifiedBy>
  <cp:revision>14</cp:revision>
  <dcterms:created xsi:type="dcterms:W3CDTF">2025-04-20T10:10:00Z</dcterms:created>
  <dcterms:modified xsi:type="dcterms:W3CDTF">2025-04-26T13:28:11Z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93151B59346F43E18A10FAD45628FF9C_12</vt:lpwstr>
  </property>
  <property fmtid="{D5CDD505-2E9C-101B-9397-08002B2CF9AE}" pid="3" name="KSOProductBuildVer">
    <vt:lpwstr>1033-12.2.0.20795</vt:lpwstr>
  </property>
</Properties>
</file>