
<file path=[Content_Types].xml><?xml version="1.0" encoding="utf-8"?>
<Types xmlns="http://schemas.openxmlformats.org/package/2006/content-types">
  <Default Extension="Default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9" r:id="rId7"/>
    <p:sldId id="260" r:id="rId8"/>
    <p:sldId id="261" r:id="rId9"/>
    <p:sldId id="263" r:id="rId10"/>
    <p:sldId id="269" r:id="rId11"/>
    <p:sldId id="268" r:id="rId12"/>
    <p:sldId id="267" r:id="rId13"/>
    <p:sldId id="270" r:id="rId14"/>
    <p:sldId id="271" r:id="rId15"/>
    <p:sldId id="273" r:id="rId16"/>
    <p:sldId id="272" r:id="rId17"/>
    <p:sldId id="274" r:id="rId18"/>
    <p:sldId id="275" r:id="rId19"/>
    <p:sldId id="264" r:id="rId20"/>
    <p:sldId id="265" r:id="rId21"/>
    <p:sldId id="289" r:id="rId22"/>
    <p:sldId id="290" r:id="rId23"/>
    <p:sldId id="258" r:id="rId24"/>
    <p:sldId id="285" r:id="rId25"/>
    <p:sldId id="287" r:id="rId26"/>
    <p:sldId id="288" r:id="rId27"/>
    <p:sldId id="276" r:id="rId28"/>
    <p:sldId id="284" r:id="rId29"/>
    <p:sldId id="278" r:id="rId30"/>
  </p:sldIdLst>
  <p:sldSz cx="18288000" cy="10287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Prompt Bold" pitchFamily="2" charset="-34"/>
      <p:regular r:id="rId36"/>
      <p:bold r:id="rId37"/>
    </p:embeddedFont>
    <p:embeddedFont>
      <p:font typeface="Prompt Light" pitchFamily="2" charset="-34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2A38B-DA7A-42BE-B79A-7CD42FDA8E45}" v="786" dt="2020-03-12T22:23:29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 autoAdjust="0"/>
    <p:restoredTop sz="88615" autoAdjust="0"/>
  </p:normalViewPr>
  <p:slideViewPr>
    <p:cSldViewPr>
      <p:cViewPr varScale="1">
        <p:scale>
          <a:sx n="58" d="100"/>
          <a:sy n="58" d="100"/>
        </p:scale>
        <p:origin x="256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90AB5-F459-4C0E-872C-0766642E17A2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1D661-5B98-4A2B-9466-7430DC1C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5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1D661-5B98-4A2B-9466-7430DC1C0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2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1D661-5B98-4A2B-9466-7430DC1C09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6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1D661-5B98-4A2B-9466-7430DC1C09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1D661-5B98-4A2B-9466-7430DC1C09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20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1D661-5B98-4A2B-9466-7430DC1C09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6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1D661-5B98-4A2B-9466-7430DC1C09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04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1D661-5B98-4A2B-9466-7430DC1C09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2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Default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17136" y="-641932"/>
            <a:ext cx="11570864" cy="1157086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3400" y="8886403"/>
            <a:ext cx="5257800" cy="758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800" b="1" spc="192" dirty="0">
                <a:solidFill>
                  <a:srgbClr val="FFFFFF"/>
                </a:solidFill>
                <a:latin typeface="Prompt Light"/>
              </a:rPr>
              <a:t>ARPITH MUDDI - 11012490</a:t>
            </a:r>
          </a:p>
          <a:p>
            <a:pPr>
              <a:lnSpc>
                <a:spcPts val="2879"/>
              </a:lnSpc>
            </a:pPr>
            <a:r>
              <a:rPr lang="en-US" sz="2800" b="1" spc="192" dirty="0">
                <a:solidFill>
                  <a:srgbClr val="FFFFFF"/>
                </a:solidFill>
                <a:latin typeface="Prompt Light"/>
              </a:rPr>
              <a:t>GUNJAN KADU - 11012377</a:t>
            </a:r>
          </a:p>
        </p:txBody>
      </p:sp>
      <p:sp>
        <p:nvSpPr>
          <p:cNvPr id="4" name="TextBox 4"/>
          <p:cNvSpPr txBox="1"/>
          <p:nvPr/>
        </p:nvSpPr>
        <p:spPr>
          <a:xfrm rot="5400000">
            <a:off x="15171184" y="7138399"/>
            <a:ext cx="3444711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400" spc="144" dirty="0">
                <a:solidFill>
                  <a:srgbClr val="FFFFFF"/>
                </a:solidFill>
                <a:latin typeface="Prompt Light"/>
              </a:rPr>
              <a:t>Usability Testing &amp; Implementation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3400" y="492769"/>
            <a:ext cx="13049221" cy="4693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00"/>
              </a:lnSpc>
            </a:pPr>
            <a:r>
              <a:rPr lang="en-US" sz="12000" spc="-240" dirty="0">
                <a:solidFill>
                  <a:srgbClr val="FFFFFF"/>
                </a:solidFill>
                <a:latin typeface="Prompt Bold"/>
              </a:rPr>
              <a:t>FOOD</a:t>
            </a:r>
          </a:p>
          <a:p>
            <a:pPr>
              <a:lnSpc>
                <a:spcPts val="12000"/>
              </a:lnSpc>
            </a:pPr>
            <a:r>
              <a:rPr lang="en-US" sz="12000" spc="-240" dirty="0">
                <a:solidFill>
                  <a:srgbClr val="FFFFFF"/>
                </a:solidFill>
                <a:latin typeface="Prompt Bold"/>
              </a:rPr>
              <a:t>NEXT</a:t>
            </a:r>
          </a:p>
          <a:p>
            <a:pPr>
              <a:lnSpc>
                <a:spcPts val="12000"/>
              </a:lnSpc>
            </a:pPr>
            <a:r>
              <a:rPr lang="en-US" sz="12000" spc="-240" dirty="0">
                <a:solidFill>
                  <a:srgbClr val="FFFFFF"/>
                </a:solidFill>
                <a:latin typeface="Prompt Bold"/>
              </a:rPr>
              <a:t>DOOR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D6DDCB3-958D-481D-B52C-15F701842A2C}"/>
              </a:ext>
            </a:extLst>
          </p:cNvPr>
          <p:cNvSpPr txBox="1"/>
          <p:nvPr/>
        </p:nvSpPr>
        <p:spPr>
          <a:xfrm>
            <a:off x="533400" y="8343900"/>
            <a:ext cx="457200" cy="381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192" dirty="0">
                <a:solidFill>
                  <a:srgbClr val="FFFFFF"/>
                </a:solidFill>
                <a:latin typeface="Prompt Light"/>
              </a:rPr>
              <a:t>By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4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3A8D4A5E-F3E2-A349-B1B7-EC17D57DE866}"/>
              </a:ext>
            </a:extLst>
          </p:cNvPr>
          <p:cNvSpPr txBox="1"/>
          <p:nvPr/>
        </p:nvSpPr>
        <p:spPr>
          <a:xfrm>
            <a:off x="3886200" y="8073836"/>
            <a:ext cx="10896600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204" dirty="0">
                <a:solidFill>
                  <a:srgbClr val="FFFFFF"/>
                </a:solidFill>
                <a:latin typeface="Prompt Bold"/>
              </a:rPr>
              <a:t>What Would You Rate Your Cooking Skills?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EE8C9D-A657-A24F-8F02-3AFBBD2E9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97" y="1409700"/>
            <a:ext cx="11856606" cy="571402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6449673" y="7302219"/>
            <a:ext cx="3549544" cy="3549544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6958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5594456" y="8512228"/>
            <a:ext cx="3549544" cy="3549544"/>
            <a:chOff x="0" y="0"/>
            <a:chExt cx="1708150" cy="17081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E50AD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-357452" y="-1409594"/>
            <a:ext cx="3549544" cy="3549544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sp>
        <p:nvSpPr>
          <p:cNvPr id="15" name="TextBox 5">
            <a:extLst>
              <a:ext uri="{FF2B5EF4-FFF2-40B4-BE49-F238E27FC236}">
                <a16:creationId xmlns:a16="http://schemas.microsoft.com/office/drawing/2014/main" id="{F5B3E9AF-9533-3640-8D92-5E44CE8E55ED}"/>
              </a:ext>
            </a:extLst>
          </p:cNvPr>
          <p:cNvSpPr txBox="1"/>
          <p:nvPr/>
        </p:nvSpPr>
        <p:spPr>
          <a:xfrm>
            <a:off x="3184172" y="8503865"/>
            <a:ext cx="13656028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204" dirty="0">
                <a:solidFill>
                  <a:srgbClr val="FFFFFF"/>
                </a:solidFill>
                <a:latin typeface="Prompt Bold"/>
              </a:rPr>
              <a:t>Willing To Cook For Others? (Get Paid for it too </a:t>
            </a:r>
            <a:r>
              <a:rPr lang="en-US" sz="3400" spc="204" dirty="0">
                <a:solidFill>
                  <a:srgbClr val="FFFFFF"/>
                </a:solidFill>
                <a:latin typeface="Prompt Bold"/>
                <a:sym typeface="Wingdings" pitchFamily="2" charset="2"/>
              </a:rPr>
              <a:t></a:t>
            </a:r>
            <a:r>
              <a:rPr lang="en-US" sz="3400" spc="204" dirty="0">
                <a:solidFill>
                  <a:srgbClr val="FFFFFF"/>
                </a:solidFill>
                <a:latin typeface="Prompt Bold"/>
              </a:rPr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84D754-3C4D-F84C-B020-8607BB737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75" y="1139757"/>
            <a:ext cx="13176250" cy="6350000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4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743604" y="720105"/>
            <a:ext cx="3549544" cy="3549544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E50A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5499768" y="-746072"/>
            <a:ext cx="3549544" cy="3549544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32D7D"/>
            </a:solidFill>
          </p:spPr>
        </p:sp>
      </p:grpSp>
      <p:sp>
        <p:nvSpPr>
          <p:cNvPr id="16" name="TextBox 5">
            <a:extLst>
              <a:ext uri="{FF2B5EF4-FFF2-40B4-BE49-F238E27FC236}">
                <a16:creationId xmlns:a16="http://schemas.microsoft.com/office/drawing/2014/main" id="{641049D1-F12D-B847-A378-0DDE1766B918}"/>
              </a:ext>
            </a:extLst>
          </p:cNvPr>
          <p:cNvSpPr txBox="1"/>
          <p:nvPr/>
        </p:nvSpPr>
        <p:spPr>
          <a:xfrm>
            <a:off x="4648200" y="8877300"/>
            <a:ext cx="9601200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204" dirty="0">
                <a:solidFill>
                  <a:srgbClr val="FFFFFF"/>
                </a:solidFill>
                <a:latin typeface="Prompt Bold"/>
              </a:rPr>
              <a:t>How Often Do You Order Food Online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807FA9-5236-F042-B26A-2BBFF33A2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28" y="1028700"/>
            <a:ext cx="12471544" cy="715642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6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0" y="-641932"/>
            <a:ext cx="11570864" cy="11570864"/>
          </a:xfrm>
          <a:prstGeom prst="rect">
            <a:avLst/>
          </a:prstGeom>
        </p:spPr>
      </p:pic>
      <p:sp>
        <p:nvSpPr>
          <p:cNvPr id="17" name="TextBox 5">
            <a:extLst>
              <a:ext uri="{FF2B5EF4-FFF2-40B4-BE49-F238E27FC236}">
                <a16:creationId xmlns:a16="http://schemas.microsoft.com/office/drawing/2014/main" id="{B83C00BC-EF3B-2545-ADB4-0A4C11C0D85B}"/>
              </a:ext>
            </a:extLst>
          </p:cNvPr>
          <p:cNvSpPr txBox="1"/>
          <p:nvPr/>
        </p:nvSpPr>
        <p:spPr>
          <a:xfrm>
            <a:off x="2743200" y="9105900"/>
            <a:ext cx="13944600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204" dirty="0">
                <a:solidFill>
                  <a:srgbClr val="FFFFFF"/>
                </a:solidFill>
                <a:latin typeface="Prompt Bold"/>
              </a:rPr>
              <a:t>Do You Prefer Online Food Over Going To A Restaurant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C606BD-90F4-C64F-A62A-98F27C06B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25" y="1865863"/>
            <a:ext cx="14516950" cy="655527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743604" y="720105"/>
            <a:ext cx="3549544" cy="3549544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E50AD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8872343" y="8897921"/>
            <a:ext cx="3549544" cy="3549544"/>
            <a:chOff x="0" y="0"/>
            <a:chExt cx="1708150" cy="17081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36958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5499768" y="-746072"/>
            <a:ext cx="3549544" cy="3549544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sp>
        <p:nvSpPr>
          <p:cNvPr id="16" name="TextBox 5">
            <a:extLst>
              <a:ext uri="{FF2B5EF4-FFF2-40B4-BE49-F238E27FC236}">
                <a16:creationId xmlns:a16="http://schemas.microsoft.com/office/drawing/2014/main" id="{68E7B5C7-A975-CA44-9931-209A1AA88EB6}"/>
              </a:ext>
            </a:extLst>
          </p:cNvPr>
          <p:cNvSpPr txBox="1"/>
          <p:nvPr/>
        </p:nvSpPr>
        <p:spPr>
          <a:xfrm>
            <a:off x="2209800" y="9334500"/>
            <a:ext cx="15392400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204" dirty="0">
                <a:solidFill>
                  <a:srgbClr val="FFFFFF"/>
                </a:solidFill>
                <a:latin typeface="Prompt Bold"/>
              </a:rPr>
              <a:t>What is Most Primary Reason For You To Go To A Restaurant?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0735CB-EFD3-1443-916B-CAB8D5590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044498"/>
            <a:ext cx="12744331" cy="7223745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6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743604" y="720105"/>
            <a:ext cx="3549544" cy="3549544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E50A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971550"/>
            <a:ext cx="6501002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20"/>
              </a:lnSpc>
            </a:pPr>
            <a:r>
              <a:rPr lang="en-US" sz="6400" spc="128" dirty="0">
                <a:solidFill>
                  <a:srgbClr val="FFFFFF"/>
                </a:solidFill>
                <a:latin typeface="Prompt Bold"/>
              </a:rPr>
              <a:t>RED ROUTE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8872343" y="8897921"/>
            <a:ext cx="3549544" cy="3549544"/>
            <a:chOff x="0" y="0"/>
            <a:chExt cx="1708150" cy="17081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5499768" y="-746072"/>
            <a:ext cx="3549544" cy="3549544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32D7D"/>
            </a:solidFill>
          </p:spPr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6FA2DD6-7A64-1E41-8BAD-00E3C30B35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9677" r="8730" b="16768"/>
          <a:stretch/>
        </p:blipFill>
        <p:spPr>
          <a:xfrm>
            <a:off x="1359397" y="2269733"/>
            <a:ext cx="15569205" cy="7246863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4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724400" y="647700"/>
            <a:ext cx="9601200" cy="1155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spc="-80" dirty="0">
                <a:solidFill>
                  <a:srgbClr val="FFFFFF"/>
                </a:solidFill>
                <a:latin typeface="Prompt Bold"/>
              </a:rPr>
              <a:t>IMPLEMENTATION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5C6D0AE-9DF4-DD44-82C1-E92E3B0C13C7}"/>
              </a:ext>
            </a:extLst>
          </p:cNvPr>
          <p:cNvSpPr txBox="1"/>
          <p:nvPr/>
        </p:nvSpPr>
        <p:spPr>
          <a:xfrm>
            <a:off x="4267201" y="5435864"/>
            <a:ext cx="2590800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204" dirty="0">
                <a:solidFill>
                  <a:srgbClr val="FFFFFF"/>
                </a:solidFill>
                <a:latin typeface="Prompt Bold"/>
              </a:rPr>
              <a:t>Front-End 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5AA50F42-7789-CD46-B48E-A3659411E2D7}"/>
              </a:ext>
            </a:extLst>
          </p:cNvPr>
          <p:cNvSpPr txBox="1"/>
          <p:nvPr/>
        </p:nvSpPr>
        <p:spPr>
          <a:xfrm>
            <a:off x="11430000" y="5423922"/>
            <a:ext cx="2362200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204" dirty="0">
                <a:solidFill>
                  <a:srgbClr val="FFFFFF"/>
                </a:solidFill>
                <a:latin typeface="Prompt Bold"/>
              </a:rPr>
              <a:t>Back-End </a:t>
            </a:r>
          </a:p>
        </p:txBody>
      </p:sp>
      <p:pic>
        <p:nvPicPr>
          <p:cNvPr id="11" name="Picture 10" descr="A picture containing drawing, window&#10;&#10;Description automatically generated">
            <a:extLst>
              <a:ext uri="{FF2B5EF4-FFF2-40B4-BE49-F238E27FC236}">
                <a16:creationId xmlns:a16="http://schemas.microsoft.com/office/drawing/2014/main" id="{999CC0C9-23BB-A049-A17A-674AA480D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81103"/>
            <a:ext cx="2901478" cy="2049894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556D46-EC7F-CA4A-BEC2-775E245F5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476500"/>
            <a:ext cx="1676400" cy="1515872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21863B4-9A5C-0243-A755-4E53EC9B5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3" y="7624812"/>
            <a:ext cx="1496291" cy="1496291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E7A9610F-D07F-D347-B5E1-89B56ACD7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2268081"/>
            <a:ext cx="1932709" cy="1932709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1FE9FAF6-48A7-DB4A-AB1D-4A70BE8467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4256005"/>
            <a:ext cx="2900090" cy="2900090"/>
          </a:xfrm>
          <a:prstGeom prst="rect">
            <a:avLst/>
          </a:prstGeom>
        </p:spPr>
      </p:pic>
      <p:pic>
        <p:nvPicPr>
          <p:cNvPr id="24" name="Picture 2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7D843538-D439-DD45-89C5-CD8704633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32" y="7242484"/>
            <a:ext cx="2003135" cy="200313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4419600" y="-2168369"/>
            <a:ext cx="3650938" cy="3650938"/>
            <a:chOff x="0" y="0"/>
            <a:chExt cx="1708150" cy="17081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787836" y="607462"/>
            <a:ext cx="7000814" cy="1287836"/>
            <a:chOff x="0" y="152400"/>
            <a:chExt cx="9334418" cy="4587999"/>
          </a:xfrm>
        </p:grpSpPr>
        <p:sp>
          <p:nvSpPr>
            <p:cNvPr id="17" name="TextBox 17"/>
            <p:cNvSpPr txBox="1"/>
            <p:nvPr/>
          </p:nvSpPr>
          <p:spPr>
            <a:xfrm>
              <a:off x="0" y="152400"/>
              <a:ext cx="9334418" cy="1436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sz="8000" spc="-80" dirty="0">
                  <a:solidFill>
                    <a:srgbClr val="FFFFFF"/>
                  </a:solidFill>
                  <a:latin typeface="Prompt Bold"/>
                </a:rPr>
                <a:t>FEATURES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3988056"/>
              <a:ext cx="9288877" cy="752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endParaRPr lang="en-US" sz="3400" spc="204" dirty="0">
                <a:solidFill>
                  <a:srgbClr val="FFFFFF"/>
                </a:solidFill>
                <a:latin typeface="Prompt Bold"/>
              </a:endParaRPr>
            </a:p>
          </p:txBody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16462531" y="7432831"/>
            <a:ext cx="3650938" cy="3650938"/>
            <a:chOff x="0" y="0"/>
            <a:chExt cx="1708150" cy="170815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36958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-796769" y="8276158"/>
            <a:ext cx="3650938" cy="3650938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E50AD"/>
            </a:solidFill>
          </p:spPr>
        </p:sp>
      </p:grpSp>
      <p:sp>
        <p:nvSpPr>
          <p:cNvPr id="23" name="TextBox 5">
            <a:extLst>
              <a:ext uri="{FF2B5EF4-FFF2-40B4-BE49-F238E27FC236}">
                <a16:creationId xmlns:a16="http://schemas.microsoft.com/office/drawing/2014/main" id="{C8955C5F-7E4D-CA4C-9530-7195D664B5DE}"/>
              </a:ext>
            </a:extLst>
          </p:cNvPr>
          <p:cNvSpPr txBox="1"/>
          <p:nvPr/>
        </p:nvSpPr>
        <p:spPr>
          <a:xfrm>
            <a:off x="5867400" y="2063884"/>
            <a:ext cx="5450974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320" dirty="0">
                <a:solidFill>
                  <a:srgbClr val="FFFFFF"/>
                </a:solidFill>
                <a:latin typeface="Prompt Light"/>
              </a:rPr>
              <a:t>User Authentication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09B3D89A-A9B6-6943-B621-BFA6C7BD0D19}"/>
              </a:ext>
            </a:extLst>
          </p:cNvPr>
          <p:cNvSpPr txBox="1"/>
          <p:nvPr/>
        </p:nvSpPr>
        <p:spPr>
          <a:xfrm>
            <a:off x="10515600" y="3619500"/>
            <a:ext cx="692124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320" dirty="0">
                <a:solidFill>
                  <a:srgbClr val="FFFFFF"/>
                </a:solidFill>
                <a:latin typeface="Prompt Light"/>
              </a:rPr>
              <a:t>Search For a Specific Dish</a:t>
            </a: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966A6BA3-81AE-8B46-9B94-E3629A9A52F8}"/>
              </a:ext>
            </a:extLst>
          </p:cNvPr>
          <p:cNvSpPr txBox="1"/>
          <p:nvPr/>
        </p:nvSpPr>
        <p:spPr>
          <a:xfrm>
            <a:off x="10127210" y="6302754"/>
            <a:ext cx="7698019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320" dirty="0">
                <a:solidFill>
                  <a:srgbClr val="FFFFFF"/>
                </a:solidFill>
                <a:latin typeface="Prompt Light"/>
              </a:rPr>
              <a:t>Modify Contents In  The Cart</a:t>
            </a: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AD5C98CF-161C-E940-B8A8-18FFB31A5737}"/>
              </a:ext>
            </a:extLst>
          </p:cNvPr>
          <p:cNvSpPr txBox="1"/>
          <p:nvPr/>
        </p:nvSpPr>
        <p:spPr>
          <a:xfrm>
            <a:off x="595777" y="3759968"/>
            <a:ext cx="6878517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320" dirty="0">
                <a:solidFill>
                  <a:srgbClr val="FFFFFF"/>
                </a:solidFill>
                <a:latin typeface="Prompt Light"/>
              </a:rPr>
              <a:t>Order The Cart Contents</a:t>
            </a:r>
          </a:p>
        </p:txBody>
      </p:sp>
      <p:sp>
        <p:nvSpPr>
          <p:cNvPr id="27" name="TextBox 5">
            <a:extLst>
              <a:ext uri="{FF2B5EF4-FFF2-40B4-BE49-F238E27FC236}">
                <a16:creationId xmlns:a16="http://schemas.microsoft.com/office/drawing/2014/main" id="{E95339B2-A3D3-1F4A-B16F-7F66537386FA}"/>
              </a:ext>
            </a:extLst>
          </p:cNvPr>
          <p:cNvSpPr txBox="1"/>
          <p:nvPr/>
        </p:nvSpPr>
        <p:spPr>
          <a:xfrm>
            <a:off x="483553" y="6357193"/>
            <a:ext cx="6012674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320" dirty="0">
                <a:solidFill>
                  <a:srgbClr val="FFFFFF"/>
                </a:solidFill>
                <a:latin typeface="Prompt Light"/>
              </a:rPr>
              <a:t>Sign Up As A Chef</a:t>
            </a: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E7D2212D-E61D-C34F-A368-5969901F6D57}"/>
              </a:ext>
            </a:extLst>
          </p:cNvPr>
          <p:cNvSpPr txBox="1"/>
          <p:nvPr/>
        </p:nvSpPr>
        <p:spPr>
          <a:xfrm>
            <a:off x="5526184" y="8882661"/>
            <a:ext cx="6133405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320" dirty="0">
                <a:solidFill>
                  <a:srgbClr val="FFFFFF"/>
                </a:solidFill>
                <a:latin typeface="Prompt Light"/>
              </a:rPr>
              <a:t>Add Your Own Dish</a:t>
            </a:r>
          </a:p>
        </p:txBody>
      </p:sp>
    </p:spTree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6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-685800" y="-641932"/>
            <a:ext cx="11570864" cy="1157086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286000" y="1363372"/>
            <a:ext cx="7804732" cy="7804732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32D7D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73566" y="1028700"/>
            <a:ext cx="8229600" cy="8229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3644430" y="5693649"/>
            <a:ext cx="1824170" cy="855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Prompt Light"/>
              </a:rPr>
              <a:t>Redux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Prompt Light"/>
              </a:rPr>
              <a:t>PostgreSQL</a:t>
            </a:r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37CA7B9F-E468-2649-BDBC-8C7241CBED05}"/>
              </a:ext>
            </a:extLst>
          </p:cNvPr>
          <p:cNvGrpSpPr/>
          <p:nvPr/>
        </p:nvGrpSpPr>
        <p:grpSpPr>
          <a:xfrm>
            <a:off x="11161446" y="3314700"/>
            <a:ext cx="5996623" cy="2277359"/>
            <a:chOff x="-1397708" y="161385"/>
            <a:chExt cx="16251453" cy="3036478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39CAB120-379D-194A-B5E2-D8CEEBBFB09B}"/>
                </a:ext>
              </a:extLst>
            </p:cNvPr>
            <p:cNvSpPr txBox="1"/>
            <p:nvPr/>
          </p:nvSpPr>
          <p:spPr>
            <a:xfrm>
              <a:off x="-881474" y="161385"/>
              <a:ext cx="15735219" cy="1464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000"/>
                </a:lnSpc>
              </a:pPr>
              <a:r>
                <a:rPr lang="en-US" sz="8000" spc="-80" dirty="0">
                  <a:solidFill>
                    <a:srgbClr val="FFFFFF"/>
                  </a:solidFill>
                  <a:latin typeface="Prompt Bold"/>
                </a:rPr>
                <a:t>STATE</a:t>
              </a: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F889A21A-BCF6-DD47-83A0-287149781623}"/>
                </a:ext>
              </a:extLst>
            </p:cNvPr>
            <p:cNvSpPr txBox="1"/>
            <p:nvPr/>
          </p:nvSpPr>
          <p:spPr>
            <a:xfrm>
              <a:off x="-1397708" y="1761571"/>
              <a:ext cx="15735219" cy="14362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320" dirty="0">
                  <a:solidFill>
                    <a:srgbClr val="FFFFFF"/>
                  </a:solidFill>
                  <a:latin typeface="Prompt Light"/>
                </a:rPr>
                <a:t>CONSTANT EVOLUTION  GLOBALLY AVAILABLE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763800"/>
      </p:ext>
    </p:extLst>
  </p:cSld>
  <p:clrMapOvr>
    <a:masterClrMapping/>
  </p:clrMapOvr>
  <p:transition spd="slow">
    <p:push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6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-685800" y="-641932"/>
            <a:ext cx="11570864" cy="11570864"/>
          </a:xfrm>
          <a:prstGeom prst="rect">
            <a:avLst/>
          </a:prstGeom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39CAB120-379D-194A-B5E2-D8CEEBBFB09B}"/>
              </a:ext>
            </a:extLst>
          </p:cNvPr>
          <p:cNvSpPr txBox="1"/>
          <p:nvPr/>
        </p:nvSpPr>
        <p:spPr>
          <a:xfrm>
            <a:off x="5410200" y="4604891"/>
            <a:ext cx="6179669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spc="-80" dirty="0">
                <a:solidFill>
                  <a:srgbClr val="FFFFFF"/>
                </a:solidFill>
                <a:latin typeface="Prompt Bold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7406880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6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643343" y="2788996"/>
            <a:ext cx="11001314" cy="109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spc="-80" dirty="0">
                <a:solidFill>
                  <a:srgbClr val="FFFFFF"/>
                </a:solidFill>
                <a:latin typeface="Prompt Bold"/>
              </a:rPr>
              <a:t>Today's Discussion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43343" y="4438096"/>
            <a:ext cx="11001314" cy="3212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Prompt Light"/>
              </a:rPr>
              <a:t>Motivation 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Prompt Light"/>
              </a:rPr>
              <a:t>Concept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Prompt Light"/>
              </a:rPr>
              <a:t>Design Process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Prompt Light"/>
              </a:rPr>
              <a:t>Implementation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Prompt Light"/>
              </a:rPr>
              <a:t>Analysis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Prompt Light"/>
              </a:rPr>
              <a:t>Lessons Learnt</a:t>
            </a: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-1285875" y="5988454"/>
            <a:ext cx="3269846" cy="3269846"/>
            <a:chOff x="0" y="0"/>
            <a:chExt cx="1708150" cy="17081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E50A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1285875" y="4095810"/>
            <a:ext cx="3269846" cy="3269846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5863151" y="-595149"/>
            <a:ext cx="3269846" cy="3269846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1617582" y="8652077"/>
            <a:ext cx="3269846" cy="3269846"/>
            <a:chOff x="0" y="0"/>
            <a:chExt cx="1708150" cy="17081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E50A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3127628" y="-1634923"/>
            <a:ext cx="3269846" cy="3269846"/>
            <a:chOff x="0" y="0"/>
            <a:chExt cx="1708150" cy="17081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32D7D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3989454" y="8652077"/>
            <a:ext cx="3269846" cy="3269846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32D7D"/>
            </a:solidFill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4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152400" y="-342900"/>
            <a:ext cx="11570864" cy="1157086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426782" y="4335744"/>
            <a:ext cx="3886200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20"/>
              </a:lnSpc>
            </a:pPr>
            <a:r>
              <a:rPr lang="en-US" sz="6400" spc="128" dirty="0">
                <a:solidFill>
                  <a:srgbClr val="FFFFFF"/>
                </a:solidFill>
                <a:latin typeface="Prompt Bold"/>
              </a:rPr>
              <a:t>TESTING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C2EE563-A0D4-4C4D-A9EE-6E5F7F24A7DA}"/>
              </a:ext>
            </a:extLst>
          </p:cNvPr>
          <p:cNvSpPr txBox="1"/>
          <p:nvPr/>
        </p:nvSpPr>
        <p:spPr>
          <a:xfrm>
            <a:off x="1655956" y="3316080"/>
            <a:ext cx="58061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320" dirty="0">
                <a:solidFill>
                  <a:srgbClr val="FFFFFF"/>
                </a:solidFill>
                <a:latin typeface="Prompt Light"/>
              </a:rPr>
              <a:t>Think A Loud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68160698-3840-134A-BDE1-76A4C281F561}"/>
              </a:ext>
            </a:extLst>
          </p:cNvPr>
          <p:cNvSpPr txBox="1"/>
          <p:nvPr/>
        </p:nvSpPr>
        <p:spPr>
          <a:xfrm>
            <a:off x="2286000" y="6385455"/>
            <a:ext cx="58061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320" dirty="0">
                <a:solidFill>
                  <a:srgbClr val="FFFFFF"/>
                </a:solidFill>
                <a:latin typeface="Prompt Light"/>
              </a:rPr>
              <a:t>Scenarios To Perform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7031C321-2B37-1247-B286-A74A995A2646}"/>
              </a:ext>
            </a:extLst>
          </p:cNvPr>
          <p:cNvSpPr txBox="1"/>
          <p:nvPr/>
        </p:nvSpPr>
        <p:spPr>
          <a:xfrm>
            <a:off x="11350153" y="6365940"/>
            <a:ext cx="58061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320" dirty="0">
                <a:solidFill>
                  <a:srgbClr val="FFFFFF"/>
                </a:solidFill>
                <a:latin typeface="Prompt Light"/>
              </a:rPr>
              <a:t>Gunjan - Moderator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1CD1A373-75EC-244E-ACE3-B3F030161316}"/>
              </a:ext>
            </a:extLst>
          </p:cNvPr>
          <p:cNvSpPr txBox="1"/>
          <p:nvPr/>
        </p:nvSpPr>
        <p:spPr>
          <a:xfrm>
            <a:off x="11753002" y="3046775"/>
            <a:ext cx="58061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320" dirty="0" err="1">
                <a:solidFill>
                  <a:srgbClr val="FFFFFF"/>
                </a:solidFill>
                <a:latin typeface="Prompt Light"/>
              </a:rPr>
              <a:t>Arpith</a:t>
            </a:r>
            <a:r>
              <a:rPr lang="en-US" sz="3200" spc="320" dirty="0">
                <a:solidFill>
                  <a:srgbClr val="FFFFFF"/>
                </a:solidFill>
                <a:latin typeface="Prompt Light"/>
              </a:rPr>
              <a:t> – Data Logger</a:t>
            </a: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4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66800" y="495300"/>
            <a:ext cx="7642933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20"/>
              </a:lnSpc>
            </a:pPr>
            <a:r>
              <a:rPr lang="en-US" sz="6400" spc="128" dirty="0">
                <a:solidFill>
                  <a:srgbClr val="FFFFFF"/>
                </a:solidFill>
                <a:latin typeface="Prompt Bold"/>
              </a:rPr>
              <a:t>Task Performance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7C068A-8236-C348-A1CB-5A6EF04CA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773355"/>
            <a:ext cx="16955846" cy="832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41613"/>
      </p:ext>
    </p:extLst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4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66800" y="495300"/>
            <a:ext cx="15544800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20"/>
              </a:lnSpc>
            </a:pPr>
            <a:r>
              <a:rPr lang="en-US" sz="6400" spc="128" dirty="0">
                <a:solidFill>
                  <a:srgbClr val="FFFFFF"/>
                </a:solidFill>
                <a:latin typeface="Prompt Bold"/>
              </a:rPr>
              <a:t>Task Completion Time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E36C77-2349-C143-B38C-308D3CB6D5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1"/>
          <a:stretch/>
        </p:blipFill>
        <p:spPr>
          <a:xfrm>
            <a:off x="1066800" y="2293434"/>
            <a:ext cx="16459200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4114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4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66800" y="495300"/>
            <a:ext cx="7642933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20"/>
              </a:lnSpc>
            </a:pPr>
            <a:r>
              <a:rPr lang="en-US" sz="6400" spc="128" dirty="0">
                <a:solidFill>
                  <a:srgbClr val="FFFFFF"/>
                </a:solidFill>
                <a:latin typeface="Prompt Bold"/>
              </a:rPr>
              <a:t>SUS Survey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49117A-0811-654E-AFFD-329E91872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24100"/>
            <a:ext cx="16257928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10904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4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DC70F1B-E979-0D42-882F-91C8B221B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" t="3123" r="-552" b="58753"/>
          <a:stretch/>
        </p:blipFill>
        <p:spPr>
          <a:xfrm>
            <a:off x="0" y="0"/>
            <a:ext cx="18293576" cy="10287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4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6717136" y="-641932"/>
            <a:ext cx="11570864" cy="1157086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85800" y="419100"/>
            <a:ext cx="8763000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20"/>
              </a:lnSpc>
            </a:pPr>
            <a:r>
              <a:rPr lang="en-US" sz="6400" spc="128" dirty="0">
                <a:solidFill>
                  <a:srgbClr val="FFFFFF"/>
                </a:solidFill>
                <a:latin typeface="Prompt Bold"/>
              </a:rPr>
              <a:t>LESSONS LEARNT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00BAD55A-D16C-1544-8811-0DC6A2E15079}"/>
              </a:ext>
            </a:extLst>
          </p:cNvPr>
          <p:cNvSpPr txBox="1"/>
          <p:nvPr/>
        </p:nvSpPr>
        <p:spPr>
          <a:xfrm>
            <a:off x="381000" y="2857500"/>
            <a:ext cx="58061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320" dirty="0">
                <a:solidFill>
                  <a:srgbClr val="FFFFFF"/>
                </a:solidFill>
                <a:latin typeface="Prompt Light"/>
              </a:rPr>
              <a:t>Design Aspects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29698BD7-74A1-C847-8F65-7D2A59FBD434}"/>
              </a:ext>
            </a:extLst>
          </p:cNvPr>
          <p:cNvSpPr txBox="1"/>
          <p:nvPr/>
        </p:nvSpPr>
        <p:spPr>
          <a:xfrm>
            <a:off x="373566" y="4232435"/>
            <a:ext cx="80772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320" dirty="0">
                <a:solidFill>
                  <a:srgbClr val="FFFFFF"/>
                </a:solidFill>
                <a:latin typeface="Prompt Light"/>
              </a:rPr>
              <a:t>Technical Implementation </a:t>
            </a: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8FDB578C-C46F-D848-837A-EC6E0702FC1E}"/>
              </a:ext>
            </a:extLst>
          </p:cNvPr>
          <p:cNvSpPr txBox="1"/>
          <p:nvPr/>
        </p:nvSpPr>
        <p:spPr>
          <a:xfrm>
            <a:off x="-69599" y="5667603"/>
            <a:ext cx="72299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320" dirty="0">
                <a:solidFill>
                  <a:srgbClr val="FFFFFF"/>
                </a:solidFill>
                <a:latin typeface="Prompt Light"/>
              </a:rPr>
              <a:t>Technical Testing</a:t>
            </a: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07CE079E-D837-3846-A692-596D1BA1219E}"/>
              </a:ext>
            </a:extLst>
          </p:cNvPr>
          <p:cNvSpPr txBox="1"/>
          <p:nvPr/>
        </p:nvSpPr>
        <p:spPr>
          <a:xfrm>
            <a:off x="-493249" y="7102771"/>
            <a:ext cx="80772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320" dirty="0">
                <a:solidFill>
                  <a:srgbClr val="FFFFFF"/>
                </a:solidFill>
                <a:latin typeface="Prompt Light"/>
              </a:rPr>
              <a:t>Usability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846935058"/>
      </p:ext>
    </p:extLst>
  </p:cSld>
  <p:clrMapOvr>
    <a:masterClrMapping/>
  </p:clrMapOvr>
  <p:transition spd="slow"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6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17136" y="-641932"/>
            <a:ext cx="11570864" cy="1157086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5540559"/>
            <a:ext cx="7033668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20"/>
              </a:lnSpc>
            </a:pPr>
            <a:r>
              <a:rPr lang="en-US" sz="6400" spc="128" dirty="0">
                <a:solidFill>
                  <a:srgbClr val="FFFFFF"/>
                </a:solidFill>
                <a:latin typeface="Prompt Bold"/>
              </a:rPr>
              <a:t>THANK YOU!!!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08404" y="8652077"/>
            <a:ext cx="3269846" cy="3269846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00125" y="2091257"/>
            <a:ext cx="6315014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spc="-80" dirty="0">
                <a:solidFill>
                  <a:srgbClr val="FFFFFF"/>
                </a:solidFill>
                <a:latin typeface="Prompt Bold"/>
              </a:rPr>
              <a:t>Motivation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0124" y="3924300"/>
            <a:ext cx="6315014" cy="3789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000" dirty="0">
                <a:solidFill>
                  <a:srgbClr val="FFFFFF"/>
                </a:solidFill>
                <a:latin typeface="Prompt Light"/>
              </a:rPr>
              <a:t>Understand &amp; Implement the concepts of UI/UX Design, Development and Testing learnt through out this module, in developing an Idea to an MVP.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961442" y="-1170969"/>
            <a:ext cx="3269846" cy="3269846"/>
            <a:chOff x="0" y="0"/>
            <a:chExt cx="1708150" cy="17081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E50AD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2735531" y="8972550"/>
            <a:ext cx="3269846" cy="3269846"/>
            <a:chOff x="0" y="0"/>
            <a:chExt cx="1708150" cy="17081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E50AD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6653077" y="463954"/>
            <a:ext cx="3269846" cy="3269846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sp>
        <p:nvSpPr>
          <p:cNvPr id="15" name="TextBox 15"/>
          <p:cNvSpPr txBox="1"/>
          <p:nvPr/>
        </p:nvSpPr>
        <p:spPr>
          <a:xfrm rot="5400000">
            <a:off x="15799752" y="7756972"/>
            <a:ext cx="2438399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204" dirty="0">
                <a:solidFill>
                  <a:srgbClr val="FFFFFF"/>
                </a:solidFill>
                <a:latin typeface="Prompt Bold"/>
              </a:rPr>
              <a:t>CONCEPT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D045D4-89B6-49E7-9923-3B0418D4C49F}"/>
              </a:ext>
            </a:extLst>
          </p:cNvPr>
          <p:cNvSpPr/>
          <p:nvPr/>
        </p:nvSpPr>
        <p:spPr>
          <a:xfrm>
            <a:off x="9687531" y="2101510"/>
            <a:ext cx="6096000" cy="60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D23E56A-7161-498D-BC8A-998510505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81" y="2762250"/>
            <a:ext cx="4762500" cy="476250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6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13036" y="4768268"/>
            <a:ext cx="6274964" cy="627496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601200" y="1181100"/>
            <a:ext cx="76581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000"/>
              </a:lnSpc>
            </a:pPr>
            <a:r>
              <a:rPr lang="en-US" sz="8000" spc="-80" dirty="0">
                <a:solidFill>
                  <a:srgbClr val="FFFFFF"/>
                </a:solidFill>
                <a:latin typeface="Prompt Bold"/>
              </a:rPr>
              <a:t>Backdrop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2EB9A42E-6E18-4D98-B6B0-103549ED9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87018"/>
            <a:ext cx="5943600" cy="5943600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BD74D984-1769-473E-B375-F5C0BF49EC86}"/>
              </a:ext>
            </a:extLst>
          </p:cNvPr>
          <p:cNvSpPr txBox="1"/>
          <p:nvPr/>
        </p:nvSpPr>
        <p:spPr>
          <a:xfrm>
            <a:off x="10272743" y="3230571"/>
            <a:ext cx="6315014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Prompt Light"/>
              </a:rPr>
              <a:t>It’s all about Food.</a:t>
            </a:r>
          </a:p>
          <a:p>
            <a:r>
              <a:rPr lang="en-US" sz="4800" dirty="0">
                <a:solidFill>
                  <a:srgbClr val="FFFFFF"/>
                </a:solidFill>
                <a:latin typeface="Prompt Light"/>
              </a:rPr>
              <a:t>Order food. Go in search of it. </a:t>
            </a:r>
          </a:p>
          <a:p>
            <a:endParaRPr lang="en-US" sz="4800" dirty="0">
              <a:solidFill>
                <a:srgbClr val="FFFFFF"/>
              </a:solidFill>
              <a:latin typeface="Prompt Light"/>
            </a:endParaRPr>
          </a:p>
          <a:p>
            <a:r>
              <a:rPr lang="en-US" sz="4800" dirty="0">
                <a:solidFill>
                  <a:srgbClr val="FFFFFF"/>
                </a:solidFill>
                <a:latin typeface="Prompt Light"/>
              </a:rPr>
              <a:t>Platforms exists to order food. Not the other way round.</a:t>
            </a:r>
          </a:p>
          <a:p>
            <a:endParaRPr lang="en-US" sz="4800" dirty="0">
              <a:solidFill>
                <a:srgbClr val="FFFFFF"/>
              </a:solidFill>
              <a:latin typeface="Prompt Light"/>
            </a:endParaRPr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DA23C2D2-F9DD-4E61-B5F4-5CA479B883A8}"/>
              </a:ext>
            </a:extLst>
          </p:cNvPr>
          <p:cNvGrpSpPr>
            <a:grpSpLocks noChangeAspect="1"/>
          </p:cNvGrpSpPr>
          <p:nvPr/>
        </p:nvGrpSpPr>
        <p:grpSpPr>
          <a:xfrm>
            <a:off x="3127628" y="-1634923"/>
            <a:ext cx="3269846" cy="3269846"/>
            <a:chOff x="0" y="0"/>
            <a:chExt cx="1708150" cy="1708150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61EDEF1-044E-4FC3-BF98-E18B8227B6B1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32D7D"/>
            </a:solidFill>
          </p:spPr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4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875241" y="4829581"/>
            <a:ext cx="3445257" cy="3445257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32D7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134600" y="1273498"/>
            <a:ext cx="694154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Prompt Light"/>
              </a:rPr>
              <a:t>Digital Platform - </a:t>
            </a:r>
            <a:br>
              <a:rPr lang="en-US" sz="5400" dirty="0">
                <a:solidFill>
                  <a:srgbClr val="FFFFFF"/>
                </a:solidFill>
                <a:latin typeface="Prompt Light"/>
              </a:rPr>
            </a:br>
            <a:r>
              <a:rPr lang="en-US" sz="5400" dirty="0">
                <a:solidFill>
                  <a:srgbClr val="FFFFFF"/>
                </a:solidFill>
                <a:latin typeface="Prompt Light"/>
              </a:rPr>
              <a:t>Buy &amp; Sell Food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80464" y="-1257300"/>
            <a:ext cx="3445257" cy="344525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E50A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157836" y="8851518"/>
            <a:ext cx="3445257" cy="344525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6958"/>
            </a:solidFill>
          </p:spPr>
        </p:sp>
      </p:grpSp>
      <p:pic>
        <p:nvPicPr>
          <p:cNvPr id="11" name="Picture 10" descr="A picture containing graphics, toy&#10;&#10;Description automatically generated">
            <a:extLst>
              <a:ext uri="{FF2B5EF4-FFF2-40B4-BE49-F238E27FC236}">
                <a16:creationId xmlns:a16="http://schemas.microsoft.com/office/drawing/2014/main" id="{365E42D2-069E-4CA1-996D-E296A4302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705100"/>
            <a:ext cx="4876800" cy="4876800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CBD733C0-B66B-4AB9-88A5-233DE4A280C0}"/>
              </a:ext>
            </a:extLst>
          </p:cNvPr>
          <p:cNvSpPr txBox="1"/>
          <p:nvPr/>
        </p:nvSpPr>
        <p:spPr>
          <a:xfrm>
            <a:off x="10118834" y="4420939"/>
            <a:ext cx="6315014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FFFFFF"/>
                </a:solidFill>
                <a:latin typeface="Prompt Light"/>
              </a:rPr>
              <a:t>Order Food Online.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FFFFFF"/>
                </a:solidFill>
                <a:latin typeface="Prompt Light"/>
              </a:rPr>
              <a:t>Signup as Chef – Offer food online.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29859075-6AD5-4579-846D-BC3D4458F3AF}"/>
              </a:ext>
            </a:extLst>
          </p:cNvPr>
          <p:cNvSpPr txBox="1"/>
          <p:nvPr/>
        </p:nvSpPr>
        <p:spPr>
          <a:xfrm>
            <a:off x="2028886" y="1110739"/>
            <a:ext cx="6315014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spc="-80" dirty="0">
                <a:solidFill>
                  <a:srgbClr val="FFFFFF"/>
                </a:solidFill>
                <a:latin typeface="Prompt Bold"/>
              </a:rPr>
              <a:t>Concept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4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1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6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7752845" y="-2269297"/>
            <a:ext cx="3412929" cy="3412929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E50A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821041" y="8466019"/>
            <a:ext cx="3412929" cy="3412929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32D7D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752600" y="3795247"/>
            <a:ext cx="5969632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Prompt Light"/>
              </a:rPr>
              <a:t>Similar Platforms: Zomato, </a:t>
            </a:r>
            <a:r>
              <a:rPr lang="en-US" sz="4000" dirty="0" err="1">
                <a:solidFill>
                  <a:srgbClr val="FFFFFF"/>
                </a:solidFill>
                <a:latin typeface="Prompt Light"/>
              </a:rPr>
              <a:t>Liferando</a:t>
            </a:r>
            <a:r>
              <a:rPr lang="en-US" sz="4000" dirty="0">
                <a:solidFill>
                  <a:srgbClr val="FFFFFF"/>
                </a:solidFill>
                <a:latin typeface="Prompt Light"/>
              </a:rPr>
              <a:t>, Delivery Hero, Uber Eats, </a:t>
            </a:r>
            <a:r>
              <a:rPr lang="en-US" sz="4000" dirty="0" err="1">
                <a:solidFill>
                  <a:srgbClr val="FFFFFF"/>
                </a:solidFill>
                <a:latin typeface="Prompt Light"/>
              </a:rPr>
              <a:t>FoodPanda</a:t>
            </a:r>
            <a:r>
              <a:rPr lang="en-US" sz="4000" dirty="0">
                <a:solidFill>
                  <a:srgbClr val="FFFFFF"/>
                </a:solidFill>
                <a:latin typeface="Prompt Light"/>
              </a:rPr>
              <a:t>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-411065" y="8871065"/>
            <a:ext cx="3412929" cy="3412929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EC70DBA1-8297-4B0E-9B13-D6D80E3CB428}"/>
              </a:ext>
            </a:extLst>
          </p:cNvPr>
          <p:cNvSpPr txBox="1"/>
          <p:nvPr/>
        </p:nvSpPr>
        <p:spPr>
          <a:xfrm>
            <a:off x="1359531" y="846013"/>
            <a:ext cx="6362701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000"/>
              </a:lnSpc>
            </a:pPr>
            <a:r>
              <a:rPr lang="en-US" sz="8000" spc="-80" dirty="0">
                <a:solidFill>
                  <a:srgbClr val="FFFFFF"/>
                </a:solidFill>
                <a:latin typeface="Prompt Bold"/>
              </a:rPr>
              <a:t>Competitors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60A10C5-3BDD-428C-B5D3-6364FD226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475790"/>
            <a:ext cx="6362700" cy="636270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6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1890043"/>
            <a:ext cx="7759010" cy="5310857"/>
            <a:chOff x="0" y="-28575"/>
            <a:chExt cx="10345347" cy="6583293"/>
          </a:xfrm>
        </p:grpSpPr>
        <p:sp>
          <p:nvSpPr>
            <p:cNvPr id="3" name="TextBox 3"/>
            <p:cNvSpPr txBox="1"/>
            <p:nvPr/>
          </p:nvSpPr>
          <p:spPr>
            <a:xfrm>
              <a:off x="0" y="-28575"/>
              <a:ext cx="10345347" cy="752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 dirty="0">
                  <a:solidFill>
                    <a:srgbClr val="FFFFFF"/>
                  </a:solidFill>
                  <a:latin typeface="Prompt Bold"/>
                </a:rPr>
                <a:t>BRAIN STORMING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029546"/>
              <a:ext cx="10345347" cy="752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 dirty="0">
                  <a:solidFill>
                    <a:srgbClr val="FFFFFF"/>
                  </a:solidFill>
                  <a:latin typeface="Prompt Bold"/>
                </a:rPr>
                <a:t>ANALYSIS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343547"/>
              <a:ext cx="10345347" cy="752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 dirty="0">
                  <a:solidFill>
                    <a:srgbClr val="FFFFFF"/>
                  </a:solidFill>
                  <a:latin typeface="Prompt Bold"/>
                </a:rPr>
                <a:t>FUNCTIONAL REQUIREMENTS</a:t>
              </a:r>
            </a:p>
          </p:txBody>
        </p: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5399CB6A-20A5-4CEE-AD9A-7E04A928B005}"/>
                </a:ext>
              </a:extLst>
            </p:cNvPr>
            <p:cNvSpPr txBox="1"/>
            <p:nvPr/>
          </p:nvSpPr>
          <p:spPr>
            <a:xfrm>
              <a:off x="0" y="3579999"/>
              <a:ext cx="10345347" cy="752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 dirty="0">
                  <a:solidFill>
                    <a:srgbClr val="FFFFFF"/>
                  </a:solidFill>
                  <a:latin typeface="Prompt Bold"/>
                </a:rPr>
                <a:t>DESIGN THINKING</a:t>
              </a:r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39D36737-C9D6-41D5-8340-2E00053C0642}"/>
                </a:ext>
              </a:extLst>
            </p:cNvPr>
            <p:cNvSpPr txBox="1"/>
            <p:nvPr/>
          </p:nvSpPr>
          <p:spPr>
            <a:xfrm>
              <a:off x="0" y="4622570"/>
              <a:ext cx="10345347" cy="752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 dirty="0">
                  <a:solidFill>
                    <a:srgbClr val="FFFFFF"/>
                  </a:solidFill>
                  <a:latin typeface="Prompt Bold"/>
                </a:rPr>
                <a:t>MOCKUPS</a:t>
              </a:r>
            </a:p>
          </p:txBody>
        </p:sp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12F75F02-35A9-48D9-881D-5539F18CFE02}"/>
                </a:ext>
              </a:extLst>
            </p:cNvPr>
            <p:cNvSpPr txBox="1"/>
            <p:nvPr/>
          </p:nvSpPr>
          <p:spPr>
            <a:xfrm>
              <a:off x="0" y="5802375"/>
              <a:ext cx="10345347" cy="752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204" dirty="0">
                  <a:solidFill>
                    <a:srgbClr val="FFFFFF"/>
                  </a:solidFill>
                  <a:latin typeface="Prompt Bold"/>
                </a:rPr>
                <a:t>WIREFRAMES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4301628"/>
            <a:ext cx="6637249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20"/>
              </a:lnSpc>
            </a:pPr>
            <a:r>
              <a:rPr lang="en-US" sz="6400" spc="128" dirty="0">
                <a:solidFill>
                  <a:srgbClr val="FFFFFF"/>
                </a:solidFill>
                <a:latin typeface="Prompt Bold"/>
              </a:rPr>
              <a:t>Design Process</a:t>
            </a:r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-449616" y="-1123399"/>
            <a:ext cx="3549544" cy="3549544"/>
            <a:chOff x="0" y="0"/>
            <a:chExt cx="1708150" cy="17081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E50AD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4124325" y="8941625"/>
            <a:ext cx="3549544" cy="3549544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4939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818028" y="2584006"/>
            <a:ext cx="3549544" cy="3549544"/>
            <a:chOff x="0" y="0"/>
            <a:chExt cx="1708150" cy="17081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32D7D"/>
            </a:solidFill>
          </p:spPr>
        </p:sp>
      </p:grpSp>
      <p:sp>
        <p:nvSpPr>
          <p:cNvPr id="19" name="Left Brace 18">
            <a:extLst>
              <a:ext uri="{FF2B5EF4-FFF2-40B4-BE49-F238E27FC236}">
                <a16:creationId xmlns:a16="http://schemas.microsoft.com/office/drawing/2014/main" id="{7D47A755-DD65-45D1-B2DB-59CB65D4FB13}"/>
              </a:ext>
            </a:extLst>
          </p:cNvPr>
          <p:cNvSpPr/>
          <p:nvPr/>
        </p:nvSpPr>
        <p:spPr>
          <a:xfrm>
            <a:off x="8001000" y="2042443"/>
            <a:ext cx="685800" cy="5006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8EFCC-260C-7948-8860-7777849B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6386" y="1181100"/>
            <a:ext cx="8067614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spc="-80" dirty="0">
                <a:solidFill>
                  <a:srgbClr val="FFFFFF"/>
                </a:solidFill>
                <a:latin typeface="Prompt Bold"/>
              </a:rPr>
              <a:t>SURVEY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13036" y="4768268"/>
            <a:ext cx="6274964" cy="627496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620354-F93C-AD46-896E-6D2E10ACB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488618"/>
            <a:ext cx="10731500" cy="4559300"/>
          </a:xfrm>
          <a:prstGeom prst="rect">
            <a:avLst/>
          </a:prstGeom>
        </p:spPr>
      </p:pic>
      <p:sp>
        <p:nvSpPr>
          <p:cNvPr id="30" name="TextBox 5">
            <a:extLst>
              <a:ext uri="{FF2B5EF4-FFF2-40B4-BE49-F238E27FC236}">
                <a16:creationId xmlns:a16="http://schemas.microsoft.com/office/drawing/2014/main" id="{6AD55EA6-E2C3-8644-972A-3720896E4711}"/>
              </a:ext>
            </a:extLst>
          </p:cNvPr>
          <p:cNvSpPr txBox="1"/>
          <p:nvPr/>
        </p:nvSpPr>
        <p:spPr>
          <a:xfrm>
            <a:off x="8277225" y="7782800"/>
            <a:ext cx="1339850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204" dirty="0">
                <a:solidFill>
                  <a:srgbClr val="FFFFFF"/>
                </a:solidFill>
                <a:latin typeface="Prompt Bold"/>
              </a:rPr>
              <a:t>Age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4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60887" y="8355965"/>
            <a:ext cx="3549544" cy="354954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32D7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6260887" y="-1211289"/>
            <a:ext cx="3549544" cy="3549544"/>
            <a:chOff x="0" y="0"/>
            <a:chExt cx="1708150" cy="17081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E50AD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-1759375" y="5708756"/>
            <a:ext cx="3549544" cy="3549544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6958"/>
            </a:solidFill>
          </p:spPr>
        </p:sp>
      </p:grpSp>
      <p:sp>
        <p:nvSpPr>
          <p:cNvPr id="21" name="TextBox 5">
            <a:extLst>
              <a:ext uri="{FF2B5EF4-FFF2-40B4-BE49-F238E27FC236}">
                <a16:creationId xmlns:a16="http://schemas.microsoft.com/office/drawing/2014/main" id="{12B2B0B5-74FE-0744-846C-8165C7AAEF13}"/>
              </a:ext>
            </a:extLst>
          </p:cNvPr>
          <p:cNvSpPr txBox="1"/>
          <p:nvPr/>
        </p:nvSpPr>
        <p:spPr>
          <a:xfrm>
            <a:off x="6248400" y="8073836"/>
            <a:ext cx="6248400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204" dirty="0">
                <a:solidFill>
                  <a:srgbClr val="FFFFFF"/>
                </a:solidFill>
                <a:latin typeface="Prompt Bold"/>
              </a:rPr>
              <a:t>How Often Do You Cook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97C5FED-8E5A-9A43-98CB-128E0304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2338255"/>
            <a:ext cx="10528300" cy="468630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015F3ACA95A4EB473FB177888E972" ma:contentTypeVersion="2" ma:contentTypeDescription="Create a new document." ma:contentTypeScope="" ma:versionID="de0c96dc4a8b69e72b209b760072c298">
  <xsd:schema xmlns:xsd="http://www.w3.org/2001/XMLSchema" xmlns:xs="http://www.w3.org/2001/XMLSchema" xmlns:p="http://schemas.microsoft.com/office/2006/metadata/properties" xmlns:ns3="6fb70024-d0e1-4e3d-8efd-eb485733f658" targetNamespace="http://schemas.microsoft.com/office/2006/metadata/properties" ma:root="true" ma:fieldsID="fa1703801604f6570108c899c9e70b3a" ns3:_="">
    <xsd:import namespace="6fb70024-d0e1-4e3d-8efd-eb485733f6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b70024-d0e1-4e3d-8efd-eb485733f6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BC1DD4-1FB6-44F1-B3B6-6D978011AD05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6fb70024-d0e1-4e3d-8efd-eb485733f65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D890A6-CB6D-415D-BDC9-020BDDAC5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b70024-d0e1-4e3d-8efd-eb485733f6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BAB62-5560-4E77-880A-AB61AA3C6B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269</Words>
  <Application>Microsoft Macintosh PowerPoint</Application>
  <PresentationFormat>Custom</PresentationFormat>
  <Paragraphs>80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Prompt Light</vt:lpstr>
      <vt:lpstr>Prompt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Muddi, Arpith</dc:creator>
  <cp:lastModifiedBy>Kadu, Gunjan (SRH Hochschule Heidelberg Student)</cp:lastModifiedBy>
  <cp:revision>34</cp:revision>
  <dcterms:created xsi:type="dcterms:W3CDTF">2006-08-16T00:00:00Z</dcterms:created>
  <dcterms:modified xsi:type="dcterms:W3CDTF">2020-03-13T14:37:00Z</dcterms:modified>
  <dc:identifier>DAD2Wi_-H9A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0x0101008EE015F3ACA95A4EB473FB177888E972</vt:lpwstr>
  </property>
</Properties>
</file>