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5"/>
  </p:notesMasterIdLst>
  <p:handoutMasterIdLst>
    <p:handoutMasterId r:id="rId36"/>
  </p:handoutMasterIdLst>
  <p:sldIdLst>
    <p:sldId id="256" r:id="rId5"/>
    <p:sldId id="288" r:id="rId6"/>
    <p:sldId id="284" r:id="rId7"/>
    <p:sldId id="286"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6" r:id="rId33"/>
    <p:sldId id="32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3" pos="482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472A"/>
    <a:srgbClr val="F5F5F5"/>
    <a:srgbClr val="D24726"/>
    <a:srgbClr val="9FCDB3"/>
    <a:srgbClr val="217346"/>
    <a:srgbClr val="000000"/>
    <a:srgbClr val="D9D9D9"/>
    <a:srgbClr val="F3F2F1"/>
    <a:srgbClr val="FF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1" autoAdjust="0"/>
  </p:normalViewPr>
  <p:slideViewPr>
    <p:cSldViewPr snapToGrid="0">
      <p:cViewPr varScale="1">
        <p:scale>
          <a:sx n="85" d="100"/>
          <a:sy n="85" d="100"/>
        </p:scale>
        <p:origin x="590" y="62"/>
      </p:cViewPr>
      <p:guideLst>
        <p:guide orient="horz" pos="2880"/>
        <p:guide pos="4824"/>
      </p:guideLst>
    </p:cSldViewPr>
  </p:slideViewPr>
  <p:outlineViewPr>
    <p:cViewPr>
      <p:scale>
        <a:sx n="33" d="100"/>
        <a:sy n="33" d="100"/>
      </p:scale>
      <p:origin x="0" y="0"/>
    </p:cViewPr>
  </p:outlineViewPr>
  <p:notesTextViewPr>
    <p:cViewPr>
      <p:scale>
        <a:sx n="1" d="1"/>
        <a:sy n="1" d="1"/>
      </p:scale>
      <p:origin x="0" y="0"/>
    </p:cViewPr>
  </p:notesTextViewPr>
  <p:sorterViewPr>
    <p:cViewPr>
      <p:scale>
        <a:sx n="137" d="100"/>
        <a:sy n="137"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3/7/2023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13309324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404310" y="2484470"/>
            <a:ext cx="5463090" cy="2130561"/>
          </a:xfrm>
        </p:spPr>
        <p:txBody>
          <a:bodyPr/>
          <a:lstStyle>
            <a:lvl1pPr>
              <a:defRPr sz="5400" b="0">
                <a:solidFill>
                  <a:schemeClr val="tx1"/>
                </a:solidFill>
              </a:defRPr>
            </a:lvl1pPr>
          </a:lstStyle>
          <a:p>
            <a:r>
              <a:rPr lang="en-US"/>
              <a:t>Click to edit Master title style</a:t>
            </a:r>
          </a:p>
        </p:txBody>
      </p:sp>
      <p:pic>
        <p:nvPicPr>
          <p:cNvPr id="8" name="Picture 7" descr="Graphical user interface&#10;&#10;Description automatically generated">
            <a:extLst>
              <a:ext uri="{FF2B5EF4-FFF2-40B4-BE49-F238E27FC236}">
                <a16:creationId xmlns:a16="http://schemas.microsoft.com/office/drawing/2014/main" id="{FCBEF536-489F-C046-89E4-0C15732FD71B}"/>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1718549498"/>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a:xfrm>
            <a:off x="406400" y="448056"/>
            <a:ext cx="11214100" cy="555554"/>
          </a:xfrm>
        </p:spPr>
        <p:txBody>
          <a:bodyPr anchor="t" anchorCtr="0">
            <a:normAutofit/>
          </a:bodyPr>
          <a:lstStyle>
            <a:lvl1pPr>
              <a:defRPr sz="2800">
                <a:solidFill>
                  <a:schemeClr val="bg2">
                    <a:lumMod val="25000"/>
                  </a:schemeClr>
                </a:solidFill>
              </a:defRPr>
            </a:lvl1pPr>
          </a:lstStyle>
          <a:p>
            <a:r>
              <a:rPr lang="en-US"/>
              <a:t>Click to edit Master title style</a:t>
            </a:r>
          </a:p>
        </p:txBody>
      </p:sp>
      <p:sp>
        <p:nvSpPr>
          <p:cNvPr id="3" name="Content Placeholder 2"/>
          <p:cNvSpPr>
            <a:spLocks noGrp="1"/>
          </p:cNvSpPr>
          <p:nvPr>
            <p:ph sz="quarter" idx="10"/>
          </p:nvPr>
        </p:nvSpPr>
        <p:spPr>
          <a:xfrm>
            <a:off x="444500" y="1460500"/>
            <a:ext cx="5327904" cy="3977640"/>
          </a:xfrm>
        </p:spPr>
        <p:txBody>
          <a:bodyPr vert="horz" lIns="91440" tIns="45720" rIns="91440" bIns="45720" rtlCol="0">
            <a:normAutofit/>
          </a:bodyPr>
          <a:lstStyle>
            <a:lvl1pPr>
              <a:lnSpc>
                <a:spcPct val="100000"/>
              </a:lnSpc>
              <a:defRPr lang="en-US" sz="1400" smtClean="0">
                <a:solidFill>
                  <a:schemeClr val="tx1">
                    <a:lumMod val="75000"/>
                    <a:lumOff val="25000"/>
                  </a:schemeClr>
                </a:solidFill>
              </a:defRPr>
            </a:lvl1pPr>
            <a:lvl2pPr>
              <a:lnSpc>
                <a:spcPct val="100000"/>
              </a:lnSpc>
              <a:defRPr lang="en-US" sz="1400" smtClean="0">
                <a:solidFill>
                  <a:schemeClr val="tx1">
                    <a:lumMod val="75000"/>
                    <a:lumOff val="25000"/>
                  </a:schemeClr>
                </a:solidFill>
              </a:defRPr>
            </a:lvl2pPr>
            <a:lvl3pPr>
              <a:lnSpc>
                <a:spcPct val="100000"/>
              </a:lnSpc>
              <a:defRPr lang="en-US" sz="1400" smtClean="0">
                <a:solidFill>
                  <a:schemeClr val="tx1">
                    <a:lumMod val="75000"/>
                    <a:lumOff val="25000"/>
                  </a:schemeClr>
                </a:solidFill>
              </a:defRPr>
            </a:lvl3pPr>
            <a:lvl4pPr>
              <a:lnSpc>
                <a:spcPct val="100000"/>
              </a:lnSpc>
              <a:defRPr lang="en-US" sz="1400" smtClean="0">
                <a:solidFill>
                  <a:schemeClr val="tx1">
                    <a:lumMod val="75000"/>
                    <a:lumOff val="25000"/>
                  </a:schemeClr>
                </a:solidFill>
              </a:defRPr>
            </a:lvl4pPr>
            <a:lvl5pPr>
              <a:lnSpc>
                <a:spcPct val="100000"/>
              </a:lnSpc>
              <a:defRPr lang="en-US" sz="14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3/7/2023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9" name="Straight Connector 8">
            <a:extLst>
              <a:ext uri="{FF2B5EF4-FFF2-40B4-BE49-F238E27FC236}">
                <a16:creationId xmlns:a16="http://schemas.microsoft.com/office/drawing/2014/main" id="{6C12209E-8E76-B442-B030-6BD76BB7563A}"/>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6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4505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n-lt"/>
              </a:defRPr>
            </a:lvl1pPr>
            <a:lvl2pPr>
              <a:defRPr lang="en-US" sz="1200" dirty="0" smtClean="0">
                <a:solidFill>
                  <a:schemeClr val="tx1">
                    <a:lumMod val="75000"/>
                    <a:lumOff val="25000"/>
                  </a:schemeClr>
                </a:solidFill>
                <a:latin typeface="+mn-lt"/>
              </a:defRPr>
            </a:lvl2pPr>
            <a:lvl3pPr>
              <a:defRPr lang="en-US" sz="1200" dirty="0" smtClean="0">
                <a:solidFill>
                  <a:schemeClr val="tx1">
                    <a:lumMod val="75000"/>
                    <a:lumOff val="25000"/>
                  </a:schemeClr>
                </a:solidFill>
                <a:latin typeface="+mn-lt"/>
              </a:defRPr>
            </a:lvl3pPr>
            <a:lvl4pPr>
              <a:defRPr lang="en-US" sz="1200" dirty="0" smtClean="0">
                <a:solidFill>
                  <a:schemeClr val="tx1">
                    <a:lumMod val="75000"/>
                    <a:lumOff val="25000"/>
                  </a:schemeClr>
                </a:solidFill>
                <a:latin typeface="+mn-lt"/>
              </a:defRPr>
            </a:lvl4pPr>
            <a:lvl5pPr>
              <a:defRPr lang="en-US" sz="1200" dirty="0">
                <a:solidFill>
                  <a:schemeClr val="tx1">
                    <a:lumMod val="75000"/>
                    <a:lumOff val="25000"/>
                  </a:schemeClr>
                </a:solidFill>
                <a:latin typeface="+mn-lt"/>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cxnSp>
        <p:nvCxnSpPr>
          <p:cNvPr id="3" name="Straight Connector 2">
            <a:extLst>
              <a:ext uri="{FF2B5EF4-FFF2-40B4-BE49-F238E27FC236}">
                <a16:creationId xmlns:a16="http://schemas.microsoft.com/office/drawing/2014/main" id="{9DCD3EE7-B67C-4541-A9DA-51688552CF86}"/>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51F76A8-6DB7-48E4-957A-9BF0C69BD4A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4500" y="430609"/>
            <a:ext cx="6996684" cy="640080"/>
          </a:xfrm>
          <a:prstGeom prst="rect">
            <a:avLst/>
          </a:prstGeom>
        </p:spPr>
        <p:txBody>
          <a:bodyPr vert="horz" lIns="91440" tIns="4572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419100" y="1447800"/>
            <a:ext cx="5327904"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3/7/2023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n-lt"/>
          <a:ea typeface="+mj-ea"/>
          <a:cs typeface="+mj-cs"/>
        </a:defRPr>
      </a:lvl1pPr>
    </p:titleStyle>
    <p:bodyStyle>
      <a:lvl1pPr marL="0" indent="0" algn="l" defTabSz="914400" rtl="0" eaLnBrk="1" latinLnBrk="0" hangingPunct="1">
        <a:lnSpc>
          <a:spcPct val="100000"/>
        </a:lnSpc>
        <a:spcBef>
          <a:spcPts val="1000"/>
        </a:spcBef>
        <a:spcAft>
          <a:spcPts val="1200"/>
        </a:spcAft>
        <a:buFontTx/>
        <a:buNone/>
        <a:defRPr lang="en-US" sz="1400" kern="1200" dirty="0">
          <a:solidFill>
            <a:schemeClr val="tx1"/>
          </a:solidFill>
          <a:latin typeface="+mn-lt"/>
          <a:ea typeface="+mn-ea"/>
          <a:cs typeface="+mn-cs"/>
        </a:defRPr>
      </a:lvl1pPr>
      <a:lvl2pPr marL="2286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dirty="0">
          <a:solidFill>
            <a:schemeClr val="tx1"/>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dirty="0">
          <a:solidFill>
            <a:schemeClr val="tx1"/>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dirty="0" smtClean="0">
          <a:solidFill>
            <a:schemeClr val="tx1"/>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84" userDrawn="1">
          <p15:clr>
            <a:srgbClr val="F26B43"/>
          </p15:clr>
        </p15:guide>
        <p15:guide id="2" pos="336" userDrawn="1">
          <p15:clr>
            <a:srgbClr val="F26B43"/>
          </p15:clr>
        </p15:guide>
        <p15:guide id="3" pos="7320" userDrawn="1">
          <p15:clr>
            <a:srgbClr val="F26B43"/>
          </p15:clr>
        </p15:guide>
        <p15:guide id="4" orient="horz" pos="912" userDrawn="1">
          <p15:clr>
            <a:srgbClr val="F26B43"/>
          </p15:clr>
        </p15:guide>
        <p15:guide id="5" orient="horz" pos="264" userDrawn="1">
          <p15:clr>
            <a:srgbClr val="F26B43"/>
          </p15:clr>
        </p15:guide>
        <p15:guide id="6" orient="horz" pos="696" userDrawn="1">
          <p15:clr>
            <a:srgbClr val="F26B43"/>
          </p15:clr>
        </p15:guide>
        <p15:guide id="7" pos="369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369366E-5591-2A4E-80C1-0ED941C6FF4A}"/>
              </a:ext>
            </a:extLst>
          </p:cNvPr>
          <p:cNvSpPr>
            <a:spLocks noGrp="1"/>
          </p:cNvSpPr>
          <p:nvPr>
            <p:ph type="title"/>
          </p:nvPr>
        </p:nvSpPr>
        <p:spPr>
          <a:xfrm>
            <a:off x="445995" y="2548097"/>
            <a:ext cx="5878605" cy="1761806"/>
          </a:xfrm>
        </p:spPr>
        <p:txBody>
          <a:bodyPr>
            <a:noAutofit/>
          </a:bodyPr>
          <a:lstStyle/>
          <a:p>
            <a:r>
              <a:rPr lang="en-US" dirty="0"/>
              <a:t>Lending Case Study</a:t>
            </a:r>
          </a:p>
        </p:txBody>
      </p:sp>
      <p:pic>
        <p:nvPicPr>
          <p:cNvPr id="6" name="Picture 5">
            <a:extLst>
              <a:ext uri="{FF2B5EF4-FFF2-40B4-BE49-F238E27FC236}">
                <a16:creationId xmlns:a16="http://schemas.microsoft.com/office/drawing/2014/main" id="{8F844B9E-7CEA-A34F-808A-26DFE6EC1D8F}"/>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13751">
            <a:off x="5806290" y="730414"/>
            <a:ext cx="5397170" cy="539717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BBCF-D43D-4200-B74D-719B6FD93BF2}"/>
              </a:ext>
            </a:extLst>
          </p:cNvPr>
          <p:cNvSpPr>
            <a:spLocks noGrp="1"/>
          </p:cNvSpPr>
          <p:nvPr>
            <p:ph type="title"/>
          </p:nvPr>
        </p:nvSpPr>
        <p:spPr/>
        <p:txBody>
          <a:bodyPr/>
          <a:lstStyle/>
          <a:p>
            <a:r>
              <a:rPr lang="en-US" b="1" dirty="0"/>
              <a:t>Univariate Analysis</a:t>
            </a:r>
          </a:p>
        </p:txBody>
      </p:sp>
      <p:pic>
        <p:nvPicPr>
          <p:cNvPr id="7" name="Picture 6">
            <a:extLst>
              <a:ext uri="{FF2B5EF4-FFF2-40B4-BE49-F238E27FC236}">
                <a16:creationId xmlns:a16="http://schemas.microsoft.com/office/drawing/2014/main" id="{5E6219CE-031A-B7B3-B078-B90F3E16AF4E}"/>
              </a:ext>
            </a:extLst>
          </p:cNvPr>
          <p:cNvPicPr>
            <a:picLocks noChangeAspect="1"/>
          </p:cNvPicPr>
          <p:nvPr/>
        </p:nvPicPr>
        <p:blipFill>
          <a:blip r:embed="rId2"/>
          <a:stretch>
            <a:fillRect/>
          </a:stretch>
        </p:blipFill>
        <p:spPr>
          <a:xfrm>
            <a:off x="1655723" y="1277092"/>
            <a:ext cx="8701017" cy="5468940"/>
          </a:xfrm>
          <a:prstGeom prst="rect">
            <a:avLst/>
          </a:prstGeom>
        </p:spPr>
      </p:pic>
    </p:spTree>
    <p:extLst>
      <p:ext uri="{BB962C8B-B14F-4D97-AF65-F5344CB8AC3E}">
        <p14:creationId xmlns:p14="http://schemas.microsoft.com/office/powerpoint/2010/main" val="421893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BBCF-D43D-4200-B74D-719B6FD93BF2}"/>
              </a:ext>
            </a:extLst>
          </p:cNvPr>
          <p:cNvSpPr>
            <a:spLocks noGrp="1"/>
          </p:cNvSpPr>
          <p:nvPr>
            <p:ph type="title"/>
          </p:nvPr>
        </p:nvSpPr>
        <p:spPr/>
        <p:txBody>
          <a:bodyPr/>
          <a:lstStyle/>
          <a:p>
            <a:r>
              <a:rPr lang="en-US" b="1" dirty="0"/>
              <a:t>Univariate Analysis</a:t>
            </a:r>
          </a:p>
        </p:txBody>
      </p:sp>
      <p:pic>
        <p:nvPicPr>
          <p:cNvPr id="4" name="Picture 3">
            <a:extLst>
              <a:ext uri="{FF2B5EF4-FFF2-40B4-BE49-F238E27FC236}">
                <a16:creationId xmlns:a16="http://schemas.microsoft.com/office/drawing/2014/main" id="{3CBAC3AA-44F8-3649-9072-E8A647E25A36}"/>
              </a:ext>
            </a:extLst>
          </p:cNvPr>
          <p:cNvPicPr>
            <a:picLocks noChangeAspect="1"/>
          </p:cNvPicPr>
          <p:nvPr/>
        </p:nvPicPr>
        <p:blipFill>
          <a:blip r:embed="rId2"/>
          <a:stretch>
            <a:fillRect/>
          </a:stretch>
        </p:blipFill>
        <p:spPr>
          <a:xfrm>
            <a:off x="1232131" y="1159304"/>
            <a:ext cx="8418721" cy="5147999"/>
          </a:xfrm>
          <a:prstGeom prst="rect">
            <a:avLst/>
          </a:prstGeom>
        </p:spPr>
      </p:pic>
      <p:sp>
        <p:nvSpPr>
          <p:cNvPr id="5" name="Title 1">
            <a:extLst>
              <a:ext uri="{FF2B5EF4-FFF2-40B4-BE49-F238E27FC236}">
                <a16:creationId xmlns:a16="http://schemas.microsoft.com/office/drawing/2014/main" id="{7400C927-67C4-AA09-6BD6-88253B56533D}"/>
              </a:ext>
            </a:extLst>
          </p:cNvPr>
          <p:cNvSpPr txBox="1">
            <a:spLocks/>
          </p:cNvSpPr>
          <p:nvPr/>
        </p:nvSpPr>
        <p:spPr>
          <a:xfrm>
            <a:off x="558800" y="6307303"/>
            <a:ext cx="11214100" cy="279118"/>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800" kern="1200">
                <a:solidFill>
                  <a:schemeClr val="bg2">
                    <a:lumMod val="25000"/>
                  </a:schemeClr>
                </a:solidFill>
                <a:latin typeface="+mn-lt"/>
                <a:ea typeface="+mj-ea"/>
                <a:cs typeface="+mj-cs"/>
              </a:defRPr>
            </a:lvl1pPr>
          </a:lstStyle>
          <a:p>
            <a:r>
              <a:rPr lang="en-US" sz="1600" b="1" i="0" dirty="0">
                <a:effectLst/>
                <a:latin typeface="-apple-system"/>
              </a:rPr>
              <a:t>Observation</a:t>
            </a:r>
            <a:r>
              <a:rPr lang="en-US" sz="1600" b="0" i="0" dirty="0">
                <a:effectLst/>
                <a:latin typeface="-apple-system"/>
              </a:rPr>
              <a:t> </a:t>
            </a:r>
            <a:r>
              <a:rPr lang="en-US" sz="1600" b="0" i="1" dirty="0">
                <a:effectLst/>
                <a:latin typeface="-apple-system"/>
              </a:rPr>
              <a:t>Yes, our assumption was correct the lender might be doing risk assessment and charging higher interest on the higher graded loans. This also explains the previous observation of (higher graded loans have more chance of default in %age terms)</a:t>
            </a:r>
            <a:endParaRPr lang="en-US" sz="1600" dirty="0"/>
          </a:p>
        </p:txBody>
      </p:sp>
    </p:spTree>
    <p:extLst>
      <p:ext uri="{BB962C8B-B14F-4D97-AF65-F5344CB8AC3E}">
        <p14:creationId xmlns:p14="http://schemas.microsoft.com/office/powerpoint/2010/main" val="1808217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BBCF-D43D-4200-B74D-719B6FD93BF2}"/>
              </a:ext>
            </a:extLst>
          </p:cNvPr>
          <p:cNvSpPr>
            <a:spLocks noGrp="1"/>
          </p:cNvSpPr>
          <p:nvPr>
            <p:ph type="title"/>
          </p:nvPr>
        </p:nvSpPr>
        <p:spPr/>
        <p:txBody>
          <a:bodyPr/>
          <a:lstStyle/>
          <a:p>
            <a:r>
              <a:rPr lang="en-US" b="1" dirty="0"/>
              <a:t>Univariate Analysis</a:t>
            </a:r>
          </a:p>
        </p:txBody>
      </p:sp>
      <p:sp>
        <p:nvSpPr>
          <p:cNvPr id="5" name="Title 1">
            <a:extLst>
              <a:ext uri="{FF2B5EF4-FFF2-40B4-BE49-F238E27FC236}">
                <a16:creationId xmlns:a16="http://schemas.microsoft.com/office/drawing/2014/main" id="{7400C927-67C4-AA09-6BD6-88253B56533D}"/>
              </a:ext>
            </a:extLst>
          </p:cNvPr>
          <p:cNvSpPr txBox="1">
            <a:spLocks/>
          </p:cNvSpPr>
          <p:nvPr/>
        </p:nvSpPr>
        <p:spPr>
          <a:xfrm>
            <a:off x="558800" y="6307303"/>
            <a:ext cx="11214100" cy="279118"/>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800" kern="1200">
                <a:solidFill>
                  <a:schemeClr val="bg2">
                    <a:lumMod val="25000"/>
                  </a:schemeClr>
                </a:solidFill>
                <a:latin typeface="+mn-lt"/>
                <a:ea typeface="+mj-ea"/>
                <a:cs typeface="+mj-cs"/>
              </a:defRPr>
            </a:lvl1pPr>
          </a:lstStyle>
          <a:p>
            <a:r>
              <a:rPr lang="en-US" sz="1400" b="1" i="0" dirty="0">
                <a:effectLst/>
                <a:latin typeface="-apple-system"/>
              </a:rPr>
              <a:t>Observation</a:t>
            </a:r>
            <a:r>
              <a:rPr lang="en-US" sz="1400" b="0" i="0" dirty="0">
                <a:effectLst/>
                <a:latin typeface="-apple-system"/>
              </a:rPr>
              <a:t> </a:t>
            </a:r>
            <a:r>
              <a:rPr lang="en-US" sz="1400" b="0" i="1" dirty="0">
                <a:effectLst/>
                <a:latin typeface="-apple-system"/>
              </a:rPr>
              <a:t>The quantiles and median seems to be very similarly distributed in each of the grades with longer tail of outliers in A, B, C grades, meaning it plays good role to be getting assigned lower grade but might not be that significant to cause huge shift in quantiles or median towards right.</a:t>
            </a:r>
            <a:endParaRPr lang="en-US" sz="1400" dirty="0"/>
          </a:p>
        </p:txBody>
      </p:sp>
      <p:pic>
        <p:nvPicPr>
          <p:cNvPr id="6" name="Picture 5">
            <a:extLst>
              <a:ext uri="{FF2B5EF4-FFF2-40B4-BE49-F238E27FC236}">
                <a16:creationId xmlns:a16="http://schemas.microsoft.com/office/drawing/2014/main" id="{C5DD25C3-D072-8AF9-86A2-3847FB80F56C}"/>
              </a:ext>
            </a:extLst>
          </p:cNvPr>
          <p:cNvPicPr>
            <a:picLocks noChangeAspect="1"/>
          </p:cNvPicPr>
          <p:nvPr/>
        </p:nvPicPr>
        <p:blipFill>
          <a:blip r:embed="rId2"/>
          <a:stretch>
            <a:fillRect/>
          </a:stretch>
        </p:blipFill>
        <p:spPr>
          <a:xfrm>
            <a:off x="2320122" y="1268785"/>
            <a:ext cx="7551756" cy="4730799"/>
          </a:xfrm>
          <a:prstGeom prst="rect">
            <a:avLst/>
          </a:prstGeom>
        </p:spPr>
      </p:pic>
    </p:spTree>
    <p:extLst>
      <p:ext uri="{BB962C8B-B14F-4D97-AF65-F5344CB8AC3E}">
        <p14:creationId xmlns:p14="http://schemas.microsoft.com/office/powerpoint/2010/main" val="1462507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BBCF-D43D-4200-B74D-719B6FD93BF2}"/>
              </a:ext>
            </a:extLst>
          </p:cNvPr>
          <p:cNvSpPr>
            <a:spLocks noGrp="1"/>
          </p:cNvSpPr>
          <p:nvPr>
            <p:ph type="title"/>
          </p:nvPr>
        </p:nvSpPr>
        <p:spPr/>
        <p:txBody>
          <a:bodyPr/>
          <a:lstStyle/>
          <a:p>
            <a:r>
              <a:rPr lang="en-US" b="1" dirty="0"/>
              <a:t>Univariate Analysis</a:t>
            </a:r>
          </a:p>
        </p:txBody>
      </p:sp>
      <p:sp>
        <p:nvSpPr>
          <p:cNvPr id="5" name="Title 1">
            <a:extLst>
              <a:ext uri="{FF2B5EF4-FFF2-40B4-BE49-F238E27FC236}">
                <a16:creationId xmlns:a16="http://schemas.microsoft.com/office/drawing/2014/main" id="{7400C927-67C4-AA09-6BD6-88253B56533D}"/>
              </a:ext>
            </a:extLst>
          </p:cNvPr>
          <p:cNvSpPr txBox="1">
            <a:spLocks/>
          </p:cNvSpPr>
          <p:nvPr/>
        </p:nvSpPr>
        <p:spPr>
          <a:xfrm>
            <a:off x="558800" y="6307303"/>
            <a:ext cx="11214100" cy="279118"/>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800" kern="1200">
                <a:solidFill>
                  <a:schemeClr val="bg2">
                    <a:lumMod val="25000"/>
                  </a:schemeClr>
                </a:solidFill>
                <a:latin typeface="+mn-lt"/>
                <a:ea typeface="+mj-ea"/>
                <a:cs typeface="+mj-cs"/>
              </a:defRPr>
            </a:lvl1pPr>
          </a:lstStyle>
          <a:p>
            <a:r>
              <a:rPr lang="en-US" sz="1400" b="1" i="0" dirty="0">
                <a:effectLst/>
                <a:latin typeface="-apple-system"/>
              </a:rPr>
              <a:t>Observation</a:t>
            </a:r>
            <a:r>
              <a:rPr lang="en-US" sz="1400" b="0" i="0" dirty="0">
                <a:effectLst/>
                <a:latin typeface="-apple-system"/>
              </a:rPr>
              <a:t> </a:t>
            </a:r>
            <a:r>
              <a:rPr lang="en-US" sz="1400" b="0" i="1" dirty="0">
                <a:effectLst/>
                <a:latin typeface="-apple-system"/>
              </a:rPr>
              <a:t>We can draw two observations here, one is the lender has granted lesser loans to homeowners when compared to other categories. Also, we can clearly see that homeowners and mortgagers get significantly higher-grade A (less risky, low interest) loans. </a:t>
            </a:r>
            <a:r>
              <a:rPr lang="en-US" sz="1400" b="0" i="1" dirty="0" err="1">
                <a:effectLst/>
                <a:latin typeface="-apple-system"/>
              </a:rPr>
              <a:t>Infact</a:t>
            </a:r>
            <a:r>
              <a:rPr lang="en-US" sz="1400" b="0" i="1" dirty="0">
                <a:effectLst/>
                <a:latin typeface="-apple-system"/>
              </a:rPr>
              <a:t>, grade A loan numbers in both these categories are similar to grade B loan numbers.</a:t>
            </a:r>
            <a:endParaRPr lang="en-US" sz="1400" dirty="0"/>
          </a:p>
        </p:txBody>
      </p:sp>
      <p:pic>
        <p:nvPicPr>
          <p:cNvPr id="4" name="Picture 3">
            <a:extLst>
              <a:ext uri="{FF2B5EF4-FFF2-40B4-BE49-F238E27FC236}">
                <a16:creationId xmlns:a16="http://schemas.microsoft.com/office/drawing/2014/main" id="{B244B978-999C-97B0-C448-809D31FA3ED8}"/>
              </a:ext>
            </a:extLst>
          </p:cNvPr>
          <p:cNvPicPr>
            <a:picLocks noChangeAspect="1"/>
          </p:cNvPicPr>
          <p:nvPr/>
        </p:nvPicPr>
        <p:blipFill>
          <a:blip r:embed="rId2"/>
          <a:stretch>
            <a:fillRect/>
          </a:stretch>
        </p:blipFill>
        <p:spPr>
          <a:xfrm>
            <a:off x="2030847" y="1175477"/>
            <a:ext cx="7556411" cy="4964066"/>
          </a:xfrm>
          <a:prstGeom prst="rect">
            <a:avLst/>
          </a:prstGeom>
        </p:spPr>
      </p:pic>
    </p:spTree>
    <p:extLst>
      <p:ext uri="{BB962C8B-B14F-4D97-AF65-F5344CB8AC3E}">
        <p14:creationId xmlns:p14="http://schemas.microsoft.com/office/powerpoint/2010/main" val="111192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BBCF-D43D-4200-B74D-719B6FD93BF2}"/>
              </a:ext>
            </a:extLst>
          </p:cNvPr>
          <p:cNvSpPr>
            <a:spLocks noGrp="1"/>
          </p:cNvSpPr>
          <p:nvPr>
            <p:ph type="title"/>
          </p:nvPr>
        </p:nvSpPr>
        <p:spPr/>
        <p:txBody>
          <a:bodyPr/>
          <a:lstStyle/>
          <a:p>
            <a:r>
              <a:rPr lang="en-US" b="1" dirty="0"/>
              <a:t>Univariate Analysis</a:t>
            </a:r>
          </a:p>
        </p:txBody>
      </p:sp>
      <p:sp>
        <p:nvSpPr>
          <p:cNvPr id="5" name="Title 1">
            <a:extLst>
              <a:ext uri="{FF2B5EF4-FFF2-40B4-BE49-F238E27FC236}">
                <a16:creationId xmlns:a16="http://schemas.microsoft.com/office/drawing/2014/main" id="{7400C927-67C4-AA09-6BD6-88253B56533D}"/>
              </a:ext>
            </a:extLst>
          </p:cNvPr>
          <p:cNvSpPr txBox="1">
            <a:spLocks/>
          </p:cNvSpPr>
          <p:nvPr/>
        </p:nvSpPr>
        <p:spPr>
          <a:xfrm>
            <a:off x="558800" y="6307303"/>
            <a:ext cx="11214100" cy="279118"/>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800" kern="1200">
                <a:solidFill>
                  <a:schemeClr val="bg2">
                    <a:lumMod val="25000"/>
                  </a:schemeClr>
                </a:solidFill>
                <a:latin typeface="+mn-lt"/>
                <a:ea typeface="+mj-ea"/>
                <a:cs typeface="+mj-cs"/>
              </a:defRPr>
            </a:lvl1pPr>
          </a:lstStyle>
          <a:p>
            <a:r>
              <a:rPr lang="en-US" sz="1400" b="1" i="0" dirty="0">
                <a:effectLst/>
                <a:latin typeface="-apple-system"/>
              </a:rPr>
              <a:t>Observation</a:t>
            </a:r>
            <a:r>
              <a:rPr lang="en-US" sz="1400" b="0" i="0" dirty="0">
                <a:effectLst/>
                <a:latin typeface="-apple-system"/>
              </a:rPr>
              <a:t> </a:t>
            </a:r>
            <a:r>
              <a:rPr lang="en-US" sz="1400" b="0" i="1" dirty="0">
                <a:effectLst/>
                <a:latin typeface="-apple-system"/>
              </a:rPr>
              <a:t>Revolving balance is the average amount of credit taken in absolute terms. We can clearly see that the people with lower grades utilize less amount of credit on average. It is a major factor in calculating the credit score, hence the people with better money management habits get assigned lower graded loans that charge lesser interest. But there are many outliers in all the grades.</a:t>
            </a:r>
            <a:endParaRPr lang="en-US" sz="1400" dirty="0"/>
          </a:p>
        </p:txBody>
      </p:sp>
      <p:pic>
        <p:nvPicPr>
          <p:cNvPr id="6" name="Picture 5">
            <a:extLst>
              <a:ext uri="{FF2B5EF4-FFF2-40B4-BE49-F238E27FC236}">
                <a16:creationId xmlns:a16="http://schemas.microsoft.com/office/drawing/2014/main" id="{22FC2A3D-2C69-B303-E0D9-239D8CCF78A9}"/>
              </a:ext>
            </a:extLst>
          </p:cNvPr>
          <p:cNvPicPr>
            <a:picLocks noChangeAspect="1"/>
          </p:cNvPicPr>
          <p:nvPr/>
        </p:nvPicPr>
        <p:blipFill>
          <a:blip r:embed="rId2"/>
          <a:stretch>
            <a:fillRect/>
          </a:stretch>
        </p:blipFill>
        <p:spPr>
          <a:xfrm>
            <a:off x="2028209" y="1202757"/>
            <a:ext cx="7450306" cy="4905399"/>
          </a:xfrm>
          <a:prstGeom prst="rect">
            <a:avLst/>
          </a:prstGeom>
        </p:spPr>
      </p:pic>
    </p:spTree>
    <p:extLst>
      <p:ext uri="{BB962C8B-B14F-4D97-AF65-F5344CB8AC3E}">
        <p14:creationId xmlns:p14="http://schemas.microsoft.com/office/powerpoint/2010/main" val="3061225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BBCF-D43D-4200-B74D-719B6FD93BF2}"/>
              </a:ext>
            </a:extLst>
          </p:cNvPr>
          <p:cNvSpPr>
            <a:spLocks noGrp="1"/>
          </p:cNvSpPr>
          <p:nvPr>
            <p:ph type="title"/>
          </p:nvPr>
        </p:nvSpPr>
        <p:spPr/>
        <p:txBody>
          <a:bodyPr/>
          <a:lstStyle/>
          <a:p>
            <a:r>
              <a:rPr lang="en-US" b="1" dirty="0"/>
              <a:t>Univariate Analysis</a:t>
            </a:r>
          </a:p>
        </p:txBody>
      </p:sp>
      <p:sp>
        <p:nvSpPr>
          <p:cNvPr id="5" name="Title 1">
            <a:extLst>
              <a:ext uri="{FF2B5EF4-FFF2-40B4-BE49-F238E27FC236}">
                <a16:creationId xmlns:a16="http://schemas.microsoft.com/office/drawing/2014/main" id="{7400C927-67C4-AA09-6BD6-88253B56533D}"/>
              </a:ext>
            </a:extLst>
          </p:cNvPr>
          <p:cNvSpPr txBox="1">
            <a:spLocks/>
          </p:cNvSpPr>
          <p:nvPr/>
        </p:nvSpPr>
        <p:spPr>
          <a:xfrm>
            <a:off x="558800" y="6195336"/>
            <a:ext cx="11214100" cy="279118"/>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800" kern="1200">
                <a:solidFill>
                  <a:schemeClr val="bg2">
                    <a:lumMod val="25000"/>
                  </a:schemeClr>
                </a:solidFill>
                <a:latin typeface="+mn-lt"/>
                <a:ea typeface="+mj-ea"/>
                <a:cs typeface="+mj-cs"/>
              </a:defRPr>
            </a:lvl1pPr>
          </a:lstStyle>
          <a:p>
            <a:pPr algn="l"/>
            <a:r>
              <a:rPr lang="en-US" sz="1400" b="1" dirty="0">
                <a:effectLst/>
                <a:latin typeface="var(--jp-content-font-family)"/>
              </a:rPr>
              <a:t>Observation</a:t>
            </a:r>
            <a:r>
              <a:rPr lang="en-US" sz="1400" dirty="0">
                <a:effectLst/>
                <a:latin typeface="var(--jp-content-font-family)"/>
              </a:rPr>
              <a:t> </a:t>
            </a:r>
            <a:r>
              <a:rPr lang="en-US" sz="1400" i="1" dirty="0">
                <a:effectLst/>
                <a:latin typeface="var(--jp-content-font-family)"/>
              </a:rPr>
              <a:t>Revolving Utilization is the percentage of assigned credit a person is utilizing. Here in percentage terms, it becomes very obvious how people with lower grades utilize their credit properly and might be having better credit scores to get lower graded loans.</a:t>
            </a:r>
            <a:endParaRPr lang="en-US" sz="1400" dirty="0">
              <a:effectLst/>
              <a:latin typeface="var(--jp-content-font-family)"/>
            </a:endParaRPr>
          </a:p>
          <a:p>
            <a:pPr algn="r"/>
            <a:r>
              <a:rPr lang="en-US" sz="1400" b="0" i="0" dirty="0">
                <a:effectLst/>
                <a:latin typeface="var(--jp-cell-prompt-font-family)"/>
              </a:rPr>
              <a:t>In [77]:</a:t>
            </a:r>
          </a:p>
          <a:p>
            <a:br>
              <a:rPr lang="en-US" sz="1400" b="0" i="0" dirty="0">
                <a:solidFill>
                  <a:srgbClr val="000000"/>
                </a:solidFill>
                <a:effectLst/>
                <a:latin typeface="var(--jp-code-font-family)"/>
              </a:rPr>
            </a:br>
            <a:endParaRPr lang="en-US" sz="1400" dirty="0"/>
          </a:p>
        </p:txBody>
      </p:sp>
      <p:pic>
        <p:nvPicPr>
          <p:cNvPr id="4" name="Picture 3">
            <a:extLst>
              <a:ext uri="{FF2B5EF4-FFF2-40B4-BE49-F238E27FC236}">
                <a16:creationId xmlns:a16="http://schemas.microsoft.com/office/drawing/2014/main" id="{54C9371A-DBD5-8DEF-D01B-AB5AF4B99B28}"/>
              </a:ext>
            </a:extLst>
          </p:cNvPr>
          <p:cNvPicPr>
            <a:picLocks noChangeAspect="1"/>
          </p:cNvPicPr>
          <p:nvPr/>
        </p:nvPicPr>
        <p:blipFill>
          <a:blip r:embed="rId2"/>
          <a:stretch>
            <a:fillRect/>
          </a:stretch>
        </p:blipFill>
        <p:spPr>
          <a:xfrm>
            <a:off x="1816149" y="1270104"/>
            <a:ext cx="7723695" cy="4850587"/>
          </a:xfrm>
          <a:prstGeom prst="rect">
            <a:avLst/>
          </a:prstGeom>
        </p:spPr>
      </p:pic>
    </p:spTree>
    <p:extLst>
      <p:ext uri="{BB962C8B-B14F-4D97-AF65-F5344CB8AC3E}">
        <p14:creationId xmlns:p14="http://schemas.microsoft.com/office/powerpoint/2010/main" val="2394489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BBCF-D43D-4200-B74D-719B6FD93BF2}"/>
              </a:ext>
            </a:extLst>
          </p:cNvPr>
          <p:cNvSpPr>
            <a:spLocks noGrp="1"/>
          </p:cNvSpPr>
          <p:nvPr>
            <p:ph type="title"/>
          </p:nvPr>
        </p:nvSpPr>
        <p:spPr/>
        <p:txBody>
          <a:bodyPr/>
          <a:lstStyle/>
          <a:p>
            <a:r>
              <a:rPr lang="en-US" b="1" dirty="0"/>
              <a:t>Univariate Analysis</a:t>
            </a:r>
          </a:p>
        </p:txBody>
      </p:sp>
      <p:sp>
        <p:nvSpPr>
          <p:cNvPr id="5" name="Title 1">
            <a:extLst>
              <a:ext uri="{FF2B5EF4-FFF2-40B4-BE49-F238E27FC236}">
                <a16:creationId xmlns:a16="http://schemas.microsoft.com/office/drawing/2014/main" id="{7400C927-67C4-AA09-6BD6-88253B56533D}"/>
              </a:ext>
            </a:extLst>
          </p:cNvPr>
          <p:cNvSpPr txBox="1">
            <a:spLocks/>
          </p:cNvSpPr>
          <p:nvPr/>
        </p:nvSpPr>
        <p:spPr>
          <a:xfrm>
            <a:off x="558800" y="6195336"/>
            <a:ext cx="11214100" cy="279118"/>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800" kern="1200">
                <a:solidFill>
                  <a:schemeClr val="bg2">
                    <a:lumMod val="25000"/>
                  </a:schemeClr>
                </a:solidFill>
                <a:latin typeface="+mn-lt"/>
                <a:ea typeface="+mj-ea"/>
                <a:cs typeface="+mj-cs"/>
              </a:defRPr>
            </a:lvl1pPr>
          </a:lstStyle>
          <a:p>
            <a:pPr algn="l"/>
            <a:r>
              <a:rPr lang="en-US" sz="1600" b="1" i="0" dirty="0">
                <a:effectLst/>
                <a:latin typeface="-apple-system"/>
              </a:rPr>
              <a:t>Observation</a:t>
            </a:r>
            <a:r>
              <a:rPr lang="en-US" sz="1600" b="0" i="0" dirty="0">
                <a:effectLst/>
                <a:latin typeface="-apple-system"/>
              </a:rPr>
              <a:t> </a:t>
            </a:r>
            <a:r>
              <a:rPr lang="en-US" sz="1600" b="0" i="1" dirty="0">
                <a:effectLst/>
                <a:latin typeface="-apple-system"/>
              </a:rPr>
              <a:t>Not very obvious at every grade but bank does more verification (verified or source verified) in cases of higher graded loans. Maybe as the people might have worse credit scores, making banks do more verification.</a:t>
            </a:r>
            <a:endParaRPr lang="en-US" sz="1600" dirty="0"/>
          </a:p>
        </p:txBody>
      </p:sp>
      <p:pic>
        <p:nvPicPr>
          <p:cNvPr id="6" name="Picture 5">
            <a:extLst>
              <a:ext uri="{FF2B5EF4-FFF2-40B4-BE49-F238E27FC236}">
                <a16:creationId xmlns:a16="http://schemas.microsoft.com/office/drawing/2014/main" id="{C0B8BF89-6202-12B2-915A-98C21C0DD734}"/>
              </a:ext>
            </a:extLst>
          </p:cNvPr>
          <p:cNvPicPr>
            <a:picLocks noChangeAspect="1"/>
          </p:cNvPicPr>
          <p:nvPr/>
        </p:nvPicPr>
        <p:blipFill>
          <a:blip r:embed="rId2"/>
          <a:stretch>
            <a:fillRect/>
          </a:stretch>
        </p:blipFill>
        <p:spPr>
          <a:xfrm>
            <a:off x="1908767" y="1252615"/>
            <a:ext cx="7453015" cy="4765630"/>
          </a:xfrm>
          <a:prstGeom prst="rect">
            <a:avLst/>
          </a:prstGeom>
        </p:spPr>
      </p:pic>
    </p:spTree>
    <p:extLst>
      <p:ext uri="{BB962C8B-B14F-4D97-AF65-F5344CB8AC3E}">
        <p14:creationId xmlns:p14="http://schemas.microsoft.com/office/powerpoint/2010/main" val="3336643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BBCF-D43D-4200-B74D-719B6FD93BF2}"/>
              </a:ext>
            </a:extLst>
          </p:cNvPr>
          <p:cNvSpPr>
            <a:spLocks noGrp="1"/>
          </p:cNvSpPr>
          <p:nvPr>
            <p:ph type="title"/>
          </p:nvPr>
        </p:nvSpPr>
        <p:spPr/>
        <p:txBody>
          <a:bodyPr/>
          <a:lstStyle/>
          <a:p>
            <a:r>
              <a:rPr lang="en-US" b="1" dirty="0"/>
              <a:t>Univariate Analysis</a:t>
            </a:r>
          </a:p>
        </p:txBody>
      </p:sp>
      <p:sp>
        <p:nvSpPr>
          <p:cNvPr id="5" name="Title 1">
            <a:extLst>
              <a:ext uri="{FF2B5EF4-FFF2-40B4-BE49-F238E27FC236}">
                <a16:creationId xmlns:a16="http://schemas.microsoft.com/office/drawing/2014/main" id="{7400C927-67C4-AA09-6BD6-88253B56533D}"/>
              </a:ext>
            </a:extLst>
          </p:cNvPr>
          <p:cNvSpPr txBox="1">
            <a:spLocks/>
          </p:cNvSpPr>
          <p:nvPr/>
        </p:nvSpPr>
        <p:spPr>
          <a:xfrm>
            <a:off x="558800" y="6195336"/>
            <a:ext cx="11214100" cy="279118"/>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800" kern="1200">
                <a:solidFill>
                  <a:schemeClr val="bg2">
                    <a:lumMod val="25000"/>
                  </a:schemeClr>
                </a:solidFill>
                <a:latin typeface="+mn-lt"/>
                <a:ea typeface="+mj-ea"/>
                <a:cs typeface="+mj-cs"/>
              </a:defRPr>
            </a:lvl1pPr>
          </a:lstStyle>
          <a:p>
            <a:pPr algn="l"/>
            <a:r>
              <a:rPr lang="en-US" sz="1600" b="1" i="0" dirty="0">
                <a:effectLst/>
                <a:latin typeface="-apple-system"/>
              </a:rPr>
              <a:t>Observation</a:t>
            </a:r>
            <a:r>
              <a:rPr lang="en-US" sz="1600" b="0" i="0" dirty="0">
                <a:effectLst/>
                <a:latin typeface="-apple-system"/>
              </a:rPr>
              <a:t> *Majority of people have not missed payments by more than 30 days in last 2 years.(Many outliers also present in each category) Only in G grade loans at least 25% of people have missed at least 1 payment.</a:t>
            </a:r>
            <a:endParaRPr lang="en-US" sz="1600" dirty="0"/>
          </a:p>
        </p:txBody>
      </p:sp>
      <p:pic>
        <p:nvPicPr>
          <p:cNvPr id="4" name="Picture 3">
            <a:extLst>
              <a:ext uri="{FF2B5EF4-FFF2-40B4-BE49-F238E27FC236}">
                <a16:creationId xmlns:a16="http://schemas.microsoft.com/office/drawing/2014/main" id="{DB671291-C62F-24F3-1BD1-ADE457FB1A1C}"/>
              </a:ext>
            </a:extLst>
          </p:cNvPr>
          <p:cNvPicPr>
            <a:picLocks noChangeAspect="1"/>
          </p:cNvPicPr>
          <p:nvPr/>
        </p:nvPicPr>
        <p:blipFill>
          <a:blip r:embed="rId2"/>
          <a:stretch>
            <a:fillRect/>
          </a:stretch>
        </p:blipFill>
        <p:spPr>
          <a:xfrm>
            <a:off x="1776969" y="1193231"/>
            <a:ext cx="7590639" cy="4812484"/>
          </a:xfrm>
          <a:prstGeom prst="rect">
            <a:avLst/>
          </a:prstGeom>
        </p:spPr>
      </p:pic>
    </p:spTree>
    <p:extLst>
      <p:ext uri="{BB962C8B-B14F-4D97-AF65-F5344CB8AC3E}">
        <p14:creationId xmlns:p14="http://schemas.microsoft.com/office/powerpoint/2010/main" val="4223233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BBCF-D43D-4200-B74D-719B6FD93BF2}"/>
              </a:ext>
            </a:extLst>
          </p:cNvPr>
          <p:cNvSpPr>
            <a:spLocks noGrp="1"/>
          </p:cNvSpPr>
          <p:nvPr>
            <p:ph type="title"/>
          </p:nvPr>
        </p:nvSpPr>
        <p:spPr/>
        <p:txBody>
          <a:bodyPr/>
          <a:lstStyle/>
          <a:p>
            <a:r>
              <a:rPr lang="en-US" b="1" dirty="0"/>
              <a:t>Bivariate Analysis</a:t>
            </a:r>
          </a:p>
        </p:txBody>
      </p:sp>
      <p:sp>
        <p:nvSpPr>
          <p:cNvPr id="5" name="Title 1">
            <a:extLst>
              <a:ext uri="{FF2B5EF4-FFF2-40B4-BE49-F238E27FC236}">
                <a16:creationId xmlns:a16="http://schemas.microsoft.com/office/drawing/2014/main" id="{7400C927-67C4-AA09-6BD6-88253B56533D}"/>
              </a:ext>
            </a:extLst>
          </p:cNvPr>
          <p:cNvSpPr txBox="1">
            <a:spLocks/>
          </p:cNvSpPr>
          <p:nvPr/>
        </p:nvSpPr>
        <p:spPr>
          <a:xfrm>
            <a:off x="558800" y="6195336"/>
            <a:ext cx="11214100" cy="279118"/>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800" kern="1200">
                <a:solidFill>
                  <a:schemeClr val="bg2">
                    <a:lumMod val="25000"/>
                  </a:schemeClr>
                </a:solidFill>
                <a:latin typeface="+mn-lt"/>
                <a:ea typeface="+mj-ea"/>
                <a:cs typeface="+mj-cs"/>
              </a:defRPr>
            </a:lvl1pPr>
          </a:lstStyle>
          <a:p>
            <a:pPr algn="l"/>
            <a:r>
              <a:rPr lang="en-US" sz="1600" b="1" i="0" dirty="0">
                <a:effectLst/>
                <a:latin typeface="-apple-system"/>
              </a:rPr>
              <a:t>Observation</a:t>
            </a:r>
            <a:r>
              <a:rPr lang="en-US" sz="1600" b="0" i="0" dirty="0">
                <a:effectLst/>
                <a:latin typeface="-apple-system"/>
              </a:rPr>
              <a:t> </a:t>
            </a:r>
            <a:r>
              <a:rPr lang="en-US" sz="1600" b="0" i="1" dirty="0">
                <a:effectLst/>
                <a:latin typeface="-apple-system"/>
              </a:rPr>
              <a:t>There is a minor correlation of 30%.</a:t>
            </a:r>
            <a:endParaRPr lang="en-US" sz="1600" dirty="0"/>
          </a:p>
        </p:txBody>
      </p:sp>
      <p:pic>
        <p:nvPicPr>
          <p:cNvPr id="16" name="Picture 15">
            <a:extLst>
              <a:ext uri="{FF2B5EF4-FFF2-40B4-BE49-F238E27FC236}">
                <a16:creationId xmlns:a16="http://schemas.microsoft.com/office/drawing/2014/main" id="{FC40300A-B9D2-2A9C-E7DE-E51ED7145958}"/>
              </a:ext>
            </a:extLst>
          </p:cNvPr>
          <p:cNvPicPr>
            <a:picLocks noChangeAspect="1"/>
          </p:cNvPicPr>
          <p:nvPr/>
        </p:nvPicPr>
        <p:blipFill>
          <a:blip r:embed="rId2"/>
          <a:stretch>
            <a:fillRect/>
          </a:stretch>
        </p:blipFill>
        <p:spPr>
          <a:xfrm>
            <a:off x="558799" y="1470732"/>
            <a:ext cx="5043171" cy="4286256"/>
          </a:xfrm>
          <a:prstGeom prst="rect">
            <a:avLst/>
          </a:prstGeom>
        </p:spPr>
      </p:pic>
      <p:pic>
        <p:nvPicPr>
          <p:cNvPr id="20" name="Picture 19">
            <a:extLst>
              <a:ext uri="{FF2B5EF4-FFF2-40B4-BE49-F238E27FC236}">
                <a16:creationId xmlns:a16="http://schemas.microsoft.com/office/drawing/2014/main" id="{C225BF43-CBE5-ABA3-EF11-E5D4C95ADAC0}"/>
              </a:ext>
            </a:extLst>
          </p:cNvPr>
          <p:cNvPicPr>
            <a:picLocks noChangeAspect="1"/>
          </p:cNvPicPr>
          <p:nvPr/>
        </p:nvPicPr>
        <p:blipFill>
          <a:blip r:embed="rId3"/>
          <a:stretch>
            <a:fillRect/>
          </a:stretch>
        </p:blipFill>
        <p:spPr>
          <a:xfrm>
            <a:off x="6551985" y="1688639"/>
            <a:ext cx="5005125" cy="4286256"/>
          </a:xfrm>
          <a:prstGeom prst="rect">
            <a:avLst/>
          </a:prstGeom>
        </p:spPr>
      </p:pic>
    </p:spTree>
    <p:extLst>
      <p:ext uri="{BB962C8B-B14F-4D97-AF65-F5344CB8AC3E}">
        <p14:creationId xmlns:p14="http://schemas.microsoft.com/office/powerpoint/2010/main" val="3894942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BBCF-D43D-4200-B74D-719B6FD93BF2}"/>
              </a:ext>
            </a:extLst>
          </p:cNvPr>
          <p:cNvSpPr>
            <a:spLocks noGrp="1"/>
          </p:cNvSpPr>
          <p:nvPr>
            <p:ph type="title"/>
          </p:nvPr>
        </p:nvSpPr>
        <p:spPr/>
        <p:txBody>
          <a:bodyPr/>
          <a:lstStyle/>
          <a:p>
            <a:r>
              <a:rPr lang="en-US" b="1" dirty="0"/>
              <a:t>Bivariate Analysis</a:t>
            </a:r>
          </a:p>
        </p:txBody>
      </p:sp>
      <p:sp>
        <p:nvSpPr>
          <p:cNvPr id="5" name="Title 1">
            <a:extLst>
              <a:ext uri="{FF2B5EF4-FFF2-40B4-BE49-F238E27FC236}">
                <a16:creationId xmlns:a16="http://schemas.microsoft.com/office/drawing/2014/main" id="{7400C927-67C4-AA09-6BD6-88253B56533D}"/>
              </a:ext>
            </a:extLst>
          </p:cNvPr>
          <p:cNvSpPr txBox="1">
            <a:spLocks/>
          </p:cNvSpPr>
          <p:nvPr/>
        </p:nvSpPr>
        <p:spPr>
          <a:xfrm>
            <a:off x="558800" y="6195336"/>
            <a:ext cx="11214100" cy="279118"/>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800" kern="1200">
                <a:solidFill>
                  <a:schemeClr val="bg2">
                    <a:lumMod val="25000"/>
                  </a:schemeClr>
                </a:solidFill>
                <a:latin typeface="+mn-lt"/>
                <a:ea typeface="+mj-ea"/>
                <a:cs typeface="+mj-cs"/>
              </a:defRPr>
            </a:lvl1pPr>
          </a:lstStyle>
          <a:p>
            <a:pPr algn="l"/>
            <a:r>
              <a:rPr lang="en-US" sz="1600" b="1" i="0" dirty="0">
                <a:effectLst/>
                <a:latin typeface="-apple-system"/>
              </a:rPr>
              <a:t>Observation</a:t>
            </a:r>
            <a:r>
              <a:rPr lang="en-US" sz="1600" b="0" i="0" dirty="0">
                <a:effectLst/>
                <a:latin typeface="-apple-system"/>
              </a:rPr>
              <a:t> </a:t>
            </a:r>
            <a:r>
              <a:rPr lang="en-US" sz="1600" b="0" i="1" dirty="0">
                <a:effectLst/>
                <a:latin typeface="-apple-system"/>
              </a:rPr>
              <a:t>We can see that there is minor correlation.</a:t>
            </a:r>
            <a:endParaRPr lang="en-US" sz="1600" dirty="0"/>
          </a:p>
        </p:txBody>
      </p:sp>
      <p:pic>
        <p:nvPicPr>
          <p:cNvPr id="4" name="Picture 3">
            <a:extLst>
              <a:ext uri="{FF2B5EF4-FFF2-40B4-BE49-F238E27FC236}">
                <a16:creationId xmlns:a16="http://schemas.microsoft.com/office/drawing/2014/main" id="{600ADCFF-A840-D6F6-3EF0-2377A7238BFA}"/>
              </a:ext>
            </a:extLst>
          </p:cNvPr>
          <p:cNvPicPr>
            <a:picLocks noChangeAspect="1"/>
          </p:cNvPicPr>
          <p:nvPr/>
        </p:nvPicPr>
        <p:blipFill>
          <a:blip r:embed="rId2"/>
          <a:stretch>
            <a:fillRect/>
          </a:stretch>
        </p:blipFill>
        <p:spPr>
          <a:xfrm>
            <a:off x="795663" y="1511864"/>
            <a:ext cx="4494794" cy="4504062"/>
          </a:xfrm>
          <a:prstGeom prst="rect">
            <a:avLst/>
          </a:prstGeom>
        </p:spPr>
      </p:pic>
      <p:pic>
        <p:nvPicPr>
          <p:cNvPr id="9" name="Picture 8">
            <a:extLst>
              <a:ext uri="{FF2B5EF4-FFF2-40B4-BE49-F238E27FC236}">
                <a16:creationId xmlns:a16="http://schemas.microsoft.com/office/drawing/2014/main" id="{654DBB65-FEEA-9EA6-59C6-4EF54F7D58C0}"/>
              </a:ext>
            </a:extLst>
          </p:cNvPr>
          <p:cNvPicPr>
            <a:picLocks noChangeAspect="1"/>
          </p:cNvPicPr>
          <p:nvPr/>
        </p:nvPicPr>
        <p:blipFill>
          <a:blip r:embed="rId3"/>
          <a:stretch>
            <a:fillRect/>
          </a:stretch>
        </p:blipFill>
        <p:spPr>
          <a:xfrm>
            <a:off x="6901545" y="1449483"/>
            <a:ext cx="4494794" cy="4370186"/>
          </a:xfrm>
          <a:prstGeom prst="rect">
            <a:avLst/>
          </a:prstGeom>
        </p:spPr>
      </p:pic>
    </p:spTree>
    <p:extLst>
      <p:ext uri="{BB962C8B-B14F-4D97-AF65-F5344CB8AC3E}">
        <p14:creationId xmlns:p14="http://schemas.microsoft.com/office/powerpoint/2010/main" val="3761356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a:xfrm>
            <a:off x="431800" y="448056"/>
            <a:ext cx="11188700" cy="555554"/>
          </a:xfrm>
        </p:spPr>
        <p:txBody>
          <a:bodyPr/>
          <a:lstStyle/>
          <a:p>
            <a:r>
              <a:rPr lang="en-US" dirty="0"/>
              <a:t>Agenda</a:t>
            </a:r>
          </a:p>
        </p:txBody>
      </p:sp>
      <p:pic>
        <p:nvPicPr>
          <p:cNvPr id="12" name="Picture 11">
            <a:extLst>
              <a:ext uri="{FF2B5EF4-FFF2-40B4-BE49-F238E27FC236}">
                <a16:creationId xmlns:a16="http://schemas.microsoft.com/office/drawing/2014/main" id="{4A50FCA5-EED5-F54A-8A5E-CB7FEEFE3AA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13751">
            <a:off x="3211682" y="1457474"/>
            <a:ext cx="5397170" cy="5397170"/>
          </a:xfrm>
          <a:prstGeom prst="rect">
            <a:avLst/>
          </a:prstGeom>
        </p:spPr>
      </p:pic>
      <p:sp>
        <p:nvSpPr>
          <p:cNvPr id="14" name="Oval 13" descr="Small circle">
            <a:extLst>
              <a:ext uri="{FF2B5EF4-FFF2-40B4-BE49-F238E27FC236}">
                <a16:creationId xmlns:a16="http://schemas.microsoft.com/office/drawing/2014/main" id="{3F888EEF-F922-411C-AD20-1F85707999ED}"/>
              </a:ext>
            </a:extLst>
          </p:cNvPr>
          <p:cNvSpPr>
            <a:spLocks noChangeAspect="1"/>
          </p:cNvSpPr>
          <p:nvPr/>
        </p:nvSpPr>
        <p:spPr bwMode="blackWhite">
          <a:xfrm>
            <a:off x="533400" y="3710380"/>
            <a:ext cx="411480" cy="4114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descr="Number 1">
            <a:extLst>
              <a:ext uri="{FF2B5EF4-FFF2-40B4-BE49-F238E27FC236}">
                <a16:creationId xmlns:a16="http://schemas.microsoft.com/office/drawing/2014/main" id="{9CD9E4CE-FD52-4AC9-872D-25413CF33921}"/>
              </a:ext>
            </a:extLst>
          </p:cNvPr>
          <p:cNvSpPr txBox="1">
            <a:spLocks noChangeAspect="1"/>
          </p:cNvSpPr>
          <p:nvPr/>
        </p:nvSpPr>
        <p:spPr bwMode="blackWhite">
          <a:xfrm>
            <a:off x="413035" y="3731454"/>
            <a:ext cx="531846" cy="369332"/>
          </a:xfrm>
          <a:prstGeom prst="rect">
            <a:avLst/>
          </a:prstGeom>
          <a:solidFill>
            <a:schemeClr val="accent2"/>
          </a:solidFill>
        </p:spPr>
        <p:txBody>
          <a:bodyPr wrap="square" rtlCol="0">
            <a:spAutoFit/>
          </a:bodyPr>
          <a:lstStyle/>
          <a:p>
            <a:pPr algn="ctr"/>
            <a:r>
              <a:rPr lang="en-US" dirty="0">
                <a:solidFill>
                  <a:schemeClr val="bg1"/>
                </a:solidFill>
                <a:cs typeface="Segoe UI Semibold" panose="020B0702040204020203" pitchFamily="34" charset="0"/>
              </a:rPr>
              <a:t>1</a:t>
            </a:r>
          </a:p>
        </p:txBody>
      </p:sp>
      <p:sp>
        <p:nvSpPr>
          <p:cNvPr id="28" name="Content Placeholder 17">
            <a:extLst>
              <a:ext uri="{FF2B5EF4-FFF2-40B4-BE49-F238E27FC236}">
                <a16:creationId xmlns:a16="http://schemas.microsoft.com/office/drawing/2014/main" id="{3A4613BA-63C5-4EC3-9541-6A0AF6C960DA}"/>
              </a:ext>
            </a:extLst>
          </p:cNvPr>
          <p:cNvSpPr txBox="1">
            <a:spLocks/>
          </p:cNvSpPr>
          <p:nvPr/>
        </p:nvSpPr>
        <p:spPr>
          <a:xfrm>
            <a:off x="1036303" y="3661516"/>
            <a:ext cx="3892629" cy="1162036"/>
          </a:xfrm>
          <a:prstGeom prst="rect">
            <a:avLst/>
          </a:prstGeom>
          <a:noFill/>
          <a:ln>
            <a:noFill/>
          </a:ln>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2000" dirty="0">
                <a:solidFill>
                  <a:schemeClr val="tx1"/>
                </a:solidFill>
                <a:cs typeface="Segoe UI Semibold"/>
              </a:rPr>
              <a:t>Understand the Problem Statement</a:t>
            </a:r>
          </a:p>
        </p:txBody>
      </p:sp>
      <p:sp>
        <p:nvSpPr>
          <p:cNvPr id="19" name="Oval 18">
            <a:extLst>
              <a:ext uri="{FF2B5EF4-FFF2-40B4-BE49-F238E27FC236}">
                <a16:creationId xmlns:a16="http://schemas.microsoft.com/office/drawing/2014/main" id="{008D2400-84DA-744B-97DA-016A38C653BE}"/>
              </a:ext>
              <a:ext uri="{C183D7F6-B498-43B3-948B-1728B52AA6E4}">
                <adec:decorative xmlns:adec="http://schemas.microsoft.com/office/drawing/2017/decorative" val="1"/>
              </a:ext>
            </a:extLst>
          </p:cNvPr>
          <p:cNvSpPr>
            <a:spLocks noChangeAspect="1"/>
          </p:cNvSpPr>
          <p:nvPr/>
        </p:nvSpPr>
        <p:spPr>
          <a:xfrm>
            <a:off x="1118869" y="4846388"/>
            <a:ext cx="731520" cy="731520"/>
          </a:xfrm>
          <a:prstGeom prst="ellipse">
            <a:avLst/>
          </a:prstGeom>
          <a:solidFill>
            <a:srgbClr val="F5F5F5"/>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Graphic 21" descr="lasso icon">
            <a:extLst>
              <a:ext uri="{FF2B5EF4-FFF2-40B4-BE49-F238E27FC236}">
                <a16:creationId xmlns:a16="http://schemas.microsoft.com/office/drawing/2014/main" id="{094B67B3-8247-EF42-9965-A4963690044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8869" y="4823552"/>
            <a:ext cx="579551" cy="579551"/>
          </a:xfrm>
          <a:prstGeom prst="rect">
            <a:avLst/>
          </a:prstGeom>
        </p:spPr>
      </p:pic>
      <p:sp>
        <p:nvSpPr>
          <p:cNvPr id="21" name="TextBox 20" descr="Number 2">
            <a:extLst>
              <a:ext uri="{FF2B5EF4-FFF2-40B4-BE49-F238E27FC236}">
                <a16:creationId xmlns:a16="http://schemas.microsoft.com/office/drawing/2014/main" id="{A367F229-1066-4EE9-8344-1AB02D8EC47E}"/>
              </a:ext>
            </a:extLst>
          </p:cNvPr>
          <p:cNvSpPr txBox="1">
            <a:spLocks noChangeAspect="1"/>
          </p:cNvSpPr>
          <p:nvPr/>
        </p:nvSpPr>
        <p:spPr bwMode="blackWhite">
          <a:xfrm>
            <a:off x="2836506" y="1946210"/>
            <a:ext cx="558829" cy="369332"/>
          </a:xfrm>
          <a:prstGeom prst="rect">
            <a:avLst/>
          </a:prstGeom>
          <a:solidFill>
            <a:schemeClr val="accent2"/>
          </a:solidFill>
        </p:spPr>
        <p:txBody>
          <a:bodyPr wrap="square" rtlCol="0">
            <a:spAutoFit/>
          </a:bodyPr>
          <a:lstStyle/>
          <a:p>
            <a:pPr algn="ctr"/>
            <a:r>
              <a:rPr lang="en-US" dirty="0">
                <a:solidFill>
                  <a:schemeClr val="bg1"/>
                </a:solidFill>
                <a:cs typeface="Segoe UI Semibold" panose="020B0702040204020203" pitchFamily="34" charset="0"/>
              </a:rPr>
              <a:t>2</a:t>
            </a:r>
          </a:p>
        </p:txBody>
      </p:sp>
      <p:sp>
        <p:nvSpPr>
          <p:cNvPr id="9" name="Content Placeholder 17">
            <a:extLst>
              <a:ext uri="{FF2B5EF4-FFF2-40B4-BE49-F238E27FC236}">
                <a16:creationId xmlns:a16="http://schemas.microsoft.com/office/drawing/2014/main" id="{78FFAFB9-9484-4177-B31E-889F4E0E6C83}"/>
              </a:ext>
            </a:extLst>
          </p:cNvPr>
          <p:cNvSpPr txBox="1">
            <a:spLocks/>
          </p:cNvSpPr>
          <p:nvPr/>
        </p:nvSpPr>
        <p:spPr>
          <a:xfrm>
            <a:off x="3455210" y="1878335"/>
            <a:ext cx="3892628" cy="111556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500"/>
              </a:lnSpc>
              <a:spcAft>
                <a:spcPts val="2000"/>
              </a:spcAft>
              <a:buNone/>
            </a:pPr>
            <a:r>
              <a:rPr lang="en-US" sz="2000" dirty="0">
                <a:solidFill>
                  <a:schemeClr val="tx1"/>
                </a:solidFill>
                <a:cs typeface="Segoe UI Semibold"/>
              </a:rPr>
              <a:t>Data Understanding </a:t>
            </a:r>
          </a:p>
          <a:p>
            <a:pPr marL="0" indent="0">
              <a:lnSpc>
                <a:spcPts val="500"/>
              </a:lnSpc>
              <a:spcAft>
                <a:spcPts val="2000"/>
              </a:spcAft>
              <a:buNone/>
            </a:pPr>
            <a:r>
              <a:rPr lang="en-US" sz="2000" dirty="0">
                <a:solidFill>
                  <a:schemeClr val="tx1"/>
                </a:solidFill>
                <a:cs typeface="Segoe UI Semibold"/>
              </a:rPr>
              <a:t>&amp;</a:t>
            </a:r>
          </a:p>
          <a:p>
            <a:pPr marL="0" indent="0">
              <a:lnSpc>
                <a:spcPts val="500"/>
              </a:lnSpc>
              <a:spcAft>
                <a:spcPts val="2000"/>
              </a:spcAft>
              <a:buNone/>
            </a:pPr>
            <a:r>
              <a:rPr lang="en-US" sz="2000" dirty="0">
                <a:solidFill>
                  <a:schemeClr val="tx1"/>
                </a:solidFill>
                <a:cs typeface="Segoe UI Semibold"/>
              </a:rPr>
              <a:t> Data Cleaning</a:t>
            </a:r>
          </a:p>
        </p:txBody>
      </p:sp>
      <p:sp>
        <p:nvSpPr>
          <p:cNvPr id="6" name="TextBox 5" descr="Number 3">
            <a:extLst>
              <a:ext uri="{FF2B5EF4-FFF2-40B4-BE49-F238E27FC236}">
                <a16:creationId xmlns:a16="http://schemas.microsoft.com/office/drawing/2014/main" id="{4470F087-47E2-4C69-89E7-C52FBF9D6229}"/>
              </a:ext>
            </a:extLst>
          </p:cNvPr>
          <p:cNvSpPr txBox="1">
            <a:spLocks noChangeAspect="1"/>
          </p:cNvSpPr>
          <p:nvPr/>
        </p:nvSpPr>
        <p:spPr bwMode="blackWhite">
          <a:xfrm>
            <a:off x="7385368" y="3419705"/>
            <a:ext cx="558179" cy="369332"/>
          </a:xfrm>
          <a:prstGeom prst="rect">
            <a:avLst/>
          </a:prstGeom>
          <a:solidFill>
            <a:schemeClr val="accent2"/>
          </a:solidFill>
        </p:spPr>
        <p:txBody>
          <a:bodyPr wrap="square" rtlCol="0">
            <a:spAutoFit/>
          </a:bodyPr>
          <a:lstStyle/>
          <a:p>
            <a:pPr algn="ctr"/>
            <a:r>
              <a:rPr lang="en-US" dirty="0">
                <a:solidFill>
                  <a:schemeClr val="bg1"/>
                </a:solidFill>
                <a:cs typeface="Segoe UI Semibold" panose="020B0702040204020203" pitchFamily="34" charset="0"/>
              </a:rPr>
              <a:t>3</a:t>
            </a:r>
          </a:p>
        </p:txBody>
      </p:sp>
      <p:sp>
        <p:nvSpPr>
          <p:cNvPr id="7" name="Content Placeholder 17">
            <a:extLst>
              <a:ext uri="{FF2B5EF4-FFF2-40B4-BE49-F238E27FC236}">
                <a16:creationId xmlns:a16="http://schemas.microsoft.com/office/drawing/2014/main" id="{4E24903A-60FD-4F96-955A-B5FB4063E4D8}"/>
              </a:ext>
            </a:extLst>
          </p:cNvPr>
          <p:cNvSpPr txBox="1">
            <a:spLocks/>
          </p:cNvSpPr>
          <p:nvPr/>
        </p:nvSpPr>
        <p:spPr>
          <a:xfrm>
            <a:off x="7932776" y="3318106"/>
            <a:ext cx="3474720" cy="85196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2000" dirty="0">
                <a:solidFill>
                  <a:schemeClr val="tx1"/>
                </a:solidFill>
                <a:cs typeface="Segoe UI Semibold" panose="020B0702040204020203" pitchFamily="34" charset="0"/>
              </a:rPr>
              <a:t>Univariate and Bivariate Analysis</a:t>
            </a:r>
            <a:endParaRPr lang="en-US" sz="2000" dirty="0">
              <a:solidFill>
                <a:prstClr val="black">
                  <a:lumMod val="75000"/>
                  <a:lumOff val="25000"/>
                </a:prstClr>
              </a:solidFill>
              <a:cs typeface="Segoe UI" panose="020B0502040204020203" pitchFamily="34" charset="0"/>
            </a:endParaRPr>
          </a:p>
        </p:txBody>
      </p:sp>
      <p:pic>
        <p:nvPicPr>
          <p:cNvPr id="15" name="Picture 14">
            <a:extLst>
              <a:ext uri="{FF2B5EF4-FFF2-40B4-BE49-F238E27FC236}">
                <a16:creationId xmlns:a16="http://schemas.microsoft.com/office/drawing/2014/main" id="{C2370F38-6D51-4930-A942-9D67F5EC0C2E}"/>
              </a:ext>
              <a:ext uri="{C183D7F6-B498-43B3-948B-1728B52AA6E4}">
                <adec:decorative xmlns:adec="http://schemas.microsoft.com/office/drawing/2017/decorative" val="1"/>
              </a:ext>
            </a:extLst>
          </p:cNvPr>
          <p:cNvPicPr/>
          <p:nvPr/>
        </p:nvPicPr>
        <p:blipFill>
          <a:blip r:embed="rId6" cstate="print">
            <a:extLst>
              <a:ext uri="{28A0092B-C50C-407E-A947-70E740481C1C}">
                <a14:useLocalDpi xmlns:a14="http://schemas.microsoft.com/office/drawing/2010/main" val="0"/>
              </a:ext>
            </a:extLst>
          </a:blip>
          <a:stretch>
            <a:fillRect/>
          </a:stretch>
        </p:blipFill>
        <p:spPr>
          <a:xfrm rot="17042358" flipH="1">
            <a:off x="7921684" y="2123722"/>
            <a:ext cx="851862" cy="939987"/>
          </a:xfrm>
          <a:prstGeom prst="rect">
            <a:avLst/>
          </a:prstGeom>
        </p:spPr>
      </p:pic>
      <p:pic>
        <p:nvPicPr>
          <p:cNvPr id="3" name="Picture 2">
            <a:extLst>
              <a:ext uri="{FF2B5EF4-FFF2-40B4-BE49-F238E27FC236}">
                <a16:creationId xmlns:a16="http://schemas.microsoft.com/office/drawing/2014/main" id="{7D767234-2EAB-4CF7-AF43-EE1791411B50}"/>
              </a:ext>
              <a:ext uri="{C183D7F6-B498-43B3-948B-1728B52AA6E4}">
                <adec:decorative xmlns:adec="http://schemas.microsoft.com/office/drawing/2017/decorative" val="1"/>
              </a:ext>
            </a:extLst>
          </p:cNvPr>
          <p:cNvPicPr/>
          <p:nvPr/>
        </p:nvPicPr>
        <p:blipFill>
          <a:blip r:embed="rId6" cstate="print">
            <a:extLst>
              <a:ext uri="{28A0092B-C50C-407E-A947-70E740481C1C}">
                <a14:useLocalDpi xmlns:a14="http://schemas.microsoft.com/office/drawing/2010/main" val="0"/>
              </a:ext>
            </a:extLst>
          </a:blip>
          <a:stretch>
            <a:fillRect/>
          </a:stretch>
        </p:blipFill>
        <p:spPr>
          <a:xfrm rot="19173944" flipH="1" flipV="1">
            <a:off x="6178252" y="1239854"/>
            <a:ext cx="849018" cy="1043058"/>
          </a:xfrm>
          <a:prstGeom prst="rect">
            <a:avLst/>
          </a:prstGeom>
        </p:spPr>
      </p:pic>
      <p:pic>
        <p:nvPicPr>
          <p:cNvPr id="17" name="Picture 16">
            <a:extLst>
              <a:ext uri="{FF2B5EF4-FFF2-40B4-BE49-F238E27FC236}">
                <a16:creationId xmlns:a16="http://schemas.microsoft.com/office/drawing/2014/main" id="{E10FB886-8EFB-471C-B9A4-96997CD61562}"/>
              </a:ext>
              <a:ext uri="{C183D7F6-B498-43B3-948B-1728B52AA6E4}">
                <adec:decorative xmlns:adec="http://schemas.microsoft.com/office/drawing/2017/decorative" val="1"/>
              </a:ext>
            </a:extLst>
          </p:cNvPr>
          <p:cNvPicPr/>
          <p:nvPr/>
        </p:nvPicPr>
        <p:blipFill>
          <a:blip r:embed="rId6" cstate="print">
            <a:extLst>
              <a:ext uri="{28A0092B-C50C-407E-A947-70E740481C1C}">
                <a14:useLocalDpi xmlns:a14="http://schemas.microsoft.com/office/drawing/2010/main" val="0"/>
              </a:ext>
            </a:extLst>
          </a:blip>
          <a:stretch>
            <a:fillRect/>
          </a:stretch>
        </p:blipFill>
        <p:spPr>
          <a:xfrm rot="4612971" flipH="1">
            <a:off x="3212799" y="4221428"/>
            <a:ext cx="1207908" cy="1332234"/>
          </a:xfrm>
          <a:prstGeom prst="rect">
            <a:avLst/>
          </a:prstGeom>
        </p:spPr>
      </p:pic>
      <p:sp>
        <p:nvSpPr>
          <p:cNvPr id="23" name="Oval 22">
            <a:extLst>
              <a:ext uri="{FF2B5EF4-FFF2-40B4-BE49-F238E27FC236}">
                <a16:creationId xmlns:a16="http://schemas.microsoft.com/office/drawing/2014/main" id="{E41C6F04-0C37-9F49-9A88-B6BDAEDEB79B}"/>
              </a:ext>
              <a:ext uri="{C183D7F6-B498-43B3-948B-1728B52AA6E4}">
                <adec:decorative xmlns:adec="http://schemas.microsoft.com/office/drawing/2017/decorative" val="1"/>
              </a:ext>
            </a:extLst>
          </p:cNvPr>
          <p:cNvSpPr>
            <a:spLocks noChangeAspect="1"/>
          </p:cNvSpPr>
          <p:nvPr/>
        </p:nvSpPr>
        <p:spPr>
          <a:xfrm>
            <a:off x="7968947" y="4267059"/>
            <a:ext cx="731520" cy="731520"/>
          </a:xfrm>
          <a:prstGeom prst="ellipse">
            <a:avLst/>
          </a:prstGeom>
          <a:solidFill>
            <a:srgbClr val="F5F5F5"/>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Graphic 23" descr="slide show icon">
            <a:extLst>
              <a:ext uri="{FF2B5EF4-FFF2-40B4-BE49-F238E27FC236}">
                <a16:creationId xmlns:a16="http://schemas.microsoft.com/office/drawing/2014/main" id="{1AA2F880-0DE2-B64B-AE23-7B9BAF562A2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51827" y="4474577"/>
            <a:ext cx="365760" cy="365760"/>
          </a:xfrm>
          <a:prstGeom prst="rect">
            <a:avLst/>
          </a:prstGeom>
        </p:spPr>
      </p:pic>
      <p:sp>
        <p:nvSpPr>
          <p:cNvPr id="8" name="Content Placeholder 17">
            <a:extLst>
              <a:ext uri="{FF2B5EF4-FFF2-40B4-BE49-F238E27FC236}">
                <a16:creationId xmlns:a16="http://schemas.microsoft.com/office/drawing/2014/main" id="{8E1B948E-D842-5261-395F-4964A9458C87}"/>
              </a:ext>
            </a:extLst>
          </p:cNvPr>
          <p:cNvSpPr txBox="1">
            <a:spLocks/>
          </p:cNvSpPr>
          <p:nvPr/>
        </p:nvSpPr>
        <p:spPr>
          <a:xfrm>
            <a:off x="6085229" y="5665156"/>
            <a:ext cx="3474720" cy="85196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2000" dirty="0">
                <a:solidFill>
                  <a:schemeClr val="tx1"/>
                </a:solidFill>
                <a:cs typeface="Segoe UI Semibold" panose="020B0702040204020203" pitchFamily="34" charset="0"/>
              </a:rPr>
              <a:t>Outcomes from case study</a:t>
            </a:r>
            <a:endParaRPr lang="en-US" sz="2000" dirty="0">
              <a:solidFill>
                <a:prstClr val="black">
                  <a:lumMod val="75000"/>
                  <a:lumOff val="25000"/>
                </a:prstClr>
              </a:solidFill>
              <a:cs typeface="Segoe UI" panose="020B0502040204020203" pitchFamily="34" charset="0"/>
            </a:endParaRPr>
          </a:p>
        </p:txBody>
      </p:sp>
      <p:sp>
        <p:nvSpPr>
          <p:cNvPr id="13" name="TextBox 12" descr="Number 3">
            <a:extLst>
              <a:ext uri="{FF2B5EF4-FFF2-40B4-BE49-F238E27FC236}">
                <a16:creationId xmlns:a16="http://schemas.microsoft.com/office/drawing/2014/main" id="{31F70509-93F4-FD17-F5B8-2FFC3716FFB4}"/>
              </a:ext>
            </a:extLst>
          </p:cNvPr>
          <p:cNvSpPr txBox="1">
            <a:spLocks noChangeAspect="1"/>
          </p:cNvSpPr>
          <p:nvPr/>
        </p:nvSpPr>
        <p:spPr bwMode="blackWhite">
          <a:xfrm>
            <a:off x="5467971" y="5721805"/>
            <a:ext cx="558179" cy="369332"/>
          </a:xfrm>
          <a:prstGeom prst="rect">
            <a:avLst/>
          </a:prstGeom>
          <a:solidFill>
            <a:schemeClr val="accent2"/>
          </a:solidFill>
        </p:spPr>
        <p:txBody>
          <a:bodyPr wrap="square" rtlCol="0">
            <a:spAutoFit/>
          </a:bodyPr>
          <a:lstStyle/>
          <a:p>
            <a:pPr algn="ctr"/>
            <a:r>
              <a:rPr lang="en-US" dirty="0">
                <a:solidFill>
                  <a:schemeClr val="bg1"/>
                </a:solidFill>
                <a:cs typeface="Segoe UI Semibold" panose="020B0702040204020203" pitchFamily="34" charset="0"/>
              </a:rPr>
              <a:t>4</a:t>
            </a:r>
          </a:p>
        </p:txBody>
      </p:sp>
      <p:pic>
        <p:nvPicPr>
          <p:cNvPr id="18" name="Picture 17">
            <a:extLst>
              <a:ext uri="{FF2B5EF4-FFF2-40B4-BE49-F238E27FC236}">
                <a16:creationId xmlns:a16="http://schemas.microsoft.com/office/drawing/2014/main" id="{DF5C13AA-0E3D-DC5D-F058-C86E412D06DE}"/>
              </a:ext>
              <a:ext uri="{C183D7F6-B498-43B3-948B-1728B52AA6E4}">
                <adec:decorative xmlns:adec="http://schemas.microsoft.com/office/drawing/2017/decorative" val="1"/>
              </a:ext>
            </a:extLst>
          </p:cNvPr>
          <p:cNvPicPr/>
          <p:nvPr/>
        </p:nvPicPr>
        <p:blipFill>
          <a:blip r:embed="rId6" cstate="print">
            <a:extLst>
              <a:ext uri="{28A0092B-C50C-407E-A947-70E740481C1C}">
                <a14:useLocalDpi xmlns:a14="http://schemas.microsoft.com/office/drawing/2010/main" val="0"/>
              </a:ext>
            </a:extLst>
          </a:blip>
          <a:stretch>
            <a:fillRect/>
          </a:stretch>
        </p:blipFill>
        <p:spPr>
          <a:xfrm rot="17042358" flipH="1">
            <a:off x="6087256" y="4400028"/>
            <a:ext cx="851862" cy="939987"/>
          </a:xfrm>
          <a:prstGeom prst="rect">
            <a:avLst/>
          </a:prstGeom>
        </p:spPr>
      </p:pic>
    </p:spTree>
    <p:extLst>
      <p:ext uri="{BB962C8B-B14F-4D97-AF65-F5344CB8AC3E}">
        <p14:creationId xmlns:p14="http://schemas.microsoft.com/office/powerpoint/2010/main" val="1734484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BBCF-D43D-4200-B74D-719B6FD93BF2}"/>
              </a:ext>
            </a:extLst>
          </p:cNvPr>
          <p:cNvSpPr>
            <a:spLocks noGrp="1"/>
          </p:cNvSpPr>
          <p:nvPr>
            <p:ph type="title"/>
          </p:nvPr>
        </p:nvSpPr>
        <p:spPr/>
        <p:txBody>
          <a:bodyPr/>
          <a:lstStyle/>
          <a:p>
            <a:r>
              <a:rPr lang="en-US" b="1" dirty="0"/>
              <a:t>Bivariate Analysis</a:t>
            </a:r>
          </a:p>
        </p:txBody>
      </p:sp>
      <p:sp>
        <p:nvSpPr>
          <p:cNvPr id="5" name="Title 1">
            <a:extLst>
              <a:ext uri="{FF2B5EF4-FFF2-40B4-BE49-F238E27FC236}">
                <a16:creationId xmlns:a16="http://schemas.microsoft.com/office/drawing/2014/main" id="{7400C927-67C4-AA09-6BD6-88253B56533D}"/>
              </a:ext>
            </a:extLst>
          </p:cNvPr>
          <p:cNvSpPr txBox="1">
            <a:spLocks/>
          </p:cNvSpPr>
          <p:nvPr/>
        </p:nvSpPr>
        <p:spPr>
          <a:xfrm>
            <a:off x="558800" y="6195336"/>
            <a:ext cx="11214100" cy="279118"/>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800" kern="1200">
                <a:solidFill>
                  <a:schemeClr val="bg2">
                    <a:lumMod val="25000"/>
                  </a:schemeClr>
                </a:solidFill>
                <a:latin typeface="+mn-lt"/>
                <a:ea typeface="+mj-ea"/>
                <a:cs typeface="+mj-cs"/>
              </a:defRPr>
            </a:lvl1pPr>
          </a:lstStyle>
          <a:p>
            <a:pPr algn="l"/>
            <a:r>
              <a:rPr lang="en-US" sz="1600" b="1" i="0" dirty="0">
                <a:effectLst/>
                <a:latin typeface="-apple-system"/>
              </a:rPr>
              <a:t>Observation</a:t>
            </a:r>
            <a:r>
              <a:rPr lang="en-US" sz="1600" b="0" i="0" dirty="0">
                <a:effectLst/>
                <a:latin typeface="-apple-system"/>
              </a:rPr>
              <a:t> </a:t>
            </a:r>
            <a:r>
              <a:rPr lang="en-US" sz="1600" b="0" i="1" dirty="0">
                <a:effectLst/>
                <a:latin typeface="-apple-system"/>
              </a:rPr>
              <a:t>We can see that there is a good 30+% correlation. Concluding that people who use more absolute credit are most likely to have higher loan sanctioned by the lender.</a:t>
            </a:r>
            <a:endParaRPr lang="en-US" sz="1600" dirty="0"/>
          </a:p>
        </p:txBody>
      </p:sp>
      <p:pic>
        <p:nvPicPr>
          <p:cNvPr id="8" name="Picture 7">
            <a:extLst>
              <a:ext uri="{FF2B5EF4-FFF2-40B4-BE49-F238E27FC236}">
                <a16:creationId xmlns:a16="http://schemas.microsoft.com/office/drawing/2014/main" id="{921D85C3-D524-B47C-9AFA-74563749A68B}"/>
              </a:ext>
            </a:extLst>
          </p:cNvPr>
          <p:cNvPicPr>
            <a:picLocks noChangeAspect="1"/>
          </p:cNvPicPr>
          <p:nvPr/>
        </p:nvPicPr>
        <p:blipFill>
          <a:blip r:embed="rId2"/>
          <a:stretch>
            <a:fillRect/>
          </a:stretch>
        </p:blipFill>
        <p:spPr>
          <a:xfrm>
            <a:off x="558800" y="1420659"/>
            <a:ext cx="4903487" cy="4345659"/>
          </a:xfrm>
          <a:prstGeom prst="rect">
            <a:avLst/>
          </a:prstGeom>
        </p:spPr>
      </p:pic>
      <p:pic>
        <p:nvPicPr>
          <p:cNvPr id="13" name="Picture 12">
            <a:extLst>
              <a:ext uri="{FF2B5EF4-FFF2-40B4-BE49-F238E27FC236}">
                <a16:creationId xmlns:a16="http://schemas.microsoft.com/office/drawing/2014/main" id="{C5987708-9AD1-6A91-2AAF-2ABBD2D9269B}"/>
              </a:ext>
            </a:extLst>
          </p:cNvPr>
          <p:cNvPicPr>
            <a:picLocks noChangeAspect="1"/>
          </p:cNvPicPr>
          <p:nvPr/>
        </p:nvPicPr>
        <p:blipFill>
          <a:blip r:embed="rId3"/>
          <a:stretch>
            <a:fillRect/>
          </a:stretch>
        </p:blipFill>
        <p:spPr>
          <a:xfrm>
            <a:off x="6165850" y="1432628"/>
            <a:ext cx="4903486" cy="4698768"/>
          </a:xfrm>
          <a:prstGeom prst="rect">
            <a:avLst/>
          </a:prstGeom>
        </p:spPr>
      </p:pic>
    </p:spTree>
    <p:extLst>
      <p:ext uri="{BB962C8B-B14F-4D97-AF65-F5344CB8AC3E}">
        <p14:creationId xmlns:p14="http://schemas.microsoft.com/office/powerpoint/2010/main" val="1439122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BBCF-D43D-4200-B74D-719B6FD93BF2}"/>
              </a:ext>
            </a:extLst>
          </p:cNvPr>
          <p:cNvSpPr>
            <a:spLocks noGrp="1"/>
          </p:cNvSpPr>
          <p:nvPr>
            <p:ph type="title"/>
          </p:nvPr>
        </p:nvSpPr>
        <p:spPr/>
        <p:txBody>
          <a:bodyPr/>
          <a:lstStyle/>
          <a:p>
            <a:r>
              <a:rPr lang="en-US" b="1" dirty="0"/>
              <a:t>Bivariate Analysis</a:t>
            </a:r>
          </a:p>
        </p:txBody>
      </p:sp>
      <p:sp>
        <p:nvSpPr>
          <p:cNvPr id="5" name="Title 1">
            <a:extLst>
              <a:ext uri="{FF2B5EF4-FFF2-40B4-BE49-F238E27FC236}">
                <a16:creationId xmlns:a16="http://schemas.microsoft.com/office/drawing/2014/main" id="{7400C927-67C4-AA09-6BD6-88253B56533D}"/>
              </a:ext>
            </a:extLst>
          </p:cNvPr>
          <p:cNvSpPr txBox="1">
            <a:spLocks/>
          </p:cNvSpPr>
          <p:nvPr/>
        </p:nvSpPr>
        <p:spPr>
          <a:xfrm>
            <a:off x="558800" y="6195336"/>
            <a:ext cx="11214100" cy="279118"/>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800" kern="1200">
                <a:solidFill>
                  <a:schemeClr val="bg2">
                    <a:lumMod val="25000"/>
                  </a:schemeClr>
                </a:solidFill>
                <a:latin typeface="+mn-lt"/>
                <a:ea typeface="+mj-ea"/>
                <a:cs typeface="+mj-cs"/>
              </a:defRPr>
            </a:lvl1pPr>
          </a:lstStyle>
          <a:p>
            <a:pPr algn="l"/>
            <a:r>
              <a:rPr lang="en-US" sz="2000" b="1" i="0" dirty="0">
                <a:effectLst/>
                <a:latin typeface="-apple-system"/>
              </a:rPr>
              <a:t>Observation</a:t>
            </a:r>
            <a:r>
              <a:rPr lang="en-US" sz="2000" b="0" i="0" dirty="0">
                <a:effectLst/>
                <a:latin typeface="-apple-system"/>
              </a:rPr>
              <a:t> </a:t>
            </a:r>
            <a:r>
              <a:rPr lang="en-US" sz="2000" b="0" i="1" dirty="0">
                <a:effectLst/>
                <a:latin typeface="-apple-system"/>
              </a:rPr>
              <a:t>There barely any correlation between the two variables</a:t>
            </a:r>
            <a:endParaRPr lang="en-US" sz="2000" dirty="0"/>
          </a:p>
        </p:txBody>
      </p:sp>
      <p:pic>
        <p:nvPicPr>
          <p:cNvPr id="7" name="Picture 6">
            <a:extLst>
              <a:ext uri="{FF2B5EF4-FFF2-40B4-BE49-F238E27FC236}">
                <a16:creationId xmlns:a16="http://schemas.microsoft.com/office/drawing/2014/main" id="{C1935667-4C72-25AC-B9C9-4DAE78C9D1ED}"/>
              </a:ext>
            </a:extLst>
          </p:cNvPr>
          <p:cNvPicPr>
            <a:picLocks noChangeAspect="1"/>
          </p:cNvPicPr>
          <p:nvPr/>
        </p:nvPicPr>
        <p:blipFill>
          <a:blip r:embed="rId2"/>
          <a:stretch>
            <a:fillRect/>
          </a:stretch>
        </p:blipFill>
        <p:spPr>
          <a:xfrm>
            <a:off x="558800" y="1427498"/>
            <a:ext cx="4411280" cy="4366811"/>
          </a:xfrm>
          <a:prstGeom prst="rect">
            <a:avLst/>
          </a:prstGeom>
        </p:spPr>
      </p:pic>
      <p:pic>
        <p:nvPicPr>
          <p:cNvPr id="12" name="Picture 11">
            <a:extLst>
              <a:ext uri="{FF2B5EF4-FFF2-40B4-BE49-F238E27FC236}">
                <a16:creationId xmlns:a16="http://schemas.microsoft.com/office/drawing/2014/main" id="{732E64F9-3EFB-7623-ED32-57FFD8C5DB3E}"/>
              </a:ext>
            </a:extLst>
          </p:cNvPr>
          <p:cNvPicPr>
            <a:picLocks noChangeAspect="1"/>
          </p:cNvPicPr>
          <p:nvPr/>
        </p:nvPicPr>
        <p:blipFill>
          <a:blip r:embed="rId3"/>
          <a:stretch>
            <a:fillRect/>
          </a:stretch>
        </p:blipFill>
        <p:spPr>
          <a:xfrm>
            <a:off x="6191637" y="1477340"/>
            <a:ext cx="4411280" cy="4448663"/>
          </a:xfrm>
          <a:prstGeom prst="rect">
            <a:avLst/>
          </a:prstGeom>
        </p:spPr>
      </p:pic>
    </p:spTree>
    <p:extLst>
      <p:ext uri="{BB962C8B-B14F-4D97-AF65-F5344CB8AC3E}">
        <p14:creationId xmlns:p14="http://schemas.microsoft.com/office/powerpoint/2010/main" val="2779742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BBCF-D43D-4200-B74D-719B6FD93BF2}"/>
              </a:ext>
            </a:extLst>
          </p:cNvPr>
          <p:cNvSpPr>
            <a:spLocks noGrp="1"/>
          </p:cNvSpPr>
          <p:nvPr>
            <p:ph type="title"/>
          </p:nvPr>
        </p:nvSpPr>
        <p:spPr/>
        <p:txBody>
          <a:bodyPr/>
          <a:lstStyle/>
          <a:p>
            <a:r>
              <a:rPr lang="en-US" b="1" dirty="0"/>
              <a:t>Bivariate Analysis</a:t>
            </a:r>
          </a:p>
        </p:txBody>
      </p:sp>
      <p:sp>
        <p:nvSpPr>
          <p:cNvPr id="5" name="Title 1">
            <a:extLst>
              <a:ext uri="{FF2B5EF4-FFF2-40B4-BE49-F238E27FC236}">
                <a16:creationId xmlns:a16="http://schemas.microsoft.com/office/drawing/2014/main" id="{7400C927-67C4-AA09-6BD6-88253B56533D}"/>
              </a:ext>
            </a:extLst>
          </p:cNvPr>
          <p:cNvSpPr txBox="1">
            <a:spLocks/>
          </p:cNvSpPr>
          <p:nvPr/>
        </p:nvSpPr>
        <p:spPr>
          <a:xfrm>
            <a:off x="558800" y="6195336"/>
            <a:ext cx="11214100" cy="279118"/>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800" kern="1200">
                <a:solidFill>
                  <a:schemeClr val="bg2">
                    <a:lumMod val="25000"/>
                  </a:schemeClr>
                </a:solidFill>
                <a:latin typeface="+mn-lt"/>
                <a:ea typeface="+mj-ea"/>
                <a:cs typeface="+mj-cs"/>
              </a:defRPr>
            </a:lvl1pPr>
          </a:lstStyle>
          <a:p>
            <a:pPr algn="l"/>
            <a:r>
              <a:rPr lang="en-US" sz="1600" b="1" i="0" dirty="0">
                <a:effectLst/>
                <a:latin typeface="-apple-system"/>
              </a:rPr>
              <a:t>Observation</a:t>
            </a:r>
            <a:r>
              <a:rPr lang="en-US" sz="1600" b="0" i="0" dirty="0">
                <a:effectLst/>
                <a:latin typeface="-apple-system"/>
              </a:rPr>
              <a:t> </a:t>
            </a:r>
            <a:r>
              <a:rPr lang="en-US" sz="1600" b="0" i="1" dirty="0">
                <a:effectLst/>
                <a:latin typeface="-apple-system"/>
              </a:rPr>
              <a:t>There is about minor 25% correlation between the two variables.</a:t>
            </a:r>
            <a:endParaRPr lang="en-US" sz="1600" dirty="0"/>
          </a:p>
        </p:txBody>
      </p:sp>
      <p:pic>
        <p:nvPicPr>
          <p:cNvPr id="8" name="Picture 7">
            <a:extLst>
              <a:ext uri="{FF2B5EF4-FFF2-40B4-BE49-F238E27FC236}">
                <a16:creationId xmlns:a16="http://schemas.microsoft.com/office/drawing/2014/main" id="{A697A781-70C3-D03F-2682-F048D8278E78}"/>
              </a:ext>
            </a:extLst>
          </p:cNvPr>
          <p:cNvPicPr>
            <a:picLocks noChangeAspect="1"/>
          </p:cNvPicPr>
          <p:nvPr/>
        </p:nvPicPr>
        <p:blipFill>
          <a:blip r:embed="rId2"/>
          <a:stretch>
            <a:fillRect/>
          </a:stretch>
        </p:blipFill>
        <p:spPr>
          <a:xfrm>
            <a:off x="558799" y="1380846"/>
            <a:ext cx="4731657" cy="4627974"/>
          </a:xfrm>
          <a:prstGeom prst="rect">
            <a:avLst/>
          </a:prstGeom>
        </p:spPr>
      </p:pic>
      <p:pic>
        <p:nvPicPr>
          <p:cNvPr id="13" name="Picture 12">
            <a:extLst>
              <a:ext uri="{FF2B5EF4-FFF2-40B4-BE49-F238E27FC236}">
                <a16:creationId xmlns:a16="http://schemas.microsoft.com/office/drawing/2014/main" id="{03024EE1-54FF-5E14-ABE1-5E4D8BA03933}"/>
              </a:ext>
            </a:extLst>
          </p:cNvPr>
          <p:cNvPicPr>
            <a:picLocks noChangeAspect="1"/>
          </p:cNvPicPr>
          <p:nvPr/>
        </p:nvPicPr>
        <p:blipFill>
          <a:blip r:embed="rId3"/>
          <a:stretch>
            <a:fillRect/>
          </a:stretch>
        </p:blipFill>
        <p:spPr>
          <a:xfrm>
            <a:off x="6234723" y="1450751"/>
            <a:ext cx="4300160" cy="4627974"/>
          </a:xfrm>
          <a:prstGeom prst="rect">
            <a:avLst/>
          </a:prstGeom>
        </p:spPr>
      </p:pic>
    </p:spTree>
    <p:extLst>
      <p:ext uri="{BB962C8B-B14F-4D97-AF65-F5344CB8AC3E}">
        <p14:creationId xmlns:p14="http://schemas.microsoft.com/office/powerpoint/2010/main" val="899730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BBCF-D43D-4200-B74D-719B6FD93BF2}"/>
              </a:ext>
            </a:extLst>
          </p:cNvPr>
          <p:cNvSpPr>
            <a:spLocks noGrp="1"/>
          </p:cNvSpPr>
          <p:nvPr>
            <p:ph type="title"/>
          </p:nvPr>
        </p:nvSpPr>
        <p:spPr/>
        <p:txBody>
          <a:bodyPr/>
          <a:lstStyle/>
          <a:p>
            <a:r>
              <a:rPr lang="en-US" b="1" dirty="0"/>
              <a:t>Bivariate Analysis</a:t>
            </a:r>
          </a:p>
        </p:txBody>
      </p:sp>
      <p:sp>
        <p:nvSpPr>
          <p:cNvPr id="5" name="Title 1">
            <a:extLst>
              <a:ext uri="{FF2B5EF4-FFF2-40B4-BE49-F238E27FC236}">
                <a16:creationId xmlns:a16="http://schemas.microsoft.com/office/drawing/2014/main" id="{7400C927-67C4-AA09-6BD6-88253B56533D}"/>
              </a:ext>
            </a:extLst>
          </p:cNvPr>
          <p:cNvSpPr txBox="1">
            <a:spLocks/>
          </p:cNvSpPr>
          <p:nvPr/>
        </p:nvSpPr>
        <p:spPr>
          <a:xfrm>
            <a:off x="598584" y="5972728"/>
            <a:ext cx="11214100" cy="279118"/>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800" kern="1200">
                <a:solidFill>
                  <a:schemeClr val="bg2">
                    <a:lumMod val="25000"/>
                  </a:schemeClr>
                </a:solidFill>
                <a:latin typeface="+mn-lt"/>
                <a:ea typeface="+mj-ea"/>
                <a:cs typeface="+mj-cs"/>
              </a:defRPr>
            </a:lvl1pPr>
          </a:lstStyle>
          <a:p>
            <a:pPr algn="l"/>
            <a:r>
              <a:rPr lang="en-US" sz="1400" b="1" i="0" dirty="0">
                <a:effectLst/>
                <a:latin typeface="-apple-system"/>
              </a:rPr>
              <a:t>Observation</a:t>
            </a:r>
            <a:r>
              <a:rPr lang="en-US" sz="1400" b="0" i="0" dirty="0">
                <a:effectLst/>
                <a:latin typeface="-apple-system"/>
              </a:rPr>
              <a:t> </a:t>
            </a:r>
            <a:r>
              <a:rPr lang="en-US" sz="1400" b="0" i="1" dirty="0">
                <a:effectLst/>
                <a:latin typeface="-apple-system"/>
              </a:rPr>
              <a:t>There is very high 88% correlation between the two variables. This is mainly due to the fact that most of the would have paid the loan amount and the interest amount and hence are very correlated. Also, we can clearly see that charged off (defaulters) and fully paid users are segregated, which is understandable. Also, we can see few fully paid points in between defaulters, we had identified this before as well. There could be some errors in data set or there could be some other factor into play that is not getting captured in the dataset, something like government subsidy (the borrower would be </a:t>
            </a:r>
            <a:r>
              <a:rPr lang="en-US" sz="1400" b="0" i="1" dirty="0" err="1">
                <a:effectLst/>
                <a:latin typeface="-apple-system"/>
              </a:rPr>
              <a:t>paing</a:t>
            </a:r>
            <a:r>
              <a:rPr lang="en-US" sz="1400" b="0" i="1" dirty="0">
                <a:effectLst/>
                <a:latin typeface="-apple-system"/>
              </a:rPr>
              <a:t> only a part of loan himself and government contributing the rest making the total </a:t>
            </a:r>
            <a:r>
              <a:rPr lang="en-US" sz="1400" b="0" i="1" dirty="0" err="1">
                <a:effectLst/>
                <a:latin typeface="-apple-system"/>
              </a:rPr>
              <a:t>higer</a:t>
            </a:r>
            <a:r>
              <a:rPr lang="en-US" sz="1400" b="0" i="1" dirty="0">
                <a:effectLst/>
                <a:latin typeface="-apple-system"/>
              </a:rPr>
              <a:t> than loan amount </a:t>
            </a:r>
            <a:r>
              <a:rPr lang="en-US" sz="1400" b="0" i="1" dirty="0" err="1">
                <a:effectLst/>
                <a:latin typeface="-apple-system"/>
              </a:rPr>
              <a:t>incluing</a:t>
            </a:r>
            <a:r>
              <a:rPr lang="en-US" sz="1400" b="0" i="1" dirty="0">
                <a:effectLst/>
                <a:latin typeface="-apple-system"/>
              </a:rPr>
              <a:t> interest).</a:t>
            </a:r>
            <a:endParaRPr lang="en-US" sz="1400" dirty="0"/>
          </a:p>
        </p:txBody>
      </p:sp>
      <p:pic>
        <p:nvPicPr>
          <p:cNvPr id="4" name="Picture 3">
            <a:extLst>
              <a:ext uri="{FF2B5EF4-FFF2-40B4-BE49-F238E27FC236}">
                <a16:creationId xmlns:a16="http://schemas.microsoft.com/office/drawing/2014/main" id="{2EAD2C2F-4FBA-4780-FE3E-D2674AECCF6F}"/>
              </a:ext>
            </a:extLst>
          </p:cNvPr>
          <p:cNvPicPr>
            <a:picLocks noChangeAspect="1"/>
          </p:cNvPicPr>
          <p:nvPr/>
        </p:nvPicPr>
        <p:blipFill>
          <a:blip r:embed="rId2"/>
          <a:stretch>
            <a:fillRect/>
          </a:stretch>
        </p:blipFill>
        <p:spPr>
          <a:xfrm>
            <a:off x="745412" y="1340104"/>
            <a:ext cx="4871616" cy="4679442"/>
          </a:xfrm>
          <a:prstGeom prst="rect">
            <a:avLst/>
          </a:prstGeom>
        </p:spPr>
      </p:pic>
      <p:pic>
        <p:nvPicPr>
          <p:cNvPr id="7" name="Picture 6">
            <a:extLst>
              <a:ext uri="{FF2B5EF4-FFF2-40B4-BE49-F238E27FC236}">
                <a16:creationId xmlns:a16="http://schemas.microsoft.com/office/drawing/2014/main" id="{83E7BB47-E0EB-B653-8F4F-757CE3218E45}"/>
              </a:ext>
            </a:extLst>
          </p:cNvPr>
          <p:cNvPicPr>
            <a:picLocks noChangeAspect="1"/>
          </p:cNvPicPr>
          <p:nvPr/>
        </p:nvPicPr>
        <p:blipFill>
          <a:blip r:embed="rId3"/>
          <a:stretch>
            <a:fillRect/>
          </a:stretch>
        </p:blipFill>
        <p:spPr>
          <a:xfrm>
            <a:off x="6205634" y="1179400"/>
            <a:ext cx="4679432" cy="4642145"/>
          </a:xfrm>
          <a:prstGeom prst="rect">
            <a:avLst/>
          </a:prstGeom>
        </p:spPr>
      </p:pic>
    </p:spTree>
    <p:extLst>
      <p:ext uri="{BB962C8B-B14F-4D97-AF65-F5344CB8AC3E}">
        <p14:creationId xmlns:p14="http://schemas.microsoft.com/office/powerpoint/2010/main" val="1228528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BBCF-D43D-4200-B74D-719B6FD93BF2}"/>
              </a:ext>
            </a:extLst>
          </p:cNvPr>
          <p:cNvSpPr>
            <a:spLocks noGrp="1"/>
          </p:cNvSpPr>
          <p:nvPr>
            <p:ph type="title"/>
          </p:nvPr>
        </p:nvSpPr>
        <p:spPr/>
        <p:txBody>
          <a:bodyPr/>
          <a:lstStyle/>
          <a:p>
            <a:r>
              <a:rPr lang="en-US" b="1" dirty="0"/>
              <a:t>Bivariate Analysis</a:t>
            </a:r>
          </a:p>
        </p:txBody>
      </p:sp>
      <p:sp>
        <p:nvSpPr>
          <p:cNvPr id="5" name="Title 1">
            <a:extLst>
              <a:ext uri="{FF2B5EF4-FFF2-40B4-BE49-F238E27FC236}">
                <a16:creationId xmlns:a16="http://schemas.microsoft.com/office/drawing/2014/main" id="{7400C927-67C4-AA09-6BD6-88253B56533D}"/>
              </a:ext>
            </a:extLst>
          </p:cNvPr>
          <p:cNvSpPr txBox="1">
            <a:spLocks/>
          </p:cNvSpPr>
          <p:nvPr/>
        </p:nvSpPr>
        <p:spPr>
          <a:xfrm>
            <a:off x="598584" y="5972728"/>
            <a:ext cx="11214100" cy="279118"/>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800" kern="1200">
                <a:solidFill>
                  <a:schemeClr val="bg2">
                    <a:lumMod val="25000"/>
                  </a:schemeClr>
                </a:solidFill>
                <a:latin typeface="+mn-lt"/>
                <a:ea typeface="+mj-ea"/>
                <a:cs typeface="+mj-cs"/>
              </a:defRPr>
            </a:lvl1pPr>
          </a:lstStyle>
          <a:p>
            <a:pPr algn="l"/>
            <a:r>
              <a:rPr lang="en-US" sz="1600" b="1" i="0" dirty="0">
                <a:effectLst/>
                <a:latin typeface="-apple-system"/>
              </a:rPr>
              <a:t>Observation</a:t>
            </a:r>
            <a:r>
              <a:rPr lang="en-US" sz="1600" b="0" i="0" dirty="0">
                <a:effectLst/>
                <a:latin typeface="-apple-system"/>
              </a:rPr>
              <a:t> </a:t>
            </a:r>
            <a:r>
              <a:rPr lang="en-US" sz="1600" b="0" i="1" dirty="0">
                <a:effectLst/>
                <a:latin typeface="-apple-system"/>
              </a:rPr>
              <a:t>Again there is a very high 84% correlation for the same reasons as previous two variables. Same issues also getting highlighted as well.</a:t>
            </a:r>
            <a:endParaRPr lang="en-US" sz="1600" dirty="0"/>
          </a:p>
        </p:txBody>
      </p:sp>
      <p:pic>
        <p:nvPicPr>
          <p:cNvPr id="9" name="Picture 8">
            <a:extLst>
              <a:ext uri="{FF2B5EF4-FFF2-40B4-BE49-F238E27FC236}">
                <a16:creationId xmlns:a16="http://schemas.microsoft.com/office/drawing/2014/main" id="{B0EE33A1-3C8F-CBA5-C18A-6E413D034945}"/>
              </a:ext>
            </a:extLst>
          </p:cNvPr>
          <p:cNvPicPr>
            <a:picLocks noChangeAspect="1"/>
          </p:cNvPicPr>
          <p:nvPr/>
        </p:nvPicPr>
        <p:blipFill>
          <a:blip r:embed="rId2"/>
          <a:stretch>
            <a:fillRect/>
          </a:stretch>
        </p:blipFill>
        <p:spPr>
          <a:xfrm>
            <a:off x="778321" y="1428670"/>
            <a:ext cx="4652095" cy="4500807"/>
          </a:xfrm>
          <a:prstGeom prst="rect">
            <a:avLst/>
          </a:prstGeom>
        </p:spPr>
      </p:pic>
      <p:pic>
        <p:nvPicPr>
          <p:cNvPr id="13" name="Picture 12">
            <a:extLst>
              <a:ext uri="{FF2B5EF4-FFF2-40B4-BE49-F238E27FC236}">
                <a16:creationId xmlns:a16="http://schemas.microsoft.com/office/drawing/2014/main" id="{DD099A8F-F47F-8472-2418-6B151DE5AE08}"/>
              </a:ext>
            </a:extLst>
          </p:cNvPr>
          <p:cNvPicPr>
            <a:picLocks noChangeAspect="1"/>
          </p:cNvPicPr>
          <p:nvPr/>
        </p:nvPicPr>
        <p:blipFill>
          <a:blip r:embed="rId3"/>
          <a:stretch>
            <a:fillRect/>
          </a:stretch>
        </p:blipFill>
        <p:spPr>
          <a:xfrm>
            <a:off x="6197429" y="1531307"/>
            <a:ext cx="5423071" cy="4300326"/>
          </a:xfrm>
          <a:prstGeom prst="rect">
            <a:avLst/>
          </a:prstGeom>
        </p:spPr>
      </p:pic>
    </p:spTree>
    <p:extLst>
      <p:ext uri="{BB962C8B-B14F-4D97-AF65-F5344CB8AC3E}">
        <p14:creationId xmlns:p14="http://schemas.microsoft.com/office/powerpoint/2010/main" val="3838109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BBCF-D43D-4200-B74D-719B6FD93BF2}"/>
              </a:ext>
            </a:extLst>
          </p:cNvPr>
          <p:cNvSpPr>
            <a:spLocks noGrp="1"/>
          </p:cNvSpPr>
          <p:nvPr>
            <p:ph type="title"/>
          </p:nvPr>
        </p:nvSpPr>
        <p:spPr/>
        <p:txBody>
          <a:bodyPr/>
          <a:lstStyle/>
          <a:p>
            <a:r>
              <a:rPr lang="en-US" b="1" dirty="0"/>
              <a:t>Bivariate Analysis</a:t>
            </a:r>
          </a:p>
        </p:txBody>
      </p:sp>
      <p:sp>
        <p:nvSpPr>
          <p:cNvPr id="5" name="Title 1">
            <a:extLst>
              <a:ext uri="{FF2B5EF4-FFF2-40B4-BE49-F238E27FC236}">
                <a16:creationId xmlns:a16="http://schemas.microsoft.com/office/drawing/2014/main" id="{7400C927-67C4-AA09-6BD6-88253B56533D}"/>
              </a:ext>
            </a:extLst>
          </p:cNvPr>
          <p:cNvSpPr txBox="1">
            <a:spLocks/>
          </p:cNvSpPr>
          <p:nvPr/>
        </p:nvSpPr>
        <p:spPr>
          <a:xfrm>
            <a:off x="598584" y="5972728"/>
            <a:ext cx="11214100" cy="279118"/>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800" kern="1200">
                <a:solidFill>
                  <a:schemeClr val="bg2">
                    <a:lumMod val="25000"/>
                  </a:schemeClr>
                </a:solidFill>
                <a:latin typeface="+mn-lt"/>
                <a:ea typeface="+mj-ea"/>
                <a:cs typeface="+mj-cs"/>
              </a:defRPr>
            </a:lvl1pPr>
          </a:lstStyle>
          <a:p>
            <a:pPr algn="l"/>
            <a:r>
              <a:rPr lang="en-US" sz="1800" b="1" i="0" dirty="0">
                <a:effectLst/>
                <a:latin typeface="-apple-system"/>
              </a:rPr>
              <a:t>Observation</a:t>
            </a:r>
            <a:r>
              <a:rPr lang="en-US" sz="1800" b="0" i="0" dirty="0">
                <a:effectLst/>
                <a:latin typeface="-apple-system"/>
              </a:rPr>
              <a:t> </a:t>
            </a:r>
            <a:r>
              <a:rPr lang="en-US" sz="1800" b="0" i="1" dirty="0">
                <a:effectLst/>
                <a:latin typeface="-apple-system"/>
              </a:rPr>
              <a:t>Again there is a good 73% correlation for the same reasons as previous variables.</a:t>
            </a:r>
            <a:endParaRPr lang="en-US" sz="1800" dirty="0"/>
          </a:p>
        </p:txBody>
      </p:sp>
      <p:pic>
        <p:nvPicPr>
          <p:cNvPr id="7" name="Picture 6">
            <a:extLst>
              <a:ext uri="{FF2B5EF4-FFF2-40B4-BE49-F238E27FC236}">
                <a16:creationId xmlns:a16="http://schemas.microsoft.com/office/drawing/2014/main" id="{D2EECD7F-0126-36A3-43E2-B8CDB17F0833}"/>
              </a:ext>
            </a:extLst>
          </p:cNvPr>
          <p:cNvPicPr>
            <a:picLocks noChangeAspect="1"/>
          </p:cNvPicPr>
          <p:nvPr/>
        </p:nvPicPr>
        <p:blipFill>
          <a:blip r:embed="rId2"/>
          <a:stretch>
            <a:fillRect/>
          </a:stretch>
        </p:blipFill>
        <p:spPr>
          <a:xfrm>
            <a:off x="598584" y="1356664"/>
            <a:ext cx="4533253" cy="4433721"/>
          </a:xfrm>
          <a:prstGeom prst="rect">
            <a:avLst/>
          </a:prstGeom>
        </p:spPr>
      </p:pic>
      <p:pic>
        <p:nvPicPr>
          <p:cNvPr id="12" name="Picture 11">
            <a:extLst>
              <a:ext uri="{FF2B5EF4-FFF2-40B4-BE49-F238E27FC236}">
                <a16:creationId xmlns:a16="http://schemas.microsoft.com/office/drawing/2014/main" id="{DEAF30CF-F8B6-5D8F-21FE-4BCD992A54C5}"/>
              </a:ext>
            </a:extLst>
          </p:cNvPr>
          <p:cNvPicPr>
            <a:picLocks noChangeAspect="1"/>
          </p:cNvPicPr>
          <p:nvPr/>
        </p:nvPicPr>
        <p:blipFill>
          <a:blip r:embed="rId3"/>
          <a:stretch>
            <a:fillRect/>
          </a:stretch>
        </p:blipFill>
        <p:spPr>
          <a:xfrm>
            <a:off x="6096000" y="1356664"/>
            <a:ext cx="4658328" cy="4530952"/>
          </a:xfrm>
          <a:prstGeom prst="rect">
            <a:avLst/>
          </a:prstGeom>
        </p:spPr>
      </p:pic>
    </p:spTree>
    <p:extLst>
      <p:ext uri="{BB962C8B-B14F-4D97-AF65-F5344CB8AC3E}">
        <p14:creationId xmlns:p14="http://schemas.microsoft.com/office/powerpoint/2010/main" val="759896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BBCF-D43D-4200-B74D-719B6FD93BF2}"/>
              </a:ext>
            </a:extLst>
          </p:cNvPr>
          <p:cNvSpPr>
            <a:spLocks noGrp="1"/>
          </p:cNvSpPr>
          <p:nvPr>
            <p:ph type="title"/>
          </p:nvPr>
        </p:nvSpPr>
        <p:spPr/>
        <p:txBody>
          <a:bodyPr/>
          <a:lstStyle/>
          <a:p>
            <a:r>
              <a:rPr lang="en-US" b="1" dirty="0"/>
              <a:t>Bivariate Analysis</a:t>
            </a:r>
          </a:p>
        </p:txBody>
      </p:sp>
      <p:sp>
        <p:nvSpPr>
          <p:cNvPr id="5" name="Title 1">
            <a:extLst>
              <a:ext uri="{FF2B5EF4-FFF2-40B4-BE49-F238E27FC236}">
                <a16:creationId xmlns:a16="http://schemas.microsoft.com/office/drawing/2014/main" id="{7400C927-67C4-AA09-6BD6-88253B56533D}"/>
              </a:ext>
            </a:extLst>
          </p:cNvPr>
          <p:cNvSpPr txBox="1">
            <a:spLocks/>
          </p:cNvSpPr>
          <p:nvPr/>
        </p:nvSpPr>
        <p:spPr>
          <a:xfrm>
            <a:off x="598584" y="5972728"/>
            <a:ext cx="11214100" cy="279118"/>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800" kern="1200">
                <a:solidFill>
                  <a:schemeClr val="bg2">
                    <a:lumMod val="25000"/>
                  </a:schemeClr>
                </a:solidFill>
                <a:latin typeface="+mn-lt"/>
                <a:ea typeface="+mj-ea"/>
                <a:cs typeface="+mj-cs"/>
              </a:defRPr>
            </a:lvl1pPr>
          </a:lstStyle>
          <a:p>
            <a:pPr algn="l"/>
            <a:r>
              <a:rPr lang="en-US" sz="1600" b="1" i="0" dirty="0">
                <a:effectLst/>
                <a:latin typeface="-apple-system"/>
              </a:rPr>
              <a:t>Observation</a:t>
            </a:r>
            <a:r>
              <a:rPr lang="en-US" sz="1600" b="0" i="0" dirty="0">
                <a:effectLst/>
                <a:latin typeface="-apple-system"/>
              </a:rPr>
              <a:t> </a:t>
            </a:r>
            <a:r>
              <a:rPr lang="en-US" sz="1600" b="0" i="1" dirty="0">
                <a:effectLst/>
                <a:latin typeface="-apple-system"/>
              </a:rPr>
              <a:t>There is a very low correlation here. But we can clearly see that this could be due to majority of the people how have paid the whole loan and didn't need to pay via recovery. We can try to check this for the defaulters only to see the correlation for better picture</a:t>
            </a:r>
            <a:endParaRPr lang="en-US" sz="1600" dirty="0"/>
          </a:p>
        </p:txBody>
      </p:sp>
      <p:pic>
        <p:nvPicPr>
          <p:cNvPr id="8" name="Picture 7">
            <a:extLst>
              <a:ext uri="{FF2B5EF4-FFF2-40B4-BE49-F238E27FC236}">
                <a16:creationId xmlns:a16="http://schemas.microsoft.com/office/drawing/2014/main" id="{E71211F6-1EF4-253F-CE6B-97C4C1E12B7E}"/>
              </a:ext>
            </a:extLst>
          </p:cNvPr>
          <p:cNvPicPr>
            <a:picLocks noChangeAspect="1"/>
          </p:cNvPicPr>
          <p:nvPr/>
        </p:nvPicPr>
        <p:blipFill>
          <a:blip r:embed="rId2"/>
          <a:stretch>
            <a:fillRect/>
          </a:stretch>
        </p:blipFill>
        <p:spPr>
          <a:xfrm>
            <a:off x="732449" y="1287930"/>
            <a:ext cx="4567338" cy="4605242"/>
          </a:xfrm>
          <a:prstGeom prst="rect">
            <a:avLst/>
          </a:prstGeom>
        </p:spPr>
      </p:pic>
      <p:pic>
        <p:nvPicPr>
          <p:cNvPr id="13" name="Picture 12">
            <a:extLst>
              <a:ext uri="{FF2B5EF4-FFF2-40B4-BE49-F238E27FC236}">
                <a16:creationId xmlns:a16="http://schemas.microsoft.com/office/drawing/2014/main" id="{BFE98F57-04E3-6E0C-F300-8138484B83F8}"/>
              </a:ext>
            </a:extLst>
          </p:cNvPr>
          <p:cNvPicPr>
            <a:picLocks noChangeAspect="1"/>
          </p:cNvPicPr>
          <p:nvPr/>
        </p:nvPicPr>
        <p:blipFill>
          <a:blip r:embed="rId3"/>
          <a:stretch>
            <a:fillRect/>
          </a:stretch>
        </p:blipFill>
        <p:spPr>
          <a:xfrm>
            <a:off x="6088220" y="1287930"/>
            <a:ext cx="4449925" cy="4422400"/>
          </a:xfrm>
          <a:prstGeom prst="rect">
            <a:avLst/>
          </a:prstGeom>
        </p:spPr>
      </p:pic>
    </p:spTree>
    <p:extLst>
      <p:ext uri="{BB962C8B-B14F-4D97-AF65-F5344CB8AC3E}">
        <p14:creationId xmlns:p14="http://schemas.microsoft.com/office/powerpoint/2010/main" val="4062392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BBCF-D43D-4200-B74D-719B6FD93BF2}"/>
              </a:ext>
            </a:extLst>
          </p:cNvPr>
          <p:cNvSpPr>
            <a:spLocks noGrp="1"/>
          </p:cNvSpPr>
          <p:nvPr>
            <p:ph type="title"/>
          </p:nvPr>
        </p:nvSpPr>
        <p:spPr/>
        <p:txBody>
          <a:bodyPr/>
          <a:lstStyle/>
          <a:p>
            <a:r>
              <a:rPr lang="en-US" b="1" dirty="0"/>
              <a:t>Bivariate Analysis</a:t>
            </a:r>
          </a:p>
        </p:txBody>
      </p:sp>
      <p:sp>
        <p:nvSpPr>
          <p:cNvPr id="5" name="Title 1">
            <a:extLst>
              <a:ext uri="{FF2B5EF4-FFF2-40B4-BE49-F238E27FC236}">
                <a16:creationId xmlns:a16="http://schemas.microsoft.com/office/drawing/2014/main" id="{7400C927-67C4-AA09-6BD6-88253B56533D}"/>
              </a:ext>
            </a:extLst>
          </p:cNvPr>
          <p:cNvSpPr txBox="1">
            <a:spLocks/>
          </p:cNvSpPr>
          <p:nvPr/>
        </p:nvSpPr>
        <p:spPr>
          <a:xfrm>
            <a:off x="598584" y="5972728"/>
            <a:ext cx="11214100" cy="279118"/>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800" kern="1200">
                <a:solidFill>
                  <a:schemeClr val="bg2">
                    <a:lumMod val="25000"/>
                  </a:schemeClr>
                </a:solidFill>
                <a:latin typeface="+mn-lt"/>
                <a:ea typeface="+mj-ea"/>
                <a:cs typeface="+mj-cs"/>
              </a:defRPr>
            </a:lvl1pPr>
          </a:lstStyle>
          <a:p>
            <a:pPr algn="l"/>
            <a:r>
              <a:rPr lang="en-US" sz="1600" b="1" i="0" dirty="0">
                <a:effectLst/>
                <a:latin typeface="-apple-system"/>
              </a:rPr>
              <a:t>Observation</a:t>
            </a:r>
            <a:r>
              <a:rPr lang="en-US" sz="1600" b="0" i="0" dirty="0">
                <a:effectLst/>
                <a:latin typeface="-apple-system"/>
              </a:rPr>
              <a:t> </a:t>
            </a:r>
            <a:r>
              <a:rPr lang="en-US" sz="1600" b="0" i="1" dirty="0">
                <a:effectLst/>
                <a:latin typeface="-apple-system"/>
              </a:rPr>
              <a:t>We can clearly see that there is a good 30+% correlation between the two variables when we use the </a:t>
            </a:r>
            <a:r>
              <a:rPr lang="en-US" sz="1600" b="0" i="1" dirty="0" err="1">
                <a:effectLst/>
                <a:latin typeface="-apple-system"/>
              </a:rPr>
              <a:t>sebset</a:t>
            </a:r>
            <a:r>
              <a:rPr lang="en-US" sz="1600" b="0" i="1" dirty="0">
                <a:effectLst/>
                <a:latin typeface="-apple-system"/>
              </a:rPr>
              <a:t> of people who have defaulted.</a:t>
            </a:r>
            <a:endParaRPr lang="en-US" sz="1600" dirty="0"/>
          </a:p>
        </p:txBody>
      </p:sp>
      <p:pic>
        <p:nvPicPr>
          <p:cNvPr id="7" name="Picture 6">
            <a:extLst>
              <a:ext uri="{FF2B5EF4-FFF2-40B4-BE49-F238E27FC236}">
                <a16:creationId xmlns:a16="http://schemas.microsoft.com/office/drawing/2014/main" id="{50B31380-0D08-89BF-E5D6-DB3F5C21B772}"/>
              </a:ext>
            </a:extLst>
          </p:cNvPr>
          <p:cNvPicPr>
            <a:picLocks noChangeAspect="1"/>
          </p:cNvPicPr>
          <p:nvPr/>
        </p:nvPicPr>
        <p:blipFill>
          <a:blip r:embed="rId2"/>
          <a:stretch>
            <a:fillRect/>
          </a:stretch>
        </p:blipFill>
        <p:spPr>
          <a:xfrm>
            <a:off x="785551" y="1358374"/>
            <a:ext cx="4642490" cy="4614354"/>
          </a:xfrm>
          <a:prstGeom prst="rect">
            <a:avLst/>
          </a:prstGeom>
        </p:spPr>
      </p:pic>
      <p:pic>
        <p:nvPicPr>
          <p:cNvPr id="12" name="Picture 11">
            <a:extLst>
              <a:ext uri="{FF2B5EF4-FFF2-40B4-BE49-F238E27FC236}">
                <a16:creationId xmlns:a16="http://schemas.microsoft.com/office/drawing/2014/main" id="{92661143-12B7-6882-392E-58AD6A1A8EFA}"/>
              </a:ext>
            </a:extLst>
          </p:cNvPr>
          <p:cNvPicPr>
            <a:picLocks noChangeAspect="1"/>
          </p:cNvPicPr>
          <p:nvPr/>
        </p:nvPicPr>
        <p:blipFill>
          <a:blip r:embed="rId3"/>
          <a:stretch>
            <a:fillRect/>
          </a:stretch>
        </p:blipFill>
        <p:spPr>
          <a:xfrm>
            <a:off x="5924938" y="1249956"/>
            <a:ext cx="4711959" cy="4824820"/>
          </a:xfrm>
          <a:prstGeom prst="rect">
            <a:avLst/>
          </a:prstGeom>
        </p:spPr>
      </p:pic>
    </p:spTree>
    <p:extLst>
      <p:ext uri="{BB962C8B-B14F-4D97-AF65-F5344CB8AC3E}">
        <p14:creationId xmlns:p14="http://schemas.microsoft.com/office/powerpoint/2010/main" val="46829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BBCF-D43D-4200-B74D-719B6FD93BF2}"/>
              </a:ext>
            </a:extLst>
          </p:cNvPr>
          <p:cNvSpPr>
            <a:spLocks noGrp="1"/>
          </p:cNvSpPr>
          <p:nvPr>
            <p:ph type="title"/>
          </p:nvPr>
        </p:nvSpPr>
        <p:spPr/>
        <p:txBody>
          <a:bodyPr/>
          <a:lstStyle/>
          <a:p>
            <a:r>
              <a:rPr lang="en-US" b="1" dirty="0"/>
              <a:t>Key Findings &amp; Outcomes:</a:t>
            </a:r>
          </a:p>
        </p:txBody>
      </p:sp>
      <p:sp>
        <p:nvSpPr>
          <p:cNvPr id="3" name="Title 1">
            <a:extLst>
              <a:ext uri="{FF2B5EF4-FFF2-40B4-BE49-F238E27FC236}">
                <a16:creationId xmlns:a16="http://schemas.microsoft.com/office/drawing/2014/main" id="{BD240636-CBAC-374F-CD88-6757DA770273}"/>
              </a:ext>
            </a:extLst>
          </p:cNvPr>
          <p:cNvSpPr txBox="1">
            <a:spLocks/>
          </p:cNvSpPr>
          <p:nvPr/>
        </p:nvSpPr>
        <p:spPr>
          <a:xfrm>
            <a:off x="558800" y="1225608"/>
            <a:ext cx="11214100" cy="4410081"/>
          </a:xfrm>
          <a:prstGeom prst="rect">
            <a:avLst/>
          </a:prstGeom>
        </p:spPr>
        <p:txBody>
          <a:bodyPr vert="horz" lIns="91440" tIns="45720" rIns="91440" bIns="45720" rtlCol="0" anchor="t" anchorCtr="0">
            <a:normAutofit fontScale="70000" lnSpcReduction="20000"/>
          </a:bodyPr>
          <a:lstStyle>
            <a:lvl1pPr algn="l" defTabSz="914400" rtl="0" eaLnBrk="1" latinLnBrk="0" hangingPunct="1">
              <a:spcBef>
                <a:spcPct val="0"/>
              </a:spcBef>
              <a:buNone/>
              <a:defRPr sz="2800" kern="1200">
                <a:solidFill>
                  <a:schemeClr val="bg2">
                    <a:lumMod val="25000"/>
                  </a:schemeClr>
                </a:solidFill>
                <a:latin typeface="+mn-lt"/>
                <a:ea typeface="+mj-ea"/>
                <a:cs typeface="+mj-cs"/>
              </a:defRPr>
            </a:lvl1pPr>
          </a:lstStyle>
          <a:p>
            <a:pPr marL="514350" indent="-514350">
              <a:buAutoNum type="arabicPeriod"/>
            </a:pPr>
            <a:r>
              <a:rPr lang="en-US" dirty="0"/>
              <a:t>Loan amount doesn’t seem to play any significant role in people defaulting.</a:t>
            </a:r>
          </a:p>
          <a:p>
            <a:pPr marL="514350" indent="-514350">
              <a:buAutoNum type="arabicPeriod"/>
            </a:pPr>
            <a:endParaRPr lang="en-US" dirty="0"/>
          </a:p>
          <a:p>
            <a:pPr marL="514350" indent="-514350">
              <a:buAutoNum type="arabicPeriod"/>
            </a:pPr>
            <a:r>
              <a:rPr lang="en-US" dirty="0"/>
              <a:t>The lender has graded the loan in the cat of A-G.</a:t>
            </a:r>
          </a:p>
          <a:p>
            <a:pPr marL="514350" indent="-514350">
              <a:buAutoNum type="arabicPeriod"/>
            </a:pPr>
            <a:endParaRPr lang="en-US" dirty="0"/>
          </a:p>
          <a:p>
            <a:pPr marL="514350" indent="-514350">
              <a:buAutoNum type="arabicPeriod"/>
            </a:pPr>
            <a:r>
              <a:rPr lang="en-US" dirty="0"/>
              <a:t>Higher graded loans are having the high probability of being defaulted.</a:t>
            </a:r>
          </a:p>
          <a:p>
            <a:pPr marL="514350" indent="-514350">
              <a:buAutoNum type="arabicPeriod"/>
            </a:pPr>
            <a:endParaRPr lang="en-US" dirty="0"/>
          </a:p>
          <a:p>
            <a:pPr marL="514350" indent="-514350">
              <a:buAutoNum type="arabicPeriod"/>
            </a:pPr>
            <a:r>
              <a:rPr lang="en-US" dirty="0"/>
              <a:t>Hence, the lender is charging high interest rate on higher graded loans.</a:t>
            </a:r>
          </a:p>
          <a:p>
            <a:pPr marL="514350" indent="-514350">
              <a:buAutoNum type="arabicPeriod"/>
            </a:pPr>
            <a:endParaRPr lang="en-US" dirty="0"/>
          </a:p>
          <a:p>
            <a:pPr marL="514350" indent="-514350">
              <a:buAutoNum type="arabicPeriod"/>
            </a:pPr>
            <a:r>
              <a:rPr lang="en-US" dirty="0"/>
              <a:t>Following factors seem to play significant role on grading loans:</a:t>
            </a:r>
          </a:p>
          <a:p>
            <a:pPr marL="971550" lvl="1" indent="-514350">
              <a:buAutoNum type="arabicPeriod"/>
            </a:pPr>
            <a:r>
              <a:rPr lang="en-US" dirty="0"/>
              <a:t>Home ownership</a:t>
            </a:r>
          </a:p>
          <a:p>
            <a:pPr marL="971550" lvl="1" indent="-514350">
              <a:buAutoNum type="arabicPeriod"/>
            </a:pPr>
            <a:r>
              <a:rPr lang="en-US" dirty="0" err="1"/>
              <a:t>Revol_balance</a:t>
            </a:r>
            <a:endParaRPr lang="en-US" dirty="0"/>
          </a:p>
          <a:p>
            <a:pPr marL="971550" lvl="1" indent="-514350">
              <a:buAutoNum type="arabicPeriod"/>
            </a:pPr>
            <a:r>
              <a:rPr lang="en-US" dirty="0" err="1"/>
              <a:t>Revol_util</a:t>
            </a:r>
            <a:endParaRPr lang="en-US" dirty="0"/>
          </a:p>
          <a:p>
            <a:pPr marL="971550" lvl="1" indent="-514350">
              <a:buAutoNum type="arabicPeriod"/>
            </a:pPr>
            <a:r>
              <a:rPr lang="en-US" dirty="0"/>
              <a:t>Delinquite_2yrs</a:t>
            </a:r>
          </a:p>
          <a:p>
            <a:pPr marL="971550" lvl="1" indent="-514350">
              <a:buAutoNum type="arabicPeriod"/>
            </a:pPr>
            <a:endParaRPr lang="en-US" dirty="0"/>
          </a:p>
          <a:p>
            <a:pPr marL="514350" indent="-514350">
              <a:buAutoNum type="arabicPeriod"/>
            </a:pPr>
            <a:r>
              <a:rPr lang="en-US" dirty="0"/>
              <a:t>Also, </a:t>
            </a:r>
            <a:r>
              <a:rPr lang="en-US" dirty="0" err="1"/>
              <a:t>annual_inc</a:t>
            </a:r>
            <a:r>
              <a:rPr lang="en-US" dirty="0"/>
              <a:t>, purpose are not the driving factors for loan grading.</a:t>
            </a:r>
          </a:p>
          <a:p>
            <a:pPr marL="514350" indent="-514350">
              <a:buAutoNum type="arabicPeriod"/>
            </a:pPr>
            <a:endParaRPr lang="en-US" dirty="0"/>
          </a:p>
          <a:p>
            <a:pPr marL="514350" indent="-514350">
              <a:buAutoNum type="arabicPeriod"/>
            </a:pPr>
            <a:r>
              <a:rPr lang="en-US" dirty="0"/>
              <a:t>There are entries where loan principal amount had not been fully paid but those entries were marked as ‘Fully paid’, this leads to huge data discrepancy.</a:t>
            </a:r>
          </a:p>
          <a:p>
            <a:pPr marL="514350" indent="-514350">
              <a:buAutoNum type="arabicPeriod"/>
            </a:pPr>
            <a:endParaRPr lang="en-US" dirty="0"/>
          </a:p>
        </p:txBody>
      </p:sp>
    </p:spTree>
    <p:extLst>
      <p:ext uri="{BB962C8B-B14F-4D97-AF65-F5344CB8AC3E}">
        <p14:creationId xmlns:p14="http://schemas.microsoft.com/office/powerpoint/2010/main" val="984076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BBCF-D43D-4200-B74D-719B6FD93BF2}"/>
              </a:ext>
            </a:extLst>
          </p:cNvPr>
          <p:cNvSpPr>
            <a:spLocks noGrp="1"/>
          </p:cNvSpPr>
          <p:nvPr>
            <p:ph type="title"/>
          </p:nvPr>
        </p:nvSpPr>
        <p:spPr/>
        <p:txBody>
          <a:bodyPr/>
          <a:lstStyle/>
          <a:p>
            <a:r>
              <a:rPr lang="en-US" b="1" dirty="0"/>
              <a:t>Learnings:</a:t>
            </a:r>
          </a:p>
        </p:txBody>
      </p:sp>
      <p:sp>
        <p:nvSpPr>
          <p:cNvPr id="3" name="Title 1">
            <a:extLst>
              <a:ext uri="{FF2B5EF4-FFF2-40B4-BE49-F238E27FC236}">
                <a16:creationId xmlns:a16="http://schemas.microsoft.com/office/drawing/2014/main" id="{BD240636-CBAC-374F-CD88-6757DA770273}"/>
              </a:ext>
            </a:extLst>
          </p:cNvPr>
          <p:cNvSpPr txBox="1">
            <a:spLocks/>
          </p:cNvSpPr>
          <p:nvPr/>
        </p:nvSpPr>
        <p:spPr>
          <a:xfrm>
            <a:off x="558800" y="1225608"/>
            <a:ext cx="11214100" cy="4410081"/>
          </a:xfrm>
          <a:prstGeom prst="rect">
            <a:avLst/>
          </a:prstGeom>
        </p:spPr>
        <p:txBody>
          <a:bodyPr vert="horz" lIns="91440" tIns="45720" rIns="91440" bIns="45720" rtlCol="0" anchor="t" anchorCtr="0">
            <a:normAutofit fontScale="92500" lnSpcReduction="10000"/>
          </a:bodyPr>
          <a:lstStyle>
            <a:lvl1pPr algn="l" defTabSz="914400" rtl="0" eaLnBrk="1" latinLnBrk="0" hangingPunct="1">
              <a:spcBef>
                <a:spcPct val="0"/>
              </a:spcBef>
              <a:buNone/>
              <a:defRPr sz="2800" kern="1200">
                <a:solidFill>
                  <a:schemeClr val="bg2">
                    <a:lumMod val="25000"/>
                  </a:schemeClr>
                </a:solidFill>
                <a:latin typeface="+mn-lt"/>
                <a:ea typeface="+mj-ea"/>
                <a:cs typeface="+mj-cs"/>
              </a:defRPr>
            </a:lvl1pPr>
          </a:lstStyle>
          <a:p>
            <a:pPr marL="514350" indent="-514350">
              <a:buAutoNum type="arabicPeriod"/>
            </a:pPr>
            <a:r>
              <a:rPr lang="en-US" dirty="0"/>
              <a:t>We learnt how to use KNN imputer and during null values imputation found out that KNN imputers only worked for numeric values.</a:t>
            </a:r>
          </a:p>
          <a:p>
            <a:pPr marL="514350" indent="-514350">
              <a:buAutoNum type="arabicPeriod"/>
            </a:pPr>
            <a:endParaRPr lang="en-US" dirty="0"/>
          </a:p>
          <a:p>
            <a:pPr marL="514350" indent="-514350">
              <a:buAutoNum type="arabicPeriod"/>
            </a:pPr>
            <a:r>
              <a:rPr lang="en-US" dirty="0"/>
              <a:t>Before during any analysis, we should check for highly correlated columns and drop them to avoid duplicity.</a:t>
            </a:r>
          </a:p>
          <a:p>
            <a:pPr marL="514350" indent="-514350">
              <a:buAutoNum type="arabicPeriod"/>
            </a:pPr>
            <a:endParaRPr lang="en-US" dirty="0"/>
          </a:p>
          <a:p>
            <a:pPr marL="514350" indent="-514350">
              <a:buAutoNum type="arabicPeriod"/>
            </a:pPr>
            <a:r>
              <a:rPr lang="en-US" dirty="0"/>
              <a:t>Segment Univariate analysis helps us to identify trends using different quartiles, which are very helpful for decision making.</a:t>
            </a:r>
          </a:p>
          <a:p>
            <a:pPr marL="514350" indent="-514350">
              <a:buAutoNum type="arabicPeriod"/>
            </a:pPr>
            <a:endParaRPr lang="en-US" dirty="0"/>
          </a:p>
          <a:p>
            <a:pPr marL="514350" indent="-514350">
              <a:buAutoNum type="arabicPeriod"/>
            </a:pPr>
            <a:r>
              <a:rPr lang="en-US" dirty="0"/>
              <a:t>Learnt how to see the dependency of one variable on another using correlation coefficient. </a:t>
            </a:r>
          </a:p>
          <a:p>
            <a:pPr marL="514350" indent="-514350">
              <a:buAutoNum type="arabicPeriod"/>
            </a:pPr>
            <a:endParaRPr lang="en-US" dirty="0"/>
          </a:p>
        </p:txBody>
      </p:sp>
    </p:spTree>
    <p:extLst>
      <p:ext uri="{BB962C8B-B14F-4D97-AF65-F5344CB8AC3E}">
        <p14:creationId xmlns:p14="http://schemas.microsoft.com/office/powerpoint/2010/main" val="2752319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9DF86-5B8B-45C3-AFF6-EEBF93CC5B0F}"/>
              </a:ext>
            </a:extLst>
          </p:cNvPr>
          <p:cNvSpPr>
            <a:spLocks noGrp="1"/>
          </p:cNvSpPr>
          <p:nvPr>
            <p:ph type="title"/>
          </p:nvPr>
        </p:nvSpPr>
        <p:spPr>
          <a:xfrm>
            <a:off x="467340" y="448056"/>
            <a:ext cx="11153159" cy="555554"/>
          </a:xfrm>
        </p:spPr>
        <p:txBody>
          <a:bodyPr/>
          <a:lstStyle/>
          <a:p>
            <a:r>
              <a:rPr lang="en-US" dirty="0"/>
              <a:t>Problem Statement</a:t>
            </a:r>
          </a:p>
        </p:txBody>
      </p:sp>
      <p:sp>
        <p:nvSpPr>
          <p:cNvPr id="7" name="Content Placeholder 6">
            <a:extLst>
              <a:ext uri="{FF2B5EF4-FFF2-40B4-BE49-F238E27FC236}">
                <a16:creationId xmlns:a16="http://schemas.microsoft.com/office/drawing/2014/main" id="{9CE968A6-E6E4-0540-8621-88C2C8B1E2A9}"/>
              </a:ext>
            </a:extLst>
          </p:cNvPr>
          <p:cNvSpPr>
            <a:spLocks noGrp="1"/>
          </p:cNvSpPr>
          <p:nvPr>
            <p:ph sz="quarter" idx="10"/>
          </p:nvPr>
        </p:nvSpPr>
        <p:spPr>
          <a:xfrm>
            <a:off x="1029634" y="1447800"/>
            <a:ext cx="10400366" cy="4678680"/>
          </a:xfrm>
        </p:spPr>
        <p:txBody>
          <a:bodyPr>
            <a:normAutofit/>
          </a:bodyPr>
          <a:lstStyle/>
          <a:p>
            <a:r>
              <a:rPr lang="en-US" sz="2400" b="1" dirty="0">
                <a:latin typeface="Roboto" panose="02000000000000000000" pitchFamily="2" charset="0"/>
              </a:rPr>
              <a:t>Lending Club </a:t>
            </a:r>
            <a:r>
              <a:rPr lang="en-US" sz="2400" dirty="0">
                <a:latin typeface="Roboto" panose="02000000000000000000" pitchFamily="2" charset="0"/>
              </a:rPr>
              <a:t>was founded on the idea of disrupting the traditional banking industry by connecting borrowers directly with investors.</a:t>
            </a:r>
          </a:p>
          <a:p>
            <a:pPr algn="l"/>
            <a:r>
              <a:rPr lang="en-US" sz="2400" dirty="0">
                <a:latin typeface="Roboto" panose="02000000000000000000" pitchFamily="2" charset="0"/>
              </a:rPr>
              <a:t>Lending Club is a peer-to-peer lending platform that connects borrowers with investors, essentially bypassing traditional banks. </a:t>
            </a:r>
          </a:p>
          <a:p>
            <a:pPr algn="l"/>
            <a:r>
              <a:rPr lang="en-US" sz="2400" dirty="0">
                <a:latin typeface="Roboto" panose="02000000000000000000" pitchFamily="2" charset="0"/>
              </a:rPr>
              <a:t>Analyze the given dataset to understand the driving factors (or driver variables) behind loan default, i.e. the variables which are strong indicators of default.  The company can utilize this knowledge for its portfolio and risk assessment on the basis of univariate and bivariate analysis results.</a:t>
            </a:r>
          </a:p>
        </p:txBody>
      </p:sp>
    </p:spTree>
    <p:extLst>
      <p:ext uri="{BB962C8B-B14F-4D97-AF65-F5344CB8AC3E}">
        <p14:creationId xmlns:p14="http://schemas.microsoft.com/office/powerpoint/2010/main" val="502839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D240636-CBAC-374F-CD88-6757DA770273}"/>
              </a:ext>
            </a:extLst>
          </p:cNvPr>
          <p:cNvSpPr txBox="1">
            <a:spLocks/>
          </p:cNvSpPr>
          <p:nvPr/>
        </p:nvSpPr>
        <p:spPr>
          <a:xfrm>
            <a:off x="558800" y="1225608"/>
            <a:ext cx="11214100" cy="4410081"/>
          </a:xfrm>
          <a:prstGeom prst="rect">
            <a:avLst/>
          </a:prstGeom>
        </p:spPr>
        <p:txBody>
          <a:bodyPr vert="horz" lIns="91440" tIns="45720" rIns="91440" bIns="45720" rtlCol="0" anchor="t" anchorCtr="0">
            <a:normAutofit/>
          </a:bodyPr>
          <a:lstStyle>
            <a:lvl1pPr algn="l" defTabSz="914400" rtl="0" eaLnBrk="1" latinLnBrk="0" hangingPunct="1">
              <a:spcBef>
                <a:spcPct val="0"/>
              </a:spcBef>
              <a:buNone/>
              <a:defRPr sz="2800" kern="1200">
                <a:solidFill>
                  <a:schemeClr val="bg2">
                    <a:lumMod val="25000"/>
                  </a:schemeClr>
                </a:solidFill>
                <a:latin typeface="+mn-lt"/>
                <a:ea typeface="+mj-ea"/>
                <a:cs typeface="+mj-cs"/>
              </a:defRPr>
            </a:lvl1pPr>
          </a:lstStyle>
          <a:p>
            <a:r>
              <a:rPr lang="en-US" dirty="0" err="1"/>
              <a:t>ThankYou</a:t>
            </a:r>
            <a:endParaRPr lang="en-US" dirty="0"/>
          </a:p>
        </p:txBody>
      </p:sp>
    </p:spTree>
    <p:extLst>
      <p:ext uri="{BB962C8B-B14F-4D97-AF65-F5344CB8AC3E}">
        <p14:creationId xmlns:p14="http://schemas.microsoft.com/office/powerpoint/2010/main" val="12518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BBCF-D43D-4200-B74D-719B6FD93BF2}"/>
              </a:ext>
            </a:extLst>
          </p:cNvPr>
          <p:cNvSpPr>
            <a:spLocks noGrp="1"/>
          </p:cNvSpPr>
          <p:nvPr>
            <p:ph type="title"/>
          </p:nvPr>
        </p:nvSpPr>
        <p:spPr/>
        <p:txBody>
          <a:bodyPr/>
          <a:lstStyle/>
          <a:p>
            <a:r>
              <a:rPr lang="en-US" b="1" dirty="0"/>
              <a:t>Analysis Steps:</a:t>
            </a:r>
          </a:p>
        </p:txBody>
      </p:sp>
      <p:sp>
        <p:nvSpPr>
          <p:cNvPr id="8" name="Content Placeholder 7">
            <a:extLst>
              <a:ext uri="{FF2B5EF4-FFF2-40B4-BE49-F238E27FC236}">
                <a16:creationId xmlns:a16="http://schemas.microsoft.com/office/drawing/2014/main" id="{B7695B41-9971-7E4F-AEED-D98D74693D09}"/>
              </a:ext>
            </a:extLst>
          </p:cNvPr>
          <p:cNvSpPr>
            <a:spLocks noGrp="1"/>
          </p:cNvSpPr>
          <p:nvPr>
            <p:ph sz="quarter" idx="10"/>
          </p:nvPr>
        </p:nvSpPr>
        <p:spPr>
          <a:xfrm>
            <a:off x="1039854" y="1447800"/>
            <a:ext cx="10362154" cy="3652194"/>
          </a:xfrm>
        </p:spPr>
        <p:txBody>
          <a:bodyPr>
            <a:noAutofit/>
          </a:bodyPr>
          <a:lstStyle/>
          <a:p>
            <a:pPr marL="342900" indent="-342900">
              <a:buFont typeface="Arial" panose="020B0604020202020204" pitchFamily="34" charset="0"/>
              <a:buChar char="•"/>
            </a:pPr>
            <a:r>
              <a:rPr lang="en-US" sz="2000" b="1" u="sng" dirty="0">
                <a:solidFill>
                  <a:schemeClr val="tx1"/>
                </a:solidFill>
              </a:rPr>
              <a:t>Data Cleaning: </a:t>
            </a:r>
            <a:r>
              <a:rPr lang="en-US" sz="2000" dirty="0">
                <a:solidFill>
                  <a:schemeClr val="tx1"/>
                </a:solidFill>
              </a:rPr>
              <a:t>Check for missing or corrupt data and remove it if necessary. Also, remove outliers or data that doesn't belong.</a:t>
            </a:r>
          </a:p>
          <a:p>
            <a:pPr marL="342900" indent="-342900">
              <a:buFont typeface="Arial" panose="020B0604020202020204" pitchFamily="34" charset="0"/>
              <a:buChar char="•"/>
            </a:pPr>
            <a:r>
              <a:rPr lang="en-US" sz="2000" b="1" u="sng" dirty="0">
                <a:solidFill>
                  <a:schemeClr val="tx1"/>
                </a:solidFill>
              </a:rPr>
              <a:t>Data Exploration: </a:t>
            </a:r>
            <a:r>
              <a:rPr lang="en-US" sz="2000" dirty="0">
                <a:solidFill>
                  <a:schemeClr val="tx1"/>
                </a:solidFill>
              </a:rPr>
              <a:t>Examine the distribution of the variable by plotting it as a histogram, box plot, or density plot. Calculate basic statistics such as mean, median, and standard deviation.</a:t>
            </a:r>
          </a:p>
          <a:p>
            <a:pPr marL="342900" indent="-342900">
              <a:buFont typeface="Arial" panose="020B0604020202020204" pitchFamily="34" charset="0"/>
              <a:buChar char="•"/>
            </a:pPr>
            <a:r>
              <a:rPr lang="en-US" sz="2000" b="1" u="sng" dirty="0">
                <a:solidFill>
                  <a:schemeClr val="tx1"/>
                </a:solidFill>
              </a:rPr>
              <a:t>Univariate Visualization: </a:t>
            </a:r>
            <a:r>
              <a:rPr lang="en-US" sz="2000" dirty="0">
                <a:solidFill>
                  <a:schemeClr val="tx1"/>
                </a:solidFill>
              </a:rPr>
              <a:t>Choose the best visualization that represents the data well. Common univariate visualizations include histogram, density plot, box plot, and bar chart.</a:t>
            </a:r>
          </a:p>
          <a:p>
            <a:pPr marL="342900" indent="-342900">
              <a:buFont typeface="Arial" panose="020B0604020202020204" pitchFamily="34" charset="0"/>
              <a:buChar char="•"/>
            </a:pPr>
            <a:r>
              <a:rPr lang="en-US" sz="2000" b="1" u="sng" dirty="0">
                <a:solidFill>
                  <a:schemeClr val="tx1"/>
                </a:solidFill>
              </a:rPr>
              <a:t>Bivariate Visualization: </a:t>
            </a:r>
            <a:r>
              <a:rPr lang="en-US" sz="2000" dirty="0">
                <a:solidFill>
                  <a:schemeClr val="tx1"/>
                </a:solidFill>
              </a:rPr>
              <a:t>Choose the best visualization that represents the relationship between the two variables well. Common bivariate visualizations include scatter plot, line plot, and heat map.</a:t>
            </a:r>
          </a:p>
          <a:p>
            <a:pPr marL="342900" indent="-342900">
              <a:buFont typeface="Arial" panose="020B0604020202020204" pitchFamily="34" charset="0"/>
              <a:buChar char="•"/>
            </a:pPr>
            <a:r>
              <a:rPr lang="en-US" sz="2000" b="1" u="sng" dirty="0">
                <a:solidFill>
                  <a:schemeClr val="tx1"/>
                </a:solidFill>
              </a:rPr>
              <a:t>Interpret the Visualization: </a:t>
            </a:r>
            <a:r>
              <a:rPr lang="en-US" sz="2000" dirty="0">
                <a:solidFill>
                  <a:schemeClr val="tx1"/>
                </a:solidFill>
              </a:rPr>
              <a:t>Interpret the visualization by examining the relationship between the two variables. Look for patterns, trends, and correlations.</a:t>
            </a:r>
            <a:endParaRPr lang="en-US" sz="2000" dirty="0">
              <a:solidFill>
                <a:schemeClr val="tx1"/>
              </a:solidFill>
              <a:cs typeface="Segoe UI Semibold" panose="020B0702040204020203" pitchFamily="34" charset="0"/>
            </a:endParaRPr>
          </a:p>
        </p:txBody>
      </p:sp>
    </p:spTree>
    <p:extLst>
      <p:ext uri="{BB962C8B-B14F-4D97-AF65-F5344CB8AC3E}">
        <p14:creationId xmlns:p14="http://schemas.microsoft.com/office/powerpoint/2010/main" val="746077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BBCF-D43D-4200-B74D-719B6FD93BF2}"/>
              </a:ext>
            </a:extLst>
          </p:cNvPr>
          <p:cNvSpPr>
            <a:spLocks noGrp="1"/>
          </p:cNvSpPr>
          <p:nvPr>
            <p:ph type="title"/>
          </p:nvPr>
        </p:nvSpPr>
        <p:spPr/>
        <p:txBody>
          <a:bodyPr/>
          <a:lstStyle/>
          <a:p>
            <a:r>
              <a:rPr lang="en-US" b="1" dirty="0"/>
              <a:t>Data Cleaning:</a:t>
            </a:r>
          </a:p>
        </p:txBody>
      </p:sp>
      <p:sp>
        <p:nvSpPr>
          <p:cNvPr id="8" name="Content Placeholder 7">
            <a:extLst>
              <a:ext uri="{FF2B5EF4-FFF2-40B4-BE49-F238E27FC236}">
                <a16:creationId xmlns:a16="http://schemas.microsoft.com/office/drawing/2014/main" id="{B7695B41-9971-7E4F-AEED-D98D74693D09}"/>
              </a:ext>
            </a:extLst>
          </p:cNvPr>
          <p:cNvSpPr>
            <a:spLocks noGrp="1"/>
          </p:cNvSpPr>
          <p:nvPr>
            <p:ph sz="quarter" idx="10"/>
          </p:nvPr>
        </p:nvSpPr>
        <p:spPr>
          <a:xfrm>
            <a:off x="1039854" y="1447800"/>
            <a:ext cx="10362154" cy="3652194"/>
          </a:xfrm>
        </p:spPr>
        <p:txBody>
          <a:bodyPr>
            <a:noAutofit/>
          </a:bodyPr>
          <a:lstStyle/>
          <a:p>
            <a:pPr marL="342900" indent="-342900">
              <a:buFont typeface="Arial" panose="020B0604020202020204" pitchFamily="34" charset="0"/>
              <a:buChar char="•"/>
            </a:pPr>
            <a:r>
              <a:rPr lang="en-US" sz="2000" dirty="0">
                <a:solidFill>
                  <a:schemeClr val="tx1"/>
                </a:solidFill>
                <a:cs typeface="Segoe UI Semibold" panose="020B0702040204020203" pitchFamily="34" charset="0"/>
              </a:rPr>
              <a:t>Given dataset containing 111 columns.</a:t>
            </a:r>
          </a:p>
          <a:p>
            <a:pPr marL="342900" indent="-342900">
              <a:buFont typeface="Arial" panose="020B0604020202020204" pitchFamily="34" charset="0"/>
              <a:buChar char="•"/>
            </a:pPr>
            <a:r>
              <a:rPr lang="en-US" sz="2000" dirty="0">
                <a:solidFill>
                  <a:schemeClr val="tx1"/>
                </a:solidFill>
                <a:cs typeface="Segoe UI Semibold" panose="020B0702040204020203" pitchFamily="34" charset="0"/>
              </a:rPr>
              <a:t>We dropped the columns which were having more than 50% nulls and were left with  54 columns.</a:t>
            </a:r>
          </a:p>
          <a:p>
            <a:pPr marL="342900" indent="-342900">
              <a:buFont typeface="Arial" panose="020B0604020202020204" pitchFamily="34" charset="0"/>
              <a:buChar char="•"/>
            </a:pPr>
            <a:r>
              <a:rPr lang="en-US" sz="2000" dirty="0">
                <a:solidFill>
                  <a:schemeClr val="tx1"/>
                </a:solidFill>
                <a:cs typeface="Segoe UI Semibold" panose="020B0702040204020203" pitchFamily="34" charset="0"/>
              </a:rPr>
              <a:t>Still, we had 11 columns left, which contain null values.</a:t>
            </a:r>
          </a:p>
          <a:p>
            <a:pPr marL="342900" indent="-342900">
              <a:buFont typeface="Arial" panose="020B0604020202020204" pitchFamily="34" charset="0"/>
              <a:buChar char="•"/>
            </a:pPr>
            <a:r>
              <a:rPr lang="en-US" sz="2000" dirty="0">
                <a:solidFill>
                  <a:schemeClr val="tx1"/>
                </a:solidFill>
                <a:cs typeface="Segoe UI Semibold" panose="020B0702040204020203" pitchFamily="34" charset="0"/>
              </a:rPr>
              <a:t>For non- numeric columns: nulls were replaced with dummy placeholder ‘Missing value’</a:t>
            </a:r>
          </a:p>
          <a:p>
            <a:pPr marL="342900" indent="-342900">
              <a:buFont typeface="Arial" panose="020B0604020202020204" pitchFamily="34" charset="0"/>
              <a:buChar char="•"/>
            </a:pPr>
            <a:r>
              <a:rPr lang="en-US" sz="2000" dirty="0">
                <a:solidFill>
                  <a:schemeClr val="tx1"/>
                </a:solidFill>
                <a:cs typeface="Segoe UI Semibold" panose="020B0702040204020203" pitchFamily="34" charset="0"/>
              </a:rPr>
              <a:t>For numeric columns: We tried using KNN imputer. </a:t>
            </a:r>
          </a:p>
          <a:p>
            <a:r>
              <a:rPr lang="en-US" sz="2000" dirty="0">
                <a:solidFill>
                  <a:schemeClr val="tx1"/>
                </a:solidFill>
                <a:cs typeface="Segoe UI Semibold" panose="020B0702040204020203" pitchFamily="34" charset="0"/>
              </a:rPr>
              <a:t>       But we found that for column ‘</a:t>
            </a:r>
            <a:r>
              <a:rPr lang="en-US" sz="2000" dirty="0" err="1">
                <a:solidFill>
                  <a:schemeClr val="tx1"/>
                </a:solidFill>
                <a:cs typeface="Segoe UI Semibold" panose="020B0702040204020203" pitchFamily="34" charset="0"/>
              </a:rPr>
              <a:t>pub_rec_bankruptcies</a:t>
            </a:r>
            <a:r>
              <a:rPr lang="en-US" sz="2000" dirty="0">
                <a:solidFill>
                  <a:schemeClr val="tx1"/>
                </a:solidFill>
                <a:cs typeface="Segoe UI Semibold" panose="020B0702040204020203" pitchFamily="34" charset="0"/>
              </a:rPr>
              <a:t>’, most people are getting assigned a value of 1, which we don't think should be correct as most people would not have a single bankruptcy. So, we believe that we are losing a lot of data when we select only numeric features to compute using KNN imputer. Then, we settled with filling  missing values with median only.</a:t>
            </a:r>
          </a:p>
          <a:p>
            <a:endParaRPr lang="en-US" sz="2000" dirty="0">
              <a:solidFill>
                <a:schemeClr val="tx1"/>
              </a:solidFill>
              <a:cs typeface="Segoe UI Semibold" panose="020B0702040204020203" pitchFamily="34" charset="0"/>
            </a:endParaRPr>
          </a:p>
        </p:txBody>
      </p:sp>
    </p:spTree>
    <p:extLst>
      <p:ext uri="{BB962C8B-B14F-4D97-AF65-F5344CB8AC3E}">
        <p14:creationId xmlns:p14="http://schemas.microsoft.com/office/powerpoint/2010/main" val="567238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BBCF-D43D-4200-B74D-719B6FD93BF2}"/>
              </a:ext>
            </a:extLst>
          </p:cNvPr>
          <p:cNvSpPr>
            <a:spLocks noGrp="1"/>
          </p:cNvSpPr>
          <p:nvPr>
            <p:ph type="title"/>
          </p:nvPr>
        </p:nvSpPr>
        <p:spPr/>
        <p:txBody>
          <a:bodyPr/>
          <a:lstStyle/>
          <a:p>
            <a:r>
              <a:rPr lang="en-US" b="1" dirty="0"/>
              <a:t>Data Cleaning:</a:t>
            </a:r>
          </a:p>
        </p:txBody>
      </p:sp>
      <p:sp>
        <p:nvSpPr>
          <p:cNvPr id="8" name="Content Placeholder 7">
            <a:extLst>
              <a:ext uri="{FF2B5EF4-FFF2-40B4-BE49-F238E27FC236}">
                <a16:creationId xmlns:a16="http://schemas.microsoft.com/office/drawing/2014/main" id="{B7695B41-9971-7E4F-AEED-D98D74693D09}"/>
              </a:ext>
            </a:extLst>
          </p:cNvPr>
          <p:cNvSpPr>
            <a:spLocks noGrp="1"/>
          </p:cNvSpPr>
          <p:nvPr>
            <p:ph sz="quarter" idx="10"/>
          </p:nvPr>
        </p:nvSpPr>
        <p:spPr>
          <a:xfrm>
            <a:off x="1039854" y="1447800"/>
            <a:ext cx="10362154" cy="3652194"/>
          </a:xfrm>
        </p:spPr>
        <p:txBody>
          <a:bodyPr>
            <a:noAutofit/>
          </a:bodyPr>
          <a:lstStyle/>
          <a:p>
            <a:pPr marL="342900" indent="-342900">
              <a:buFont typeface="Arial" panose="020B0604020202020204" pitchFamily="34" charset="0"/>
              <a:buChar char="•"/>
            </a:pPr>
            <a:r>
              <a:rPr lang="en-US" sz="2000" dirty="0">
                <a:solidFill>
                  <a:schemeClr val="tx1"/>
                </a:solidFill>
                <a:cs typeface="Segoe UI Semibold" panose="020B0702040204020203" pitchFamily="34" charset="0"/>
              </a:rPr>
              <a:t>Then we dropped the columns having only one value</a:t>
            </a:r>
          </a:p>
          <a:p>
            <a:pPr marL="342900" indent="-342900">
              <a:buFont typeface="Arial" panose="020B0604020202020204" pitchFamily="34" charset="0"/>
              <a:buChar char="•"/>
            </a:pPr>
            <a:r>
              <a:rPr lang="en-US" sz="2000" dirty="0">
                <a:solidFill>
                  <a:schemeClr val="tx1"/>
                </a:solidFill>
                <a:cs typeface="Segoe UI Semibold" panose="020B0702040204020203" pitchFamily="34" charset="0"/>
              </a:rPr>
              <a:t>Fixed the data type for interest rate col(removing %) and term(removing ‘months’).</a:t>
            </a:r>
          </a:p>
          <a:p>
            <a:pPr marL="342900" indent="-342900">
              <a:buFont typeface="Arial" panose="020B0604020202020204" pitchFamily="34" charset="0"/>
              <a:buChar char="•"/>
            </a:pPr>
            <a:r>
              <a:rPr lang="en-US" sz="2000" dirty="0">
                <a:solidFill>
                  <a:schemeClr val="tx1"/>
                </a:solidFill>
                <a:cs typeface="Segoe UI Semibold" panose="020B0702040204020203" pitchFamily="34" charset="0"/>
              </a:rPr>
              <a:t>We analyzed that there is a huge inconsistency in data contained in df2(filter dataset where Principal Remaining should be 0 in case of </a:t>
            </a:r>
            <a:r>
              <a:rPr lang="en-US" sz="2000" dirty="0" err="1">
                <a:solidFill>
                  <a:schemeClr val="tx1"/>
                </a:solidFill>
                <a:cs typeface="Segoe UI Semibold" panose="020B0702040204020203" pitchFamily="34" charset="0"/>
              </a:rPr>
              <a:t>loan_status</a:t>
            </a:r>
            <a:r>
              <a:rPr lang="en-US" sz="2000" dirty="0">
                <a:solidFill>
                  <a:schemeClr val="tx1"/>
                </a:solidFill>
                <a:cs typeface="Segoe UI Semibold" panose="020B0702040204020203" pitchFamily="34" charset="0"/>
              </a:rPr>
              <a:t> Fully Paid). When we subtract the loan amount with total principal paid, the difference remains vary large in above shown cases. We might be reading something wrong. So, for the sake of keeping the analysis consistent, we added new column '</a:t>
            </a:r>
            <a:r>
              <a:rPr lang="en-US" sz="2000" dirty="0" err="1">
                <a:solidFill>
                  <a:schemeClr val="tx1"/>
                </a:solidFill>
                <a:cs typeface="Segoe UI Semibold" panose="020B0702040204020203" pitchFamily="34" charset="0"/>
              </a:rPr>
              <a:t>prncp_rem</a:t>
            </a:r>
            <a:r>
              <a:rPr lang="en-US" sz="2000" dirty="0">
                <a:solidFill>
                  <a:schemeClr val="tx1"/>
                </a:solidFill>
                <a:cs typeface="Segoe UI Semibold" panose="020B0702040204020203" pitchFamily="34" charset="0"/>
              </a:rPr>
              <a:t>' and assigned </a:t>
            </a:r>
            <a:r>
              <a:rPr lang="en-US" sz="2000" dirty="0" err="1">
                <a:solidFill>
                  <a:schemeClr val="tx1"/>
                </a:solidFill>
                <a:cs typeface="Segoe UI Semibold" panose="020B0702040204020203" pitchFamily="34" charset="0"/>
              </a:rPr>
              <a:t>prncp_rem</a:t>
            </a:r>
            <a:r>
              <a:rPr lang="en-US" sz="2000" dirty="0">
                <a:solidFill>
                  <a:schemeClr val="tx1"/>
                </a:solidFill>
                <a:cs typeface="Segoe UI Semibold" panose="020B0702040204020203" pitchFamily="34" charset="0"/>
              </a:rPr>
              <a:t> as 0 when the loan is marked as fully paid.</a:t>
            </a:r>
          </a:p>
          <a:p>
            <a:pPr marL="342900" indent="-342900">
              <a:buFont typeface="Arial" panose="020B0604020202020204" pitchFamily="34" charset="0"/>
              <a:buChar char="•"/>
            </a:pPr>
            <a:r>
              <a:rPr lang="en-US" sz="2000" dirty="0">
                <a:solidFill>
                  <a:schemeClr val="tx1"/>
                </a:solidFill>
                <a:cs typeface="Segoe UI Semibold" panose="020B0702040204020203" pitchFamily="34" charset="0"/>
              </a:rPr>
              <a:t> We removed </a:t>
            </a:r>
            <a:r>
              <a:rPr lang="en-US" sz="2000" dirty="0" err="1">
                <a:solidFill>
                  <a:schemeClr val="tx1"/>
                </a:solidFill>
                <a:cs typeface="Segoe UI Semibold" panose="020B0702040204020203" pitchFamily="34" charset="0"/>
              </a:rPr>
              <a:t>url</a:t>
            </a:r>
            <a:r>
              <a:rPr lang="en-US" sz="2000" dirty="0">
                <a:solidFill>
                  <a:schemeClr val="tx1"/>
                </a:solidFill>
                <a:cs typeface="Segoe UI Semibold" panose="020B0702040204020203" pitchFamily="34" charset="0"/>
              </a:rPr>
              <a:t>, desc </a:t>
            </a:r>
            <a:r>
              <a:rPr lang="en-US" sz="2000" dirty="0" err="1">
                <a:solidFill>
                  <a:schemeClr val="tx1"/>
                </a:solidFill>
                <a:cs typeface="Segoe UI Semibold" panose="020B0702040204020203" pitchFamily="34" charset="0"/>
              </a:rPr>
              <a:t>zip_code</a:t>
            </a:r>
            <a:r>
              <a:rPr lang="en-US" sz="2000" dirty="0">
                <a:solidFill>
                  <a:schemeClr val="tx1"/>
                </a:solidFill>
                <a:cs typeface="Segoe UI Semibold" panose="020B0702040204020203" pitchFamily="34" charset="0"/>
              </a:rPr>
              <a:t> column as well, which seems not having relevant data to be analyzed.</a:t>
            </a:r>
          </a:p>
          <a:p>
            <a:pPr marL="342900" indent="-342900">
              <a:buFont typeface="Arial" panose="020B0604020202020204" pitchFamily="34" charset="0"/>
              <a:buChar char="•"/>
            </a:pPr>
            <a:r>
              <a:rPr lang="en-US" sz="2000" dirty="0">
                <a:solidFill>
                  <a:schemeClr val="tx1"/>
                </a:solidFill>
                <a:cs typeface="Segoe UI Semibold" panose="020B0702040204020203" pitchFamily="34" charset="0"/>
              </a:rPr>
              <a:t>Finally, we left with 38 columns for analyzing the data.</a:t>
            </a:r>
          </a:p>
          <a:p>
            <a:pPr marL="342900" indent="-342900">
              <a:buFont typeface="Arial" panose="020B0604020202020204" pitchFamily="34" charset="0"/>
              <a:buChar char="•"/>
            </a:pPr>
            <a:r>
              <a:rPr lang="en-US" sz="2000" dirty="0">
                <a:solidFill>
                  <a:schemeClr val="tx1"/>
                </a:solidFill>
                <a:cs typeface="Segoe UI Semibold" panose="020B0702040204020203" pitchFamily="34" charset="0"/>
              </a:rPr>
              <a:t>We filtered on </a:t>
            </a:r>
            <a:r>
              <a:rPr lang="en-US" sz="2000" dirty="0" err="1">
                <a:solidFill>
                  <a:schemeClr val="tx1"/>
                </a:solidFill>
                <a:cs typeface="Segoe UI Semibold" panose="020B0702040204020203" pitchFamily="34" charset="0"/>
              </a:rPr>
              <a:t>loan_status</a:t>
            </a:r>
            <a:r>
              <a:rPr lang="en-US" sz="2000" dirty="0">
                <a:solidFill>
                  <a:schemeClr val="tx1"/>
                </a:solidFill>
                <a:cs typeface="Segoe UI Semibold" panose="020B0702040204020203" pitchFamily="34" charset="0"/>
              </a:rPr>
              <a:t> and kept only ‘Fully Paid’ and ‘Charged off’ rows.</a:t>
            </a:r>
          </a:p>
        </p:txBody>
      </p:sp>
    </p:spTree>
    <p:extLst>
      <p:ext uri="{BB962C8B-B14F-4D97-AF65-F5344CB8AC3E}">
        <p14:creationId xmlns:p14="http://schemas.microsoft.com/office/powerpoint/2010/main" val="3976472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BBCF-D43D-4200-B74D-719B6FD93BF2}"/>
              </a:ext>
            </a:extLst>
          </p:cNvPr>
          <p:cNvSpPr>
            <a:spLocks noGrp="1"/>
          </p:cNvSpPr>
          <p:nvPr>
            <p:ph type="title"/>
          </p:nvPr>
        </p:nvSpPr>
        <p:spPr/>
        <p:txBody>
          <a:bodyPr/>
          <a:lstStyle/>
          <a:p>
            <a:r>
              <a:rPr lang="en-US" b="1" dirty="0"/>
              <a:t>Bivariate Analysis for dropping highly correlated columns</a:t>
            </a:r>
          </a:p>
        </p:txBody>
      </p:sp>
      <p:sp>
        <p:nvSpPr>
          <p:cNvPr id="8" name="Content Placeholder 7">
            <a:extLst>
              <a:ext uri="{FF2B5EF4-FFF2-40B4-BE49-F238E27FC236}">
                <a16:creationId xmlns:a16="http://schemas.microsoft.com/office/drawing/2014/main" id="{B7695B41-9971-7E4F-AEED-D98D74693D09}"/>
              </a:ext>
            </a:extLst>
          </p:cNvPr>
          <p:cNvSpPr>
            <a:spLocks noGrp="1"/>
          </p:cNvSpPr>
          <p:nvPr>
            <p:ph sz="quarter" idx="10"/>
          </p:nvPr>
        </p:nvSpPr>
        <p:spPr>
          <a:xfrm>
            <a:off x="1039854" y="1447800"/>
            <a:ext cx="10362154" cy="3652194"/>
          </a:xfrm>
        </p:spPr>
        <p:txBody>
          <a:bodyPr>
            <a:noAutofit/>
          </a:bodyPr>
          <a:lstStyle/>
          <a:p>
            <a:pPr marL="342900" indent="-342900">
              <a:buFont typeface="Arial" panose="020B0604020202020204" pitchFamily="34" charset="0"/>
              <a:buChar char="•"/>
            </a:pPr>
            <a:r>
              <a:rPr lang="en-US" sz="2000" dirty="0">
                <a:solidFill>
                  <a:schemeClr val="tx1"/>
                </a:solidFill>
                <a:cs typeface="Segoe UI Semibold" panose="020B0702040204020203" pitchFamily="34" charset="0"/>
              </a:rPr>
              <a:t>Tried finding and dropping highly corelated columns using </a:t>
            </a:r>
            <a:r>
              <a:rPr lang="en-US" sz="2000" dirty="0" err="1">
                <a:solidFill>
                  <a:schemeClr val="tx1"/>
                </a:solidFill>
                <a:cs typeface="Segoe UI Semibold" panose="020B0702040204020203" pitchFamily="34" charset="0"/>
              </a:rPr>
              <a:t>clustermap</a:t>
            </a:r>
            <a:r>
              <a:rPr lang="en-US" sz="2000" dirty="0">
                <a:solidFill>
                  <a:schemeClr val="tx1"/>
                </a:solidFill>
                <a:cs typeface="Segoe UI Semibold" panose="020B0702040204020203" pitchFamily="34" charset="0"/>
              </a:rPr>
              <a:t>.</a:t>
            </a:r>
          </a:p>
          <a:p>
            <a:pPr marL="342900" indent="-342900">
              <a:buFont typeface="Arial" panose="020B0604020202020204" pitchFamily="34" charset="0"/>
              <a:buChar char="•"/>
            </a:pPr>
            <a:endParaRPr lang="en-US" sz="2000" dirty="0">
              <a:solidFill>
                <a:schemeClr val="tx1"/>
              </a:solidFill>
              <a:cs typeface="Segoe UI Semibold" panose="020B0702040204020203" pitchFamily="34" charset="0"/>
            </a:endParaRPr>
          </a:p>
        </p:txBody>
      </p:sp>
      <p:pic>
        <p:nvPicPr>
          <p:cNvPr id="6" name="Picture 5" descr="Chart, timeline&#10;&#10;Description automatically generated">
            <a:extLst>
              <a:ext uri="{FF2B5EF4-FFF2-40B4-BE49-F238E27FC236}">
                <a16:creationId xmlns:a16="http://schemas.microsoft.com/office/drawing/2014/main" id="{6D9063AF-97A3-0B21-2684-1309F3F53715}"/>
              </a:ext>
            </a:extLst>
          </p:cNvPr>
          <p:cNvPicPr>
            <a:picLocks noChangeAspect="1"/>
          </p:cNvPicPr>
          <p:nvPr/>
        </p:nvPicPr>
        <p:blipFill>
          <a:blip r:embed="rId2"/>
          <a:stretch>
            <a:fillRect/>
          </a:stretch>
        </p:blipFill>
        <p:spPr>
          <a:xfrm>
            <a:off x="1278292" y="1892932"/>
            <a:ext cx="4329793" cy="3842984"/>
          </a:xfrm>
          <a:prstGeom prst="rect">
            <a:avLst/>
          </a:prstGeom>
        </p:spPr>
      </p:pic>
      <p:pic>
        <p:nvPicPr>
          <p:cNvPr id="11" name="Picture 10" descr="Chart&#10;&#10;Description automatically generated">
            <a:extLst>
              <a:ext uri="{FF2B5EF4-FFF2-40B4-BE49-F238E27FC236}">
                <a16:creationId xmlns:a16="http://schemas.microsoft.com/office/drawing/2014/main" id="{A79AACA8-176A-60DD-0333-1879535CCA07}"/>
              </a:ext>
            </a:extLst>
          </p:cNvPr>
          <p:cNvPicPr>
            <a:picLocks noChangeAspect="1"/>
          </p:cNvPicPr>
          <p:nvPr/>
        </p:nvPicPr>
        <p:blipFill>
          <a:blip r:embed="rId3"/>
          <a:stretch>
            <a:fillRect/>
          </a:stretch>
        </p:blipFill>
        <p:spPr>
          <a:xfrm>
            <a:off x="6980077" y="1996751"/>
            <a:ext cx="4285860" cy="3933226"/>
          </a:xfrm>
          <a:prstGeom prst="rect">
            <a:avLst/>
          </a:prstGeom>
        </p:spPr>
      </p:pic>
      <p:sp>
        <p:nvSpPr>
          <p:cNvPr id="12" name="Rectangle 11">
            <a:extLst>
              <a:ext uri="{FF2B5EF4-FFF2-40B4-BE49-F238E27FC236}">
                <a16:creationId xmlns:a16="http://schemas.microsoft.com/office/drawing/2014/main" id="{9BE69E1A-19A1-1EB8-614B-C3D4A0CE4C50}"/>
              </a:ext>
            </a:extLst>
          </p:cNvPr>
          <p:cNvSpPr/>
          <p:nvPr/>
        </p:nvSpPr>
        <p:spPr>
          <a:xfrm>
            <a:off x="1651518" y="6046237"/>
            <a:ext cx="3704253" cy="5225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Before</a:t>
            </a:r>
          </a:p>
        </p:txBody>
      </p:sp>
      <p:sp>
        <p:nvSpPr>
          <p:cNvPr id="13" name="Rectangle 12">
            <a:extLst>
              <a:ext uri="{FF2B5EF4-FFF2-40B4-BE49-F238E27FC236}">
                <a16:creationId xmlns:a16="http://schemas.microsoft.com/office/drawing/2014/main" id="{379112C3-4A87-53DD-A96B-CC0063C9085F}"/>
              </a:ext>
            </a:extLst>
          </p:cNvPr>
          <p:cNvSpPr/>
          <p:nvPr/>
        </p:nvSpPr>
        <p:spPr>
          <a:xfrm>
            <a:off x="7270880" y="6148687"/>
            <a:ext cx="3704253" cy="5225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After dropping 5 more highly correlated columns</a:t>
            </a:r>
          </a:p>
        </p:txBody>
      </p:sp>
    </p:spTree>
    <p:extLst>
      <p:ext uri="{BB962C8B-B14F-4D97-AF65-F5344CB8AC3E}">
        <p14:creationId xmlns:p14="http://schemas.microsoft.com/office/powerpoint/2010/main" val="3963372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BBCF-D43D-4200-B74D-719B6FD93BF2}"/>
              </a:ext>
            </a:extLst>
          </p:cNvPr>
          <p:cNvSpPr>
            <a:spLocks noGrp="1"/>
          </p:cNvSpPr>
          <p:nvPr>
            <p:ph type="title"/>
          </p:nvPr>
        </p:nvSpPr>
        <p:spPr/>
        <p:txBody>
          <a:bodyPr/>
          <a:lstStyle/>
          <a:p>
            <a:r>
              <a:rPr lang="en-US" b="1" dirty="0"/>
              <a:t>Univariate Analysis</a:t>
            </a:r>
          </a:p>
        </p:txBody>
      </p:sp>
      <p:pic>
        <p:nvPicPr>
          <p:cNvPr id="4" name="Picture 3">
            <a:extLst>
              <a:ext uri="{FF2B5EF4-FFF2-40B4-BE49-F238E27FC236}">
                <a16:creationId xmlns:a16="http://schemas.microsoft.com/office/drawing/2014/main" id="{73D4FC56-D9DF-B951-8D18-A08D6D74C8AB}"/>
              </a:ext>
            </a:extLst>
          </p:cNvPr>
          <p:cNvPicPr>
            <a:picLocks noChangeAspect="1"/>
          </p:cNvPicPr>
          <p:nvPr/>
        </p:nvPicPr>
        <p:blipFill>
          <a:blip r:embed="rId2"/>
          <a:stretch>
            <a:fillRect/>
          </a:stretch>
        </p:blipFill>
        <p:spPr>
          <a:xfrm>
            <a:off x="1285555" y="1189866"/>
            <a:ext cx="9620889" cy="5490853"/>
          </a:xfrm>
          <a:prstGeom prst="rect">
            <a:avLst/>
          </a:prstGeom>
        </p:spPr>
      </p:pic>
    </p:spTree>
    <p:extLst>
      <p:ext uri="{BB962C8B-B14F-4D97-AF65-F5344CB8AC3E}">
        <p14:creationId xmlns:p14="http://schemas.microsoft.com/office/powerpoint/2010/main" val="4093651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BBCF-D43D-4200-B74D-719B6FD93BF2}"/>
              </a:ext>
            </a:extLst>
          </p:cNvPr>
          <p:cNvSpPr>
            <a:spLocks noGrp="1"/>
          </p:cNvSpPr>
          <p:nvPr>
            <p:ph type="title"/>
          </p:nvPr>
        </p:nvSpPr>
        <p:spPr/>
        <p:txBody>
          <a:bodyPr/>
          <a:lstStyle/>
          <a:p>
            <a:r>
              <a:rPr lang="en-US" b="1" dirty="0"/>
              <a:t>Univariate Analysis</a:t>
            </a:r>
          </a:p>
        </p:txBody>
      </p:sp>
      <p:pic>
        <p:nvPicPr>
          <p:cNvPr id="5" name="Picture 4">
            <a:extLst>
              <a:ext uri="{FF2B5EF4-FFF2-40B4-BE49-F238E27FC236}">
                <a16:creationId xmlns:a16="http://schemas.microsoft.com/office/drawing/2014/main" id="{D5927277-80C0-AA95-0866-2B0E88327328}"/>
              </a:ext>
            </a:extLst>
          </p:cNvPr>
          <p:cNvPicPr>
            <a:picLocks noChangeAspect="1"/>
          </p:cNvPicPr>
          <p:nvPr/>
        </p:nvPicPr>
        <p:blipFill>
          <a:blip r:embed="rId2"/>
          <a:stretch>
            <a:fillRect/>
          </a:stretch>
        </p:blipFill>
        <p:spPr>
          <a:xfrm>
            <a:off x="1876333" y="1289843"/>
            <a:ext cx="8123242" cy="5456190"/>
          </a:xfrm>
          <a:prstGeom prst="rect">
            <a:avLst/>
          </a:prstGeom>
        </p:spPr>
      </p:pic>
    </p:spTree>
    <p:extLst>
      <p:ext uri="{BB962C8B-B14F-4D97-AF65-F5344CB8AC3E}">
        <p14:creationId xmlns:p14="http://schemas.microsoft.com/office/powerpoint/2010/main" val="778426929"/>
      </p:ext>
    </p:extLst>
  </p:cSld>
  <p:clrMapOvr>
    <a:masterClrMapping/>
  </p:clrMapOvr>
</p:sld>
</file>

<file path=ppt/theme/theme1.xml><?xml version="1.0" encoding="utf-8"?>
<a:theme xmlns:a="http://schemas.openxmlformats.org/drawingml/2006/main" name="WelcomeDoc">
  <a:themeElements>
    <a:clrScheme name="Custom 1">
      <a:dk1>
        <a:srgbClr val="000000"/>
      </a:dk1>
      <a:lt1>
        <a:srgbClr val="FFFFFF"/>
      </a:lt1>
      <a:dk2>
        <a:srgbClr val="44546A"/>
      </a:dk2>
      <a:lt2>
        <a:srgbClr val="E7E6E6"/>
      </a:lt2>
      <a:accent1>
        <a:srgbClr val="4472C4"/>
      </a:accent1>
      <a:accent2>
        <a:srgbClr val="CF3D1C"/>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7260247_win32_PARTIALLY" id="{2A55B3E1-7221-4CB7-8D46-F0B44C7B6A0A}" vid="{2FB531AE-9551-47D1-8C00-F27AA1896E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8AD12E-C2D9-41B2-8612-466D65B53646}">
  <ds:schemaRefs>
    <ds:schemaRef ds:uri="http://schemas.microsoft.com/sharepoint/v3/contenttype/forms"/>
  </ds:schemaRefs>
</ds:datastoreItem>
</file>

<file path=customXml/itemProps2.xml><?xml version="1.0" encoding="utf-8"?>
<ds:datastoreItem xmlns:ds="http://schemas.openxmlformats.org/officeDocument/2006/customXml" ds:itemID="{417A7A50-AAC8-434E-833F-7E27C6AD43E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82A8BBB-9391-4155-A1BE-AA1B761FAA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PowerPoint Surface Pen tutorial</Template>
  <TotalTime>172</TotalTime>
  <Words>1576</Words>
  <Application>Microsoft Office PowerPoint</Application>
  <PresentationFormat>Widescreen</PresentationFormat>
  <Paragraphs>108</Paragraphs>
  <Slides>30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-apple-system</vt:lpstr>
      <vt:lpstr>Arial</vt:lpstr>
      <vt:lpstr>Calibri</vt:lpstr>
      <vt:lpstr>Roboto</vt:lpstr>
      <vt:lpstr>Segoe UI</vt:lpstr>
      <vt:lpstr>var(--jp-cell-prompt-font-family)</vt:lpstr>
      <vt:lpstr>var(--jp-code-font-family)</vt:lpstr>
      <vt:lpstr>var(--jp-content-font-family)</vt:lpstr>
      <vt:lpstr>WelcomeDoc</vt:lpstr>
      <vt:lpstr>Lending Case Study</vt:lpstr>
      <vt:lpstr>Agenda</vt:lpstr>
      <vt:lpstr>Problem Statement</vt:lpstr>
      <vt:lpstr>Analysis Steps:</vt:lpstr>
      <vt:lpstr>Data Cleaning:</vt:lpstr>
      <vt:lpstr>Data Cleaning:</vt:lpstr>
      <vt:lpstr>Bivariate Analysis for dropping highly correlated columns</vt:lpstr>
      <vt:lpstr>Univariate Analysis</vt:lpstr>
      <vt:lpstr>Univariate Analysis</vt:lpstr>
      <vt:lpstr>Univariate Analysis</vt:lpstr>
      <vt:lpstr>Univariate Analysis</vt:lpstr>
      <vt:lpstr>Univariate Analysis</vt:lpstr>
      <vt:lpstr>Univariate Analysis</vt:lpstr>
      <vt:lpstr>Univariate Analysis</vt:lpstr>
      <vt:lpstr>Univariate Analysis</vt:lpstr>
      <vt:lpstr>Univariate Analysis</vt:lpstr>
      <vt:lpstr>Univariate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Key Findings &amp; Outcomes:</vt:lpstr>
      <vt:lpstr>Learnings: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Case Study</dc:title>
  <dc:creator>Gunjan Pandey</dc:creator>
  <cp:keywords/>
  <cp:lastModifiedBy>Pushkar Verma</cp:lastModifiedBy>
  <cp:revision>22</cp:revision>
  <dcterms:created xsi:type="dcterms:W3CDTF">2023-03-06T16:42:36Z</dcterms:created>
  <dcterms:modified xsi:type="dcterms:W3CDTF">2023-03-06T19:49:25Z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