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6" r:id="rId1"/>
  </p:sldMasterIdLst>
  <p:sldIdLst>
    <p:sldId id="256" r:id="rId2"/>
    <p:sldId id="290" r:id="rId3"/>
    <p:sldId id="257" r:id="rId4"/>
    <p:sldId id="283" r:id="rId5"/>
    <p:sldId id="258" r:id="rId6"/>
    <p:sldId id="284" r:id="rId7"/>
    <p:sldId id="285" r:id="rId8"/>
    <p:sldId id="259" r:id="rId9"/>
    <p:sldId id="275" r:id="rId10"/>
    <p:sldId id="263" r:id="rId11"/>
    <p:sldId id="261" r:id="rId12"/>
    <p:sldId id="264" r:id="rId13"/>
    <p:sldId id="267" r:id="rId14"/>
    <p:sldId id="268" r:id="rId15"/>
    <p:sldId id="269" r:id="rId16"/>
    <p:sldId id="270" r:id="rId17"/>
    <p:sldId id="272" r:id="rId18"/>
    <p:sldId id="282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9902F-0694-4C3A-844E-C38251BC3DB7}" v="482" dt="2023-08-24T00:56:52.002"/>
    <p1510:client id="{F1B3408E-2AC4-414B-B820-DF1C45A05695}" v="9" dt="2023-08-24T22:02:04.3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m Pasricha" userId="03f298b1d5d928bf" providerId="LiveId" clId="{F1B3408E-2AC4-414B-B820-DF1C45A05695}"/>
    <pc:docChg chg="custSel addSld modSld">
      <pc:chgData name="Goutam Pasricha" userId="03f298b1d5d928bf" providerId="LiveId" clId="{F1B3408E-2AC4-414B-B820-DF1C45A05695}" dt="2023-08-24T22:03:47.297" v="431" actId="207"/>
      <pc:docMkLst>
        <pc:docMk/>
      </pc:docMkLst>
      <pc:sldChg chg="modSp mod">
        <pc:chgData name="Goutam Pasricha" userId="03f298b1d5d928bf" providerId="LiveId" clId="{F1B3408E-2AC4-414B-B820-DF1C45A05695}" dt="2023-08-24T18:38:53.919" v="2" actId="1076"/>
        <pc:sldMkLst>
          <pc:docMk/>
          <pc:sldMk cId="409112327" sldId="258"/>
        </pc:sldMkLst>
        <pc:spChg chg="mod">
          <ac:chgData name="Goutam Pasricha" userId="03f298b1d5d928bf" providerId="LiveId" clId="{F1B3408E-2AC4-414B-B820-DF1C45A05695}" dt="2023-08-24T18:38:53.919" v="2" actId="1076"/>
          <ac:spMkLst>
            <pc:docMk/>
            <pc:sldMk cId="409112327" sldId="258"/>
            <ac:spMk id="3" creationId="{1B2451E5-B9EB-0747-BE22-0D32832347CF}"/>
          </ac:spMkLst>
        </pc:spChg>
      </pc:sldChg>
      <pc:sldChg chg="modSp mod">
        <pc:chgData name="Goutam Pasricha" userId="03f298b1d5d928bf" providerId="LiveId" clId="{F1B3408E-2AC4-414B-B820-DF1C45A05695}" dt="2023-08-24T18:30:16.734" v="1" actId="20578"/>
        <pc:sldMkLst>
          <pc:docMk/>
          <pc:sldMk cId="2207121977" sldId="259"/>
        </pc:sldMkLst>
        <pc:spChg chg="mod">
          <ac:chgData name="Goutam Pasricha" userId="03f298b1d5d928bf" providerId="LiveId" clId="{F1B3408E-2AC4-414B-B820-DF1C45A05695}" dt="2023-08-24T18:30:16.734" v="1" actId="20578"/>
          <ac:spMkLst>
            <pc:docMk/>
            <pc:sldMk cId="2207121977" sldId="259"/>
            <ac:spMk id="4" creationId="{F88113B2-30D0-0DC3-9E95-7A01C4A82AAF}"/>
          </ac:spMkLst>
        </pc:spChg>
      </pc:sldChg>
      <pc:sldChg chg="modSp">
        <pc:chgData name="Goutam Pasricha" userId="03f298b1d5d928bf" providerId="LiveId" clId="{F1B3408E-2AC4-414B-B820-DF1C45A05695}" dt="2023-08-24T21:55:54.220" v="102" actId="14100"/>
        <pc:sldMkLst>
          <pc:docMk/>
          <pc:sldMk cId="1276531441" sldId="264"/>
        </pc:sldMkLst>
        <pc:spChg chg="mod">
          <ac:chgData name="Goutam Pasricha" userId="03f298b1d5d928bf" providerId="LiveId" clId="{F1B3408E-2AC4-414B-B820-DF1C45A05695}" dt="2023-08-24T21:55:54.220" v="102" actId="14100"/>
          <ac:spMkLst>
            <pc:docMk/>
            <pc:sldMk cId="1276531441" sldId="264"/>
            <ac:spMk id="7" creationId="{80C8F621-2B94-3F2A-6BB4-BDA98E0C1E4E}"/>
          </ac:spMkLst>
        </pc:spChg>
      </pc:sldChg>
      <pc:sldChg chg="addSp modSp mod">
        <pc:chgData name="Goutam Pasricha" userId="03f298b1d5d928bf" providerId="LiveId" clId="{F1B3408E-2AC4-414B-B820-DF1C45A05695}" dt="2023-08-24T22:03:47.297" v="431" actId="207"/>
        <pc:sldMkLst>
          <pc:docMk/>
          <pc:sldMk cId="1118500143" sldId="289"/>
        </pc:sldMkLst>
        <pc:spChg chg="add mod">
          <ac:chgData name="Goutam Pasricha" userId="03f298b1d5d928bf" providerId="LiveId" clId="{F1B3408E-2AC4-414B-B820-DF1C45A05695}" dt="2023-08-24T22:03:47.297" v="431" actId="207"/>
          <ac:spMkLst>
            <pc:docMk/>
            <pc:sldMk cId="1118500143" sldId="289"/>
            <ac:spMk id="2" creationId="{CC73B0BF-0A42-389F-7730-E73E12981D0D}"/>
          </ac:spMkLst>
        </pc:spChg>
      </pc:sldChg>
      <pc:sldChg chg="modSp new mod">
        <pc:chgData name="Goutam Pasricha" userId="03f298b1d5d928bf" providerId="LiveId" clId="{F1B3408E-2AC4-414B-B820-DF1C45A05695}" dt="2023-08-24T22:01:39.388" v="410" actId="20577"/>
        <pc:sldMkLst>
          <pc:docMk/>
          <pc:sldMk cId="4122140961" sldId="290"/>
        </pc:sldMkLst>
        <pc:spChg chg="mod">
          <ac:chgData name="Goutam Pasricha" userId="03f298b1d5d928bf" providerId="LiveId" clId="{F1B3408E-2AC4-414B-B820-DF1C45A05695}" dt="2023-08-24T22:01:00.045" v="383" actId="14100"/>
          <ac:spMkLst>
            <pc:docMk/>
            <pc:sldMk cId="4122140961" sldId="290"/>
            <ac:spMk id="2" creationId="{A974F074-381F-213E-9C2E-E8DFA0053A5C}"/>
          </ac:spMkLst>
        </pc:spChg>
        <pc:spChg chg="mod">
          <ac:chgData name="Goutam Pasricha" userId="03f298b1d5d928bf" providerId="LiveId" clId="{F1B3408E-2AC4-414B-B820-DF1C45A05695}" dt="2023-08-24T22:01:39.388" v="410" actId="20577"/>
          <ac:spMkLst>
            <pc:docMk/>
            <pc:sldMk cId="4122140961" sldId="290"/>
            <ac:spMk id="3" creationId="{664736B1-69B8-372C-C27D-39F19F5C7F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5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56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5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5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7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8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8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9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56222C-29F4-4B03-AE6E-3229A5448B1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B1E46E-4EF9-45F0-96E2-3AA0DECDF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7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  <p:sldLayoutId id="2147484170" r:id="rId14"/>
    <p:sldLayoutId id="2147484171" r:id="rId15"/>
    <p:sldLayoutId id="2147484172" r:id="rId16"/>
    <p:sldLayoutId id="21474841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FEBA-B45B-FBDF-D24D-386876C4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TITANIC SURVIVOR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CB7A4-2DBD-F8CC-97D0-4114E728D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76" y="4849853"/>
            <a:ext cx="3582988" cy="163714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 GUNJAN</a:t>
            </a:r>
          </a:p>
        </p:txBody>
      </p:sp>
    </p:spTree>
    <p:extLst>
      <p:ext uri="{BB962C8B-B14F-4D97-AF65-F5344CB8AC3E}">
        <p14:creationId xmlns:p14="http://schemas.microsoft.com/office/powerpoint/2010/main" val="13902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7F51FE-0852-2A30-E6AF-C5F0E748F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34" y="105929"/>
            <a:ext cx="1051148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EC94D1-CBD7-E2A3-AB2B-CBCA1D1533D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7519459"/>
              </p:ext>
            </p:extLst>
          </p:nvPr>
        </p:nvGraphicFramePr>
        <p:xfrm>
          <a:off x="630195" y="2100648"/>
          <a:ext cx="10120184" cy="4757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43">
                  <a:extLst>
                    <a:ext uri="{9D8B030D-6E8A-4147-A177-3AD203B41FA5}">
                      <a16:colId xmlns:a16="http://schemas.microsoft.com/office/drawing/2014/main" val="3132036981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3130498207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1846461667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2781675584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3173697953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430288022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570963103"/>
                    </a:ext>
                  </a:extLst>
                </a:gridCol>
                <a:gridCol w="1325863">
                  <a:extLst>
                    <a:ext uri="{9D8B030D-6E8A-4147-A177-3AD203B41FA5}">
                      <a16:colId xmlns:a16="http://schemas.microsoft.com/office/drawing/2014/main" val="316795568"/>
                    </a:ext>
                  </a:extLst>
                </a:gridCol>
              </a:tblGrid>
              <a:tr h="1109065">
                <a:tc>
                  <a:txBody>
                    <a:bodyPr/>
                    <a:lstStyle/>
                    <a:p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PassengerId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Survived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SibSp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90502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2350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0.383838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2.308642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29.699118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0.523008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0.381594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32.204208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610493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257.353842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0.486592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0.836071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13.002015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1.102743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0.806057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49.693429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22444"/>
                  </a:ext>
                </a:extLst>
              </a:tr>
              <a:tr h="27534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848406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223.500000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7.910400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58015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29.699118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14.454200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574644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668.500000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089610"/>
                  </a:ext>
                </a:extLst>
              </a:tr>
              <a:tr h="48185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512.329200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4516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CF05E9-192E-360F-A618-88C3D1CA76FC}"/>
              </a:ext>
            </a:extLst>
          </p:cNvPr>
          <p:cNvSpPr txBox="1"/>
          <p:nvPr/>
        </p:nvSpPr>
        <p:spPr>
          <a:xfrm flipH="1">
            <a:off x="1248033" y="1180689"/>
            <a:ext cx="345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titanic_data.describe()</a:t>
            </a:r>
          </a:p>
        </p:txBody>
      </p:sp>
    </p:spTree>
    <p:extLst>
      <p:ext uri="{BB962C8B-B14F-4D97-AF65-F5344CB8AC3E}">
        <p14:creationId xmlns:p14="http://schemas.microsoft.com/office/powerpoint/2010/main" val="37180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799C376-3A8B-9650-2564-BD8C9E0E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" y="1148000"/>
            <a:ext cx="4201296" cy="60249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titanic_data.head()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DF664EF-3FE8-7F37-0109-22352E3A97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82411680"/>
              </p:ext>
            </p:extLst>
          </p:nvPr>
        </p:nvGraphicFramePr>
        <p:xfrm>
          <a:off x="914400" y="1729947"/>
          <a:ext cx="9996621" cy="512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61">
                  <a:extLst>
                    <a:ext uri="{9D8B030D-6E8A-4147-A177-3AD203B41FA5}">
                      <a16:colId xmlns:a16="http://schemas.microsoft.com/office/drawing/2014/main" val="4028050598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1374280375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211932612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598900337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025770838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662673123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880131087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1225040524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86324790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1618020059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783294241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3002064942"/>
                    </a:ext>
                  </a:extLst>
                </a:gridCol>
                <a:gridCol w="762855">
                  <a:extLst>
                    <a:ext uri="{9D8B030D-6E8A-4147-A177-3AD203B41FA5}">
                      <a16:colId xmlns:a16="http://schemas.microsoft.com/office/drawing/2014/main" val="2566391517"/>
                    </a:ext>
                  </a:extLst>
                </a:gridCol>
              </a:tblGrid>
              <a:tr h="601488">
                <a:tc>
                  <a:txBody>
                    <a:bodyPr/>
                    <a:lstStyle/>
                    <a:p>
                      <a:pPr algn="r" fontAlgn="ctr"/>
                      <a:endParaRPr lang="en-IN" sz="105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IN" sz="1050" b="1" dirty="0">
                          <a:effectLst/>
                        </a:rPr>
                      </a:br>
                      <a:r>
                        <a:rPr lang="en-IN" sz="1050" b="1" dirty="0">
                          <a:effectLst/>
                        </a:rPr>
                        <a:t>PassengerId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Survived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Pclass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SibSp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Parch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Ticket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Fare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Cabin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Embarked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296530"/>
                  </a:ext>
                </a:extLst>
              </a:tr>
              <a:tr h="76990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Braund, Mr. Owen Harris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A/5 21171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7.2500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92146"/>
                  </a:ext>
                </a:extLst>
              </a:tr>
              <a:tr h="118495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Cumings, Mrs. John Bradley (Florence Briggs Th...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38.0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PC 17599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71.2833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C85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525101"/>
                  </a:ext>
                </a:extLst>
              </a:tr>
              <a:tr h="69610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Heikkinen, Miss. Laina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26.0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STON/O2. 3101282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7.9250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961688"/>
                  </a:ext>
                </a:extLst>
              </a:tr>
              <a:tr h="11601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Futrelle, Mrs. Jacques Heath (Lily May Peel)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113803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53.1000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C123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45146"/>
                  </a:ext>
                </a:extLst>
              </a:tr>
              <a:tr h="71544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Allen, Mr. William 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373450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8.0500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3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06F4488-BECF-ADE2-8654-47DDC28EF903}"/>
              </a:ext>
            </a:extLst>
          </p:cNvPr>
          <p:cNvSpPr/>
          <p:nvPr/>
        </p:nvSpPr>
        <p:spPr>
          <a:xfrm>
            <a:off x="3383751" y="248212"/>
            <a:ext cx="4139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41048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CC0307-F77A-DED1-F40E-2781C5487ED5}"/>
              </a:ext>
            </a:extLst>
          </p:cNvPr>
          <p:cNvSpPr txBox="1"/>
          <p:nvPr/>
        </p:nvSpPr>
        <p:spPr>
          <a:xfrm>
            <a:off x="3534033" y="4300152"/>
            <a:ext cx="445608" cy="2335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C8F621-2B94-3F2A-6BB4-BDA98E0C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516" y="2644835"/>
            <a:ext cx="5565057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PassengerId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Survived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Pclass 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Name 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Sex      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Age                           177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SibSp 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Parch 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Ticket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Fare                          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Cabin                       687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Embarked                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dtype: int64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01967-F8D5-E6F8-BE81-07B596321408}"/>
              </a:ext>
            </a:extLst>
          </p:cNvPr>
          <p:cNvSpPr txBox="1"/>
          <p:nvPr/>
        </p:nvSpPr>
        <p:spPr>
          <a:xfrm>
            <a:off x="1894703" y="1882346"/>
            <a:ext cx="2842054" cy="46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E33E8-F378-93BF-AF71-9191B9F36759}"/>
              </a:ext>
            </a:extLst>
          </p:cNvPr>
          <p:cNvSpPr txBox="1"/>
          <p:nvPr/>
        </p:nvSpPr>
        <p:spPr>
          <a:xfrm>
            <a:off x="1754278" y="1803179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titanic_data.isnull().sum()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0CC0F-82F6-61D5-333A-2432B14071C6}"/>
              </a:ext>
            </a:extLst>
          </p:cNvPr>
          <p:cNvSpPr txBox="1"/>
          <p:nvPr/>
        </p:nvSpPr>
        <p:spPr>
          <a:xfrm>
            <a:off x="1754278" y="1765807"/>
            <a:ext cx="2842054" cy="46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65A1B-2E03-1D6C-2AE0-34C73C6CCDA8}"/>
              </a:ext>
            </a:extLst>
          </p:cNvPr>
          <p:cNvSpPr txBox="1"/>
          <p:nvPr/>
        </p:nvSpPr>
        <p:spPr>
          <a:xfrm>
            <a:off x="2335430" y="648220"/>
            <a:ext cx="782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IN" sz="36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eading the missing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3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9885-4555-5777-1F6B-9AFB00E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3" y="296562"/>
            <a:ext cx="10821027" cy="704336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DATA VISUALISATION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2A05B-7C62-63CF-E0F1-FBA2AC4027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" y="2241384"/>
            <a:ext cx="6074494" cy="46166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A5D0-AD06-AA94-8A7D-7DDB681635BD}"/>
              </a:ext>
            </a:extLst>
          </p:cNvPr>
          <p:cNvSpPr txBox="1"/>
          <p:nvPr/>
        </p:nvSpPr>
        <p:spPr>
          <a:xfrm>
            <a:off x="6956853" y="2796060"/>
            <a:ext cx="485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sns.countplot(x='Survived', data=titanic_data)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48DF2-0F36-FB67-3978-C6FE29534F20}"/>
              </a:ext>
            </a:extLst>
          </p:cNvPr>
          <p:cNvSpPr txBox="1"/>
          <p:nvPr/>
        </p:nvSpPr>
        <p:spPr>
          <a:xfrm>
            <a:off x="7050939" y="3361038"/>
            <a:ext cx="501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&lt;Axes: xlabel= ‘Survived’, ylabel =‘count’&gt;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F8FF1-8A1B-1839-6FA5-6235E6BF3832}"/>
              </a:ext>
            </a:extLst>
          </p:cNvPr>
          <p:cNvSpPr txBox="1"/>
          <p:nvPr/>
        </p:nvSpPr>
        <p:spPr>
          <a:xfrm>
            <a:off x="1458098" y="1656609"/>
            <a:ext cx="433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SURVIVED COUNT</a:t>
            </a:r>
          </a:p>
        </p:txBody>
      </p:sp>
    </p:spTree>
    <p:extLst>
      <p:ext uri="{BB962C8B-B14F-4D97-AF65-F5344CB8AC3E}">
        <p14:creationId xmlns:p14="http://schemas.microsoft.com/office/powerpoint/2010/main" val="332911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C347-40F0-05C1-3CA9-94213CD8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8282"/>
            <a:ext cx="10364451" cy="1136822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SEX COLUMN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3E8BCBB-D9E2-0902-1DE6-F7BFE22EEE2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794"/>
            <a:ext cx="6989304" cy="4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8469E-572F-CC8E-8B51-274E50B1D850}"/>
              </a:ext>
            </a:extLst>
          </p:cNvPr>
          <p:cNvSpPr txBox="1"/>
          <p:nvPr/>
        </p:nvSpPr>
        <p:spPr>
          <a:xfrm>
            <a:off x="7488194" y="3240902"/>
            <a:ext cx="444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sns.countplot(x='Sex',data=titanic_data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CB3C3-96CB-5D69-3CBD-EF9DAA47F6AE}"/>
              </a:ext>
            </a:extLst>
          </p:cNvPr>
          <p:cNvSpPr txBox="1"/>
          <p:nvPr/>
        </p:nvSpPr>
        <p:spPr>
          <a:xfrm>
            <a:off x="7352270" y="3880022"/>
            <a:ext cx="444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&lt;Axes: xlabel=‘Sex’, ylabel=‘count’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DD3BE-4D1A-E665-8902-FEFEAC3DD47A}"/>
              </a:ext>
            </a:extLst>
          </p:cNvPr>
          <p:cNvSpPr txBox="1"/>
          <p:nvPr/>
        </p:nvSpPr>
        <p:spPr>
          <a:xfrm>
            <a:off x="1915298" y="1298145"/>
            <a:ext cx="4600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SEX COUNT</a:t>
            </a:r>
          </a:p>
        </p:txBody>
      </p:sp>
    </p:spTree>
    <p:extLst>
      <p:ext uri="{BB962C8B-B14F-4D97-AF65-F5344CB8AC3E}">
        <p14:creationId xmlns:p14="http://schemas.microsoft.com/office/powerpoint/2010/main" val="355949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9249-5854-F2A4-CDF3-4E4FE9F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4606"/>
            <a:ext cx="10364451" cy="1272746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SURVIVORS GENDER WISE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4B09371-DA0B-EB79-CCF9-9B88E366503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6963"/>
            <a:ext cx="6512011" cy="44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8EF7E-B25B-3941-B636-E179B3B17603}"/>
              </a:ext>
            </a:extLst>
          </p:cNvPr>
          <p:cNvSpPr txBox="1"/>
          <p:nvPr/>
        </p:nvSpPr>
        <p:spPr>
          <a:xfrm>
            <a:off x="5993027" y="1966853"/>
            <a:ext cx="708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sns.countplot(x='Sex',hue='Survived', data=titanic_data</a:t>
            </a:r>
            <a:r>
              <a:rPr lang="en-IN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AFB33-0488-814C-32B4-09FF2AE8A3FC}"/>
              </a:ext>
            </a:extLst>
          </p:cNvPr>
          <p:cNvSpPr txBox="1"/>
          <p:nvPr/>
        </p:nvSpPr>
        <p:spPr>
          <a:xfrm>
            <a:off x="7006281" y="2539314"/>
            <a:ext cx="4420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&lt;Axes: xlabel = ‘Sex’, ylabel = ‘count’&gt;</a:t>
            </a:r>
          </a:p>
        </p:txBody>
      </p:sp>
    </p:spTree>
    <p:extLst>
      <p:ext uri="{BB962C8B-B14F-4D97-AF65-F5344CB8AC3E}">
        <p14:creationId xmlns:p14="http://schemas.microsoft.com/office/powerpoint/2010/main" val="37667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4B03-D13F-75EB-B1FE-E415FC9E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40" y="154824"/>
            <a:ext cx="10364451" cy="1470453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Pclass : TICKET CLASS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F7632C3-47EC-FE3C-34E8-3A46238F508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0189"/>
            <a:ext cx="7401696" cy="441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5066C-4F97-B478-E716-CDA62AD84828}"/>
              </a:ext>
            </a:extLst>
          </p:cNvPr>
          <p:cNvSpPr txBox="1"/>
          <p:nvPr/>
        </p:nvSpPr>
        <p:spPr>
          <a:xfrm>
            <a:off x="5671757" y="2150079"/>
            <a:ext cx="729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sns.countplot(x='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Pclass',data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=titanic_data ,palette='pastel')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F3AD8-1F6A-7E4C-88D8-69ED55EC4D19}"/>
              </a:ext>
            </a:extLst>
          </p:cNvPr>
          <p:cNvSpPr txBox="1"/>
          <p:nvPr/>
        </p:nvSpPr>
        <p:spPr>
          <a:xfrm>
            <a:off x="7401696" y="2804980"/>
            <a:ext cx="500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&lt;Axes: xlabel=’ Pclass ‘, ylabel =‘count’&gt;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461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C14615-CDC5-0463-D211-D02ECCA7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92" y="0"/>
            <a:ext cx="9871932" cy="133316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Transformational into a Categorical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2CA0-9584-E09C-F880-6AE5C22D126F}"/>
              </a:ext>
            </a:extLst>
          </p:cNvPr>
          <p:cNvSpPr txBox="1"/>
          <p:nvPr/>
        </p:nvSpPr>
        <p:spPr>
          <a:xfrm flipH="1">
            <a:off x="729045" y="1556949"/>
            <a:ext cx="1054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titanic_data.replace({'Sex':{'male':0,'female':1},'Embarked':{'S':0,'C':1,'Q':2}},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inplace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A6B02A-23A2-C685-D637-DF6827D50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71363"/>
              </p:ext>
            </p:extLst>
          </p:nvPr>
        </p:nvGraphicFramePr>
        <p:xfrm>
          <a:off x="0" y="2405231"/>
          <a:ext cx="12192003" cy="44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62">
                  <a:extLst>
                    <a:ext uri="{9D8B030D-6E8A-4147-A177-3AD203B41FA5}">
                      <a16:colId xmlns:a16="http://schemas.microsoft.com/office/drawing/2014/main" val="145754142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4079860803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1751327072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3701226653"/>
                    </a:ext>
                  </a:extLst>
                </a:gridCol>
                <a:gridCol w="988961">
                  <a:extLst>
                    <a:ext uri="{9D8B030D-6E8A-4147-A177-3AD203B41FA5}">
                      <a16:colId xmlns:a16="http://schemas.microsoft.com/office/drawing/2014/main" val="3219928787"/>
                    </a:ext>
                  </a:extLst>
                </a:gridCol>
                <a:gridCol w="988954">
                  <a:extLst>
                    <a:ext uri="{9D8B030D-6E8A-4147-A177-3AD203B41FA5}">
                      <a16:colId xmlns:a16="http://schemas.microsoft.com/office/drawing/2014/main" val="1424100369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880328742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2335538292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1528633087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168938821"/>
                    </a:ext>
                  </a:extLst>
                </a:gridCol>
                <a:gridCol w="988958">
                  <a:extLst>
                    <a:ext uri="{9D8B030D-6E8A-4147-A177-3AD203B41FA5}">
                      <a16:colId xmlns:a16="http://schemas.microsoft.com/office/drawing/2014/main" val="3072271197"/>
                    </a:ext>
                  </a:extLst>
                </a:gridCol>
                <a:gridCol w="1282562">
                  <a:extLst>
                    <a:ext uri="{9D8B030D-6E8A-4147-A177-3AD203B41FA5}">
                      <a16:colId xmlns:a16="http://schemas.microsoft.com/office/drawing/2014/main" val="2420445786"/>
                    </a:ext>
                  </a:extLst>
                </a:gridCol>
              </a:tblGrid>
              <a:tr h="826601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PassengerId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Survived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Pclass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SibSp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Parch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Ticket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Fare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Embarked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533084"/>
                  </a:ext>
                </a:extLst>
              </a:tr>
              <a:tr h="703597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 err="1">
                          <a:effectLst/>
                        </a:rPr>
                        <a:t>Braund</a:t>
                      </a:r>
                      <a:r>
                        <a:rPr lang="en-IN" sz="900" dirty="0">
                          <a:effectLst/>
                        </a:rPr>
                        <a:t>, Mr. Owen Harris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A/5 21171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7.2500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674937"/>
                  </a:ext>
                </a:extLst>
              </a:tr>
              <a:tr h="7549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Cumings, Mrs. John Bradley (Florence Briggs Th...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38.0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PC 17599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71.2833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930103"/>
                  </a:ext>
                </a:extLst>
              </a:tr>
              <a:tr h="703597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Heikkinen, Miss. Laina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STON/O2. 3101282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7.9250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60121"/>
                  </a:ext>
                </a:extLst>
              </a:tr>
              <a:tr h="7549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Futrelle, Mrs. Jacques Heath (Lily May Peel)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113803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53.1000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02889"/>
                  </a:ext>
                </a:extLst>
              </a:tr>
              <a:tr h="703597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Allen, Mr. William 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373450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8.0500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872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0ACE9-D4A0-B31C-9F6B-9030466C44F7}"/>
              </a:ext>
            </a:extLst>
          </p:cNvPr>
          <p:cNvSpPr txBox="1"/>
          <p:nvPr/>
        </p:nvSpPr>
        <p:spPr>
          <a:xfrm>
            <a:off x="729045" y="1969424"/>
            <a:ext cx="57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titanic_data.head()</a:t>
            </a:r>
          </a:p>
        </p:txBody>
      </p:sp>
    </p:spTree>
    <p:extLst>
      <p:ext uri="{BB962C8B-B14F-4D97-AF65-F5344CB8AC3E}">
        <p14:creationId xmlns:p14="http://schemas.microsoft.com/office/powerpoint/2010/main" val="292776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FC91-91D5-C8ED-B3D0-A418FDB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"/>
            <a:ext cx="10772775" cy="1346886"/>
          </a:xfrm>
        </p:spPr>
        <p:txBody>
          <a:bodyPr/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SPLIT THE DATA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944D4-2982-8D22-761A-D4F5E2BBC01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0064" y="1322168"/>
            <a:ext cx="11981935" cy="3519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63480" rIns="9522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 = titanic_data.drop(columns = ['PassengerId','Name','Ticket','Survived'],axis=1) Y = titanic_data['Survived’]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Here, X is the feature variable, containing all the features like Pclass, Age, Sex, Embarked, etc. excluding the Survived column.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Y, on the other hand, is the target variable, as that is the result that we want to determine,i.e, whether a person is alive.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Now, we will be splitting the data into four variables, namely, X_train, Y_train, X_test, Y_test.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125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X_train, X_test, Y_train, Y_test = train_test_split(X,Y, test_size=0.2, random_state=2)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CF08B-F90D-86FE-77E3-07B1E1BBEA90}"/>
              </a:ext>
            </a:extLst>
          </p:cNvPr>
          <p:cNvSpPr txBox="1"/>
          <p:nvPr/>
        </p:nvSpPr>
        <p:spPr>
          <a:xfrm>
            <a:off x="815546" y="5325757"/>
            <a:ext cx="1099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Light Condensed" panose="020B0502040204020203" pitchFamily="34" charset="0"/>
                <a:ea typeface="Cambria" panose="02040503050406030204" pitchFamily="18" charset="0"/>
              </a:rPr>
              <a:t>print(X.shape, X_train.shape, X_test.shape)</a:t>
            </a:r>
          </a:p>
          <a:p>
            <a:r>
              <a:rPr lang="en-IN" sz="2800" dirty="0">
                <a:latin typeface="Bahnschrift SemiLight Condensed" panose="020B0502040204020203" pitchFamily="34" charset="0"/>
                <a:ea typeface="Cambria" panose="02040503050406030204" pitchFamily="18" charset="0"/>
              </a:rPr>
              <a:t>(891, 7)    (712, 7)    (179, 7)</a:t>
            </a:r>
          </a:p>
        </p:txBody>
      </p:sp>
    </p:spTree>
    <p:extLst>
      <p:ext uri="{BB962C8B-B14F-4D97-AF65-F5344CB8AC3E}">
        <p14:creationId xmlns:p14="http://schemas.microsoft.com/office/powerpoint/2010/main" val="26186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7F0B-EA5E-54FE-7B84-BF55933C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18" y="60413"/>
            <a:ext cx="10772775" cy="133453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CALULATING ACCURACY ON TRAINIG DATA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DA0E0-5E6E-AB63-DD3F-F56545375C8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97707" y="1801075"/>
            <a:ext cx="11602996" cy="3452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63480" rIns="9522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Let’s name a variable X_train_prediction, which will store all the predictive outputs of the values X_train.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X_train_prediction = model.predict(X_train)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Now, to check how accurate was its prediction, we compare the values of X_train_prediction with Y_train, which was the original real-life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training_data_accuracy = accuracy_score(Y_train, X_train_prediction)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Bahnschrift Condensed" panose="020B0502040204020203" pitchFamily="34" charset="0"/>
              </a:rPr>
              <a:t> print('Accuracy score of training data : ', training_data_accuracy)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523FF-9F9E-D4E5-1701-2D7A1CA891EC}"/>
              </a:ext>
            </a:extLst>
          </p:cNvPr>
          <p:cNvSpPr txBox="1"/>
          <p:nvPr/>
        </p:nvSpPr>
        <p:spPr>
          <a:xfrm>
            <a:off x="529281" y="5659395"/>
            <a:ext cx="1113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hnschrift Condensed" panose="020B0502040204020203" pitchFamily="34" charset="0"/>
              </a:rPr>
              <a:t>Accuracy score of training data: 0.8075842696629213</a:t>
            </a:r>
          </a:p>
        </p:txBody>
      </p:sp>
    </p:spTree>
    <p:extLst>
      <p:ext uri="{BB962C8B-B14F-4D97-AF65-F5344CB8AC3E}">
        <p14:creationId xmlns:p14="http://schemas.microsoft.com/office/powerpoint/2010/main" val="15038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074-381F-213E-9C2E-E8DFA005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347018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36B1-69B8-372C-C27D-39F19F5C7F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974" y="1347019"/>
            <a:ext cx="10521141" cy="5510979"/>
          </a:xfrm>
        </p:spPr>
        <p:txBody>
          <a:bodyPr>
            <a:no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GOALS AND OBJECTIVES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WORKFLOW 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DATA ANALYSIS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DATA FRAME 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HEADING MISSING VALUES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DATA VISUALISATION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SEX COLUMN 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SURVIVORS GENDER WISE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PCLASS- TICKET CLASS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TRANSFORMATIONAL INTO CATEGORICAL COLUMN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SPLIT THE DATA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CALCULATE ACCURACY OF TRAIN DATA AND TEST DATA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2140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CD83-594B-92DC-06A8-37BDAF44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CALULATING ACCURACY ON TEST DATA</a:t>
            </a: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B551B9-4960-5B63-7EB4-6AD7C083357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95417" y="2494837"/>
            <a:ext cx="10375556" cy="22826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63480" rIns="9522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X_test_prediction = model.predict(X_test)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test_data_accuracy = accuracy_score(Y_test, X_test_prediction)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2125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Bahnschrift Condensed" panose="020B0502040204020203" pitchFamily="34" charset="0"/>
                <a:ea typeface="Cambria" panose="02040503050406030204" pitchFamily="18" charset="0"/>
              </a:rPr>
              <a:t> print('Accuracy score of test data : ', test_data_accuracy)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68B165-8D80-ABC2-3370-557AE1123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06" y="5547429"/>
            <a:ext cx="10120178" cy="6821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63480" rIns="9522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Accuracy score of test data: 0.7821229050279329</a:t>
            </a:r>
          </a:p>
        </p:txBody>
      </p:sp>
    </p:spTree>
    <p:extLst>
      <p:ext uri="{BB962C8B-B14F-4D97-AF65-F5344CB8AC3E}">
        <p14:creationId xmlns:p14="http://schemas.microsoft.com/office/powerpoint/2010/main" val="96841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256-E767-4A81-0722-0DF8556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8F80-5EDA-D937-45A0-BC01C272D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136" y="2743201"/>
            <a:ext cx="10363826" cy="2961502"/>
          </a:xfrm>
        </p:spPr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accuracy given by Linear regression is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Cambria" panose="02040503050406030204" pitchFamily="18" charset="0"/>
              </a:rPr>
              <a:t>0.7821229050279329 </a:t>
            </a:r>
            <a:r>
              <a:rPr lang="en-US" b="0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.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3B0BF-0A42-389F-7730-E73E12981D0D}"/>
              </a:ext>
            </a:extLst>
          </p:cNvPr>
          <p:cNvSpPr txBox="1"/>
          <p:nvPr/>
        </p:nvSpPr>
        <p:spPr>
          <a:xfrm>
            <a:off x="1474839" y="2372966"/>
            <a:ext cx="8180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1185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5EFD-26BE-2D21-718D-BCE01163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9493"/>
            <a:ext cx="10364451" cy="134688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AA04-28EB-CEE8-2301-7DF4189B2A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9698" y="1828800"/>
            <a:ext cx="10363826" cy="4374292"/>
          </a:xfrm>
        </p:spPr>
        <p:txBody>
          <a:bodyPr>
            <a:no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 sinking of the rms titanic is one of the most infamous shipwrecks in history.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In this challenges, we ask you to complete the analysis of what sorts of people were likely to survive.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In particular, we ask you to apply the tools of machine learning to predict which passengers survived the tragedy.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7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C5F7-963E-7F9A-6B02-CE35F22C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latin typeface="Cambria" panose="02040503050406030204" pitchFamily="18" charset="0"/>
                <a:ea typeface="Cambria" panose="02040503050406030204" pitchFamily="18" charset="0"/>
              </a:rPr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0DB4-079B-8B23-4B1C-3CD77D797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4824" y="2545492"/>
            <a:ext cx="10772775" cy="3245707"/>
          </a:xfrm>
        </p:spPr>
        <p:txBody>
          <a:bodyPr/>
          <a:lstStyle/>
          <a:p>
            <a:r>
              <a:rPr lang="en-IN" dirty="0"/>
              <a:t>.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 purpose of this project is to document the process I went through to create my predictions for </a:t>
            </a:r>
            <a:r>
              <a:rPr lang="en-IN" sz="2800" dirty="0">
                <a:latin typeface="Algerian" panose="04020705040A02060702" pitchFamily="82" charset="0"/>
                <a:ea typeface="Cambria" panose="02040503050406030204" pitchFamily="18" charset="0"/>
              </a:rPr>
              <a:t>TITANIC SURVIVOR PREDICTION.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Binary classification is the task of classifying the elements of a set into two groups on the basis of a classification rule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66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87A-9CFB-DDB4-FC4A-AEDF444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8282"/>
            <a:ext cx="10018713" cy="1383956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51E5-B9EB-0747-BE22-0D3283234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6193" y="2001264"/>
            <a:ext cx="10696831" cy="3888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latin typeface="Algerian" panose="04020705040A02060702" pitchFamily="82" charset="0"/>
              </a:rPr>
              <a:t>• </a:t>
            </a:r>
            <a:r>
              <a:rPr lang="en-IN" sz="4200" dirty="0">
                <a:latin typeface="Algerian" panose="04020705040A02060702" pitchFamily="82" charset="0"/>
              </a:rPr>
              <a:t>TOOLS USED</a:t>
            </a:r>
          </a:p>
          <a:p>
            <a:pPr marL="0" indent="0">
              <a:buNone/>
            </a:pPr>
            <a:r>
              <a:rPr lang="en-IN" sz="3200" dirty="0"/>
              <a:t>1. Anaconda Navigator-1.9.6</a:t>
            </a:r>
          </a:p>
          <a:p>
            <a:pPr marL="0" indent="0">
              <a:buNone/>
            </a:pPr>
            <a:r>
              <a:rPr lang="en-IN" sz="3200" dirty="0"/>
              <a:t>2. Jupyter Notebook- 5.7.4</a:t>
            </a:r>
          </a:p>
          <a:p>
            <a:pPr marL="0" indent="0">
              <a:buNone/>
            </a:pPr>
            <a:r>
              <a:rPr lang="en-IN" sz="4100" dirty="0">
                <a:latin typeface="Algerian" panose="04020705040A02060702" pitchFamily="82" charset="0"/>
              </a:rPr>
              <a:t>.  LIBRARY USED</a:t>
            </a:r>
          </a:p>
          <a:p>
            <a:pPr marL="0" indent="0">
              <a:buNone/>
            </a:pPr>
            <a:r>
              <a:rPr lang="en-IN" sz="3200" dirty="0"/>
              <a:t>1. Analysing: Numpy, Pandas, Sci-kit Learn</a:t>
            </a:r>
          </a:p>
          <a:p>
            <a:pPr marL="0" indent="0">
              <a:buNone/>
            </a:pPr>
            <a:r>
              <a:rPr lang="en-IN" sz="3200" dirty="0"/>
              <a:t>2. Visualization: Matplotlib, Seaborn</a:t>
            </a:r>
          </a:p>
          <a:p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91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5D16-8ACE-594A-D5F9-0726F04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8855"/>
            <a:ext cx="10364451" cy="1631091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51A4-247A-E468-9B29-F45E864A09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849" y="1964724"/>
            <a:ext cx="10853978" cy="468321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. Logistic regression is basically a supervised classification algorithm. In a classification problem ,the target variable(or output),y ,can take only discrete values for given set of features (or input), X.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. Some of the examples of classification problems are Emails spam or not spam, Online transaction Fraud or not Fraud.</a:t>
            </a:r>
          </a:p>
        </p:txBody>
      </p:sp>
    </p:spTree>
    <p:extLst>
      <p:ext uri="{BB962C8B-B14F-4D97-AF65-F5344CB8AC3E}">
        <p14:creationId xmlns:p14="http://schemas.microsoft.com/office/powerpoint/2010/main" val="42570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249-1977-9100-04B2-FDFC51D3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1A65-609B-1CD4-7915-2D8DEEDF53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205" y="2347784"/>
            <a:ext cx="10993395" cy="38916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Importing the necessary libraries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Importing the dataset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Cleaning and analyzing the dataset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Building the model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Using logistic regression for making prediction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2087-21E1-51C9-DB60-8A7A7C87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5990"/>
            <a:ext cx="10018713" cy="16928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IMPORTING THE NECESSARY LIBRARIES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113B2-30D0-0DC3-9E95-7A01C4A82A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2703" y="2308099"/>
            <a:ext cx="10363826" cy="342410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as np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pandas as pd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matplotlib.pyplot as plt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import seaborn as sns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from sklearn.model_selection import train_test_split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from sklearn.linear_model import LogisticRegression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from sklearn.metrics import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accuracy_score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ata science lifecycle">
            <a:extLst>
              <a:ext uri="{FF2B5EF4-FFF2-40B4-BE49-F238E27FC236}">
                <a16:creationId xmlns:a16="http://schemas.microsoft.com/office/drawing/2014/main" id="{D7ED44C8-1B51-97C3-092C-5A749CA7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8" y="383060"/>
            <a:ext cx="10577384" cy="59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33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648</TotalTime>
  <Words>1250</Words>
  <Application>Microsoft Office PowerPoint</Application>
  <PresentationFormat>Widescreen</PresentationFormat>
  <Paragraphs>400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Bahnschrift Condensed</vt:lpstr>
      <vt:lpstr>Bahnschrift SemiLight Condensed</vt:lpstr>
      <vt:lpstr>Cambria</vt:lpstr>
      <vt:lpstr>Google Sans</vt:lpstr>
      <vt:lpstr>Lato</vt:lpstr>
      <vt:lpstr>Tw Cen MT</vt:lpstr>
      <vt:lpstr>Droplet</vt:lpstr>
      <vt:lpstr>TITANIC SURVIVOR PREDICTION</vt:lpstr>
      <vt:lpstr>CONTENT</vt:lpstr>
      <vt:lpstr>INTRODUCTION</vt:lpstr>
      <vt:lpstr>GOALS AND OBJECTIVES</vt:lpstr>
      <vt:lpstr>Software required</vt:lpstr>
      <vt:lpstr>LOGISTIC REGRESSION </vt:lpstr>
      <vt:lpstr>IMPLEMENTATION</vt:lpstr>
      <vt:lpstr>IMPORTING THE NECESSARY LIBRARIES</vt:lpstr>
      <vt:lpstr>PowerPoint Presentation</vt:lpstr>
      <vt:lpstr>data analysis</vt:lpstr>
      <vt:lpstr>titanic_data.head()</vt:lpstr>
      <vt:lpstr>PowerPoint Presentation</vt:lpstr>
      <vt:lpstr>DATA VISUALISATION</vt:lpstr>
      <vt:lpstr>SEX COLUMN </vt:lpstr>
      <vt:lpstr>SURVIVORS GENDER WISE</vt:lpstr>
      <vt:lpstr>Pclass : TICKET CLASS</vt:lpstr>
      <vt:lpstr>Transformational into a Categorical Columns</vt:lpstr>
      <vt:lpstr>SPLIT THE DATA </vt:lpstr>
      <vt:lpstr>CALULATING ACCURACY ON TRAINIG DATA</vt:lpstr>
      <vt:lpstr>CALULATING ACCURACY ON TEST DATA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SURVIVOR PREDICTION</dc:title>
  <dc:creator>Goutam Pasricha</dc:creator>
  <cp:lastModifiedBy>Goutam Pasricha</cp:lastModifiedBy>
  <cp:revision>2</cp:revision>
  <dcterms:created xsi:type="dcterms:W3CDTF">2023-08-23T11:41:43Z</dcterms:created>
  <dcterms:modified xsi:type="dcterms:W3CDTF">2023-08-24T22:03:56Z</dcterms:modified>
</cp:coreProperties>
</file>