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8" r:id="rId12"/>
    <p:sldId id="289" r:id="rId13"/>
    <p:sldId id="291" r:id="rId14"/>
    <p:sldId id="275" r:id="rId15"/>
    <p:sldId id="290" r:id="rId16"/>
    <p:sldId id="292" r:id="rId17"/>
    <p:sldId id="280" r:id="rId18"/>
    <p:sldId id="279" r:id="rId19"/>
    <p:sldId id="281" r:id="rId20"/>
    <p:sldId id="285" r:id="rId21"/>
    <p:sldId id="282" r:id="rId22"/>
    <p:sldId id="286" r:id="rId23"/>
    <p:sldId id="283" r:id="rId24"/>
    <p:sldId id="284" r:id="rId25"/>
    <p:sldId id="288" r:id="rId26"/>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Open Sauce Medium" panose="020B0604020202020204" charset="0"/>
      <p:regular r:id="rId33"/>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4E4C"/>
    <a:srgbClr val="4E7FBB"/>
    <a:srgbClr val="7D62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5" autoAdjust="0"/>
    <p:restoredTop sz="94622" autoAdjust="0"/>
  </p:normalViewPr>
  <p:slideViewPr>
    <p:cSldViewPr>
      <p:cViewPr varScale="1">
        <p:scale>
          <a:sx n="103" d="100"/>
          <a:sy n="103" d="100"/>
        </p:scale>
        <p:origin x="93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K:\Farmak\&#1059;&#1079;&#1073;&#1077;&#1082;&#1110;&#1089;&#1090;&#1072;&#1085;%20olanzapine\ims_2021-2022-2023_&#1075;&#1086;&#1076;&#1086;&#1074;&#1099;&#1077;_&#1059;&#1079;&#1073;&#1077;&#1082;&#1080;&#1089;&#1090;&#1072;&#1085;_&#1044;&#1083;&#1103;%20&#1074;&#1099;&#1073;&#1086;&#1088;&#1072;%20&#1083;&#1086;&#1082;&#1072;&#1083;&#1080;&#1079;&#1072;&#1094;&#1080;&#108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240508302798779E-2"/>
          <c:y val="2.8440862215057764E-2"/>
          <c:w val="0.80702156042375894"/>
          <c:h val="0.84264451195569057"/>
        </c:manualLayout>
      </c:layout>
      <c:barChart>
        <c:barDir val="col"/>
        <c:grouping val="clustered"/>
        <c:varyColors val="0"/>
        <c:ser>
          <c:idx val="1"/>
          <c:order val="1"/>
          <c:tx>
            <c:strRef>
              <c:f>'7-10'!$A$5</c:f>
              <c:strCache>
                <c:ptCount val="1"/>
                <c:pt idx="0">
                  <c:v>Olanzapine-based medications</c:v>
                </c:pt>
              </c:strCache>
            </c:strRef>
          </c:tx>
          <c:spPr>
            <a:solidFill>
              <a:schemeClr val="tx2">
                <a:lumMod val="60000"/>
                <a:lumOff val="40000"/>
              </a:schemeClr>
            </a:solidFill>
            <a:ln>
              <a:solidFill>
                <a:srgbClr val="00B0F0"/>
              </a:solidFill>
            </a:ln>
            <a:effectLst/>
          </c:spPr>
          <c:invertIfNegative val="0"/>
          <c:dLbls>
            <c:dLbl>
              <c:idx val="0"/>
              <c:layout>
                <c:manualLayout>
                  <c:x val="-5.3396152336081665E-2"/>
                  <c:y val="-4.266666666666666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3CC-435C-B800-C61AF704D34C}"/>
                </c:ext>
              </c:extLst>
            </c:dLbl>
            <c:dLbl>
              <c:idx val="1"/>
              <c:tx>
                <c:rich>
                  <a:bodyPr/>
                  <a:lstStyle/>
                  <a:p>
                    <a:fld id="{AF8A5254-D9F7-4D78-BBB0-BBDFB1EC42DF}" type="VALUE">
                      <a:rPr lang="en-US"/>
                      <a:pPr/>
                      <a:t>[ЗНАЧЕНИЕ]</a:t>
                    </a:fld>
                    <a:r>
                      <a:rPr lang="en-US"/>
                      <a:t>       (+6%)</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8.4392407744528719E-2"/>
                      <c:h val="0.10517585301837271"/>
                    </c:manualLayout>
                  </c15:layout>
                  <c15:dlblFieldTable/>
                  <c15:showDataLabelsRange val="0"/>
                </c:ext>
                <c:ext xmlns:c16="http://schemas.microsoft.com/office/drawing/2014/chart" uri="{C3380CC4-5D6E-409C-BE32-E72D297353CC}">
                  <c16:uniqueId val="{00000001-73CC-435C-B800-C61AF704D34C}"/>
                </c:ext>
              </c:extLst>
            </c:dLbl>
            <c:dLbl>
              <c:idx val="2"/>
              <c:layout>
                <c:manualLayout>
                  <c:x val="2.9144470976029607E-2"/>
                  <c:y val="2.2047244094488185E-2"/>
                </c:manualLayout>
              </c:layout>
              <c:tx>
                <c:rich>
                  <a:bodyPr/>
                  <a:lstStyle/>
                  <a:p>
                    <a:fld id="{4A159C38-2AED-419C-A94F-3E393567EEB7}" type="VALUE">
                      <a:rPr lang="en-US"/>
                      <a:pPr/>
                      <a:t>[ЗНАЧЕНИЕ]</a:t>
                    </a:fld>
                    <a:r>
                      <a:rPr lang="en-US"/>
                      <a:t> (+45%)</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10447456809871988"/>
                      <c:h val="0.1240734908136483"/>
                    </c:manualLayout>
                  </c15:layout>
                  <c15:dlblFieldTable/>
                  <c15:showDataLabelsRange val="0"/>
                </c:ext>
                <c:ext xmlns:c16="http://schemas.microsoft.com/office/drawing/2014/chart" uri="{C3380CC4-5D6E-409C-BE32-E72D297353CC}">
                  <c16:uniqueId val="{00000002-73CC-435C-B800-C61AF704D34C}"/>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('7-10'!$C$3,'7-10'!$E$3,'7-10'!$G$3)</c:f>
              <c:strCache>
                <c:ptCount val="3"/>
                <c:pt idx="0">
                  <c:v>USD, 2021</c:v>
                </c:pt>
                <c:pt idx="1">
                  <c:v>USD, 2022</c:v>
                </c:pt>
                <c:pt idx="2">
                  <c:v>USD, 2023</c:v>
                </c:pt>
              </c:strCache>
              <c:extLst/>
            </c:strRef>
          </c:cat>
          <c:val>
            <c:numRef>
              <c:f>('7-10'!$C$5,'7-10'!$E$5,'7-10'!$G$5)</c:f>
              <c:numCache>
                <c:formatCode>#,##0</c:formatCode>
                <c:ptCount val="3"/>
                <c:pt idx="0">
                  <c:v>672801</c:v>
                </c:pt>
                <c:pt idx="1">
                  <c:v>714957</c:v>
                </c:pt>
                <c:pt idx="2">
                  <c:v>1040080</c:v>
                </c:pt>
              </c:numCache>
              <c:extLst/>
            </c:numRef>
          </c:val>
          <c:extLst>
            <c:ext xmlns:c16="http://schemas.microsoft.com/office/drawing/2014/chart" uri="{C3380CC4-5D6E-409C-BE32-E72D297353CC}">
              <c16:uniqueId val="{00000003-73CC-435C-B800-C61AF704D34C}"/>
            </c:ext>
          </c:extLst>
        </c:ser>
        <c:dLbls>
          <c:showLegendKey val="0"/>
          <c:showVal val="0"/>
          <c:showCatName val="0"/>
          <c:showSerName val="0"/>
          <c:showPercent val="0"/>
          <c:showBubbleSize val="0"/>
        </c:dLbls>
        <c:gapWidth val="219"/>
        <c:axId val="1909290800"/>
        <c:axId val="1909291632"/>
      </c:barChart>
      <c:lineChart>
        <c:grouping val="standard"/>
        <c:varyColors val="0"/>
        <c:ser>
          <c:idx val="0"/>
          <c:order val="0"/>
          <c:tx>
            <c:strRef>
              <c:f>'7-10'!$A$4</c:f>
              <c:strCache>
                <c:ptCount val="1"/>
                <c:pt idx="0">
                  <c:v>Total market</c:v>
                </c:pt>
              </c:strCache>
            </c:strRef>
          </c:tx>
          <c:spPr>
            <a:ln w="63500" cap="rnd">
              <a:solidFill>
                <a:schemeClr val="accent6">
                  <a:lumMod val="75000"/>
                </a:schemeClr>
              </a:solidFill>
              <a:prstDash val="dash"/>
              <a:round/>
            </a:ln>
            <a:effectLst/>
          </c:spPr>
          <c:marker>
            <c:symbol val="circle"/>
            <c:size val="5"/>
            <c:spPr>
              <a:solidFill>
                <a:schemeClr val="accent1"/>
              </a:solidFill>
              <a:ln w="9525">
                <a:solidFill>
                  <a:schemeClr val="accent1"/>
                </a:solidFill>
              </a:ln>
              <a:effectLst/>
            </c:spPr>
          </c:marker>
          <c:dLbls>
            <c:dLbl>
              <c:idx val="0"/>
              <c:layout>
                <c:manualLayout>
                  <c:x val="-3.7594223989328067E-2"/>
                  <c:y val="-5.5916010498687663E-2"/>
                </c:manualLayout>
              </c:layout>
              <c:tx>
                <c:rich>
                  <a:bodyPr/>
                  <a:lstStyle/>
                  <a:p>
                    <a:r>
                      <a:rPr lang="en-US" baseline="0"/>
                      <a:t> </a:t>
                    </a:r>
                    <a:fld id="{F3188876-78C1-41EA-AE91-0D111CEA8303}" type="VALUE">
                      <a:rPr lang="en-US" baseline="0"/>
                      <a:pPr/>
                      <a:t>[ЗНАЧЕНИЕ]</a:t>
                    </a:fld>
                    <a:endParaRPr lang="en-US" baseline="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3CC-435C-B800-C61AF704D34C}"/>
                </c:ext>
              </c:extLst>
            </c:dLbl>
            <c:dLbl>
              <c:idx val="1"/>
              <c:layout>
                <c:manualLayout>
                  <c:x val="6.1167316812701919E-2"/>
                  <c:y val="-2.0989108644883957E-4"/>
                </c:manualLayout>
              </c:layout>
              <c:tx>
                <c:rich>
                  <a:bodyPr/>
                  <a:lstStyle/>
                  <a:p>
                    <a:r>
                      <a:rPr lang="en-US"/>
                      <a:t> </a:t>
                    </a:r>
                    <a:fld id="{43FA6237-5DAA-45B7-9022-5B1714519145}" type="VALUE">
                      <a:rPr lang="en-US"/>
                      <a:pPr/>
                      <a:t>[ЗНАЧЕНИЕ]</a:t>
                    </a:fld>
                    <a:r>
                      <a:rPr lang="en-US"/>
                      <a:t>         (-4%)</a:t>
                    </a:r>
                  </a:p>
                </c:rich>
              </c:tx>
              <c:showLegendKey val="0"/>
              <c:showVal val="1"/>
              <c:showCatName val="1"/>
              <c:showSerName val="0"/>
              <c:showPercent val="0"/>
              <c:showBubbleSize val="0"/>
              <c:extLst>
                <c:ext xmlns:c15="http://schemas.microsoft.com/office/drawing/2012/chart" uri="{CE6537A1-D6FC-4f65-9D91-7224C49458BB}">
                  <c15:layout>
                    <c:manualLayout>
                      <c:w val="0.13399119232966811"/>
                      <c:h val="0.10459718519437038"/>
                    </c:manualLayout>
                  </c15:layout>
                  <c15:dlblFieldTable/>
                  <c15:showDataLabelsRange val="0"/>
                </c:ext>
                <c:ext xmlns:c16="http://schemas.microsoft.com/office/drawing/2014/chart" uri="{C3380CC4-5D6E-409C-BE32-E72D297353CC}">
                  <c16:uniqueId val="{00000005-73CC-435C-B800-C61AF704D34C}"/>
                </c:ext>
              </c:extLst>
            </c:dLbl>
            <c:dLbl>
              <c:idx val="2"/>
              <c:layout>
                <c:manualLayout>
                  <c:x val="-0.19789930961600097"/>
                  <c:y val="-3.1929237191807708E-3"/>
                </c:manualLayout>
              </c:layout>
              <c:tx>
                <c:rich>
                  <a:bodyPr/>
                  <a:lstStyle/>
                  <a:p>
                    <a:r>
                      <a:rPr lang="en-US" baseline="0"/>
                      <a:t> </a:t>
                    </a:r>
                    <a:fld id="{6774DC66-BFCD-4E0E-A8D5-566F50C41449}" type="VALUE">
                      <a:rPr lang="en-US" baseline="0"/>
                      <a:pPr/>
                      <a:t>[ЗНАЧЕНИЕ]</a:t>
                    </a:fld>
                    <a:r>
                      <a:rPr lang="en-US" baseline="0"/>
                      <a:t> (+6%)</a:t>
                    </a:r>
                  </a:p>
                </c:rich>
              </c:tx>
              <c:showLegendKey val="0"/>
              <c:showVal val="1"/>
              <c:showCatName val="1"/>
              <c:showSerName val="0"/>
              <c:showPercent val="0"/>
              <c:showBubbleSize val="0"/>
              <c:extLst>
                <c:ext xmlns:c15="http://schemas.microsoft.com/office/drawing/2012/chart" uri="{CE6537A1-D6FC-4f65-9D91-7224C49458BB}">
                  <c15:layout>
                    <c:manualLayout>
                      <c:w val="9.9248055580428318E-2"/>
                      <c:h val="0.12633079132824931"/>
                    </c:manualLayout>
                  </c15:layout>
                  <c15:dlblFieldTable/>
                  <c15:showDataLabelsRange val="0"/>
                </c:ext>
                <c:ext xmlns:c16="http://schemas.microsoft.com/office/drawing/2014/chart" uri="{C3380CC4-5D6E-409C-BE32-E72D297353CC}">
                  <c16:uniqueId val="{00000006-73CC-435C-B800-C61AF704D34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accent6">
                        <a:lumMod val="75000"/>
                      </a:schemeClr>
                    </a:solidFill>
                    <a:latin typeface="+mn-lt"/>
                    <a:ea typeface="+mn-ea"/>
                    <a:cs typeface="+mn-cs"/>
                  </a:defRPr>
                </a:pPr>
                <a:endParaRPr lang="uk-UA"/>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('7-10'!$C$3,'7-10'!$E$3,'7-10'!$G$3)</c:f>
              <c:strCache>
                <c:ptCount val="3"/>
                <c:pt idx="0">
                  <c:v>USD, 2021</c:v>
                </c:pt>
                <c:pt idx="1">
                  <c:v>USD, 2022</c:v>
                </c:pt>
                <c:pt idx="2">
                  <c:v>USD, 2023</c:v>
                </c:pt>
              </c:strCache>
              <c:extLst/>
            </c:strRef>
          </c:cat>
          <c:val>
            <c:numRef>
              <c:f>('7-10'!$C$4,'7-10'!$E$4,'7-10'!$G$4)</c:f>
              <c:numCache>
                <c:formatCode>#,##0</c:formatCode>
                <c:ptCount val="3"/>
                <c:pt idx="0">
                  <c:v>1570330727.9300101</c:v>
                </c:pt>
                <c:pt idx="1">
                  <c:v>1508894014.6329076</c:v>
                </c:pt>
                <c:pt idx="2">
                  <c:v>1606421177.6600006</c:v>
                </c:pt>
              </c:numCache>
              <c:extLst/>
            </c:numRef>
          </c:val>
          <c:smooth val="0"/>
          <c:extLst>
            <c:ext xmlns:c16="http://schemas.microsoft.com/office/drawing/2014/chart" uri="{C3380CC4-5D6E-409C-BE32-E72D297353CC}">
              <c16:uniqueId val="{00000007-73CC-435C-B800-C61AF704D34C}"/>
            </c:ext>
          </c:extLst>
        </c:ser>
        <c:dLbls>
          <c:showLegendKey val="0"/>
          <c:showVal val="0"/>
          <c:showCatName val="0"/>
          <c:showSerName val="0"/>
          <c:showPercent val="0"/>
          <c:showBubbleSize val="0"/>
        </c:dLbls>
        <c:marker val="1"/>
        <c:smooth val="0"/>
        <c:axId val="1909292880"/>
        <c:axId val="1909292464"/>
      </c:lineChart>
      <c:catAx>
        <c:axId val="190929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crossAx val="1909291632"/>
        <c:crosses val="autoZero"/>
        <c:auto val="1"/>
        <c:lblAlgn val="ctr"/>
        <c:lblOffset val="100"/>
        <c:noMultiLvlLbl val="0"/>
      </c:catAx>
      <c:valAx>
        <c:axId val="1909291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uk-UA"/>
          </a:p>
        </c:txPr>
        <c:crossAx val="1909290800"/>
        <c:crosses val="autoZero"/>
        <c:crossBetween val="between"/>
      </c:valAx>
      <c:valAx>
        <c:axId val="190929246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accent6">
                    <a:lumMod val="75000"/>
                  </a:schemeClr>
                </a:solidFill>
                <a:latin typeface="+mn-lt"/>
                <a:ea typeface="+mn-ea"/>
                <a:cs typeface="+mn-cs"/>
              </a:defRPr>
            </a:pPr>
            <a:endParaRPr lang="uk-UA"/>
          </a:p>
        </c:txPr>
        <c:crossAx val="1909292880"/>
        <c:crosses val="max"/>
        <c:crossBetween val="between"/>
      </c:valAx>
      <c:catAx>
        <c:axId val="1909292880"/>
        <c:scaling>
          <c:orientation val="minMax"/>
        </c:scaling>
        <c:delete val="1"/>
        <c:axPos val="b"/>
        <c:numFmt formatCode="General" sourceLinked="1"/>
        <c:majorTickMark val="out"/>
        <c:minorTickMark val="none"/>
        <c:tickLblPos val="nextTo"/>
        <c:crossAx val="1909292464"/>
        <c:crosses val="autoZero"/>
        <c:auto val="1"/>
        <c:lblAlgn val="ctr"/>
        <c:lblOffset val="100"/>
        <c:noMultiLvlLbl val="0"/>
      </c:catAx>
      <c:spPr>
        <a:noFill/>
        <a:ln>
          <a:noFill/>
        </a:ln>
        <a:effectLst/>
      </c:spPr>
    </c:plotArea>
    <c:legend>
      <c:legendPos val="b"/>
      <c:layout>
        <c:manualLayout>
          <c:xMode val="edge"/>
          <c:yMode val="edge"/>
          <c:x val="0.35242093500688654"/>
          <c:y val="0.93927773988881325"/>
          <c:w val="0.43267179473852896"/>
          <c:h val="4.812383491433649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uk-UA"/>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'USD PCS'!$K$42</c:f>
              <c:strCache>
                <c:ptCount val="1"/>
                <c:pt idx="0">
                  <c:v>EGIS (EGOLANZA)</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699106541246758"/>
                  <c:y val="-3.98094355852577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029-4FC8-9D48-CB00509DFA75}"/>
                </c:ext>
              </c:extLst>
            </c:dLbl>
            <c:dLbl>
              <c:idx val="1"/>
              <c:layout>
                <c:manualLayout>
                  <c:x val="-0.10825905841438499"/>
                  <c:y val="-5.55357410393957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029-4FC8-9D48-CB00509DFA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PCS'!$L$42:$N$42</c:f>
              <c:numCache>
                <c:formatCode>#,##0</c:formatCode>
                <c:ptCount val="3"/>
                <c:pt idx="0">
                  <c:v>5463</c:v>
                </c:pt>
                <c:pt idx="1">
                  <c:v>4526</c:v>
                </c:pt>
                <c:pt idx="2">
                  <c:v>14595</c:v>
                </c:pt>
              </c:numCache>
            </c:numRef>
          </c:val>
          <c:smooth val="0"/>
          <c:extLst>
            <c:ext xmlns:c16="http://schemas.microsoft.com/office/drawing/2014/chart" uri="{C3380CC4-5D6E-409C-BE32-E72D297353CC}">
              <c16:uniqueId val="{00000002-4029-4FC8-9D48-CB00509DFA75}"/>
            </c:ext>
          </c:extLst>
        </c:ser>
        <c:ser>
          <c:idx val="1"/>
          <c:order val="1"/>
          <c:tx>
            <c:strRef>
              <c:f>'USD PCS'!$K$43</c:f>
              <c:strCache>
                <c:ptCount val="1"/>
                <c:pt idx="0">
                  <c:v>GM PHARMACEUTICALS (OLZAP)</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PCS'!$L$43:$N$43</c:f>
              <c:numCache>
                <c:formatCode>#,##0</c:formatCode>
                <c:ptCount val="3"/>
                <c:pt idx="0">
                  <c:v>74949</c:v>
                </c:pt>
                <c:pt idx="1">
                  <c:v>84809</c:v>
                </c:pt>
                <c:pt idx="2">
                  <c:v>94339</c:v>
                </c:pt>
              </c:numCache>
            </c:numRef>
          </c:val>
          <c:smooth val="0"/>
          <c:extLst>
            <c:ext xmlns:c16="http://schemas.microsoft.com/office/drawing/2014/chart" uri="{C3380CC4-5D6E-409C-BE32-E72D297353CC}">
              <c16:uniqueId val="{00000003-4029-4FC8-9D48-CB00509DFA75}"/>
            </c:ext>
          </c:extLst>
        </c:ser>
        <c:ser>
          <c:idx val="2"/>
          <c:order val="2"/>
          <c:tx>
            <c:strRef>
              <c:f>'USD PCS'!$K$44</c:f>
              <c:strCache>
                <c:ptCount val="1"/>
                <c:pt idx="0">
                  <c:v>JUBILANT L.S.INDIA (JUBREXA)</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0.10644316819063047"/>
                  <c:y val="-1.8743068881095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029-4FC8-9D48-CB00509DFA75}"/>
                </c:ext>
              </c:extLst>
            </c:dLbl>
            <c:dLbl>
              <c:idx val="1"/>
              <c:layout>
                <c:manualLayout>
                  <c:x val="0.16181559716879187"/>
                  <c:y val="5.303028941519801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29-4FC8-9D48-CB00509DFA75}"/>
                </c:ext>
              </c:extLst>
            </c:dLbl>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PCS'!$L$44:$N$44</c:f>
              <c:numCache>
                <c:formatCode>#,##0</c:formatCode>
                <c:ptCount val="3"/>
                <c:pt idx="0">
                  <c:v>2130</c:v>
                </c:pt>
                <c:pt idx="1">
                  <c:v>5610</c:v>
                </c:pt>
                <c:pt idx="2">
                  <c:v>0</c:v>
                </c:pt>
              </c:numCache>
            </c:numRef>
          </c:val>
          <c:smooth val="0"/>
          <c:extLst>
            <c:ext xmlns:c16="http://schemas.microsoft.com/office/drawing/2014/chart" uri="{C3380CC4-5D6E-409C-BE32-E72D297353CC}">
              <c16:uniqueId val="{00000006-4029-4FC8-9D48-CB00509DFA75}"/>
            </c:ext>
          </c:extLst>
        </c:ser>
        <c:ser>
          <c:idx val="3"/>
          <c:order val="3"/>
          <c:tx>
            <c:strRef>
              <c:f>'USD PCS'!$K$45</c:f>
              <c:strCache>
                <c:ptCount val="1"/>
                <c:pt idx="0">
                  <c:v>NOBEL ILAC SAN TUR (OLFREX)</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8.2344739345023968E-2"/>
                  <c:y val="-5.3254813736518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029-4FC8-9D48-CB00509DFA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PCS'!$L$41:$N$41</c:f>
              <c:strCache>
                <c:ptCount val="3"/>
                <c:pt idx="0">
                  <c:v> 2021, Units</c:v>
                </c:pt>
                <c:pt idx="1">
                  <c:v> 2022, Units</c:v>
                </c:pt>
                <c:pt idx="2">
                  <c:v> 2023, Units</c:v>
                </c:pt>
              </c:strCache>
            </c:strRef>
          </c:cat>
          <c:val>
            <c:numRef>
              <c:f>'USD PCS'!$L$45:$N$45</c:f>
              <c:numCache>
                <c:formatCode>#,##0</c:formatCode>
                <c:ptCount val="3"/>
                <c:pt idx="0">
                  <c:v>20678</c:v>
                </c:pt>
                <c:pt idx="1">
                  <c:v>24949</c:v>
                </c:pt>
                <c:pt idx="2">
                  <c:v>52470</c:v>
                </c:pt>
              </c:numCache>
            </c:numRef>
          </c:val>
          <c:smooth val="0"/>
          <c:extLst>
            <c:ext xmlns:c16="http://schemas.microsoft.com/office/drawing/2014/chart" uri="{C3380CC4-5D6E-409C-BE32-E72D297353CC}">
              <c16:uniqueId val="{00000008-4029-4FC8-9D48-CB00509DFA75}"/>
            </c:ext>
          </c:extLst>
        </c:ser>
        <c:dLbls>
          <c:dLblPos val="t"/>
          <c:showLegendKey val="0"/>
          <c:showVal val="1"/>
          <c:showCatName val="0"/>
          <c:showSerName val="0"/>
          <c:showPercent val="0"/>
          <c:showBubbleSize val="0"/>
        </c:dLbls>
        <c:marker val="1"/>
        <c:smooth val="0"/>
        <c:axId val="2132194272"/>
        <c:axId val="2132196352"/>
      </c:lineChart>
      <c:catAx>
        <c:axId val="21321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uk-UA"/>
          </a:p>
        </c:txPr>
        <c:crossAx val="2132196352"/>
        <c:crosses val="autoZero"/>
        <c:auto val="1"/>
        <c:lblAlgn val="ctr"/>
        <c:lblOffset val="100"/>
        <c:noMultiLvlLbl val="0"/>
      </c:catAx>
      <c:valAx>
        <c:axId val="213219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uk-UA"/>
          </a:p>
        </c:txPr>
        <c:crossAx val="2132194272"/>
        <c:crosses val="autoZero"/>
        <c:crossBetween val="between"/>
      </c:valAx>
      <c:spPr>
        <a:noFill/>
        <a:ln>
          <a:noFill/>
        </a:ln>
        <a:effectLst/>
      </c:spPr>
    </c:plotArea>
    <c:legend>
      <c:legendPos val="b"/>
      <c:layout>
        <c:manualLayout>
          <c:xMode val="edge"/>
          <c:yMode val="edge"/>
          <c:x val="3.7777293138822346E-2"/>
          <c:y val="0.94322125433348369"/>
          <c:w val="0.9281565754234381"/>
          <c:h val="5.578293688598259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240508302798779E-2"/>
          <c:y val="2.8440862215057764E-2"/>
          <c:w val="0.80702156042375894"/>
          <c:h val="0.84264451195569057"/>
        </c:manualLayout>
      </c:layout>
      <c:barChart>
        <c:barDir val="col"/>
        <c:grouping val="clustered"/>
        <c:varyColors val="0"/>
        <c:ser>
          <c:idx val="1"/>
          <c:order val="1"/>
          <c:tx>
            <c:strRef>
              <c:f>'7-10'!$A$5</c:f>
              <c:strCache>
                <c:ptCount val="1"/>
                <c:pt idx="0">
                  <c:v>Olanzapine-based medications</c:v>
                </c:pt>
              </c:strCache>
            </c:strRef>
          </c:tx>
          <c:spPr>
            <a:solidFill>
              <a:schemeClr val="tx2">
                <a:lumMod val="60000"/>
                <a:lumOff val="40000"/>
              </a:schemeClr>
            </a:solidFill>
            <a:ln>
              <a:solidFill>
                <a:srgbClr val="00B0F0"/>
              </a:solidFill>
            </a:ln>
            <a:effectLst/>
          </c:spPr>
          <c:invertIfNegative val="0"/>
          <c:dLbls>
            <c:dLbl>
              <c:idx val="1"/>
              <c:tx>
                <c:rich>
                  <a:bodyPr/>
                  <a:lstStyle/>
                  <a:p>
                    <a:fld id="{3AD3130E-31DD-40FB-A0EA-787E7C811E81}" type="VALUE">
                      <a:rPr lang="en-US"/>
                      <a:pPr/>
                      <a:t>[ЗНАЧЕНИЕ]</a:t>
                    </a:fld>
                    <a:r>
                      <a:rPr lang="en-US"/>
                      <a:t> (+16%)</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714-4638-AEF3-D1C16FEDAE7C}"/>
                </c:ext>
              </c:extLst>
            </c:dLbl>
            <c:dLbl>
              <c:idx val="2"/>
              <c:tx>
                <c:rich>
                  <a:bodyPr/>
                  <a:lstStyle/>
                  <a:p>
                    <a:fld id="{0D99CDB8-4228-4905-97DE-280658FBFAF9}" type="VALUE">
                      <a:rPr lang="en-US"/>
                      <a:pPr/>
                      <a:t>[ЗНАЧЕНИЕ]</a:t>
                    </a:fld>
                    <a:r>
                      <a:rPr lang="en-US"/>
                      <a:t> (+35%)</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714-4638-AEF3-D1C16FEDAE7C}"/>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('7-10'!$B$3,'7-10'!$D$3,'7-10'!$F$3)</c:f>
              <c:strCache>
                <c:ptCount val="3"/>
                <c:pt idx="0">
                  <c:v>Units, 2021</c:v>
                </c:pt>
                <c:pt idx="1">
                  <c:v>Units, 2022</c:v>
                </c:pt>
                <c:pt idx="2">
                  <c:v>Units, 2023</c:v>
                </c:pt>
              </c:strCache>
              <c:extLst/>
            </c:strRef>
          </c:cat>
          <c:val>
            <c:numRef>
              <c:f>('7-10'!$B$5,'7-10'!$D$5,'7-10'!$F$5)</c:f>
              <c:numCache>
                <c:formatCode>#,##0</c:formatCode>
                <c:ptCount val="3"/>
                <c:pt idx="0">
                  <c:v>103220</c:v>
                </c:pt>
                <c:pt idx="1">
                  <c:v>119894</c:v>
                </c:pt>
                <c:pt idx="2">
                  <c:v>161404</c:v>
                </c:pt>
              </c:numCache>
              <c:extLst/>
            </c:numRef>
          </c:val>
          <c:extLst>
            <c:ext xmlns:c16="http://schemas.microsoft.com/office/drawing/2014/chart" uri="{C3380CC4-5D6E-409C-BE32-E72D297353CC}">
              <c16:uniqueId val="{00000002-4714-4638-AEF3-D1C16FEDAE7C}"/>
            </c:ext>
          </c:extLst>
        </c:ser>
        <c:dLbls>
          <c:showLegendKey val="0"/>
          <c:showVal val="0"/>
          <c:showCatName val="0"/>
          <c:showSerName val="0"/>
          <c:showPercent val="0"/>
          <c:showBubbleSize val="0"/>
        </c:dLbls>
        <c:gapWidth val="219"/>
        <c:axId val="1909290800"/>
        <c:axId val="1909291632"/>
      </c:barChart>
      <c:lineChart>
        <c:grouping val="standard"/>
        <c:varyColors val="0"/>
        <c:ser>
          <c:idx val="0"/>
          <c:order val="0"/>
          <c:tx>
            <c:strRef>
              <c:f>'7-10'!$A$4</c:f>
              <c:strCache>
                <c:ptCount val="1"/>
                <c:pt idx="0">
                  <c:v>Total market</c:v>
                </c:pt>
              </c:strCache>
            </c:strRef>
          </c:tx>
          <c:spPr>
            <a:ln w="63500" cap="rnd">
              <a:solidFill>
                <a:schemeClr val="accent6">
                  <a:lumMod val="75000"/>
                </a:schemeClr>
              </a:solidFill>
              <a:prstDash val="dash"/>
              <a:round/>
            </a:ln>
            <a:effectLst/>
          </c:spPr>
          <c:marker>
            <c:symbol val="circle"/>
            <c:size val="5"/>
            <c:spPr>
              <a:solidFill>
                <a:schemeClr val="accent1"/>
              </a:solidFill>
              <a:ln w="9525">
                <a:solidFill>
                  <a:schemeClr val="accent1"/>
                </a:solidFill>
              </a:ln>
              <a:effectLst/>
            </c:spPr>
          </c:marker>
          <c:dLbls>
            <c:dLbl>
              <c:idx val="0"/>
              <c:layout>
                <c:manualLayout>
                  <c:x val="7.2586121762136829E-2"/>
                  <c:y val="-1.259842519685047E-2"/>
                </c:manualLayout>
              </c:layout>
              <c:tx>
                <c:rich>
                  <a:bodyPr/>
                  <a:lstStyle/>
                  <a:p>
                    <a:fld id="{D43C7049-23D0-4384-BB41-FC184141C107}" type="VALUE">
                      <a:rPr lang="en-US"/>
                      <a:pPr/>
                      <a:t>[ЗНАЧЕНИЕ]</a:t>
                    </a:fld>
                    <a:r>
                      <a:rPr lang="en-US" baseline="0"/>
                      <a:t> </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714-4638-AEF3-D1C16FEDAE7C}"/>
                </c:ext>
              </c:extLst>
            </c:dLbl>
            <c:dLbl>
              <c:idx val="1"/>
              <c:layout>
                <c:manualLayout>
                  <c:x val="-0.12097686960356131"/>
                  <c:y val="-3.7795275590551181E-2"/>
                </c:manualLayout>
              </c:layout>
              <c:tx>
                <c:rich>
                  <a:bodyPr/>
                  <a:lstStyle/>
                  <a:p>
                    <a:r>
                      <a:rPr lang="en-US" baseline="0"/>
                      <a:t> </a:t>
                    </a:r>
                    <a:fld id="{D581DFB4-6B7F-4135-8AFB-A7A6B24DD03B}" type="VALUE">
                      <a:rPr lang="en-US" baseline="0"/>
                      <a:pPr/>
                      <a:t>[ЗНАЧЕНИЕ]</a:t>
                    </a:fld>
                    <a:r>
                      <a:rPr lang="en-US" baseline="0"/>
                      <a:t> (+3%)</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714-4638-AEF3-D1C16FEDAE7C}"/>
                </c:ext>
              </c:extLst>
            </c:dLbl>
            <c:dLbl>
              <c:idx val="2"/>
              <c:layout>
                <c:manualLayout>
                  <c:x val="-0.17156719689232339"/>
                  <c:y val="7.3490813648293962E-2"/>
                </c:manualLayout>
              </c:layout>
              <c:tx>
                <c:rich>
                  <a:bodyPr/>
                  <a:lstStyle/>
                  <a:p>
                    <a:r>
                      <a:rPr lang="en-US" baseline="0"/>
                      <a:t> </a:t>
                    </a:r>
                    <a:fld id="{E8DBCB1C-CCAF-43D4-BAB5-A25F7BDF3050}" type="VALUE">
                      <a:rPr lang="en-US" baseline="0"/>
                      <a:pPr/>
                      <a:t>[ЗНАЧЕНИЕ]</a:t>
                    </a:fld>
                    <a:r>
                      <a:rPr lang="en-US" baseline="0"/>
                      <a:t> (-0.1%)</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714-4638-AEF3-D1C16FEDAE7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accent6">
                        <a:lumMod val="75000"/>
                      </a:schemeClr>
                    </a:solidFill>
                    <a:latin typeface="+mn-lt"/>
                    <a:ea typeface="+mn-ea"/>
                    <a:cs typeface="+mn-cs"/>
                  </a:defRPr>
                </a:pPr>
                <a:endParaRPr lang="uk-UA"/>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('7-10'!$B$3,'7-10'!$D$3,'7-10'!$F$3)</c:f>
              <c:strCache>
                <c:ptCount val="3"/>
                <c:pt idx="0">
                  <c:v>Units, 2021</c:v>
                </c:pt>
                <c:pt idx="1">
                  <c:v>Units, 2022</c:v>
                </c:pt>
                <c:pt idx="2">
                  <c:v>Units, 2023</c:v>
                </c:pt>
              </c:strCache>
              <c:extLst/>
            </c:strRef>
          </c:cat>
          <c:val>
            <c:numRef>
              <c:f>('7-10'!$B$4,'7-10'!$D$4,'7-10'!$F$4)</c:f>
              <c:numCache>
                <c:formatCode>#,##0</c:formatCode>
                <c:ptCount val="3"/>
                <c:pt idx="0">
                  <c:v>849557958</c:v>
                </c:pt>
                <c:pt idx="1">
                  <c:v>879093968</c:v>
                </c:pt>
                <c:pt idx="2">
                  <c:v>878484374</c:v>
                </c:pt>
              </c:numCache>
              <c:extLst/>
            </c:numRef>
          </c:val>
          <c:smooth val="0"/>
          <c:extLst>
            <c:ext xmlns:c16="http://schemas.microsoft.com/office/drawing/2014/chart" uri="{C3380CC4-5D6E-409C-BE32-E72D297353CC}">
              <c16:uniqueId val="{00000006-4714-4638-AEF3-D1C16FEDAE7C}"/>
            </c:ext>
          </c:extLst>
        </c:ser>
        <c:dLbls>
          <c:showLegendKey val="0"/>
          <c:showVal val="0"/>
          <c:showCatName val="0"/>
          <c:showSerName val="0"/>
          <c:showPercent val="0"/>
          <c:showBubbleSize val="0"/>
        </c:dLbls>
        <c:marker val="1"/>
        <c:smooth val="0"/>
        <c:axId val="1909292880"/>
        <c:axId val="1909292464"/>
      </c:lineChart>
      <c:catAx>
        <c:axId val="190929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crossAx val="1909291632"/>
        <c:crosses val="autoZero"/>
        <c:auto val="1"/>
        <c:lblAlgn val="ctr"/>
        <c:lblOffset val="100"/>
        <c:noMultiLvlLbl val="0"/>
      </c:catAx>
      <c:valAx>
        <c:axId val="19092916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rgbClr val="0070C0"/>
                </a:solidFill>
                <a:latin typeface="+mn-lt"/>
                <a:ea typeface="+mn-ea"/>
                <a:cs typeface="+mn-cs"/>
              </a:defRPr>
            </a:pPr>
            <a:endParaRPr lang="uk-UA"/>
          </a:p>
        </c:txPr>
        <c:crossAx val="1909290800"/>
        <c:crosses val="autoZero"/>
        <c:crossBetween val="between"/>
      </c:valAx>
      <c:valAx>
        <c:axId val="190929246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accent6">
                    <a:lumMod val="75000"/>
                  </a:schemeClr>
                </a:solidFill>
                <a:latin typeface="+mn-lt"/>
                <a:ea typeface="+mn-ea"/>
                <a:cs typeface="+mn-cs"/>
              </a:defRPr>
            </a:pPr>
            <a:endParaRPr lang="uk-UA"/>
          </a:p>
        </c:txPr>
        <c:crossAx val="1909292880"/>
        <c:crosses val="max"/>
        <c:crossBetween val="between"/>
      </c:valAx>
      <c:catAx>
        <c:axId val="1909292880"/>
        <c:scaling>
          <c:orientation val="minMax"/>
        </c:scaling>
        <c:delete val="1"/>
        <c:axPos val="b"/>
        <c:numFmt formatCode="General" sourceLinked="1"/>
        <c:majorTickMark val="out"/>
        <c:minorTickMark val="none"/>
        <c:tickLblPos val="nextTo"/>
        <c:crossAx val="1909292464"/>
        <c:crosses val="autoZero"/>
        <c:auto val="1"/>
        <c:lblAlgn val="ctr"/>
        <c:lblOffset val="100"/>
        <c:noMultiLvlLbl val="0"/>
      </c:catAx>
      <c:spPr>
        <a:noFill/>
        <a:ln>
          <a:noFill/>
        </a:ln>
        <a:effectLst/>
      </c:spPr>
    </c:plotArea>
    <c:legend>
      <c:legendPos val="b"/>
      <c:layout>
        <c:manualLayout>
          <c:xMode val="edge"/>
          <c:yMode val="edge"/>
          <c:x val="0.35242093500688654"/>
          <c:y val="0.93927773988881325"/>
          <c:w val="0.43267179473852896"/>
          <c:h val="4.812383491433649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uk-UA"/>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502762421907122"/>
          <c:y val="0.13883145496021132"/>
          <c:w val="0.74421027593157663"/>
          <c:h val="0.82052597938546235"/>
        </c:manualLayout>
      </c:layout>
      <c:barChart>
        <c:barDir val="bar"/>
        <c:grouping val="clustered"/>
        <c:varyColors val="0"/>
        <c:ser>
          <c:idx val="0"/>
          <c:order val="0"/>
          <c:tx>
            <c:strRef>
              <c:f>'7-10'!$A$4</c:f>
              <c:strCache>
                <c:ptCount val="1"/>
                <c:pt idx="0">
                  <c:v>Total market</c:v>
                </c:pt>
              </c:strCache>
            </c:strRef>
          </c:tx>
          <c:spPr>
            <a:solidFill>
              <a:schemeClr val="accent6"/>
            </a:solidFill>
            <a:ln>
              <a:noFill/>
            </a:ln>
            <a:effectLst/>
          </c:spPr>
          <c:invertIfNegative val="0"/>
          <c:dLbls>
            <c:dLbl>
              <c:idx val="0"/>
              <c:layout>
                <c:manualLayout>
                  <c:x val="-0.20996962117935472"/>
                  <c:y val="-1.7550983865501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222-4F0A-A902-A3B4D5FF655C}"/>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'7-10'!$I$3</c:f>
              <c:strCache>
                <c:ptCount val="1"/>
                <c:pt idx="0">
                  <c:v>USD</c:v>
                </c:pt>
              </c:strCache>
              <c:extLst/>
            </c:strRef>
          </c:cat>
          <c:val>
            <c:numRef>
              <c:f>'7-10'!$I$4</c:f>
              <c:numCache>
                <c:formatCode>#,##0</c:formatCode>
                <c:ptCount val="1"/>
                <c:pt idx="0">
                  <c:v>4685645920.2229185</c:v>
                </c:pt>
              </c:numCache>
              <c:extLst/>
            </c:numRef>
          </c:val>
          <c:extLst>
            <c:ext xmlns:c16="http://schemas.microsoft.com/office/drawing/2014/chart" uri="{C3380CC4-5D6E-409C-BE32-E72D297353CC}">
              <c16:uniqueId val="{00000001-D222-4F0A-A902-A3B4D5FF655C}"/>
            </c:ext>
          </c:extLst>
        </c:ser>
        <c:ser>
          <c:idx val="1"/>
          <c:order val="1"/>
          <c:tx>
            <c:strRef>
              <c:f>'7-10'!$A$5</c:f>
              <c:strCache>
                <c:ptCount val="1"/>
                <c:pt idx="0">
                  <c:v>Olanzapine-based medications</c:v>
                </c:pt>
              </c:strCache>
            </c:strRef>
          </c:tx>
          <c:spPr>
            <a:solidFill>
              <a:schemeClr val="accent5"/>
            </a:solidFill>
            <a:ln>
              <a:noFill/>
            </a:ln>
            <a:effectLst/>
          </c:spPr>
          <c:invertIfNegative val="0"/>
          <c:dLbls>
            <c:dLbl>
              <c:idx val="0"/>
              <c:tx>
                <c:rich>
                  <a:bodyPr/>
                  <a:lstStyle/>
                  <a:p>
                    <a:fld id="{C2085C07-BE9B-4434-8C14-75A798873064}" type="VALUE">
                      <a:rPr lang="en-US"/>
                      <a:pPr/>
                      <a:t>[ЗНАЧЕНИЕ]</a:t>
                    </a:fld>
                    <a:r>
                      <a:rPr lang="en-US"/>
                      <a:t>   </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24295343299859923"/>
                      <c:h val="7.0104758750442045E-2"/>
                    </c:manualLayout>
                  </c15:layout>
                  <c15:dlblFieldTable/>
                  <c15:showDataLabelsRange val="0"/>
                </c:ext>
                <c:ext xmlns:c16="http://schemas.microsoft.com/office/drawing/2014/chart" uri="{C3380CC4-5D6E-409C-BE32-E72D297353CC}">
                  <c16:uniqueId val="{00000002-D222-4F0A-A902-A3B4D5FF655C}"/>
                </c:ext>
              </c:extLst>
            </c:dLbl>
            <c:spPr>
              <a:noFill/>
              <a:ln>
                <a:noFill/>
              </a:ln>
              <a:effectLst/>
            </c:spPr>
            <c:txPr>
              <a:bodyPr rot="0" spcFirstLastPara="1" vertOverflow="ellipsis" vert="horz" wrap="square" anchor="ctr" anchorCtr="1"/>
              <a:lstStyle/>
              <a:p>
                <a:pPr>
                  <a:defRPr sz="1200" b="0" i="0" u="none" strike="noStrike" kern="1200" baseline="0">
                    <a:solidFill>
                      <a:schemeClr val="tx2">
                        <a:lumMod val="60000"/>
                        <a:lumOff val="40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'7-10'!$I$3</c:f>
              <c:strCache>
                <c:ptCount val="1"/>
                <c:pt idx="0">
                  <c:v>USD</c:v>
                </c:pt>
              </c:strCache>
              <c:extLst/>
            </c:strRef>
          </c:cat>
          <c:val>
            <c:numRef>
              <c:f>'7-10'!$I$5</c:f>
              <c:numCache>
                <c:formatCode>#,##0</c:formatCode>
                <c:ptCount val="1"/>
                <c:pt idx="0">
                  <c:v>2427838</c:v>
                </c:pt>
              </c:numCache>
              <c:extLst/>
            </c:numRef>
          </c:val>
          <c:extLst>
            <c:ext xmlns:c16="http://schemas.microsoft.com/office/drawing/2014/chart" uri="{C3380CC4-5D6E-409C-BE32-E72D297353CC}">
              <c16:uniqueId val="{00000003-D222-4F0A-A902-A3B4D5FF655C}"/>
            </c:ext>
          </c:extLst>
        </c:ser>
        <c:dLbls>
          <c:dLblPos val="outEnd"/>
          <c:showLegendKey val="0"/>
          <c:showVal val="1"/>
          <c:showCatName val="0"/>
          <c:showSerName val="0"/>
          <c:showPercent val="0"/>
          <c:showBubbleSize val="0"/>
        </c:dLbls>
        <c:gapWidth val="182"/>
        <c:axId val="1973968975"/>
        <c:axId val="1973969391"/>
      </c:barChart>
      <c:catAx>
        <c:axId val="1973968975"/>
        <c:scaling>
          <c:orientation val="minMax"/>
        </c:scaling>
        <c:delete val="1"/>
        <c:axPos val="l"/>
        <c:numFmt formatCode="General" sourceLinked="1"/>
        <c:majorTickMark val="none"/>
        <c:minorTickMark val="none"/>
        <c:tickLblPos val="nextTo"/>
        <c:crossAx val="1973969391"/>
        <c:crosses val="autoZero"/>
        <c:auto val="1"/>
        <c:lblAlgn val="ctr"/>
        <c:lblOffset val="100"/>
        <c:noMultiLvlLbl val="0"/>
      </c:catAx>
      <c:valAx>
        <c:axId val="1973969391"/>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973968975"/>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legendEntry>
      <c:layout>
        <c:manualLayout>
          <c:xMode val="edge"/>
          <c:yMode val="edge"/>
          <c:x val="0"/>
          <c:y val="0.27856326045591451"/>
          <c:w val="0.22061650070195882"/>
          <c:h val="0.6124787294714327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uk-UA"/>
        </a:p>
      </c:txPr>
    </c:legend>
    <c:plotVisOnly val="1"/>
    <c:dispBlanksAs val="gap"/>
    <c:showDLblsOverMax val="0"/>
  </c:chart>
  <c:spPr>
    <a:noFill/>
    <a:ln>
      <a:noFill/>
    </a:ln>
    <a:effectLst/>
  </c:spPr>
  <c:txPr>
    <a:bodyPr/>
    <a:lstStyle/>
    <a:p>
      <a:pPr>
        <a:defRPr sz="1200"/>
      </a:pPr>
      <a:endParaRPr lang="uk-UA"/>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7"/>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E3E3-466B-A2B6-DA47DB7D8462}"/>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E3E3-466B-A2B6-DA47DB7D8462}"/>
              </c:ext>
            </c:extLst>
          </c:dPt>
          <c:dLbls>
            <c:dLbl>
              <c:idx val="0"/>
              <c:layout>
                <c:manualLayout>
                  <c:x val="1.9003590773723339E-3"/>
                  <c:y val="-0.11084326289679186"/>
                </c:manualLayout>
              </c:layout>
              <c:tx>
                <c:rich>
                  <a:bodyPr/>
                  <a:lstStyle/>
                  <a:p>
                    <a:fld id="{66D28D1C-C356-476B-9500-F852CF079477}" type="CATEGORYNAME">
                      <a:rPr lang="en-US"/>
                      <a:pPr/>
                      <a:t>[ИМЯ КАТЕГОРИИ]</a:t>
                    </a:fld>
                    <a:r>
                      <a:rPr lang="en-US"/>
                      <a:t>
</a:t>
                    </a:r>
                    <a:fld id="{2800A4D3-2A3F-49DD-B3F3-5CEBF6698104}" type="PERCENTAGE">
                      <a:rPr lang="en-US"/>
                      <a:pPr/>
                      <a:t>[ПРОЦЕНТ]</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3E3-466B-A2B6-DA47DB7D8462}"/>
                </c:ext>
              </c:extLst>
            </c:dLbl>
            <c:dLbl>
              <c:idx val="1"/>
              <c:layout>
                <c:manualLayout>
                  <c:x val="0.36762810931723139"/>
                  <c:y val="3.3263455547950266E-2"/>
                </c:manualLayout>
              </c:layout>
              <c:tx>
                <c:rich>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fld id="{774EE19A-9F67-41A8-AB39-6F9D9A6FE8B2}" type="CATEGORYNAME">
                      <a:rPr lang="en-US" sz="1200"/>
                      <a:pPr>
                        <a:defRPr sz="1400"/>
                      </a:pPr>
                      <a:t>[ИМЯ КАТЕГОРИИ]</a:t>
                    </a:fld>
                    <a:r>
                      <a:rPr lang="en-US" baseline="0"/>
                      <a:t>
</a:t>
                    </a:r>
                    <a:fld id="{8573C08A-0C09-4F59-AD6D-ADBCB6B2C4BA}" type="CELLREF">
                      <a:rPr lang="en-US" baseline="0"/>
                      <a:pPr>
                        <a:defRPr sz="1400"/>
                      </a:pPr>
                      <a:t>[ССЫЛКА НА ЯЧЕЙКУ]</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928241537063142"/>
                      <c:h val="0.17124929906029179"/>
                    </c:manualLayout>
                  </c15:layout>
                  <c15:dlblFieldTable>
                    <c15:dlblFTEntry>
                      <c15:txfldGUID>{8573C08A-0C09-4F59-AD6D-ADBCB6B2C4BA}</c15:txfldGUID>
                      <c15:f>'7-10'!$I$8</c15:f>
                      <c15:dlblFieldTableCache>
                        <c:ptCount val="1"/>
                        <c:pt idx="0">
                          <c:v>0,052%</c:v>
                        </c:pt>
                      </c15:dlblFieldTableCache>
                    </c15:dlblFTEntry>
                  </c15:dlblFieldTable>
                  <c15:showDataLabelsRange val="0"/>
                </c:ext>
                <c:ext xmlns:c16="http://schemas.microsoft.com/office/drawing/2014/chart" uri="{C3380CC4-5D6E-409C-BE32-E72D297353CC}">
                  <c16:uniqueId val="{00000003-E3E3-466B-A2B6-DA47DB7D846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'7-10'!$A$4:$A$5</c:f>
              <c:strCache>
                <c:ptCount val="2"/>
                <c:pt idx="0">
                  <c:v>Total market</c:v>
                </c:pt>
                <c:pt idx="1">
                  <c:v>Olanzapine-based medications</c:v>
                </c:pt>
              </c:strCache>
            </c:strRef>
          </c:cat>
          <c:val>
            <c:numRef>
              <c:f>'7-10'!$I$4:$I$5</c:f>
              <c:numCache>
                <c:formatCode>#,##0</c:formatCode>
                <c:ptCount val="2"/>
                <c:pt idx="0">
                  <c:v>4685645920.2229185</c:v>
                </c:pt>
                <c:pt idx="1">
                  <c:v>2427838</c:v>
                </c:pt>
              </c:numCache>
            </c:numRef>
          </c:val>
          <c:extLst>
            <c:ext xmlns:c16="http://schemas.microsoft.com/office/drawing/2014/chart" uri="{C3380CC4-5D6E-409C-BE32-E72D297353CC}">
              <c16:uniqueId val="{00000004-E3E3-466B-A2B6-DA47DB7D846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502762421907122"/>
          <c:y val="0.13883145496021132"/>
          <c:w val="0.74421027593157663"/>
          <c:h val="0.82052597938546235"/>
        </c:manualLayout>
      </c:layout>
      <c:barChart>
        <c:barDir val="bar"/>
        <c:grouping val="clustered"/>
        <c:varyColors val="0"/>
        <c:ser>
          <c:idx val="0"/>
          <c:order val="0"/>
          <c:tx>
            <c:strRef>
              <c:f>'7-10'!$A$4</c:f>
              <c:strCache>
                <c:ptCount val="1"/>
                <c:pt idx="0">
                  <c:v>Total market</c:v>
                </c:pt>
              </c:strCache>
            </c:strRef>
          </c:tx>
          <c:spPr>
            <a:solidFill>
              <a:schemeClr val="accent6"/>
            </a:solidFill>
            <a:ln>
              <a:noFill/>
            </a:ln>
            <a:effectLst/>
          </c:spPr>
          <c:invertIfNegative val="0"/>
          <c:dLbls>
            <c:dLbl>
              <c:idx val="0"/>
              <c:layout>
                <c:manualLayout>
                  <c:x val="-0.14465621709640575"/>
                  <c:y val="-1.25577117080638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BD9-439D-AFDA-064B13448FB4}"/>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'7-10'!$H$3</c:f>
              <c:strCache>
                <c:ptCount val="1"/>
                <c:pt idx="0">
                  <c:v>Units</c:v>
                </c:pt>
              </c:strCache>
              <c:extLst/>
            </c:strRef>
          </c:cat>
          <c:val>
            <c:numRef>
              <c:f>'7-10'!$H$4</c:f>
              <c:numCache>
                <c:formatCode>#,##0</c:formatCode>
                <c:ptCount val="1"/>
                <c:pt idx="0">
                  <c:v>2607136300</c:v>
                </c:pt>
              </c:numCache>
              <c:extLst/>
            </c:numRef>
          </c:val>
          <c:extLst>
            <c:ext xmlns:c16="http://schemas.microsoft.com/office/drawing/2014/chart" uri="{C3380CC4-5D6E-409C-BE32-E72D297353CC}">
              <c16:uniqueId val="{00000001-0BD9-439D-AFDA-064B13448FB4}"/>
            </c:ext>
          </c:extLst>
        </c:ser>
        <c:ser>
          <c:idx val="1"/>
          <c:order val="1"/>
          <c:tx>
            <c:strRef>
              <c:f>'7-10'!$A$5</c:f>
              <c:strCache>
                <c:ptCount val="1"/>
                <c:pt idx="0">
                  <c:v>Olanzapine-based medications</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2">
                        <a:lumMod val="60000"/>
                        <a:lumOff val="40000"/>
                      </a:schemeClr>
                    </a:solidFill>
                    <a:latin typeface="+mn-lt"/>
                    <a:ea typeface="+mn-ea"/>
                    <a:cs typeface="+mn-cs"/>
                  </a:defRPr>
                </a:pPr>
                <a:endParaRPr lang="uk-U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'7-10'!$H$3</c:f>
              <c:strCache>
                <c:ptCount val="1"/>
                <c:pt idx="0">
                  <c:v>Units</c:v>
                </c:pt>
              </c:strCache>
              <c:extLst/>
            </c:strRef>
          </c:cat>
          <c:val>
            <c:numRef>
              <c:f>'7-10'!$H$5</c:f>
              <c:numCache>
                <c:formatCode>#,##0</c:formatCode>
                <c:ptCount val="1"/>
                <c:pt idx="0">
                  <c:v>384518</c:v>
                </c:pt>
              </c:numCache>
              <c:extLst/>
            </c:numRef>
          </c:val>
          <c:extLst>
            <c:ext xmlns:c16="http://schemas.microsoft.com/office/drawing/2014/chart" uri="{C3380CC4-5D6E-409C-BE32-E72D297353CC}">
              <c16:uniqueId val="{00000002-0BD9-439D-AFDA-064B13448FB4}"/>
            </c:ext>
          </c:extLst>
        </c:ser>
        <c:dLbls>
          <c:dLblPos val="outEnd"/>
          <c:showLegendKey val="0"/>
          <c:showVal val="1"/>
          <c:showCatName val="0"/>
          <c:showSerName val="0"/>
          <c:showPercent val="0"/>
          <c:showBubbleSize val="0"/>
        </c:dLbls>
        <c:gapWidth val="182"/>
        <c:axId val="1973968975"/>
        <c:axId val="1973969391"/>
      </c:barChart>
      <c:catAx>
        <c:axId val="1973968975"/>
        <c:scaling>
          <c:orientation val="minMax"/>
        </c:scaling>
        <c:delete val="1"/>
        <c:axPos val="l"/>
        <c:numFmt formatCode="General" sourceLinked="1"/>
        <c:majorTickMark val="none"/>
        <c:minorTickMark val="none"/>
        <c:tickLblPos val="nextTo"/>
        <c:crossAx val="1973969391"/>
        <c:crosses val="autoZero"/>
        <c:auto val="1"/>
        <c:lblAlgn val="ctr"/>
        <c:lblOffset val="100"/>
        <c:noMultiLvlLbl val="0"/>
      </c:catAx>
      <c:valAx>
        <c:axId val="1973969391"/>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973968975"/>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uk-UA"/>
          </a:p>
        </c:txPr>
      </c:legendEntry>
      <c:layout>
        <c:manualLayout>
          <c:xMode val="edge"/>
          <c:yMode val="edge"/>
          <c:x val="0"/>
          <c:y val="0.27856326045591451"/>
          <c:w val="0.22061650070195882"/>
          <c:h val="0.6124787294714327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uk-UA"/>
        </a:p>
      </c:txPr>
    </c:legend>
    <c:plotVisOnly val="1"/>
    <c:dispBlanksAs val="gap"/>
    <c:showDLblsOverMax val="0"/>
  </c:chart>
  <c:spPr>
    <a:noFill/>
    <a:ln>
      <a:noFill/>
    </a:ln>
    <a:effectLst/>
  </c:spPr>
  <c:txPr>
    <a:bodyPr/>
    <a:lstStyle/>
    <a:p>
      <a:pPr>
        <a:defRPr sz="1200"/>
      </a:pPr>
      <a:endParaRPr lang="uk-UA"/>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pieChart>
        <c:varyColors val="1"/>
        <c:ser>
          <c:idx val="7"/>
          <c:order val="0"/>
          <c:dPt>
            <c:idx val="0"/>
            <c:bubble3D val="0"/>
            <c:spPr>
              <a:solidFill>
                <a:schemeClr val="accent6"/>
              </a:solidFill>
              <a:ln w="19050">
                <a:solidFill>
                  <a:schemeClr val="lt1"/>
                </a:solidFill>
              </a:ln>
              <a:effectLst/>
            </c:spPr>
            <c:extLst>
              <c:ext xmlns:c16="http://schemas.microsoft.com/office/drawing/2014/chart" uri="{C3380CC4-5D6E-409C-BE32-E72D297353CC}">
                <c16:uniqueId val="{00000001-6B8C-4934-AAF4-BEE64236A410}"/>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6B8C-4934-AAF4-BEE64236A410}"/>
              </c:ext>
            </c:extLst>
          </c:dPt>
          <c:dLbls>
            <c:dLbl>
              <c:idx val="0"/>
              <c:layout>
                <c:manualLayout>
                  <c:x val="1.9003590773723339E-3"/>
                  <c:y val="-0.11084326289679186"/>
                </c:manualLayout>
              </c:layout>
              <c:tx>
                <c:rich>
                  <a:bodyPr/>
                  <a:lstStyle/>
                  <a:p>
                    <a:fld id="{66D28D1C-C356-476B-9500-F852CF079477}" type="CATEGORYNAME">
                      <a:rPr lang="en-US"/>
                      <a:pPr/>
                      <a:t>[ИМЯ КАТЕГОРИИ]</a:t>
                    </a:fld>
                    <a:r>
                      <a:rPr lang="en-US"/>
                      <a:t>
</a:t>
                    </a:r>
                    <a:fld id="{2800A4D3-2A3F-49DD-B3F3-5CEBF6698104}" type="PERCENTAGE">
                      <a:rPr lang="en-US"/>
                      <a:pPr/>
                      <a:t>[ПРОЦЕНТ]</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B8C-4934-AAF4-BEE64236A410}"/>
                </c:ext>
              </c:extLst>
            </c:dLbl>
            <c:dLbl>
              <c:idx val="1"/>
              <c:layout>
                <c:manualLayout>
                  <c:x val="0.36762810931723139"/>
                  <c:y val="3.3263455547950266E-2"/>
                </c:manualLayout>
              </c:layout>
              <c:tx>
                <c:rich>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fld id="{774EE19A-9F67-41A8-AB39-6F9D9A6FE8B2}" type="CATEGORYNAME">
                      <a:rPr lang="en-US" sz="1200"/>
                      <a:pPr>
                        <a:defRPr sz="1400"/>
                      </a:pPr>
                      <a:t>[ИМЯ КАТЕГОРИИ]</a:t>
                    </a:fld>
                    <a:r>
                      <a:rPr lang="en-US" baseline="0"/>
                      <a:t>
</a:t>
                    </a:r>
                    <a:fld id="{24389CF2-5018-4528-B71B-92887F8AD081}" type="CELLREF">
                      <a:rPr lang="en-US" baseline="0"/>
                      <a:pPr>
                        <a:defRPr sz="1400"/>
                      </a:pPr>
                      <a:t>[ССЫЛКА НА ЯЧЕЙКУ]</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4928241537063142"/>
                      <c:h val="0.17124929906029179"/>
                    </c:manualLayout>
                  </c15:layout>
                  <c15:dlblFieldTable>
                    <c15:dlblFTEntry>
                      <c15:txfldGUID>{24389CF2-5018-4528-B71B-92887F8AD081}</c15:txfldGUID>
                      <c15:f>'7-10'!$H$8</c15:f>
                      <c15:dlblFieldTableCache>
                        <c:ptCount val="1"/>
                        <c:pt idx="0">
                          <c:v>0,015%</c:v>
                        </c:pt>
                      </c15:dlblFieldTableCache>
                    </c15:dlblFTEntry>
                  </c15:dlblFieldTable>
                  <c15:showDataLabelsRange val="0"/>
                </c:ext>
                <c:ext xmlns:c16="http://schemas.microsoft.com/office/drawing/2014/chart" uri="{C3380CC4-5D6E-409C-BE32-E72D297353CC}">
                  <c16:uniqueId val="{00000003-6B8C-4934-AAF4-BEE64236A41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uk-UA"/>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'7-10'!$A$4:$A$5</c:f>
              <c:strCache>
                <c:ptCount val="2"/>
                <c:pt idx="0">
                  <c:v>Total market</c:v>
                </c:pt>
                <c:pt idx="1">
                  <c:v>Olanzapine-based medications</c:v>
                </c:pt>
              </c:strCache>
            </c:strRef>
          </c:cat>
          <c:val>
            <c:numRef>
              <c:f>'7-10'!$I$4:$I$5</c:f>
              <c:numCache>
                <c:formatCode>#,##0</c:formatCode>
                <c:ptCount val="2"/>
                <c:pt idx="0">
                  <c:v>4685645920.2229185</c:v>
                </c:pt>
                <c:pt idx="1">
                  <c:v>2427838</c:v>
                </c:pt>
              </c:numCache>
            </c:numRef>
          </c:val>
          <c:extLst>
            <c:ext xmlns:c16="http://schemas.microsoft.com/office/drawing/2014/chart" uri="{C3380CC4-5D6E-409C-BE32-E72D297353CC}">
              <c16:uniqueId val="{00000004-6B8C-4934-AAF4-BEE64236A41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uk-U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uk-UA"/>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2"/>
          <c:order val="2"/>
          <c:tx>
            <c:strRef>
              <c:f>'USD PCS'!$E$40</c:f>
              <c:strCache>
                <c:ptCount val="1"/>
                <c:pt idx="0">
                  <c:v> 2023,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5E09-4107-B1C2-5C38AB5652A1}"/>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fld id="{FFB9E77F-187C-4E7B-BF04-BCD57D757398}" type="CATEGORYNAME">
                      <a:rPr lang="it-IT">
                        <a:solidFill>
                          <a:schemeClr val="accent1">
                            <a:lumMod val="75000"/>
                          </a:schemeClr>
                        </a:solidFill>
                      </a:rPr>
                      <a:pPr>
                        <a:defRPr>
                          <a:solidFill>
                            <a:schemeClr val="accent1">
                              <a:lumMod val="75000"/>
                            </a:schemeClr>
                          </a:solidFill>
                        </a:defRPr>
                      </a:pPr>
                      <a:t>[ИМЯ КАТЕГОРИИ]</a:t>
                    </a:fld>
                    <a:r>
                      <a:rPr lang="it-IT" baseline="0">
                        <a:solidFill>
                          <a:schemeClr val="accent1">
                            <a:lumMod val="75000"/>
                          </a:schemeClr>
                        </a:solidFill>
                      </a:rPr>
                      <a:t>; $</a:t>
                    </a:r>
                    <a:fld id="{381CB89A-5C3E-433B-83CE-032BF3D4B9EE}" type="VALUE">
                      <a:rPr lang="it-IT" baseline="0">
                        <a:solidFill>
                          <a:schemeClr val="accent1">
                            <a:lumMod val="75000"/>
                          </a:schemeClr>
                        </a:solidFill>
                      </a:rPr>
                      <a:pPr>
                        <a:defRPr>
                          <a:solidFill>
                            <a:schemeClr val="accent1">
                              <a:lumMod val="75000"/>
                            </a:schemeClr>
                          </a:solidFill>
                        </a:defRPr>
                      </a:pPr>
                      <a:t>[ЗНАЧЕНИЕ]</a:t>
                    </a:fld>
                    <a:r>
                      <a:rPr lang="it-IT" baseline="0">
                        <a:solidFill>
                          <a:schemeClr val="accent1">
                            <a:lumMod val="75000"/>
                          </a:schemeClr>
                        </a:solidFill>
                      </a:rPr>
                      <a:t>; </a:t>
                    </a:r>
                    <a:fld id="{84E12A34-CE54-4D48-9409-83FCF1FB853A}" type="PERCENTAGE">
                      <a:rPr lang="it-IT" baseline="0">
                        <a:solidFill>
                          <a:schemeClr val="accent1">
                            <a:lumMod val="75000"/>
                          </a:schemeClr>
                        </a:solidFill>
                      </a:rPr>
                      <a:pPr>
                        <a:defRPr>
                          <a:solidFill>
                            <a:schemeClr val="accent1">
                              <a:lumMod val="75000"/>
                            </a:schemeClr>
                          </a:solidFill>
                        </a:defRPr>
                      </a:pPr>
                      <a:t>[ПРОЦЕНТ]</a:t>
                    </a:fld>
                    <a:endParaRPr lang="it-IT"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outEnd"/>
              <c:showLegendKey val="0"/>
              <c:showVal val="1"/>
              <c:showCatName val="1"/>
              <c:showSerName val="0"/>
              <c:showPercent val="1"/>
              <c:showBubbleSize val="0"/>
              <c:extLst>
                <c:ext xmlns:c15="http://schemas.microsoft.com/office/drawing/2012/chart" uri="{CE6537A1-D6FC-4f65-9D91-7224C49458BB}">
                  <c15:layout>
                    <c:manualLayout>
                      <c:w val="0.1519460500963391"/>
                      <c:h val="0.15884943600187165"/>
                    </c:manualLayout>
                  </c15:layout>
                  <c15:dlblFieldTable/>
                  <c15:showDataLabelsRange val="0"/>
                </c:ext>
                <c:ext xmlns:c16="http://schemas.microsoft.com/office/drawing/2014/chart" uri="{C3380CC4-5D6E-409C-BE32-E72D297353CC}">
                  <c16:uniqueId val="{00000001-5E09-4107-B1C2-5C38AB5652A1}"/>
                </c:ext>
              </c:extLst>
            </c:dLbl>
            <c:dLbl>
              <c:idx val="1"/>
              <c:layout>
                <c:manualLayout>
                  <c:x val="-0.28709055876685941"/>
                  <c:y val="3.8353080699216273E-2"/>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fld id="{EC010546-BDF1-4F21-96E1-47E14A3DC11C}" type="CATEGORYNAME">
                      <a:rPr lang="en-US">
                        <a:solidFill>
                          <a:schemeClr val="accent1">
                            <a:lumMod val="75000"/>
                          </a:schemeClr>
                        </a:solidFill>
                      </a:rPr>
                      <a:pPr>
                        <a:defRPr>
                          <a:solidFill>
                            <a:schemeClr val="accent1">
                              <a:lumMod val="75000"/>
                            </a:schemeClr>
                          </a:solidFill>
                        </a:defRPr>
                      </a:pPr>
                      <a:t>[ИМЯ КАТЕГОРИИ]</a:t>
                    </a:fld>
                    <a:r>
                      <a:rPr lang="en-US" baseline="0">
                        <a:solidFill>
                          <a:schemeClr val="accent1">
                            <a:lumMod val="75000"/>
                          </a:schemeClr>
                        </a:solidFill>
                      </a:rPr>
                      <a:t>; $</a:t>
                    </a:r>
                    <a:fld id="{12771100-DDCB-493D-B3C4-44A5C7F5742E}" type="VALUE">
                      <a:rPr lang="en-US" baseline="0">
                        <a:solidFill>
                          <a:schemeClr val="accent1">
                            <a:lumMod val="75000"/>
                          </a:schemeClr>
                        </a:solidFill>
                      </a:rPr>
                      <a:pPr>
                        <a:defRPr>
                          <a:solidFill>
                            <a:schemeClr val="accent1">
                              <a:lumMod val="75000"/>
                            </a:schemeClr>
                          </a:solidFill>
                        </a:defRPr>
                      </a:pPr>
                      <a:t>[ЗНАЧЕНИЕ]</a:t>
                    </a:fld>
                    <a:r>
                      <a:rPr lang="en-US" baseline="0">
                        <a:solidFill>
                          <a:schemeClr val="accent1">
                            <a:lumMod val="75000"/>
                          </a:schemeClr>
                        </a:solidFill>
                      </a:rPr>
                      <a:t>; </a:t>
                    </a:r>
                    <a:fld id="{D719B102-4E90-466B-9B29-AC5B30A3006A}" type="PERCENTAGE">
                      <a:rPr lang="en-US" baseline="0">
                        <a:solidFill>
                          <a:schemeClr val="accent1">
                            <a:lumMod val="75000"/>
                          </a:schemeClr>
                        </a:solidFill>
                      </a:rPr>
                      <a:pPr>
                        <a:defRPr>
                          <a:solidFill>
                            <a:schemeClr val="accent1">
                              <a:lumMod val="75000"/>
                            </a:schemeClr>
                          </a:solidFill>
                        </a:defRPr>
                      </a:pPr>
                      <a:t>[ПРОЦЕНТ]</a:t>
                    </a:fld>
                    <a:endParaRPr lang="en-US"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E09-4107-B1C2-5C38AB5652A1}"/>
                </c:ext>
              </c:extLst>
            </c:dLbl>
            <c:dLbl>
              <c:idx val="2"/>
              <c:delete val="1"/>
              <c:extLst>
                <c:ext xmlns:c15="http://schemas.microsoft.com/office/drawing/2012/chart" uri="{CE6537A1-D6FC-4f65-9D91-7224C49458BB}"/>
                <c:ext xmlns:c16="http://schemas.microsoft.com/office/drawing/2014/chart" uri="{C3380CC4-5D6E-409C-BE32-E72D297353CC}">
                  <c16:uniqueId val="{00000005-5E09-4107-B1C2-5C38AB5652A1}"/>
                </c:ext>
              </c:extLst>
            </c:dLbl>
            <c:dLbl>
              <c:idx val="3"/>
              <c:layout>
                <c:manualLayout>
                  <c:x val="4.527938342967245E-2"/>
                  <c:y val="-1.4664413208523894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fld id="{79D745A4-52C8-46F4-83A2-D84D63BEC5E1}" type="CATEGORYNAME">
                      <a:rPr lang="en-US" sz="1100">
                        <a:solidFill>
                          <a:schemeClr val="accent1">
                            <a:lumMod val="75000"/>
                          </a:schemeClr>
                        </a:solidFill>
                      </a:rPr>
                      <a:pPr>
                        <a:defRPr>
                          <a:solidFill>
                            <a:schemeClr val="accent1">
                              <a:lumMod val="75000"/>
                            </a:schemeClr>
                          </a:solidFill>
                        </a:defRPr>
                      </a:pPr>
                      <a:t>[ИМЯ КАТЕГОРИИ]</a:t>
                    </a:fld>
                    <a:r>
                      <a:rPr lang="en-US" sz="1100" baseline="0">
                        <a:solidFill>
                          <a:schemeClr val="accent1">
                            <a:lumMod val="75000"/>
                          </a:schemeClr>
                        </a:solidFill>
                      </a:rPr>
                      <a:t>; $</a:t>
                    </a:r>
                    <a:fld id="{76747DDD-8C47-4F18-AD17-974D050950E5}" type="VALUE">
                      <a:rPr lang="en-US" sz="1100" baseline="0">
                        <a:solidFill>
                          <a:schemeClr val="accent1">
                            <a:lumMod val="75000"/>
                          </a:schemeClr>
                        </a:solidFill>
                      </a:rPr>
                      <a:pPr>
                        <a:defRPr>
                          <a:solidFill>
                            <a:schemeClr val="accent1">
                              <a:lumMod val="75000"/>
                            </a:schemeClr>
                          </a:solidFill>
                        </a:defRPr>
                      </a:pPr>
                      <a:t>[ЗНАЧЕНИЕ]</a:t>
                    </a:fld>
                    <a:r>
                      <a:rPr lang="en-US" sz="1100" baseline="0">
                        <a:solidFill>
                          <a:schemeClr val="accent1">
                            <a:lumMod val="75000"/>
                          </a:schemeClr>
                        </a:solidFill>
                      </a:rPr>
                      <a:t>; </a:t>
                    </a:r>
                    <a:fld id="{A0B61BA6-CCD0-418B-8940-960861E746A9}" type="PERCENTAGE">
                      <a:rPr lang="en-US" sz="1100" baseline="0">
                        <a:solidFill>
                          <a:schemeClr val="accent1">
                            <a:lumMod val="75000"/>
                          </a:schemeClr>
                        </a:solidFill>
                      </a:rPr>
                      <a:pPr>
                        <a:defRPr>
                          <a:solidFill>
                            <a:schemeClr val="accent1">
                              <a:lumMod val="75000"/>
                            </a:schemeClr>
                          </a:solidFill>
                        </a:defRPr>
                      </a:pPr>
                      <a:t>[ПРОЦЕНТ]</a:t>
                    </a:fld>
                    <a:endParaRPr lang="en-US" sz="1100" baseline="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layout>
                    <c:manualLayout>
                      <c:w val="0.22076115485564304"/>
                      <c:h val="0.1498251817197031"/>
                    </c:manualLayout>
                  </c15:layout>
                  <c15:dlblFieldTable/>
                  <c15:showDataLabelsRange val="0"/>
                </c:ext>
                <c:ext xmlns:c16="http://schemas.microsoft.com/office/drawing/2014/chart" uri="{C3380CC4-5D6E-409C-BE32-E72D297353CC}">
                  <c16:uniqueId val="{00000007-5E09-4107-B1C2-5C38AB5652A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75000"/>
                      </a:schemeClr>
                    </a:solidFill>
                    <a:latin typeface="+mn-lt"/>
                    <a:ea typeface="+mn-ea"/>
                    <a:cs typeface="+mn-cs"/>
                  </a:defRPr>
                </a:pPr>
                <a:endParaRPr lang="uk-UA"/>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'USD PCS'!$A$41:$B$44</c:f>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f>'USD PCS'!$E$41:$E$44</c:f>
              <c:numCache>
                <c:formatCode>#,##0</c:formatCode>
                <c:ptCount val="4"/>
                <c:pt idx="0">
                  <c:v>137568.60339999999</c:v>
                </c:pt>
                <c:pt idx="1">
                  <c:v>639141.08639999991</c:v>
                </c:pt>
                <c:pt idx="2">
                  <c:v>0</c:v>
                </c:pt>
                <c:pt idx="3">
                  <c:v>263370.82510000002</c:v>
                </c:pt>
              </c:numCache>
            </c:numRef>
          </c:val>
          <c:extLst>
            <c:ext xmlns:c16="http://schemas.microsoft.com/office/drawing/2014/chart" uri="{C3380CC4-5D6E-409C-BE32-E72D297353CC}">
              <c16:uniqueId val="{00000008-5E09-4107-B1C2-5C38AB5652A1}"/>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'USD PCS'!$C$40</c15:sqref>
                        </c15:formulaRef>
                      </c:ext>
                    </c:extLst>
                    <c:strCache>
                      <c:ptCount val="1"/>
                      <c:pt idx="0">
                        <c:v> 2021,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A-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E-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0-5E09-4107-B1C2-5C38AB5652A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A-5E09-4107-B1C2-5C38AB5652A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C-5E09-4107-B1C2-5C38AB5652A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E-5E09-4107-B1C2-5C38AB5652A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10-5E09-4107-B1C2-5C38AB5652A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multiLvlStrRef>
                    <c:extLst>
                      <c:ext uri="{02D57815-91ED-43cb-92C2-25804820EDAC}">
                        <c15:formulaRef>
                          <c15:sqref>'USD PCS'!$A$41:$B$44</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c:ext uri="{02D57815-91ED-43cb-92C2-25804820EDAC}">
                        <c15:formulaRef>
                          <c15:sqref>'USD PCS'!$C$41:$C$44</c15:sqref>
                        </c15:formulaRef>
                      </c:ext>
                    </c:extLst>
                    <c:numCache>
                      <c:formatCode>#,##0</c:formatCode>
                      <c:ptCount val="4"/>
                      <c:pt idx="0">
                        <c:v>49587.592799999999</c:v>
                      </c:pt>
                      <c:pt idx="1">
                        <c:v>504848.01640000002</c:v>
                      </c:pt>
                      <c:pt idx="2">
                        <c:v>16631.2029</c:v>
                      </c:pt>
                      <c:pt idx="3">
                        <c:v>101735.666</c:v>
                      </c:pt>
                    </c:numCache>
                  </c:numRef>
                </c:val>
                <c:extLst>
                  <c:ext xmlns:c16="http://schemas.microsoft.com/office/drawing/2014/chart" uri="{C3380CC4-5D6E-409C-BE32-E72D297353CC}">
                    <c16:uniqueId val="{00000011-5E09-4107-B1C2-5C38AB5652A1}"/>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'USD PCS'!$D$40</c15:sqref>
                        </c15:formulaRef>
                      </c:ext>
                    </c:extLst>
                    <c:strCache>
                      <c:ptCount val="1"/>
                      <c:pt idx="0">
                        <c:v> 2022, USD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3-5E09-4107-B1C2-5C38AB5652A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5-5E09-4107-B1C2-5C38AB5652A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7-5E09-4107-B1C2-5C38AB5652A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9-5E09-4107-B1C2-5C38AB5652A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3-5E09-4107-B1C2-5C38AB5652A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5-5E09-4107-B1C2-5C38AB5652A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7-5E09-4107-B1C2-5C38AB5652A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9-5E09-4107-B1C2-5C38AB5652A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multiLvlStrRef>
                    <c:extLst xmlns:c15="http://schemas.microsoft.com/office/drawing/2012/chart">
                      <c:ext xmlns:c15="http://schemas.microsoft.com/office/drawing/2012/chart" uri="{02D57815-91ED-43cb-92C2-25804820EDAC}">
                        <c15:formulaRef>
                          <c15:sqref>'USD PCS'!$A$41:$B$44</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xmlns:c15="http://schemas.microsoft.com/office/drawing/2012/chart">
                      <c:ext xmlns:c15="http://schemas.microsoft.com/office/drawing/2012/chart" uri="{02D57815-91ED-43cb-92C2-25804820EDAC}">
                        <c15:formulaRef>
                          <c15:sqref>'USD PCS'!$D$41:$D$44</c15:sqref>
                        </c15:formulaRef>
                      </c:ext>
                    </c:extLst>
                    <c:numCache>
                      <c:formatCode>#,##0</c:formatCode>
                      <c:ptCount val="4"/>
                      <c:pt idx="0">
                        <c:v>35839.476900000001</c:v>
                      </c:pt>
                      <c:pt idx="1">
                        <c:v>546340.74899999995</c:v>
                      </c:pt>
                      <c:pt idx="2">
                        <c:v>13199.44</c:v>
                      </c:pt>
                      <c:pt idx="3">
                        <c:v>119576.86860000002</c:v>
                      </c:pt>
                    </c:numCache>
                  </c:numRef>
                </c:val>
                <c:extLst xmlns:c15="http://schemas.microsoft.com/office/drawing/2012/chart">
                  <c:ext xmlns:c16="http://schemas.microsoft.com/office/drawing/2014/chart" uri="{C3380CC4-5D6E-409C-BE32-E72D297353CC}">
                    <c16:uniqueId val="{0000001A-5E09-4107-B1C2-5C38AB5652A1}"/>
                  </c:ext>
                </c:extLst>
              </c15:ser>
            </c15:filteredPieSeries>
          </c:ext>
        </c:extLst>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'USD PCS'!$B$41</c:f>
              <c:strCache>
                <c:ptCount val="1"/>
                <c:pt idx="0">
                  <c:v>EGIS (EGOLANZA)</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699106541246758"/>
                  <c:y val="-3.980943558525772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PCS'!$C$41:$E$41</c:f>
              <c:numCache>
                <c:formatCode>#,##0</c:formatCode>
                <c:ptCount val="3"/>
                <c:pt idx="0">
                  <c:v>49587.592799999999</c:v>
                </c:pt>
                <c:pt idx="1">
                  <c:v>35839.476900000001</c:v>
                </c:pt>
                <c:pt idx="2">
                  <c:v>137568.60339999999</c:v>
                </c:pt>
              </c:numCache>
            </c:numRef>
          </c:val>
          <c:smooth val="0"/>
          <c:extLst>
            <c:ext xmlns:c16="http://schemas.microsoft.com/office/drawing/2014/chart" uri="{C3380CC4-5D6E-409C-BE32-E72D297353CC}">
              <c16:uniqueId val="{00000001-B393-41FD-925C-7581A88615AC}"/>
            </c:ext>
          </c:extLst>
        </c:ser>
        <c:ser>
          <c:idx val="1"/>
          <c:order val="1"/>
          <c:tx>
            <c:strRef>
              <c:f>'USD PCS'!$B$42</c:f>
              <c:strCache>
                <c:ptCount val="1"/>
                <c:pt idx="0">
                  <c:v>GM PHARMACEUTICALS (OLZAP)</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PCS'!$C$42:$E$42</c:f>
              <c:numCache>
                <c:formatCode>#,##0</c:formatCode>
                <c:ptCount val="3"/>
                <c:pt idx="0">
                  <c:v>504848.01640000002</c:v>
                </c:pt>
                <c:pt idx="1">
                  <c:v>546340.74899999995</c:v>
                </c:pt>
                <c:pt idx="2">
                  <c:v>639141.08639999991</c:v>
                </c:pt>
              </c:numCache>
            </c:numRef>
          </c:val>
          <c:smooth val="0"/>
          <c:extLst>
            <c:ext xmlns:c16="http://schemas.microsoft.com/office/drawing/2014/chart" uri="{C3380CC4-5D6E-409C-BE32-E72D297353CC}">
              <c16:uniqueId val="{00000002-B393-41FD-925C-7581A88615AC}"/>
            </c:ext>
          </c:extLst>
        </c:ser>
        <c:ser>
          <c:idx val="2"/>
          <c:order val="2"/>
          <c:tx>
            <c:strRef>
              <c:f>'USD PCS'!$B$43</c:f>
              <c:strCache>
                <c:ptCount val="1"/>
                <c:pt idx="0">
                  <c:v>JUBILANT L.S.INDIA (JUBREXA)</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0.10644316819063047"/>
                  <c:y val="-1.8743068881095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93-41FD-925C-7581A88615AC}"/>
                </c:ext>
              </c:extLst>
            </c:dLbl>
            <c:dLbl>
              <c:idx val="1"/>
              <c:layout>
                <c:manualLayout>
                  <c:x val="7.6574663835810339E-2"/>
                  <c:y val="-2.37461405504424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PCS'!$C$43:$E$43</c:f>
              <c:numCache>
                <c:formatCode>#,##0</c:formatCode>
                <c:ptCount val="3"/>
                <c:pt idx="0">
                  <c:v>16631.2029</c:v>
                </c:pt>
                <c:pt idx="1">
                  <c:v>13199.44</c:v>
                </c:pt>
                <c:pt idx="2">
                  <c:v>0</c:v>
                </c:pt>
              </c:numCache>
            </c:numRef>
          </c:val>
          <c:smooth val="0"/>
          <c:extLst>
            <c:ext xmlns:c16="http://schemas.microsoft.com/office/drawing/2014/chart" uri="{C3380CC4-5D6E-409C-BE32-E72D297353CC}">
              <c16:uniqueId val="{00000005-B393-41FD-925C-7581A88615AC}"/>
            </c:ext>
          </c:extLst>
        </c:ser>
        <c:ser>
          <c:idx val="3"/>
          <c:order val="3"/>
          <c:tx>
            <c:strRef>
              <c:f>'USD PCS'!$B$44</c:f>
              <c:strCache>
                <c:ptCount val="1"/>
                <c:pt idx="0">
                  <c:v>NOBEL ILAC SAN TUR (OLFREX)</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8.2344739345023968E-2"/>
                  <c:y val="-5.3254813736518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393-41FD-925C-7581A88615A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uk-UA"/>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'USD PCS'!$C$40:$E$40</c:f>
              <c:strCache>
                <c:ptCount val="3"/>
                <c:pt idx="0">
                  <c:v> 2021, USD</c:v>
                </c:pt>
                <c:pt idx="1">
                  <c:v> 2022, USD</c:v>
                </c:pt>
                <c:pt idx="2">
                  <c:v> 2023, USD</c:v>
                </c:pt>
              </c:strCache>
            </c:strRef>
          </c:cat>
          <c:val>
            <c:numRef>
              <c:f>'USD PCS'!$C$44:$E$44</c:f>
              <c:numCache>
                <c:formatCode>#,##0</c:formatCode>
                <c:ptCount val="3"/>
                <c:pt idx="0">
                  <c:v>101735.666</c:v>
                </c:pt>
                <c:pt idx="1">
                  <c:v>119576.86860000002</c:v>
                </c:pt>
                <c:pt idx="2">
                  <c:v>263370.82510000002</c:v>
                </c:pt>
              </c:numCache>
            </c:numRef>
          </c:val>
          <c:smooth val="0"/>
          <c:extLst>
            <c:ext xmlns:c16="http://schemas.microsoft.com/office/drawing/2014/chart" uri="{C3380CC4-5D6E-409C-BE32-E72D297353CC}">
              <c16:uniqueId val="{00000007-B393-41FD-925C-7581A88615AC}"/>
            </c:ext>
          </c:extLst>
        </c:ser>
        <c:dLbls>
          <c:dLblPos val="t"/>
          <c:showLegendKey val="0"/>
          <c:showVal val="1"/>
          <c:showCatName val="0"/>
          <c:showSerName val="0"/>
          <c:showPercent val="0"/>
          <c:showBubbleSize val="0"/>
        </c:dLbls>
        <c:marker val="1"/>
        <c:smooth val="0"/>
        <c:axId val="2132194272"/>
        <c:axId val="2132196352"/>
      </c:lineChart>
      <c:catAx>
        <c:axId val="213219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uk-UA"/>
          </a:p>
        </c:txPr>
        <c:crossAx val="2132196352"/>
        <c:crosses val="autoZero"/>
        <c:auto val="1"/>
        <c:lblAlgn val="ctr"/>
        <c:lblOffset val="100"/>
        <c:noMultiLvlLbl val="0"/>
      </c:catAx>
      <c:valAx>
        <c:axId val="213219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uk-UA"/>
          </a:p>
        </c:txPr>
        <c:crossAx val="2132194272"/>
        <c:crosses val="autoZero"/>
        <c:crossBetween val="between"/>
      </c:valAx>
      <c:spPr>
        <a:noFill/>
        <a:ln>
          <a:noFill/>
        </a:ln>
        <a:effectLst/>
      </c:spPr>
    </c:plotArea>
    <c:legend>
      <c:legendPos val="b"/>
      <c:layout>
        <c:manualLayout>
          <c:xMode val="edge"/>
          <c:yMode val="edge"/>
          <c:x val="3.7777293138822346E-2"/>
          <c:y val="0.94322125433348369"/>
          <c:w val="0.9281565754234381"/>
          <c:h val="5.578293688598259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uk-U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uk-UA"/>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2"/>
          <c:order val="2"/>
          <c:tx>
            <c:strRef>
              <c:f>'USD PCS'!$N$41</c:f>
              <c:strCache>
                <c:ptCount val="1"/>
                <c:pt idx="0">
                  <c:v> 2023,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A5BB-4512-AC87-345ED770C111}"/>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fld id="{FFB9E77F-187C-4E7B-BF04-BCD57D757398}" type="CATEGORYNAME">
                      <a:rPr lang="it-IT"/>
                      <a:pPr>
                        <a:defRPr/>
                      </a:pPr>
                      <a:t>[ИМЯ КАТЕГОРИИ]</a:t>
                    </a:fld>
                    <a:r>
                      <a:rPr lang="it-IT" baseline="0"/>
                      <a:t>; $</a:t>
                    </a:r>
                    <a:fld id="{381CB89A-5C3E-433B-83CE-032BF3D4B9EE}" type="VALUE">
                      <a:rPr lang="it-IT" baseline="0"/>
                      <a:pPr>
                        <a:defRPr/>
                      </a:pPr>
                      <a:t>[ЗНАЧЕНИЕ]</a:t>
                    </a:fld>
                    <a:r>
                      <a:rPr lang="it-IT" baseline="0"/>
                      <a:t>; </a:t>
                    </a:r>
                    <a:fld id="{84E12A34-CE54-4D48-9409-83FCF1FB853A}" type="PERCENTAGE">
                      <a:rPr lang="it-IT" baseline="0"/>
                      <a:pPr>
                        <a:defRPr/>
                      </a:pPr>
                      <a:t>[ПРОЦЕНТ]</a:t>
                    </a:fld>
                    <a:endParaRPr lang="it-IT" baseline="0"/>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1"/>
              <c:showCatName val="1"/>
              <c:showSerName val="0"/>
              <c:showPercent val="1"/>
              <c:showBubbleSize val="0"/>
              <c:extLst>
                <c:ext xmlns:c15="http://schemas.microsoft.com/office/drawing/2012/chart" uri="{CE6537A1-D6FC-4f65-9D91-7224C49458BB}">
                  <c15:layout>
                    <c:manualLayout>
                      <c:w val="0.1519460500963391"/>
                      <c:h val="0.15884943600187165"/>
                    </c:manualLayout>
                  </c15:layout>
                  <c15:dlblFieldTable/>
                  <c15:showDataLabelsRange val="0"/>
                </c:ext>
                <c:ext xmlns:c16="http://schemas.microsoft.com/office/drawing/2014/chart" uri="{C3380CC4-5D6E-409C-BE32-E72D297353CC}">
                  <c16:uniqueId val="{00000001-A5BB-4512-AC87-345ED770C111}"/>
                </c:ext>
              </c:extLst>
            </c:dLbl>
            <c:dLbl>
              <c:idx val="1"/>
              <c:layout>
                <c:manualLayout>
                  <c:x val="-0.31850931004758432"/>
                  <c:y val="0.14764274775760228"/>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rgbClr val="8D5161"/>
                        </a:solidFill>
                        <a:latin typeface="+mn-lt"/>
                        <a:ea typeface="+mn-ea"/>
                        <a:cs typeface="+mn-cs"/>
                      </a:defRPr>
                    </a:pPr>
                    <a:fld id="{EC010546-BDF1-4F21-96E1-47E14A3DC11C}" type="CATEGORYNAME">
                      <a:rPr lang="en-US">
                        <a:solidFill>
                          <a:srgbClr val="8D5161"/>
                        </a:solidFill>
                      </a:rPr>
                      <a:pPr>
                        <a:defRPr>
                          <a:solidFill>
                            <a:srgbClr val="8D5161"/>
                          </a:solidFill>
                        </a:defRPr>
                      </a:pPr>
                      <a:t>[ИМЯ КАТЕГОРИИ]</a:t>
                    </a:fld>
                    <a:r>
                      <a:rPr lang="en-US" baseline="0">
                        <a:solidFill>
                          <a:srgbClr val="8D5161"/>
                        </a:solidFill>
                      </a:rPr>
                      <a:t>; $</a:t>
                    </a:r>
                    <a:fld id="{12771100-DDCB-493D-B3C4-44A5C7F5742E}" type="VALUE">
                      <a:rPr lang="en-US" baseline="0">
                        <a:solidFill>
                          <a:srgbClr val="8D5161"/>
                        </a:solidFill>
                      </a:rPr>
                      <a:pPr>
                        <a:defRPr>
                          <a:solidFill>
                            <a:srgbClr val="8D5161"/>
                          </a:solidFill>
                        </a:defRPr>
                      </a:pPr>
                      <a:t>[ЗНАЧЕНИЕ]</a:t>
                    </a:fld>
                    <a:r>
                      <a:rPr lang="en-US" baseline="0">
                        <a:solidFill>
                          <a:srgbClr val="8D5161"/>
                        </a:solidFill>
                      </a:rPr>
                      <a:t>; </a:t>
                    </a:r>
                    <a:fld id="{D719B102-4E90-466B-9B29-AC5B30A3006A}" type="PERCENTAGE">
                      <a:rPr lang="en-US" baseline="0">
                        <a:solidFill>
                          <a:srgbClr val="8D5161"/>
                        </a:solidFill>
                      </a:rPr>
                      <a:pPr>
                        <a:defRPr>
                          <a:solidFill>
                            <a:srgbClr val="8D5161"/>
                          </a:solidFill>
                        </a:defRPr>
                      </a:pPr>
                      <a:t>[ПРОЦЕНТ]</a:t>
                    </a:fld>
                    <a:endParaRPr lang="en-US" baseline="0">
                      <a:solidFill>
                        <a:srgbClr val="8D5161"/>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8D5161"/>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5BB-4512-AC87-345ED770C111}"/>
                </c:ext>
              </c:extLst>
            </c:dLbl>
            <c:dLbl>
              <c:idx val="2"/>
              <c:delete val="1"/>
              <c:extLst>
                <c:ext xmlns:c15="http://schemas.microsoft.com/office/drawing/2012/chart" uri="{CE6537A1-D6FC-4f65-9D91-7224C49458BB}"/>
                <c:ext xmlns:c16="http://schemas.microsoft.com/office/drawing/2014/chart" uri="{C3380CC4-5D6E-409C-BE32-E72D297353CC}">
                  <c16:uniqueId val="{00000005-A5BB-4512-AC87-345ED770C111}"/>
                </c:ext>
              </c:extLst>
            </c:dLbl>
            <c:dLbl>
              <c:idx val="3"/>
              <c:layout>
                <c:manualLayout>
                  <c:x val="5.5097700416313941E-2"/>
                  <c:y val="-8.2666950201406575E-2"/>
                </c:manualLayout>
              </c:layout>
              <c:tx>
                <c:rich>
                  <a:bodyPr rot="0" spcFirstLastPara="1" vertOverflow="ellipsis" vert="horz" wrap="square" lIns="38100" tIns="19050" rIns="38100" bIns="19050" anchor="ctr" anchorCtr="1">
                    <a:noAutofit/>
                  </a:bodyPr>
                  <a:lstStyle/>
                  <a:p>
                    <a:pPr>
                      <a:defRPr sz="1000" b="1" i="0" u="none" strike="noStrike" kern="1200" spc="0" baseline="0">
                        <a:solidFill>
                          <a:srgbClr val="7030A0"/>
                        </a:solidFill>
                        <a:latin typeface="+mn-lt"/>
                        <a:ea typeface="+mn-ea"/>
                        <a:cs typeface="+mn-cs"/>
                      </a:defRPr>
                    </a:pPr>
                    <a:fld id="{79D745A4-52C8-46F4-83A2-D84D63BEC5E1}" type="CATEGORYNAME">
                      <a:rPr lang="en-US" sz="1100">
                        <a:solidFill>
                          <a:srgbClr val="7030A0"/>
                        </a:solidFill>
                      </a:rPr>
                      <a:pPr>
                        <a:defRPr>
                          <a:solidFill>
                            <a:srgbClr val="7030A0"/>
                          </a:solidFill>
                        </a:defRPr>
                      </a:pPr>
                      <a:t>[ИМЯ КАТЕГОРИИ]</a:t>
                    </a:fld>
                    <a:r>
                      <a:rPr lang="en-US" sz="1100" baseline="0">
                        <a:solidFill>
                          <a:srgbClr val="7030A0"/>
                        </a:solidFill>
                      </a:rPr>
                      <a:t>; $</a:t>
                    </a:r>
                    <a:fld id="{76747DDD-8C47-4F18-AD17-974D050950E5}" type="VALUE">
                      <a:rPr lang="en-US" sz="1100" baseline="0">
                        <a:solidFill>
                          <a:srgbClr val="7030A0"/>
                        </a:solidFill>
                      </a:rPr>
                      <a:pPr>
                        <a:defRPr>
                          <a:solidFill>
                            <a:srgbClr val="7030A0"/>
                          </a:solidFill>
                        </a:defRPr>
                      </a:pPr>
                      <a:t>[ЗНАЧЕНИЕ]</a:t>
                    </a:fld>
                    <a:r>
                      <a:rPr lang="en-US" sz="1100" baseline="0">
                        <a:solidFill>
                          <a:srgbClr val="7030A0"/>
                        </a:solidFill>
                      </a:rPr>
                      <a:t>; </a:t>
                    </a:r>
                    <a:fld id="{A0B61BA6-CCD0-418B-8940-960861E746A9}" type="PERCENTAGE">
                      <a:rPr lang="en-US" sz="1100" baseline="0">
                        <a:solidFill>
                          <a:srgbClr val="7030A0"/>
                        </a:solidFill>
                      </a:rPr>
                      <a:pPr>
                        <a:defRPr>
                          <a:solidFill>
                            <a:srgbClr val="7030A0"/>
                          </a:solidFill>
                        </a:defRPr>
                      </a:pPr>
                      <a:t>[ПРОЦЕНТ]</a:t>
                    </a:fld>
                    <a:endParaRPr lang="en-US" sz="1100" baseline="0">
                      <a:solidFill>
                        <a:srgbClr val="7030A0"/>
                      </a:solidFill>
                    </a:endParaRP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7030A0"/>
                      </a:solidFill>
                      <a:latin typeface="+mn-lt"/>
                      <a:ea typeface="+mn-ea"/>
                      <a:cs typeface="+mn-cs"/>
                    </a:defRPr>
                  </a:pPr>
                  <a:endParaRPr lang="uk-UA"/>
                </a:p>
              </c:txPr>
              <c:dLblPos val="bestFit"/>
              <c:showLegendKey val="0"/>
              <c:showVal val="1"/>
              <c:showCatName val="1"/>
              <c:showSerName val="0"/>
              <c:showPercent val="1"/>
              <c:showBubbleSize val="0"/>
              <c:extLst>
                <c:ext xmlns:c15="http://schemas.microsoft.com/office/drawing/2012/chart" uri="{CE6537A1-D6FC-4f65-9D91-7224C49458BB}">
                  <c15:layout>
                    <c:manualLayout>
                      <c:w val="0.22076115485564304"/>
                      <c:h val="0.1498251817197031"/>
                    </c:manualLayout>
                  </c15:layout>
                  <c15:dlblFieldTable/>
                  <c15:showDataLabelsRange val="0"/>
                </c:ext>
                <c:ext xmlns:c16="http://schemas.microsoft.com/office/drawing/2014/chart" uri="{C3380CC4-5D6E-409C-BE32-E72D297353CC}">
                  <c16:uniqueId val="{00000007-A5BB-4512-AC87-345ED770C111}"/>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'USD PCS'!$J$42:$K$45</c:f>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f>'USD PCS'!$N$42:$N$45</c:f>
              <c:numCache>
                <c:formatCode>#,##0</c:formatCode>
                <c:ptCount val="4"/>
                <c:pt idx="0">
                  <c:v>14595</c:v>
                </c:pt>
                <c:pt idx="1">
                  <c:v>94339</c:v>
                </c:pt>
                <c:pt idx="2">
                  <c:v>0</c:v>
                </c:pt>
                <c:pt idx="3">
                  <c:v>52470</c:v>
                </c:pt>
              </c:numCache>
            </c:numRef>
          </c:val>
          <c:extLst>
            <c:ext xmlns:c16="http://schemas.microsoft.com/office/drawing/2014/chart" uri="{C3380CC4-5D6E-409C-BE32-E72D297353CC}">
              <c16:uniqueId val="{00000008-A5BB-4512-AC87-345ED770C111}"/>
            </c:ext>
          </c:extLst>
        </c:ser>
        <c:dLbls>
          <c:dLblPos val="outEnd"/>
          <c:showLegendKey val="0"/>
          <c:showVal val="0"/>
          <c:showCatName val="1"/>
          <c:showSerName val="0"/>
          <c:showPercent val="0"/>
          <c:showBubbleSize val="0"/>
          <c:showLeaderLines val="1"/>
        </c:dLbls>
        <c:extLst>
          <c:ext xmlns:c15="http://schemas.microsoft.com/office/drawing/2012/chart" uri="{02D57815-91ED-43cb-92C2-25804820EDAC}">
            <c15:filteredPieSeries>
              <c15:ser>
                <c:idx val="0"/>
                <c:order val="0"/>
                <c:tx>
                  <c:strRef>
                    <c:extLst>
                      <c:ext uri="{02D57815-91ED-43cb-92C2-25804820EDAC}">
                        <c15:formulaRef>
                          <c15:sqref>'USD PCS'!$L$41</c15:sqref>
                        </c15:formulaRef>
                      </c:ext>
                    </c:extLst>
                    <c:strCache>
                      <c:ptCount val="1"/>
                      <c:pt idx="0">
                        <c:v> 2021,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A-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C-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E-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0-A5BB-4512-AC87-345ED770C11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A-A5BB-4512-AC87-345ED770C11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C-A5BB-4512-AC87-345ED770C11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0E-A5BB-4512-AC87-345ED770C11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c:ext xmlns:c16="http://schemas.microsoft.com/office/drawing/2014/chart" uri="{C3380CC4-5D6E-409C-BE32-E72D297353CC}">
                        <c16:uniqueId val="{00000010-A5BB-4512-AC87-345ED770C11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multiLvlStrRef>
                    <c:extLst>
                      <c:ext uri="{02D57815-91ED-43cb-92C2-25804820EDAC}">
                        <c15:formulaRef>
                          <c15:sqref>'USD PCS'!$J$42:$K$45</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c:ext uri="{02D57815-91ED-43cb-92C2-25804820EDAC}">
                        <c15:formulaRef>
                          <c15:sqref>'USD PCS'!$L$42:$L$45</c15:sqref>
                        </c15:formulaRef>
                      </c:ext>
                    </c:extLst>
                    <c:numCache>
                      <c:formatCode>#,##0</c:formatCode>
                      <c:ptCount val="4"/>
                      <c:pt idx="0">
                        <c:v>5463</c:v>
                      </c:pt>
                      <c:pt idx="1">
                        <c:v>74949</c:v>
                      </c:pt>
                      <c:pt idx="2">
                        <c:v>2130</c:v>
                      </c:pt>
                      <c:pt idx="3">
                        <c:v>20678</c:v>
                      </c:pt>
                    </c:numCache>
                  </c:numRef>
                </c:val>
                <c:extLst>
                  <c:ext xmlns:c16="http://schemas.microsoft.com/office/drawing/2014/chart" uri="{C3380CC4-5D6E-409C-BE32-E72D297353CC}">
                    <c16:uniqueId val="{00000011-A5BB-4512-AC87-345ED770C111}"/>
                  </c:ext>
                </c:extLst>
              </c15:ser>
            </c15:filteredPieSeries>
            <c15:filteredPieSeries>
              <c15:ser>
                <c:idx val="1"/>
                <c:order val="1"/>
                <c:tx>
                  <c:strRef>
                    <c:extLst xmlns:c15="http://schemas.microsoft.com/office/drawing/2012/chart">
                      <c:ext xmlns:c15="http://schemas.microsoft.com/office/drawing/2012/chart" uri="{02D57815-91ED-43cb-92C2-25804820EDAC}">
                        <c15:formulaRef>
                          <c15:sqref>'USD PCS'!$M$41</c15:sqref>
                        </c15:formulaRef>
                      </c:ext>
                    </c:extLst>
                    <c:strCache>
                      <c:ptCount val="1"/>
                      <c:pt idx="0">
                        <c:v> 2022, Units</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3-A5BB-4512-AC87-345ED770C11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5-A5BB-4512-AC87-345ED770C11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7-A5BB-4512-AC87-345ED770C11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5="http://schemas.microsoft.com/office/drawing/2012/chart">
                    <c:ext xmlns:c16="http://schemas.microsoft.com/office/drawing/2014/chart" uri="{C3380CC4-5D6E-409C-BE32-E72D297353CC}">
                      <c16:uniqueId val="{00000019-A5BB-4512-AC87-345ED770C11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3-A5BB-4512-AC87-345ED770C11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5-A5BB-4512-AC87-345ED770C11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7-A5BB-4512-AC87-345ED770C11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uk-UA"/>
                      </a:p>
                    </c:txPr>
                    <c:dLblPos val="outEnd"/>
                    <c:showLegendKey val="0"/>
                    <c:showVal val="0"/>
                    <c:showCatName val="1"/>
                    <c:showSerName val="0"/>
                    <c:showPercent val="0"/>
                    <c:showBubbleSize val="0"/>
                    <c:extLst xmlns:c15="http://schemas.microsoft.com/office/drawing/2012/chart">
                      <c:ext xmlns:c16="http://schemas.microsoft.com/office/drawing/2014/chart" uri="{C3380CC4-5D6E-409C-BE32-E72D297353CC}">
                        <c16:uniqueId val="{00000019-A5BB-4512-AC87-345ED770C111}"/>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5="http://schemas.microsoft.com/office/drawing/2012/chart">
                    <c:ext xmlns:c15="http://schemas.microsoft.com/office/drawing/2012/chart" uri="{CE6537A1-D6FC-4f65-9D91-7224C49458BB}"/>
                  </c:extLst>
                </c:dLbls>
                <c:cat>
                  <c:multiLvlStrRef>
                    <c:extLst xmlns:c15="http://schemas.microsoft.com/office/drawing/2012/chart">
                      <c:ext xmlns:c15="http://schemas.microsoft.com/office/drawing/2012/chart" uri="{02D57815-91ED-43cb-92C2-25804820EDAC}">
                        <c15:formulaRef>
                          <c15:sqref>'USD PCS'!$J$42:$K$45</c15:sqref>
                        </c15:formulaRef>
                      </c:ext>
                    </c:extLst>
                    <c:multiLvlStrCache>
                      <c:ptCount val="4"/>
                      <c:lvl>
                        <c:pt idx="0">
                          <c:v>EGIS (EGOLANZA)</c:v>
                        </c:pt>
                        <c:pt idx="1">
                          <c:v>GM PHARMACEUTICALS (OLZAP)</c:v>
                        </c:pt>
                        <c:pt idx="2">
                          <c:v>JUBILANT L.S.INDIA (JUBREXA)</c:v>
                        </c:pt>
                        <c:pt idx="3">
                          <c:v>NOBEL ILAC SAN TUR (OLFREX)</c:v>
                        </c:pt>
                      </c:lvl>
                      <c:lvl>
                        <c:pt idx="0">
                          <c:v>EGIS (EGOLANZA)</c:v>
                        </c:pt>
                        <c:pt idx="1">
                          <c:v>GM PHARMACEUTICALS (OLZAP)</c:v>
                        </c:pt>
                        <c:pt idx="2">
                          <c:v>JUBILANT L.S.INDIA (JUBREXA)</c:v>
                        </c:pt>
                        <c:pt idx="3">
                          <c:v>NOBEL ILAC SAN TUR (OLFREX)</c:v>
                        </c:pt>
                      </c:lvl>
                    </c:multiLvlStrCache>
                  </c:multiLvlStrRef>
                </c:cat>
                <c:val>
                  <c:numRef>
                    <c:extLst xmlns:c15="http://schemas.microsoft.com/office/drawing/2012/chart">
                      <c:ext xmlns:c15="http://schemas.microsoft.com/office/drawing/2012/chart" uri="{02D57815-91ED-43cb-92C2-25804820EDAC}">
                        <c15:formulaRef>
                          <c15:sqref>'USD PCS'!$M$42:$M$45</c15:sqref>
                        </c15:formulaRef>
                      </c:ext>
                    </c:extLst>
                    <c:numCache>
                      <c:formatCode>#,##0</c:formatCode>
                      <c:ptCount val="4"/>
                      <c:pt idx="0">
                        <c:v>4526</c:v>
                      </c:pt>
                      <c:pt idx="1">
                        <c:v>84809</c:v>
                      </c:pt>
                      <c:pt idx="2">
                        <c:v>5610</c:v>
                      </c:pt>
                      <c:pt idx="3">
                        <c:v>24949</c:v>
                      </c:pt>
                    </c:numCache>
                  </c:numRef>
                </c:val>
                <c:extLst xmlns:c15="http://schemas.microsoft.com/office/drawing/2012/chart">
                  <c:ext xmlns:c16="http://schemas.microsoft.com/office/drawing/2014/chart" uri="{C3380CC4-5D6E-409C-BE32-E72D297353CC}">
                    <c16:uniqueId val="{0000001A-A5BB-4512-AC87-345ED770C111}"/>
                  </c:ext>
                </c:extLst>
              </c15:ser>
            </c15:filteredPieSeries>
          </c:ext>
        </c:extLst>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uk-UA"/>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DA1B0-F44C-4D49-A612-6C75AE7E9BB5}"/>
              </a:ext>
            </a:extLst>
          </p:cNvPr>
          <p:cNvSpPr>
            <a:spLocks noGrp="1"/>
          </p:cNvSpPr>
          <p:nvPr>
            <p:ph type="ctrTitle"/>
          </p:nvPr>
        </p:nvSpPr>
        <p:spPr>
          <a:xfrm>
            <a:off x="2286000" y="1683545"/>
            <a:ext cx="13716000" cy="3581400"/>
          </a:xfrm>
        </p:spPr>
        <p:txBody>
          <a:bodyPr anchor="b"/>
          <a:lstStyle>
            <a:lvl1pPr algn="ctr">
              <a:defRPr sz="9000"/>
            </a:lvl1pPr>
          </a:lstStyle>
          <a:p>
            <a:r>
              <a:rPr lang="ru-RU"/>
              <a:t>Образец заголовка</a:t>
            </a:r>
          </a:p>
        </p:txBody>
      </p:sp>
      <p:sp>
        <p:nvSpPr>
          <p:cNvPr id="3" name="Подзаголовок 2">
            <a:extLst>
              <a:ext uri="{FF2B5EF4-FFF2-40B4-BE49-F238E27FC236}">
                <a16:creationId xmlns:a16="http://schemas.microsoft.com/office/drawing/2014/main" id="{D883016E-EA2E-4F11-A234-F28F416FA1D2}"/>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ru-RU"/>
              <a:t>Образец подзаголовка</a:t>
            </a:r>
          </a:p>
        </p:txBody>
      </p:sp>
      <p:sp>
        <p:nvSpPr>
          <p:cNvPr id="4" name="Дата 3">
            <a:extLst>
              <a:ext uri="{FF2B5EF4-FFF2-40B4-BE49-F238E27FC236}">
                <a16:creationId xmlns:a16="http://schemas.microsoft.com/office/drawing/2014/main" id="{49CC9588-0A9E-4784-86BA-B86202033CFF}"/>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F0BDF43C-F5FD-4D26-9818-514A3C97735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0F47BDB-291A-4DDB-8C6B-26B01FF8E1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45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C55AB6-3FE1-4975-9A62-E747935989D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27711C4-5ACD-469E-BF46-DD302CA04DA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02191B-502A-4929-806D-66E7177AD947}"/>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1C81908A-842B-41E1-9B27-521A092DA62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79584FC-EDCC-451F-A4E9-C1045744983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76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B0C8773-7C2B-4F42-8372-E8F5FE300D46}"/>
              </a:ext>
            </a:extLst>
          </p:cNvPr>
          <p:cNvSpPr>
            <a:spLocks noGrp="1"/>
          </p:cNvSpPr>
          <p:nvPr>
            <p:ph type="title" orient="vert"/>
          </p:nvPr>
        </p:nvSpPr>
        <p:spPr>
          <a:xfrm>
            <a:off x="13087350" y="547688"/>
            <a:ext cx="3943350" cy="8717757"/>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22E8348-3B9C-48C9-9570-1005BB1286F4}"/>
              </a:ext>
            </a:extLst>
          </p:cNvPr>
          <p:cNvSpPr>
            <a:spLocks noGrp="1"/>
          </p:cNvSpPr>
          <p:nvPr>
            <p:ph type="body" orient="vert" idx="1"/>
          </p:nvPr>
        </p:nvSpPr>
        <p:spPr>
          <a:xfrm>
            <a:off x="1257300" y="547688"/>
            <a:ext cx="11601450" cy="871775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A8CADB6-28F0-4B58-9C62-72D5BE8C8115}"/>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29A3BDE4-8C52-44D4-A461-3E5D894A1E1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63FB98A-9456-4814-8DEC-E3025A43A9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88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4D4036-DFB2-4949-8BA6-F168692CE42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7EAF795-DD3A-4BAC-9286-71676EE2B86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8C3B8CA-77A9-495F-A520-23E6941F0E60}"/>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F31F3DCB-3396-4A17-A5AB-5B585DA82C3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6C4C861-FB0D-46C4-8B06-61B51FFAB7C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30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3120E-BDA6-4971-9B53-13E86E4A4A63}"/>
              </a:ext>
            </a:extLst>
          </p:cNvPr>
          <p:cNvSpPr>
            <a:spLocks noGrp="1"/>
          </p:cNvSpPr>
          <p:nvPr>
            <p:ph type="title"/>
          </p:nvPr>
        </p:nvSpPr>
        <p:spPr>
          <a:xfrm>
            <a:off x="1247775" y="2564608"/>
            <a:ext cx="15773400" cy="4279106"/>
          </a:xfrm>
        </p:spPr>
        <p:txBody>
          <a:bodyPr anchor="b"/>
          <a:lstStyle>
            <a:lvl1pPr>
              <a:defRPr sz="9000"/>
            </a:lvl1pPr>
          </a:lstStyle>
          <a:p>
            <a:r>
              <a:rPr lang="ru-RU"/>
              <a:t>Образец заголовка</a:t>
            </a:r>
          </a:p>
        </p:txBody>
      </p:sp>
      <p:sp>
        <p:nvSpPr>
          <p:cNvPr id="3" name="Текст 2">
            <a:extLst>
              <a:ext uri="{FF2B5EF4-FFF2-40B4-BE49-F238E27FC236}">
                <a16:creationId xmlns:a16="http://schemas.microsoft.com/office/drawing/2014/main" id="{CACEC2EA-F275-435A-8967-546D4C75E000}"/>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968558-D4B4-4879-9BB0-8D1D043FC809}"/>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C3BDBD1D-7D21-41AF-A333-675A4E368A6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96A5914-FFF0-479F-84F2-7B50323260F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518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B90C4-B90A-4363-9CC8-51A4BF9F67E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3FC3D50-EBBC-4B35-8871-041DFE12DEF7}"/>
              </a:ext>
            </a:extLst>
          </p:cNvPr>
          <p:cNvSpPr>
            <a:spLocks noGrp="1"/>
          </p:cNvSpPr>
          <p:nvPr>
            <p:ph sz="half" idx="1"/>
          </p:nvPr>
        </p:nvSpPr>
        <p:spPr>
          <a:xfrm>
            <a:off x="1257300" y="2738438"/>
            <a:ext cx="7772400" cy="65270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9C2728-1613-4199-BD5F-F46A1F9560CF}"/>
              </a:ext>
            </a:extLst>
          </p:cNvPr>
          <p:cNvSpPr>
            <a:spLocks noGrp="1"/>
          </p:cNvSpPr>
          <p:nvPr>
            <p:ph sz="half" idx="2"/>
          </p:nvPr>
        </p:nvSpPr>
        <p:spPr>
          <a:xfrm>
            <a:off x="9258300" y="2738438"/>
            <a:ext cx="7772400" cy="65270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4CC45DE-70C2-485D-AC1A-0D4B0759AF0D}"/>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FA395DFE-79CF-4EE1-8AF7-D9DD43C4C914}"/>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8029D8F-8CE0-448D-BFBC-3BEE47920B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253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CC35E-D47C-4BCB-8276-8C33D4A2C271}"/>
              </a:ext>
            </a:extLst>
          </p:cNvPr>
          <p:cNvSpPr>
            <a:spLocks noGrp="1"/>
          </p:cNvSpPr>
          <p:nvPr>
            <p:ph type="title"/>
          </p:nvPr>
        </p:nvSpPr>
        <p:spPr>
          <a:xfrm>
            <a:off x="1259682" y="547688"/>
            <a:ext cx="15773400" cy="1988345"/>
          </a:xfrm>
        </p:spPr>
        <p:txBody>
          <a:bodyPr/>
          <a:lstStyle/>
          <a:p>
            <a:r>
              <a:rPr lang="ru-RU"/>
              <a:t>Образец заголовка</a:t>
            </a:r>
          </a:p>
        </p:txBody>
      </p:sp>
      <p:sp>
        <p:nvSpPr>
          <p:cNvPr id="3" name="Текст 2">
            <a:extLst>
              <a:ext uri="{FF2B5EF4-FFF2-40B4-BE49-F238E27FC236}">
                <a16:creationId xmlns:a16="http://schemas.microsoft.com/office/drawing/2014/main" id="{6E1C6EF9-D33A-44AF-80D8-BE56F9B0BC65}"/>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ru-RU"/>
              <a:t>Образец текста</a:t>
            </a:r>
          </a:p>
        </p:txBody>
      </p:sp>
      <p:sp>
        <p:nvSpPr>
          <p:cNvPr id="4" name="Объект 3">
            <a:extLst>
              <a:ext uri="{FF2B5EF4-FFF2-40B4-BE49-F238E27FC236}">
                <a16:creationId xmlns:a16="http://schemas.microsoft.com/office/drawing/2014/main" id="{40EFAFE8-9A0B-4DDB-9287-24F5C175296D}"/>
              </a:ext>
            </a:extLst>
          </p:cNvPr>
          <p:cNvSpPr>
            <a:spLocks noGrp="1"/>
          </p:cNvSpPr>
          <p:nvPr>
            <p:ph sz="half" idx="2"/>
          </p:nvPr>
        </p:nvSpPr>
        <p:spPr>
          <a:xfrm>
            <a:off x="1259683" y="3757613"/>
            <a:ext cx="7736681" cy="55268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552D18B-7DE5-4492-8123-12D806B5ABE3}"/>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ru-RU"/>
              <a:t>Образец текста</a:t>
            </a:r>
          </a:p>
        </p:txBody>
      </p:sp>
      <p:sp>
        <p:nvSpPr>
          <p:cNvPr id="6" name="Объект 5">
            <a:extLst>
              <a:ext uri="{FF2B5EF4-FFF2-40B4-BE49-F238E27FC236}">
                <a16:creationId xmlns:a16="http://schemas.microsoft.com/office/drawing/2014/main" id="{0B1637C3-94D1-49C1-97E8-BE2A18AECD78}"/>
              </a:ext>
            </a:extLst>
          </p:cNvPr>
          <p:cNvSpPr>
            <a:spLocks noGrp="1"/>
          </p:cNvSpPr>
          <p:nvPr>
            <p:ph sz="quarter" idx="4"/>
          </p:nvPr>
        </p:nvSpPr>
        <p:spPr>
          <a:xfrm>
            <a:off x="9258300" y="3757613"/>
            <a:ext cx="7774782" cy="55268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5C96BD6-6106-4633-9582-F830BB158972}"/>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Нижний колонтитул 7">
            <a:extLst>
              <a:ext uri="{FF2B5EF4-FFF2-40B4-BE49-F238E27FC236}">
                <a16:creationId xmlns:a16="http://schemas.microsoft.com/office/drawing/2014/main" id="{546B35C6-882A-4F73-930B-4C1626F3E4B7}"/>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A1B45620-9E9A-4C38-8662-7C246BEE38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42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3019F-B188-42EC-8A8C-7BC340B04A5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464FB98-99FD-4933-B0B6-76D2ADBBB464}"/>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Нижний колонтитул 3">
            <a:extLst>
              <a:ext uri="{FF2B5EF4-FFF2-40B4-BE49-F238E27FC236}">
                <a16:creationId xmlns:a16="http://schemas.microsoft.com/office/drawing/2014/main" id="{F68AC0BC-B342-4FD7-9FF2-E51327E8D956}"/>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60A250D-B780-4252-AD79-83CC57F6C5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933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BEB7398-FACE-43E2-A00F-3BCD54902F27}"/>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Нижний колонтитул 2">
            <a:extLst>
              <a:ext uri="{FF2B5EF4-FFF2-40B4-BE49-F238E27FC236}">
                <a16:creationId xmlns:a16="http://schemas.microsoft.com/office/drawing/2014/main" id="{E6020A94-F7AB-4BD5-B8A7-804620BF94FE}"/>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6FC57D0E-E760-42E1-AF0D-4B2D86B2B03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41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F78520-05E3-4CD0-A147-5C93872D0CBB}"/>
              </a:ext>
            </a:extLst>
          </p:cNvPr>
          <p:cNvSpPr>
            <a:spLocks noGrp="1"/>
          </p:cNvSpPr>
          <p:nvPr>
            <p:ph type="title"/>
          </p:nvPr>
        </p:nvSpPr>
        <p:spPr>
          <a:xfrm>
            <a:off x="1259683" y="685800"/>
            <a:ext cx="5898356" cy="2400300"/>
          </a:xfrm>
        </p:spPr>
        <p:txBody>
          <a:bodyPr anchor="b"/>
          <a:lstStyle>
            <a:lvl1pPr>
              <a:defRPr sz="4800"/>
            </a:lvl1pPr>
          </a:lstStyle>
          <a:p>
            <a:r>
              <a:rPr lang="ru-RU"/>
              <a:t>Образец заголовка</a:t>
            </a:r>
          </a:p>
        </p:txBody>
      </p:sp>
      <p:sp>
        <p:nvSpPr>
          <p:cNvPr id="3" name="Объект 2">
            <a:extLst>
              <a:ext uri="{FF2B5EF4-FFF2-40B4-BE49-F238E27FC236}">
                <a16:creationId xmlns:a16="http://schemas.microsoft.com/office/drawing/2014/main" id="{9FBA1C2E-4623-427E-A0BA-D73B7BBCD1F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15156C4-2C47-4C83-9E1E-9B5E25137D72}"/>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ru-RU"/>
              <a:t>Образец текста</a:t>
            </a:r>
          </a:p>
        </p:txBody>
      </p:sp>
      <p:sp>
        <p:nvSpPr>
          <p:cNvPr id="5" name="Дата 4">
            <a:extLst>
              <a:ext uri="{FF2B5EF4-FFF2-40B4-BE49-F238E27FC236}">
                <a16:creationId xmlns:a16="http://schemas.microsoft.com/office/drawing/2014/main" id="{ABCB3DE4-DD66-4217-8133-F3D14C28FEF0}"/>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E80C031D-D09A-4C94-BF75-776591A8329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4335832-3C0B-4C99-A794-448AB4A2A05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43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6AFE2-B9D2-4036-8D97-5EB6ABCCD523}"/>
              </a:ext>
            </a:extLst>
          </p:cNvPr>
          <p:cNvSpPr>
            <a:spLocks noGrp="1"/>
          </p:cNvSpPr>
          <p:nvPr>
            <p:ph type="title"/>
          </p:nvPr>
        </p:nvSpPr>
        <p:spPr>
          <a:xfrm>
            <a:off x="1259683" y="685800"/>
            <a:ext cx="5898356" cy="2400300"/>
          </a:xfrm>
        </p:spPr>
        <p:txBody>
          <a:bodyPr anchor="b"/>
          <a:lstStyle>
            <a:lvl1pPr>
              <a:defRPr sz="4800"/>
            </a:lvl1pPr>
          </a:lstStyle>
          <a:p>
            <a:r>
              <a:rPr lang="ru-RU"/>
              <a:t>Образец заголовка</a:t>
            </a:r>
          </a:p>
        </p:txBody>
      </p:sp>
      <p:sp>
        <p:nvSpPr>
          <p:cNvPr id="3" name="Рисунок 2">
            <a:extLst>
              <a:ext uri="{FF2B5EF4-FFF2-40B4-BE49-F238E27FC236}">
                <a16:creationId xmlns:a16="http://schemas.microsoft.com/office/drawing/2014/main" id="{46586A41-C6E3-4DF3-AC4F-0226623786F6}"/>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ru-RU"/>
          </a:p>
        </p:txBody>
      </p:sp>
      <p:sp>
        <p:nvSpPr>
          <p:cNvPr id="4" name="Текст 3">
            <a:extLst>
              <a:ext uri="{FF2B5EF4-FFF2-40B4-BE49-F238E27FC236}">
                <a16:creationId xmlns:a16="http://schemas.microsoft.com/office/drawing/2014/main" id="{F63B45A4-42FA-4C1C-935D-6BEC66237FC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ru-RU"/>
              <a:t>Образец текста</a:t>
            </a:r>
          </a:p>
        </p:txBody>
      </p:sp>
      <p:sp>
        <p:nvSpPr>
          <p:cNvPr id="5" name="Дата 4">
            <a:extLst>
              <a:ext uri="{FF2B5EF4-FFF2-40B4-BE49-F238E27FC236}">
                <a16:creationId xmlns:a16="http://schemas.microsoft.com/office/drawing/2014/main" id="{6B5015D5-3C5C-46A0-9700-2279C1013212}"/>
              </a:ext>
            </a:extLst>
          </p:cNvPr>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Нижний колонтитул 5">
            <a:extLst>
              <a:ext uri="{FF2B5EF4-FFF2-40B4-BE49-F238E27FC236}">
                <a16:creationId xmlns:a16="http://schemas.microsoft.com/office/drawing/2014/main" id="{6FDC51F9-FFBD-45E6-B1F2-1147D7E2CE25}"/>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AF8EC8B1-ED65-47B1-A89D-F667272050A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47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5000"/>
                <a:lumOff val="55000"/>
              </a:schemeClr>
            </a:gs>
            <a:gs pos="44000">
              <a:schemeClr val="accent5">
                <a:lumMod val="30000"/>
                <a:lumOff val="70000"/>
                <a:alpha val="29000"/>
              </a:schemeClr>
            </a:gs>
          </a:gsLst>
          <a:lin ang="108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278E3-7210-4736-B0FC-65EDBCB67A89}"/>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0E57A67-01B6-4E3A-A8B9-1EAD38919142}"/>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FA13F9-08DB-4FEB-9B2A-D020CA6C750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6/5/2024</a:t>
            </a:fld>
            <a:endParaRPr lang="en-US"/>
          </a:p>
        </p:txBody>
      </p:sp>
      <p:sp>
        <p:nvSpPr>
          <p:cNvPr id="5" name="Нижний колонтитул 4">
            <a:extLst>
              <a:ext uri="{FF2B5EF4-FFF2-40B4-BE49-F238E27FC236}">
                <a16:creationId xmlns:a16="http://schemas.microsoft.com/office/drawing/2014/main" id="{4711F6AE-EDC1-45E2-A0ED-34888ADD3138}"/>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EA060F8A-EF1A-40AF-AC9F-4BCB1ACD4854}"/>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6688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ru-RU"/>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 y="9601200"/>
            <a:ext cx="18288000" cy="685800"/>
            <a:chOff x="0" y="0"/>
            <a:chExt cx="24384000" cy="914400"/>
          </a:xfrm>
        </p:grpSpPr>
        <p:sp>
          <p:nvSpPr>
            <p:cNvPr id="3" name="Freeform 3"/>
            <p:cNvSpPr/>
            <p:nvPr/>
          </p:nvSpPr>
          <p:spPr>
            <a:xfrm>
              <a:off x="0" y="0"/>
              <a:ext cx="24384000" cy="914400"/>
            </a:xfrm>
            <a:custGeom>
              <a:avLst/>
              <a:gdLst/>
              <a:ahLst/>
              <a:cxnLst/>
              <a:rect l="l" t="t" r="r" b="b"/>
              <a:pathLst>
                <a:path w="24384000" h="914400">
                  <a:moveTo>
                    <a:pt x="0" y="0"/>
                  </a:moveTo>
                  <a:lnTo>
                    <a:pt x="24384000" y="0"/>
                  </a:lnTo>
                  <a:lnTo>
                    <a:pt x="24384000" y="914400"/>
                  </a:lnTo>
                  <a:lnTo>
                    <a:pt x="0" y="914400"/>
                  </a:lnTo>
                  <a:close/>
                </a:path>
              </a:pathLst>
            </a:custGeom>
            <a:solidFill>
              <a:srgbClr val="93C3EF"/>
            </a:solidFill>
          </p:spPr>
        </p:sp>
      </p:grpSp>
      <p:sp>
        <p:nvSpPr>
          <p:cNvPr id="6" name="AutoShape 6"/>
          <p:cNvSpPr/>
          <p:nvPr/>
        </p:nvSpPr>
        <p:spPr>
          <a:xfrm rot="2188">
            <a:off x="1586726" y="879068"/>
            <a:ext cx="14959968" cy="0"/>
          </a:xfrm>
          <a:prstGeom prst="line">
            <a:avLst/>
          </a:prstGeom>
          <a:ln w="9525" cap="rnd">
            <a:solidFill>
              <a:srgbClr val="93C3EF"/>
            </a:solidFill>
            <a:prstDash val="solid"/>
            <a:headEnd type="none" w="sm" len="sm"/>
            <a:tailEnd type="none" w="sm" len="sm"/>
          </a:ln>
        </p:spPr>
      </p:sp>
      <p:sp>
        <p:nvSpPr>
          <p:cNvPr id="11" name="AutoShape 11"/>
          <p:cNvSpPr/>
          <p:nvPr/>
        </p:nvSpPr>
        <p:spPr>
          <a:xfrm rot="2209">
            <a:off x="1564956" y="7281863"/>
            <a:ext cx="14822808" cy="0"/>
          </a:xfrm>
          <a:prstGeom prst="line">
            <a:avLst/>
          </a:prstGeom>
          <a:ln w="9525" cap="rnd">
            <a:solidFill>
              <a:srgbClr val="93C3EF"/>
            </a:solidFill>
            <a:prstDash val="solid"/>
            <a:headEnd type="none" w="sm" len="sm"/>
            <a:tailEnd type="none" w="sm" len="sm"/>
          </a:ln>
        </p:spPr>
      </p:sp>
      <p:sp>
        <p:nvSpPr>
          <p:cNvPr id="13" name="TextBox 13"/>
          <p:cNvSpPr txBox="1"/>
          <p:nvPr/>
        </p:nvSpPr>
        <p:spPr>
          <a:xfrm>
            <a:off x="5187773" y="1427300"/>
            <a:ext cx="11468624" cy="4616648"/>
          </a:xfrm>
          <a:prstGeom prst="rect">
            <a:avLst/>
          </a:prstGeom>
        </p:spPr>
        <p:txBody>
          <a:bodyPr lIns="0" tIns="0" rIns="0" bIns="0" rtlCol="0" anchor="t">
            <a:spAutoFit/>
          </a:bodyPr>
          <a:lstStyle/>
          <a:p>
            <a:pPr algn="l">
              <a:lnSpc>
                <a:spcPts val="7160"/>
              </a:lnSpc>
            </a:pPr>
            <a:r>
              <a:rPr lang="en-US" sz="7019" dirty="0">
                <a:solidFill>
                  <a:srgbClr val="002060"/>
                </a:solidFill>
                <a:latin typeface="Open Sauce Medium"/>
              </a:rPr>
              <a:t>Marketing research of saccharomyces </a:t>
            </a:r>
            <a:r>
              <a:rPr lang="en-US" sz="7019" dirty="0" err="1">
                <a:solidFill>
                  <a:srgbClr val="002060"/>
                </a:solidFill>
                <a:latin typeface="Open Sauce Medium"/>
              </a:rPr>
              <a:t>boulardii</a:t>
            </a:r>
            <a:r>
              <a:rPr lang="en-US" sz="7019" dirty="0">
                <a:solidFill>
                  <a:srgbClr val="002060"/>
                </a:solidFill>
                <a:latin typeface="Open Sauce Medium"/>
              </a:rPr>
              <a:t> consumers in Uzbekistan</a:t>
            </a:r>
          </a:p>
          <a:p>
            <a:pPr algn="l">
              <a:lnSpc>
                <a:spcPts val="7160"/>
              </a:lnSpc>
            </a:pPr>
            <a:endParaRPr lang="en-US" sz="7019" dirty="0">
              <a:solidFill>
                <a:srgbClr val="000000"/>
              </a:solidFill>
              <a:latin typeface="Open Sauce Medium"/>
            </a:endParaRPr>
          </a:p>
          <a:p>
            <a:pPr algn="l">
              <a:lnSpc>
                <a:spcPts val="7160"/>
              </a:lnSpc>
            </a:pPr>
            <a:endParaRPr lang="en-US" sz="7019" dirty="0">
              <a:solidFill>
                <a:srgbClr val="000000"/>
              </a:solidFill>
              <a:latin typeface="Open Sauce Medium"/>
            </a:endParaRPr>
          </a:p>
        </p:txBody>
      </p:sp>
      <p:sp>
        <p:nvSpPr>
          <p:cNvPr id="14" name="TextBox 14"/>
          <p:cNvSpPr txBox="1"/>
          <p:nvPr/>
        </p:nvSpPr>
        <p:spPr>
          <a:xfrm>
            <a:off x="1524000" y="7505700"/>
            <a:ext cx="14904720" cy="1500411"/>
          </a:xfrm>
          <a:prstGeom prst="rect">
            <a:avLst/>
          </a:prstGeom>
        </p:spPr>
        <p:txBody>
          <a:bodyPr lIns="0" tIns="0" rIns="0" bIns="0" rtlCol="0" anchor="t">
            <a:spAutoFit/>
          </a:bodyPr>
          <a:lstStyle/>
          <a:p>
            <a:pPr algn="l">
              <a:lnSpc>
                <a:spcPts val="3888"/>
              </a:lnSpc>
            </a:pPr>
            <a:r>
              <a:rPr lang="en-US" sz="3600" dirty="0">
                <a:solidFill>
                  <a:srgbClr val="002060"/>
                </a:solidFill>
                <a:latin typeface="Open Sauce Medium"/>
              </a:rPr>
              <a:t>Prepared for </a:t>
            </a:r>
            <a:r>
              <a:rPr lang="en-US" sz="3600" dirty="0" err="1">
                <a:solidFill>
                  <a:srgbClr val="002060"/>
                </a:solidFill>
                <a:latin typeface="Open Sauce Medium"/>
              </a:rPr>
              <a:t>Farmak</a:t>
            </a:r>
            <a:r>
              <a:rPr lang="en-US" sz="3600" dirty="0">
                <a:solidFill>
                  <a:srgbClr val="002060"/>
                </a:solidFill>
                <a:latin typeface="Open Sauce Medium"/>
              </a:rPr>
              <a:t> JSC</a:t>
            </a:r>
          </a:p>
          <a:p>
            <a:pPr algn="l">
              <a:lnSpc>
                <a:spcPts val="3888"/>
              </a:lnSpc>
            </a:pPr>
            <a:r>
              <a:rPr lang="en-US" sz="3600" dirty="0">
                <a:solidFill>
                  <a:srgbClr val="002060"/>
                </a:solidFill>
                <a:latin typeface="Open Sauce Medium"/>
              </a:rPr>
              <a:t>2028</a:t>
            </a:r>
            <a:r>
              <a:rPr lang="uk-UA" sz="3600">
                <a:solidFill>
                  <a:srgbClr val="002060"/>
                </a:solidFill>
                <a:latin typeface="Open Sauce Medium"/>
              </a:rPr>
              <a:t>   2222</a:t>
            </a:r>
            <a:endParaRPr lang="en-US" sz="3600" dirty="0">
              <a:solidFill>
                <a:srgbClr val="002060"/>
              </a:solidFill>
              <a:latin typeface="Open Sauce Medium"/>
            </a:endParaRPr>
          </a:p>
          <a:p>
            <a:pPr algn="l">
              <a:lnSpc>
                <a:spcPts val="3888"/>
              </a:lnSpc>
            </a:pPr>
            <a:endParaRPr lang="en-US" sz="3600" dirty="0">
              <a:solidFill>
                <a:srgbClr val="000000"/>
              </a:solidFill>
              <a:latin typeface="Open Sauce Medium"/>
            </a:endParaRPr>
          </a:p>
        </p:txBody>
      </p:sp>
      <p:pic>
        <p:nvPicPr>
          <p:cNvPr id="24" name="Рисунок 23">
            <a:extLst>
              <a:ext uri="{FF2B5EF4-FFF2-40B4-BE49-F238E27FC236}">
                <a16:creationId xmlns:a16="http://schemas.microsoft.com/office/drawing/2014/main" id="{B0112A2C-C429-405D-81B1-4E7DDD427FB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3285" y="1467303"/>
            <a:ext cx="4884488" cy="3110871"/>
          </a:xfrm>
          <a:prstGeom prst="rect">
            <a:avLst/>
          </a:prstGeom>
          <a:effectLst>
            <a:softEdge rad="317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83860" y="946357"/>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Segment olanzapine Sales Share in the pharmaceutical market of Uzbekistan for 2021-2023,  Units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690FC5FF-E467-47A9-8F80-96BE24C724DA}"/>
              </a:ext>
            </a:extLst>
          </p:cNvPr>
          <p:cNvSpPr txBox="1"/>
          <p:nvPr/>
        </p:nvSpPr>
        <p:spPr>
          <a:xfrm>
            <a:off x="887564" y="9339240"/>
            <a:ext cx="16358068" cy="738664"/>
          </a:xfrm>
          <a:prstGeom prst="rect">
            <a:avLst/>
          </a:prstGeom>
          <a:noFill/>
        </p:spPr>
        <p:txBody>
          <a:bodyPr wrap="none" rtlCol="0">
            <a:spAutoFit/>
          </a:bodyPr>
          <a:lstStyle/>
          <a:p>
            <a:pPr algn="just"/>
            <a:r>
              <a:rPr lang="en-US" altLang="uk-UA" sz="2400" dirty="0">
                <a:solidFill>
                  <a:srgbClr val="7030A0"/>
                </a:solidFill>
              </a:rPr>
              <a:t>The share of sales of the segment olanzapine in Uzbekistan pharmaceutical market in packages for 2021-2023 amounted to 0.015%</a:t>
            </a:r>
            <a:endParaRPr lang="ru-RU" altLang="uk-UA" sz="2400" dirty="0">
              <a:solidFill>
                <a:srgbClr val="7030A0"/>
              </a:solidFill>
            </a:endParaRPr>
          </a:p>
          <a:p>
            <a:endParaRPr lang="ru-RU" dirty="0"/>
          </a:p>
        </p:txBody>
      </p:sp>
      <p:graphicFrame>
        <p:nvGraphicFramePr>
          <p:cNvPr id="10" name="Диаграмма 9">
            <a:extLst>
              <a:ext uri="{FF2B5EF4-FFF2-40B4-BE49-F238E27FC236}">
                <a16:creationId xmlns:a16="http://schemas.microsoft.com/office/drawing/2014/main" id="{BCBBFA44-BAE5-4995-AD19-283F1D99C41A}"/>
              </a:ext>
            </a:extLst>
          </p:cNvPr>
          <p:cNvGraphicFramePr>
            <a:graphicFrameLocks/>
          </p:cNvGraphicFramePr>
          <p:nvPr>
            <p:extLst>
              <p:ext uri="{D42A27DB-BD31-4B8C-83A1-F6EECF244321}">
                <p14:modId xmlns:p14="http://schemas.microsoft.com/office/powerpoint/2010/main" val="3683505898"/>
              </p:ext>
            </p:extLst>
          </p:nvPr>
        </p:nvGraphicFramePr>
        <p:xfrm>
          <a:off x="1794746" y="3412716"/>
          <a:ext cx="6584577" cy="4045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Диаграмма 13">
            <a:extLst>
              <a:ext uri="{FF2B5EF4-FFF2-40B4-BE49-F238E27FC236}">
                <a16:creationId xmlns:a16="http://schemas.microsoft.com/office/drawing/2014/main" id="{21F2811D-7992-4D9B-AAA8-20AAA979843B}"/>
              </a:ext>
            </a:extLst>
          </p:cNvPr>
          <p:cNvGraphicFramePr>
            <a:graphicFrameLocks/>
          </p:cNvGraphicFramePr>
          <p:nvPr>
            <p:extLst>
              <p:ext uri="{D42A27DB-BD31-4B8C-83A1-F6EECF244321}">
                <p14:modId xmlns:p14="http://schemas.microsoft.com/office/powerpoint/2010/main" val="3224686034"/>
              </p:ext>
            </p:extLst>
          </p:nvPr>
        </p:nvGraphicFramePr>
        <p:xfrm>
          <a:off x="10903321" y="3430925"/>
          <a:ext cx="5589933" cy="40089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6724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segment  drugs on the Uzbekistan pharmaceutical market for 2021 – 2023 </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by corporations  and brands,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E649AA37-8981-4F14-915E-4D6FF6475ACB}"/>
              </a:ext>
            </a:extLst>
          </p:cNvPr>
          <p:cNvSpPr txBox="1"/>
          <p:nvPr/>
        </p:nvSpPr>
        <p:spPr>
          <a:xfrm>
            <a:off x="1305562" y="9237645"/>
            <a:ext cx="15438265" cy="461665"/>
          </a:xfrm>
          <a:prstGeom prst="rect">
            <a:avLst/>
          </a:prstGeom>
          <a:noFill/>
        </p:spPr>
        <p:txBody>
          <a:bodyPr wrap="square" rtlCol="0">
            <a:spAutoFit/>
          </a:bodyPr>
          <a:lstStyle/>
          <a:p>
            <a:pPr algn="just"/>
            <a:r>
              <a:rPr lang="en-US" altLang="uk-UA" sz="2400" dirty="0">
                <a:solidFill>
                  <a:srgbClr val="7030A0"/>
                </a:solidFill>
              </a:rPr>
              <a:t>Leading brand for 2023 is OLZAP with sales of 0,639 </a:t>
            </a:r>
            <a:r>
              <a:rPr lang="en-US" altLang="uk-UA" sz="2400" dirty="0" err="1">
                <a:solidFill>
                  <a:srgbClr val="7030A0"/>
                </a:solidFill>
              </a:rPr>
              <a:t>mln</a:t>
            </a:r>
            <a:r>
              <a:rPr lang="en-US" altLang="uk-UA" sz="2400" dirty="0">
                <a:solidFill>
                  <a:srgbClr val="7030A0"/>
                </a:solidFill>
              </a:rPr>
              <a:t> USD.  This is a product of GM PHARMACEUTICALS corporation</a:t>
            </a:r>
          </a:p>
        </p:txBody>
      </p:sp>
      <p:graphicFrame>
        <p:nvGraphicFramePr>
          <p:cNvPr id="2" name="Таблица 1">
            <a:extLst>
              <a:ext uri="{FF2B5EF4-FFF2-40B4-BE49-F238E27FC236}">
                <a16:creationId xmlns:a16="http://schemas.microsoft.com/office/drawing/2014/main" id="{1BA01377-C195-424F-8465-E76E5F0D66D8}"/>
              </a:ext>
            </a:extLst>
          </p:cNvPr>
          <p:cNvGraphicFramePr>
            <a:graphicFrameLocks noGrp="1"/>
          </p:cNvGraphicFramePr>
          <p:nvPr>
            <p:extLst>
              <p:ext uri="{D42A27DB-BD31-4B8C-83A1-F6EECF244321}">
                <p14:modId xmlns:p14="http://schemas.microsoft.com/office/powerpoint/2010/main" val="2483813127"/>
              </p:ext>
            </p:extLst>
          </p:nvPr>
        </p:nvGraphicFramePr>
        <p:xfrm>
          <a:off x="1785535" y="3019422"/>
          <a:ext cx="14958293" cy="5596500"/>
        </p:xfrm>
        <a:graphic>
          <a:graphicData uri="http://schemas.openxmlformats.org/drawingml/2006/table">
            <a:tbl>
              <a:tblPr/>
              <a:tblGrid>
                <a:gridCol w="3585209">
                  <a:extLst>
                    <a:ext uri="{9D8B030D-6E8A-4147-A177-3AD203B41FA5}">
                      <a16:colId xmlns:a16="http://schemas.microsoft.com/office/drawing/2014/main" val="490245968"/>
                    </a:ext>
                  </a:extLst>
                </a:gridCol>
                <a:gridCol w="2951823">
                  <a:extLst>
                    <a:ext uri="{9D8B030D-6E8A-4147-A177-3AD203B41FA5}">
                      <a16:colId xmlns:a16="http://schemas.microsoft.com/office/drawing/2014/main" val="876028274"/>
                    </a:ext>
                  </a:extLst>
                </a:gridCol>
                <a:gridCol w="1613345">
                  <a:extLst>
                    <a:ext uri="{9D8B030D-6E8A-4147-A177-3AD203B41FA5}">
                      <a16:colId xmlns:a16="http://schemas.microsoft.com/office/drawing/2014/main" val="468501930"/>
                    </a:ext>
                  </a:extLst>
                </a:gridCol>
                <a:gridCol w="1832441">
                  <a:extLst>
                    <a:ext uri="{9D8B030D-6E8A-4147-A177-3AD203B41FA5}">
                      <a16:colId xmlns:a16="http://schemas.microsoft.com/office/drawing/2014/main" val="119923557"/>
                    </a:ext>
                  </a:extLst>
                </a:gridCol>
                <a:gridCol w="1975850">
                  <a:extLst>
                    <a:ext uri="{9D8B030D-6E8A-4147-A177-3AD203B41FA5}">
                      <a16:colId xmlns:a16="http://schemas.microsoft.com/office/drawing/2014/main" val="3511611093"/>
                    </a:ext>
                  </a:extLst>
                </a:gridCol>
                <a:gridCol w="1374330">
                  <a:extLst>
                    <a:ext uri="{9D8B030D-6E8A-4147-A177-3AD203B41FA5}">
                      <a16:colId xmlns:a16="http://schemas.microsoft.com/office/drawing/2014/main" val="2298491037"/>
                    </a:ext>
                  </a:extLst>
                </a:gridCol>
                <a:gridCol w="1625295">
                  <a:extLst>
                    <a:ext uri="{9D8B030D-6E8A-4147-A177-3AD203B41FA5}">
                      <a16:colId xmlns:a16="http://schemas.microsoft.com/office/drawing/2014/main" val="1218007984"/>
                    </a:ext>
                  </a:extLst>
                </a:gridCol>
              </a:tblGrid>
              <a:tr h="932750">
                <a:tc>
                  <a:txBody>
                    <a:bodyPr/>
                    <a:lstStyle/>
                    <a:p>
                      <a:pPr algn="l" fontAlgn="b"/>
                      <a:r>
                        <a:rPr lang="en-US" sz="20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000" b="1" i="0" u="none" strike="noStrike" dirty="0">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b"/>
                      <a:r>
                        <a:rPr lang="en-US" sz="2000" b="1" i="0" u="none" strike="noStrike" dirty="0">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2000" b="1" i="0" u="none" strike="noStrike" dirty="0">
                          <a:solidFill>
                            <a:srgbClr val="1F497D"/>
                          </a:solidFill>
                          <a:effectLst/>
                          <a:latin typeface="Calibri" panose="020F0502020204030204" pitchFamily="34" charset="0"/>
                        </a:rPr>
                        <a:t>GR 22/21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2000" b="1" i="0" u="none" strike="noStrike" dirty="0">
                          <a:solidFill>
                            <a:srgbClr val="1F497D"/>
                          </a:solidFill>
                          <a:effectLst/>
                          <a:latin typeface="Calibri" panose="020F0502020204030204" pitchFamily="34" charset="0"/>
                        </a:rPr>
                        <a:t>GR 23/22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033219149"/>
                  </a:ext>
                </a:extLst>
              </a:tr>
              <a:tr h="932750">
                <a:tc>
                  <a:txBody>
                    <a:bodyPr/>
                    <a:lstStyle/>
                    <a:p>
                      <a:pPr algn="l" fontAlgn="b"/>
                      <a:r>
                        <a:rPr lang="en-US" sz="1800" b="0" i="0" u="none" strike="noStrike" dirty="0">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49 588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35 839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137 569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-27,7%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283,8%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21038746"/>
                  </a:ext>
                </a:extLst>
              </a:tr>
              <a:tr h="932750">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504 848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546 341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639 141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8,2%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32603996"/>
                  </a:ext>
                </a:extLst>
              </a:tr>
              <a:tr h="932750">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16 631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13 199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41761458"/>
                  </a:ext>
                </a:extLst>
              </a:tr>
              <a:tr h="932750">
                <a:tc>
                  <a:txBody>
                    <a:bodyPr/>
                    <a:lstStyle/>
                    <a:p>
                      <a:pPr algn="l" fontAlgn="b"/>
                      <a:r>
                        <a:rPr lang="en-US" sz="1800" b="0" i="0" u="none" strike="noStrike" dirty="0">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101 736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119 577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263 371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77845129"/>
                  </a:ext>
                </a:extLst>
              </a:tr>
              <a:tr h="932750">
                <a:tc>
                  <a:txBody>
                    <a:bodyPr/>
                    <a:lstStyle/>
                    <a:p>
                      <a:pPr algn="l" fontAlgn="b"/>
                      <a:r>
                        <a:rPr lang="en-US" sz="20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672 802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714 957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2000" b="1" i="0" u="none" strike="noStrike">
                          <a:solidFill>
                            <a:srgbClr val="1F497D"/>
                          </a:solidFill>
                          <a:effectLst/>
                          <a:latin typeface="Calibri" panose="020F0502020204030204" pitchFamily="34" charset="0"/>
                        </a:rPr>
                        <a:t>           1 040 081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2000" b="1" i="0" u="none" strike="noStrike">
                          <a:solidFill>
                            <a:srgbClr val="1F497D"/>
                          </a:solidFill>
                          <a:effectLst/>
                          <a:latin typeface="Calibri" panose="020F0502020204030204" pitchFamily="34" charset="0"/>
                        </a:rPr>
                        <a:t>6,3%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2000" b="1" i="0" u="none" strike="noStrike" dirty="0">
                          <a:solidFill>
                            <a:srgbClr val="1F497D"/>
                          </a:solidFill>
                          <a:effectLst/>
                          <a:latin typeface="Calibri" panose="020F0502020204030204" pitchFamily="34" charset="0"/>
                        </a:rPr>
                        <a:t>45,5%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061205559"/>
                  </a:ext>
                </a:extLst>
              </a:tr>
            </a:tbl>
          </a:graphicData>
        </a:graphic>
      </p:graphicFrame>
    </p:spTree>
    <p:extLst>
      <p:ext uri="{BB962C8B-B14F-4D97-AF65-F5344CB8AC3E}">
        <p14:creationId xmlns:p14="http://schemas.microsoft.com/office/powerpoint/2010/main" val="97651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share of olanzapine in the pharmaceutical market of Uzbekistan  for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E649AA37-8981-4F14-915E-4D6FF6475ACB}"/>
              </a:ext>
            </a:extLst>
          </p:cNvPr>
          <p:cNvSpPr txBox="1"/>
          <p:nvPr/>
        </p:nvSpPr>
        <p:spPr>
          <a:xfrm>
            <a:off x="1307236" y="8976265"/>
            <a:ext cx="16828364" cy="1200329"/>
          </a:xfrm>
          <a:prstGeom prst="rect">
            <a:avLst/>
          </a:prstGeom>
          <a:noFill/>
        </p:spPr>
        <p:txBody>
          <a:bodyPr wrap="square" rtlCol="0">
            <a:spAutoFit/>
          </a:bodyPr>
          <a:lstStyle/>
          <a:p>
            <a:pPr algn="just"/>
            <a:r>
              <a:rPr lang="en-US" altLang="uk-UA" sz="2400" dirty="0">
                <a:solidFill>
                  <a:srgbClr val="7030A0"/>
                </a:solidFill>
              </a:rPr>
              <a:t>The sales leader is GM PHARMACEUTICALS (OLZAP), occupying  82% of the market  olanzapine drugs in 2023 ,</a:t>
            </a:r>
          </a:p>
          <a:p>
            <a:pPr algn="just"/>
            <a:r>
              <a:rPr lang="en-US" altLang="uk-UA" sz="2400" dirty="0">
                <a:solidFill>
                  <a:srgbClr val="7030A0"/>
                </a:solidFill>
              </a:rPr>
              <a:t>next NOBEL ILAC SAN TUR (OLFREX) 25%  and  EGIS (EGOLANZA) 13%. JUBILANT L.S.INDIA Corporation with its drug JUBREXA left the market in 2022.</a:t>
            </a:r>
            <a:endParaRPr lang="ru-RU" sz="2400" dirty="0"/>
          </a:p>
        </p:txBody>
      </p:sp>
      <p:graphicFrame>
        <p:nvGraphicFramePr>
          <p:cNvPr id="11" name="Диаграмма 10">
            <a:extLst>
              <a:ext uri="{FF2B5EF4-FFF2-40B4-BE49-F238E27FC236}">
                <a16:creationId xmlns:a16="http://schemas.microsoft.com/office/drawing/2014/main" id="{575639D2-EB25-4783-86FE-02C4FEC17521}"/>
              </a:ext>
            </a:extLst>
          </p:cNvPr>
          <p:cNvGraphicFramePr>
            <a:graphicFrameLocks/>
          </p:cNvGraphicFramePr>
          <p:nvPr>
            <p:extLst>
              <p:ext uri="{D42A27DB-BD31-4B8C-83A1-F6EECF244321}">
                <p14:modId xmlns:p14="http://schemas.microsoft.com/office/powerpoint/2010/main" val="1387297043"/>
              </p:ext>
            </p:extLst>
          </p:nvPr>
        </p:nvGraphicFramePr>
        <p:xfrm>
          <a:off x="5908581" y="2528888"/>
          <a:ext cx="6470837" cy="5229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1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dynamic of olanzapine drugs in the pharmaceutical market of Uzbekistan for 2021 –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10" name="Диаграмма 9">
            <a:extLst>
              <a:ext uri="{FF2B5EF4-FFF2-40B4-BE49-F238E27FC236}">
                <a16:creationId xmlns:a16="http://schemas.microsoft.com/office/drawing/2014/main" id="{A3B543DF-323D-49BC-9948-3CA036FC6ACB}"/>
              </a:ext>
            </a:extLst>
          </p:cNvPr>
          <p:cNvGraphicFramePr>
            <a:graphicFrameLocks/>
          </p:cNvGraphicFramePr>
          <p:nvPr>
            <p:extLst>
              <p:ext uri="{D42A27DB-BD31-4B8C-83A1-F6EECF244321}">
                <p14:modId xmlns:p14="http://schemas.microsoft.com/office/powerpoint/2010/main" val="963703003"/>
              </p:ext>
            </p:extLst>
          </p:nvPr>
        </p:nvGraphicFramePr>
        <p:xfrm>
          <a:off x="1785535" y="2507034"/>
          <a:ext cx="14959965" cy="6120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214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segment  drugs on the Uzbekistan pharmaceutical market for 2021 – 2023 </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by corporations  and brands,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TextBox 10">
            <a:extLst>
              <a:ext uri="{FF2B5EF4-FFF2-40B4-BE49-F238E27FC236}">
                <a16:creationId xmlns:a16="http://schemas.microsoft.com/office/drawing/2014/main" id="{8544D093-D661-4953-93F1-5BDC4499CD05}"/>
              </a:ext>
            </a:extLst>
          </p:cNvPr>
          <p:cNvSpPr txBox="1"/>
          <p:nvPr/>
        </p:nvSpPr>
        <p:spPr>
          <a:xfrm>
            <a:off x="381000" y="9247694"/>
            <a:ext cx="17666564" cy="830997"/>
          </a:xfrm>
          <a:prstGeom prst="rect">
            <a:avLst/>
          </a:prstGeom>
          <a:noFill/>
        </p:spPr>
        <p:txBody>
          <a:bodyPr wrap="square" rtlCol="0">
            <a:spAutoFit/>
          </a:bodyPr>
          <a:lstStyle/>
          <a:p>
            <a:pPr algn="just"/>
            <a:r>
              <a:rPr lang="en-US" altLang="uk-UA" sz="2400" dirty="0">
                <a:solidFill>
                  <a:srgbClr val="7030A0"/>
                </a:solidFill>
              </a:rPr>
              <a:t>GM PHARMACEUTICALS still occupies the majority of the market, but NOBEL ILAC SAN TUR in terms of the number of packages sold is increasing its market share due to lower product prices.</a:t>
            </a:r>
            <a:endParaRPr lang="ru-RU" sz="2400" dirty="0"/>
          </a:p>
        </p:txBody>
      </p:sp>
      <p:graphicFrame>
        <p:nvGraphicFramePr>
          <p:cNvPr id="3" name="Таблица 2">
            <a:extLst>
              <a:ext uri="{FF2B5EF4-FFF2-40B4-BE49-F238E27FC236}">
                <a16:creationId xmlns:a16="http://schemas.microsoft.com/office/drawing/2014/main" id="{C1113202-B6C0-462F-B1B3-B869ECF183E9}"/>
              </a:ext>
            </a:extLst>
          </p:cNvPr>
          <p:cNvGraphicFramePr>
            <a:graphicFrameLocks noGrp="1"/>
          </p:cNvGraphicFramePr>
          <p:nvPr>
            <p:extLst>
              <p:ext uri="{D42A27DB-BD31-4B8C-83A1-F6EECF244321}">
                <p14:modId xmlns:p14="http://schemas.microsoft.com/office/powerpoint/2010/main" val="2416033565"/>
              </p:ext>
            </p:extLst>
          </p:nvPr>
        </p:nvGraphicFramePr>
        <p:xfrm>
          <a:off x="1785534" y="2796196"/>
          <a:ext cx="14959964" cy="5824758"/>
        </p:xfrm>
        <a:graphic>
          <a:graphicData uri="http://schemas.openxmlformats.org/drawingml/2006/table">
            <a:tbl>
              <a:tblPr/>
              <a:tblGrid>
                <a:gridCol w="2423229">
                  <a:extLst>
                    <a:ext uri="{9D8B030D-6E8A-4147-A177-3AD203B41FA5}">
                      <a16:colId xmlns:a16="http://schemas.microsoft.com/office/drawing/2014/main" val="323483409"/>
                    </a:ext>
                  </a:extLst>
                </a:gridCol>
                <a:gridCol w="3044470">
                  <a:extLst>
                    <a:ext uri="{9D8B030D-6E8A-4147-A177-3AD203B41FA5}">
                      <a16:colId xmlns:a16="http://schemas.microsoft.com/office/drawing/2014/main" val="460384481"/>
                    </a:ext>
                  </a:extLst>
                </a:gridCol>
                <a:gridCol w="2191710">
                  <a:extLst>
                    <a:ext uri="{9D8B030D-6E8A-4147-A177-3AD203B41FA5}">
                      <a16:colId xmlns:a16="http://schemas.microsoft.com/office/drawing/2014/main" val="3260376817"/>
                    </a:ext>
                  </a:extLst>
                </a:gridCol>
                <a:gridCol w="2006495">
                  <a:extLst>
                    <a:ext uri="{9D8B030D-6E8A-4147-A177-3AD203B41FA5}">
                      <a16:colId xmlns:a16="http://schemas.microsoft.com/office/drawing/2014/main" val="3088308500"/>
                    </a:ext>
                  </a:extLst>
                </a:gridCol>
                <a:gridCol w="1867584">
                  <a:extLst>
                    <a:ext uri="{9D8B030D-6E8A-4147-A177-3AD203B41FA5}">
                      <a16:colId xmlns:a16="http://schemas.microsoft.com/office/drawing/2014/main" val="3273374914"/>
                    </a:ext>
                  </a:extLst>
                </a:gridCol>
                <a:gridCol w="1759542">
                  <a:extLst>
                    <a:ext uri="{9D8B030D-6E8A-4147-A177-3AD203B41FA5}">
                      <a16:colId xmlns:a16="http://schemas.microsoft.com/office/drawing/2014/main" val="112062242"/>
                    </a:ext>
                  </a:extLst>
                </a:gridCol>
                <a:gridCol w="1666934">
                  <a:extLst>
                    <a:ext uri="{9D8B030D-6E8A-4147-A177-3AD203B41FA5}">
                      <a16:colId xmlns:a16="http://schemas.microsoft.com/office/drawing/2014/main" val="3181274807"/>
                    </a:ext>
                  </a:extLst>
                </a:gridCol>
              </a:tblGrid>
              <a:tr h="899504">
                <a:tc>
                  <a:txBody>
                    <a:bodyPr/>
                    <a:lstStyle/>
                    <a:p>
                      <a:pPr algn="l" fontAlgn="b"/>
                      <a:r>
                        <a:rPr lang="en-US" sz="18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 2021,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2022,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2023,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1800" b="1" i="0" u="none" strike="noStrike">
                          <a:solidFill>
                            <a:srgbClr val="1F497D"/>
                          </a:solidFill>
                          <a:effectLst/>
                          <a:latin typeface="Calibri" panose="020F0502020204030204" pitchFamily="34" charset="0"/>
                        </a:rPr>
                        <a:t>GR 22/21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rtl="0" fontAlgn="b"/>
                      <a:r>
                        <a:rPr lang="en-US" sz="1800" b="1" i="0" u="none" strike="noStrike" dirty="0">
                          <a:solidFill>
                            <a:srgbClr val="1F497D"/>
                          </a:solidFill>
                          <a:effectLst/>
                          <a:latin typeface="Calibri" panose="020F0502020204030204" pitchFamily="34" charset="0"/>
                        </a:rPr>
                        <a:t>GR 23/22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47116853"/>
                  </a:ext>
                </a:extLst>
              </a:tr>
              <a:tr h="815149">
                <a:tc>
                  <a:txBody>
                    <a:bodyPr/>
                    <a:lstStyle/>
                    <a:p>
                      <a:pPr algn="l" fontAlgn="b"/>
                      <a:r>
                        <a:rPr lang="en-US" sz="1800" b="0" i="0" u="none" strike="noStrike" dirty="0">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5 463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4 526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14 595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-17,2%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222,5%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19100751"/>
                  </a:ext>
                </a:extLst>
              </a:tr>
              <a:tr h="993421">
                <a:tc>
                  <a:txBody>
                    <a:bodyPr/>
                    <a:lstStyle/>
                    <a:p>
                      <a:pPr algn="l" fontAlgn="b"/>
                      <a:r>
                        <a:rPr lang="en-US" sz="1800" b="0" i="0" u="none" strike="noStrike" dirty="0">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74 949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84 809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94 339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83308343"/>
                  </a:ext>
                </a:extLst>
              </a:tr>
              <a:tr h="1003804">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2 130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5 610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163,4%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50825867"/>
                  </a:ext>
                </a:extLst>
              </a:tr>
              <a:tr h="1119459">
                <a:tc>
                  <a:txBody>
                    <a:bodyPr/>
                    <a:lstStyle/>
                    <a:p>
                      <a:pPr algn="l" fontAlgn="b"/>
                      <a:r>
                        <a:rPr lang="en-US" sz="1800" b="0" i="0" u="none" strike="noStrike" dirty="0">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20 678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24 949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52 470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32459547"/>
                  </a:ext>
                </a:extLst>
              </a:tr>
              <a:tr h="993421">
                <a:tc>
                  <a:txBody>
                    <a:bodyPr/>
                    <a:lstStyle/>
                    <a:p>
                      <a:pPr algn="l" fontAlgn="b"/>
                      <a:r>
                        <a:rPr lang="en-US" sz="18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dirty="0">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103 220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119 894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161 404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16,2%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dirty="0">
                          <a:solidFill>
                            <a:srgbClr val="1F497D"/>
                          </a:solidFill>
                          <a:effectLst/>
                          <a:latin typeface="Calibri" panose="020F0502020204030204" pitchFamily="34" charset="0"/>
                        </a:rPr>
                        <a:t>34,6%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791329400"/>
                  </a:ext>
                </a:extLst>
              </a:tr>
            </a:tbl>
          </a:graphicData>
        </a:graphic>
      </p:graphicFrame>
    </p:spTree>
    <p:extLst>
      <p:ext uri="{BB962C8B-B14F-4D97-AF65-F5344CB8AC3E}">
        <p14:creationId xmlns:p14="http://schemas.microsoft.com/office/powerpoint/2010/main" val="218576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share of olanzapine in the pharmaceutical market of Uzbekistan  for 2023, pieces of packages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2" name="TextBox 11">
            <a:extLst>
              <a:ext uri="{FF2B5EF4-FFF2-40B4-BE49-F238E27FC236}">
                <a16:creationId xmlns:a16="http://schemas.microsoft.com/office/drawing/2014/main" id="{3EED612C-D79E-4912-89EB-15A91EEA325E}"/>
              </a:ext>
            </a:extLst>
          </p:cNvPr>
          <p:cNvSpPr txBox="1"/>
          <p:nvPr/>
        </p:nvSpPr>
        <p:spPr>
          <a:xfrm>
            <a:off x="381000" y="9247694"/>
            <a:ext cx="17666564" cy="461665"/>
          </a:xfrm>
          <a:prstGeom prst="rect">
            <a:avLst/>
          </a:prstGeom>
          <a:noFill/>
        </p:spPr>
        <p:txBody>
          <a:bodyPr wrap="square" rtlCol="0">
            <a:spAutoFit/>
          </a:bodyPr>
          <a:lstStyle/>
          <a:p>
            <a:pPr algn="just"/>
            <a:r>
              <a:rPr lang="en-US" altLang="uk-UA" sz="2400" dirty="0">
                <a:solidFill>
                  <a:srgbClr val="7030A0"/>
                </a:solidFill>
              </a:rPr>
              <a:t>GM PHARMACEUTICALS is the undisputed sales leader</a:t>
            </a:r>
            <a:r>
              <a:rPr lang="ru-RU" altLang="uk-UA" sz="2400" dirty="0">
                <a:solidFill>
                  <a:srgbClr val="7030A0"/>
                </a:solidFill>
              </a:rPr>
              <a:t> </a:t>
            </a:r>
            <a:r>
              <a:rPr lang="en-US" altLang="uk-UA" sz="2400" dirty="0">
                <a:solidFill>
                  <a:srgbClr val="7030A0"/>
                </a:solidFill>
              </a:rPr>
              <a:t>in 2023</a:t>
            </a:r>
            <a:endParaRPr lang="ru-RU" sz="2400" dirty="0"/>
          </a:p>
        </p:txBody>
      </p:sp>
      <p:graphicFrame>
        <p:nvGraphicFramePr>
          <p:cNvPr id="10" name="Диаграмма 9">
            <a:extLst>
              <a:ext uri="{FF2B5EF4-FFF2-40B4-BE49-F238E27FC236}">
                <a16:creationId xmlns:a16="http://schemas.microsoft.com/office/drawing/2014/main" id="{334EC2CE-C3B6-41E8-9E77-B60A11618FF2}"/>
              </a:ext>
            </a:extLst>
          </p:cNvPr>
          <p:cNvGraphicFramePr>
            <a:graphicFrameLocks/>
          </p:cNvGraphicFramePr>
          <p:nvPr>
            <p:extLst>
              <p:ext uri="{D42A27DB-BD31-4B8C-83A1-F6EECF244321}">
                <p14:modId xmlns:p14="http://schemas.microsoft.com/office/powerpoint/2010/main" val="1318071213"/>
              </p:ext>
            </p:extLst>
          </p:nvPr>
        </p:nvGraphicFramePr>
        <p:xfrm>
          <a:off x="5257800" y="2528888"/>
          <a:ext cx="7126381" cy="6176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131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dynamic of olanzapine drugs in the pharmaceutical market of Uzbekistan for 2021 – 2023,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10" name="Диаграмма 9">
            <a:extLst>
              <a:ext uri="{FF2B5EF4-FFF2-40B4-BE49-F238E27FC236}">
                <a16:creationId xmlns:a16="http://schemas.microsoft.com/office/drawing/2014/main" id="{0F99C181-7C9F-4A1E-9970-B3754967D22B}"/>
              </a:ext>
            </a:extLst>
          </p:cNvPr>
          <p:cNvGraphicFramePr>
            <a:graphicFrameLocks/>
          </p:cNvGraphicFramePr>
          <p:nvPr>
            <p:extLst>
              <p:ext uri="{D42A27DB-BD31-4B8C-83A1-F6EECF244321}">
                <p14:modId xmlns:p14="http://schemas.microsoft.com/office/powerpoint/2010/main" val="2682407348"/>
              </p:ext>
            </p:extLst>
          </p:nvPr>
        </p:nvGraphicFramePr>
        <p:xfrm>
          <a:off x="1785535" y="2552700"/>
          <a:ext cx="14959966" cy="6120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57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636391" y="245362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drugs on the Uzbekistan pharmaceutical market for 2021 – 2023 by international pack,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10EB63BB-BCC0-440A-8CEB-9774C542C5C3}"/>
              </a:ext>
            </a:extLst>
          </p:cNvPr>
          <p:cNvGraphicFramePr>
            <a:graphicFrameLocks noGrp="1"/>
          </p:cNvGraphicFramePr>
          <p:nvPr>
            <p:extLst>
              <p:ext uri="{D42A27DB-BD31-4B8C-83A1-F6EECF244321}">
                <p14:modId xmlns:p14="http://schemas.microsoft.com/office/powerpoint/2010/main" val="229196455"/>
              </p:ext>
            </p:extLst>
          </p:nvPr>
        </p:nvGraphicFramePr>
        <p:xfrm>
          <a:off x="1691638" y="2628900"/>
          <a:ext cx="14959967" cy="5625582"/>
        </p:xfrm>
        <a:graphic>
          <a:graphicData uri="http://schemas.openxmlformats.org/drawingml/2006/table">
            <a:tbl>
              <a:tblPr/>
              <a:tblGrid>
                <a:gridCol w="4015570">
                  <a:extLst>
                    <a:ext uri="{9D8B030D-6E8A-4147-A177-3AD203B41FA5}">
                      <a16:colId xmlns:a16="http://schemas.microsoft.com/office/drawing/2014/main" val="2228632882"/>
                    </a:ext>
                  </a:extLst>
                </a:gridCol>
                <a:gridCol w="2255806">
                  <a:extLst>
                    <a:ext uri="{9D8B030D-6E8A-4147-A177-3AD203B41FA5}">
                      <a16:colId xmlns:a16="http://schemas.microsoft.com/office/drawing/2014/main" val="457365148"/>
                    </a:ext>
                  </a:extLst>
                </a:gridCol>
                <a:gridCol w="2488080">
                  <a:extLst>
                    <a:ext uri="{9D8B030D-6E8A-4147-A177-3AD203B41FA5}">
                      <a16:colId xmlns:a16="http://schemas.microsoft.com/office/drawing/2014/main" val="3484142422"/>
                    </a:ext>
                  </a:extLst>
                </a:gridCol>
                <a:gridCol w="2066837">
                  <a:extLst>
                    <a:ext uri="{9D8B030D-6E8A-4147-A177-3AD203B41FA5}">
                      <a16:colId xmlns:a16="http://schemas.microsoft.com/office/drawing/2014/main" val="1354254955"/>
                    </a:ext>
                  </a:extLst>
                </a:gridCol>
                <a:gridCol w="2066837">
                  <a:extLst>
                    <a:ext uri="{9D8B030D-6E8A-4147-A177-3AD203B41FA5}">
                      <a16:colId xmlns:a16="http://schemas.microsoft.com/office/drawing/2014/main" val="2728788137"/>
                    </a:ext>
                  </a:extLst>
                </a:gridCol>
                <a:gridCol w="2066837">
                  <a:extLst>
                    <a:ext uri="{9D8B030D-6E8A-4147-A177-3AD203B41FA5}">
                      <a16:colId xmlns:a16="http://schemas.microsoft.com/office/drawing/2014/main" val="3265359524"/>
                    </a:ext>
                  </a:extLst>
                </a:gridCol>
              </a:tblGrid>
              <a:tr h="976479">
                <a:tc>
                  <a:txBody>
                    <a:bodyPr/>
                    <a:lstStyle/>
                    <a:p>
                      <a:pPr algn="l" fontAlgn="b"/>
                      <a:r>
                        <a:rPr lang="en-US" sz="1800" b="1" i="0" u="none" strike="noStrike">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648049036"/>
                  </a:ext>
                </a:extLst>
              </a:tr>
              <a:tr h="516567">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25 611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16 465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99 678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470765478"/>
                  </a:ext>
                </a:extLst>
              </a:tr>
              <a:tr h="516567">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23 976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19 375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37 891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62346660"/>
                  </a:ext>
                </a:extLst>
              </a:tr>
              <a:tr h="516567">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TAB 10</a:t>
                      </a:r>
                      <a:r>
                        <a:rPr lang="uk-UA" sz="1800" b="0" i="0" u="none" strike="noStrike" dirty="0">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301 143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252 905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351 111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92180299"/>
                  </a:ext>
                </a:extLst>
              </a:tr>
              <a:tr h="516567">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203 705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293 436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288 030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56423979"/>
                  </a:ext>
                </a:extLst>
              </a:tr>
              <a:tr h="516567">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16 631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12 960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800" b="0" i="0" u="none" strike="noStrike" dirty="0">
                          <a:solidFill>
                            <a:srgbClr val="000000"/>
                          </a:solidFill>
                          <a:effectLst/>
                          <a:latin typeface="Calibri" panose="020F0502020204030204" pitchFamily="34" charset="0"/>
                        </a:rPr>
                        <a:t>-</a:t>
                      </a:r>
                      <a:endParaRPr lang="uk-UA" sz="1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93031632"/>
                  </a:ext>
                </a:extLst>
              </a:tr>
              <a:tr h="516567">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800" b="0" i="0" u="none" strike="noStrike" dirty="0">
                          <a:solidFill>
                            <a:srgbClr val="000000"/>
                          </a:solidFill>
                          <a:effectLst/>
                          <a:latin typeface="Calibri" panose="020F0502020204030204" pitchFamily="34" charset="0"/>
                        </a:rPr>
                        <a:t>-</a:t>
                      </a:r>
                      <a:endParaRPr lang="uk-UA" sz="18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239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493544160"/>
                  </a:ext>
                </a:extLst>
              </a:tr>
              <a:tr h="516567">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73 366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82 417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163 975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72021791"/>
                  </a:ext>
                </a:extLst>
              </a:tr>
              <a:tr h="516567">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28 369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37 160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99 395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628352132"/>
                  </a:ext>
                </a:extLst>
              </a:tr>
              <a:tr h="516567">
                <a:tc>
                  <a:txBody>
                    <a:bodyPr/>
                    <a:lstStyle/>
                    <a:p>
                      <a:pPr algn="l" fontAlgn="b"/>
                      <a:r>
                        <a:rPr lang="en-US" sz="1800" b="1" i="0" u="none" strike="noStrike">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1F497D"/>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672 802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714 957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dirty="0">
                          <a:solidFill>
                            <a:srgbClr val="1F497D"/>
                          </a:solidFill>
                          <a:effectLst/>
                          <a:latin typeface="Calibri" panose="020F0502020204030204" pitchFamily="34" charset="0"/>
                        </a:rPr>
                        <a:t>1 040 081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340380307"/>
                  </a:ext>
                </a:extLst>
              </a:tr>
            </a:tbl>
          </a:graphicData>
        </a:graphic>
      </p:graphicFrame>
    </p:spTree>
    <p:extLst>
      <p:ext uri="{BB962C8B-B14F-4D97-AF65-F5344CB8AC3E}">
        <p14:creationId xmlns:p14="http://schemas.microsoft.com/office/powerpoint/2010/main" val="112604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Olanzapine drugs on the Uzbekistan pharmaceutical market for 2021 – 2023 by international pack, in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3" name="Таблица 2">
            <a:extLst>
              <a:ext uri="{FF2B5EF4-FFF2-40B4-BE49-F238E27FC236}">
                <a16:creationId xmlns:a16="http://schemas.microsoft.com/office/drawing/2014/main" id="{236B28C0-A06C-45A6-A5D4-0D10F061F2D0}"/>
              </a:ext>
            </a:extLst>
          </p:cNvPr>
          <p:cNvGraphicFramePr>
            <a:graphicFrameLocks noGrp="1"/>
          </p:cNvGraphicFramePr>
          <p:nvPr>
            <p:extLst>
              <p:ext uri="{D42A27DB-BD31-4B8C-83A1-F6EECF244321}">
                <p14:modId xmlns:p14="http://schemas.microsoft.com/office/powerpoint/2010/main" val="4170162358"/>
              </p:ext>
            </p:extLst>
          </p:nvPr>
        </p:nvGraphicFramePr>
        <p:xfrm>
          <a:off x="1905000" y="2790822"/>
          <a:ext cx="14840500" cy="5762630"/>
        </p:xfrm>
        <a:graphic>
          <a:graphicData uri="http://schemas.openxmlformats.org/drawingml/2006/table">
            <a:tbl>
              <a:tblPr/>
              <a:tblGrid>
                <a:gridCol w="2924519">
                  <a:extLst>
                    <a:ext uri="{9D8B030D-6E8A-4147-A177-3AD203B41FA5}">
                      <a16:colId xmlns:a16="http://schemas.microsoft.com/office/drawing/2014/main" val="3649688913"/>
                    </a:ext>
                  </a:extLst>
                </a:gridCol>
                <a:gridCol w="2419895">
                  <a:extLst>
                    <a:ext uri="{9D8B030D-6E8A-4147-A177-3AD203B41FA5}">
                      <a16:colId xmlns:a16="http://schemas.microsoft.com/office/drawing/2014/main" val="2599065715"/>
                    </a:ext>
                  </a:extLst>
                </a:gridCol>
                <a:gridCol w="1823523">
                  <a:extLst>
                    <a:ext uri="{9D8B030D-6E8A-4147-A177-3AD203B41FA5}">
                      <a16:colId xmlns:a16="http://schemas.microsoft.com/office/drawing/2014/main" val="2527167666"/>
                    </a:ext>
                  </a:extLst>
                </a:gridCol>
                <a:gridCol w="2557521">
                  <a:extLst>
                    <a:ext uri="{9D8B030D-6E8A-4147-A177-3AD203B41FA5}">
                      <a16:colId xmlns:a16="http://schemas.microsoft.com/office/drawing/2014/main" val="854028465"/>
                    </a:ext>
                  </a:extLst>
                </a:gridCol>
                <a:gridCol w="2557521">
                  <a:extLst>
                    <a:ext uri="{9D8B030D-6E8A-4147-A177-3AD203B41FA5}">
                      <a16:colId xmlns:a16="http://schemas.microsoft.com/office/drawing/2014/main" val="2176862366"/>
                    </a:ext>
                  </a:extLst>
                </a:gridCol>
                <a:gridCol w="2557521">
                  <a:extLst>
                    <a:ext uri="{9D8B030D-6E8A-4147-A177-3AD203B41FA5}">
                      <a16:colId xmlns:a16="http://schemas.microsoft.com/office/drawing/2014/main" val="3161852560"/>
                    </a:ext>
                  </a:extLst>
                </a:gridCol>
              </a:tblGrid>
              <a:tr h="642962">
                <a:tc>
                  <a:txBody>
                    <a:bodyPr/>
                    <a:lstStyle/>
                    <a:p>
                      <a:pPr algn="l" fontAlgn="b"/>
                      <a:r>
                        <a:rPr lang="en-US" sz="1700" b="1" i="0" u="none" strike="noStrike">
                          <a:solidFill>
                            <a:srgbClr val="1F497D"/>
                          </a:solidFill>
                          <a:effectLst/>
                          <a:latin typeface="Calibri" panose="020F0502020204030204" pitchFamily="34" charset="0"/>
                        </a:rPr>
                        <a:t>Corporation</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dirty="0">
                          <a:solidFill>
                            <a:srgbClr val="1F497D"/>
                          </a:solidFill>
                          <a:effectLst/>
                          <a:latin typeface="Calibri" panose="020F0502020204030204" pitchFamily="34" charset="0"/>
                        </a:rPr>
                        <a:t>International Product</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International Pack</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2021,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2022,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700" b="1" i="0" u="none" strike="noStrike">
                          <a:solidFill>
                            <a:srgbClr val="1F497D"/>
                          </a:solidFill>
                          <a:effectLst/>
                          <a:latin typeface="Calibri" panose="020F0502020204030204" pitchFamily="34" charset="0"/>
                        </a:rPr>
                        <a:t> 2023, Units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187045778"/>
                  </a:ext>
                </a:extLst>
              </a:tr>
              <a:tr h="568852">
                <a:tc>
                  <a:txBody>
                    <a:bodyPr/>
                    <a:lstStyle/>
                    <a:p>
                      <a:pPr algn="l" fontAlgn="b"/>
                      <a:r>
                        <a:rPr lang="en-US" sz="1700" b="0" i="0" u="none" strike="noStrike">
                          <a:solidFill>
                            <a:srgbClr val="000000"/>
                          </a:solidFill>
                          <a:effectLst/>
                          <a:latin typeface="Calibri" panose="020F0502020204030204" pitchFamily="34" charset="0"/>
                        </a:rPr>
                        <a:t>EGIS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EGOLANZA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1 923</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1 457</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8 737</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59332197"/>
                  </a:ext>
                </a:extLst>
              </a:tr>
              <a:tr h="568852">
                <a:tc>
                  <a:txBody>
                    <a:bodyPr/>
                    <a:lstStyle/>
                    <a:p>
                      <a:pPr algn="l" fontAlgn="b"/>
                      <a:r>
                        <a:rPr lang="en-US" sz="1700" b="0" i="0" u="none" strike="noStrike">
                          <a:solidFill>
                            <a:srgbClr val="000000"/>
                          </a:solidFill>
                          <a:effectLst/>
                          <a:latin typeface="Calibri" panose="020F0502020204030204" pitchFamily="34" charset="0"/>
                        </a:rPr>
                        <a:t>EGIS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EGOLANZA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3 540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3 069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5 858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50131495"/>
                  </a:ext>
                </a:extLst>
              </a:tr>
              <a:tr h="568852">
                <a:tc>
                  <a:txBody>
                    <a:bodyPr/>
                    <a:lstStyle/>
                    <a:p>
                      <a:pPr algn="l" fontAlgn="b"/>
                      <a:r>
                        <a:rPr lang="en-US" sz="1700" b="0" i="0" u="none" strike="noStrike">
                          <a:solidFill>
                            <a:srgbClr val="000000"/>
                          </a:solidFill>
                          <a:effectLst/>
                          <a:latin typeface="Calibri" panose="020F0502020204030204" pitchFamily="34" charset="0"/>
                        </a:rPr>
                        <a:t>GM PHARMACEUTICALS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OLZAP</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TAB 10</a:t>
                      </a:r>
                      <a:r>
                        <a:rPr lang="uk-UA" sz="1700" b="0" i="0" u="none" strike="noStrike">
                          <a:solidFill>
                            <a:srgbClr val="000000"/>
                          </a:solidFill>
                          <a:effectLst/>
                          <a:latin typeface="Calibri" panose="020F0502020204030204" pitchFamily="34" charset="0"/>
                        </a:rPr>
                        <a:t>МГ 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35 620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29 303</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39 269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231320261"/>
                  </a:ext>
                </a:extLst>
              </a:tr>
              <a:tr h="568852">
                <a:tc>
                  <a:txBody>
                    <a:bodyPr/>
                    <a:lstStyle/>
                    <a:p>
                      <a:pPr algn="l" fontAlgn="b"/>
                      <a:r>
                        <a:rPr lang="en-US" sz="1700" b="0" i="0" u="none" strike="noStrike">
                          <a:solidFill>
                            <a:srgbClr val="000000"/>
                          </a:solidFill>
                          <a:effectLst/>
                          <a:latin typeface="Calibri" panose="020F0502020204030204" pitchFamily="34" charset="0"/>
                        </a:rPr>
                        <a:t>GM PHARMACEUTICALS</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OLZAP</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TAB 5</a:t>
                      </a:r>
                      <a:r>
                        <a:rPr lang="uk-UA" sz="1700" b="0" i="0" u="none" strike="noStrike">
                          <a:solidFill>
                            <a:srgbClr val="000000"/>
                          </a:solidFill>
                          <a:effectLst/>
                          <a:latin typeface="Calibri" panose="020F0502020204030204" pitchFamily="34" charset="0"/>
                        </a:rPr>
                        <a:t>МГ 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39 329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55 506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55 070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655412220"/>
                  </a:ext>
                </a:extLst>
              </a:tr>
              <a:tr h="568852">
                <a:tc>
                  <a:txBody>
                    <a:bodyPr/>
                    <a:lstStyle/>
                    <a:p>
                      <a:pPr algn="l" fontAlgn="b"/>
                      <a:r>
                        <a:rPr lang="en-US" sz="1700" b="0" i="0" u="none" strike="noStrike">
                          <a:solidFill>
                            <a:srgbClr val="000000"/>
                          </a:solidFill>
                          <a:effectLst/>
                          <a:latin typeface="Calibri" panose="020F0502020204030204" pitchFamily="34" charset="0"/>
                        </a:rPr>
                        <a:t>JUBILANT L.S.INDIA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JUBREXA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2 130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1 710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8020109"/>
                  </a:ext>
                </a:extLst>
              </a:tr>
              <a:tr h="568852">
                <a:tc>
                  <a:txBody>
                    <a:bodyPr/>
                    <a:lstStyle/>
                    <a:p>
                      <a:pPr algn="l" fontAlgn="b"/>
                      <a:r>
                        <a:rPr lang="en-US" sz="1700" b="0" i="0" u="none" strike="noStrike">
                          <a:solidFill>
                            <a:srgbClr val="000000"/>
                          </a:solidFill>
                          <a:effectLst/>
                          <a:latin typeface="Calibri" panose="020F0502020204030204" pitchFamily="34" charset="0"/>
                        </a:rPr>
                        <a:t>JUBILANT L.S.INDIA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JUBREXA</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3 900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ru-RU" sz="1700" b="0" i="0" u="none" strike="noStrike" dirty="0">
                          <a:solidFill>
                            <a:srgbClr val="000000"/>
                          </a:solidFill>
                          <a:effectLst/>
                          <a:latin typeface="Calibri" panose="020F0502020204030204" pitchFamily="34" charset="0"/>
                        </a:rPr>
                        <a:t>-</a:t>
                      </a:r>
                      <a:endParaRPr lang="uk-UA" sz="1700" b="0" i="0" u="none" strike="noStrike" dirty="0">
                        <a:solidFill>
                          <a:srgbClr val="000000"/>
                        </a:solidFill>
                        <a:effectLst/>
                        <a:latin typeface="Calibri" panose="020F0502020204030204" pitchFamily="34" charset="0"/>
                      </a:endParaRP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44140182"/>
                  </a:ext>
                </a:extLst>
              </a:tr>
              <a:tr h="568852">
                <a:tc>
                  <a:txBody>
                    <a:bodyPr/>
                    <a:lstStyle/>
                    <a:p>
                      <a:pPr algn="l" fontAlgn="b"/>
                      <a:r>
                        <a:rPr lang="en-US" sz="1700" b="0" i="0" u="none" strike="noStrike">
                          <a:solidFill>
                            <a:srgbClr val="000000"/>
                          </a:solidFill>
                          <a:effectLst/>
                          <a:latin typeface="Calibri" panose="020F0502020204030204" pitchFamily="34" charset="0"/>
                        </a:rPr>
                        <a:t>NOBEL ILAC SAN TUR</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OLFREX</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10</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11 772</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13 070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26 254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53543954"/>
                  </a:ext>
                </a:extLst>
              </a:tr>
              <a:tr h="568852">
                <a:tc>
                  <a:txBody>
                    <a:bodyPr/>
                    <a:lstStyle/>
                    <a:p>
                      <a:pPr algn="l" fontAlgn="b"/>
                      <a:r>
                        <a:rPr lang="en-US" sz="1700" b="0" i="0" u="none" strike="noStrike">
                          <a:solidFill>
                            <a:srgbClr val="000000"/>
                          </a:solidFill>
                          <a:effectLst/>
                          <a:latin typeface="Calibri" panose="020F0502020204030204" pitchFamily="34" charset="0"/>
                        </a:rPr>
                        <a:t>NOBEL ILAC SAN TUR</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dirty="0">
                          <a:solidFill>
                            <a:srgbClr val="000000"/>
                          </a:solidFill>
                          <a:effectLst/>
                          <a:latin typeface="Calibri" panose="020F0502020204030204" pitchFamily="34" charset="0"/>
                        </a:rPr>
                        <a:t>OLFREX</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FC TAB 5</a:t>
                      </a:r>
                      <a:r>
                        <a:rPr lang="uk-UA" sz="1700" b="0" i="0" u="none" strike="noStrike">
                          <a:solidFill>
                            <a:srgbClr val="000000"/>
                          </a:solidFill>
                          <a:effectLst/>
                          <a:latin typeface="Calibri" panose="020F0502020204030204" pitchFamily="34" charset="0"/>
                        </a:rPr>
                        <a:t>МГ 28</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8 906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11 879</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26 216</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845936214"/>
                  </a:ext>
                </a:extLst>
              </a:tr>
              <a:tr h="568852">
                <a:tc>
                  <a:txBody>
                    <a:bodyPr/>
                    <a:lstStyle/>
                    <a:p>
                      <a:pPr algn="l" fontAlgn="b"/>
                      <a:r>
                        <a:rPr lang="en-US" sz="1700" b="1" i="0" u="none" strike="noStrike">
                          <a:solidFill>
                            <a:srgbClr val="1F497D"/>
                          </a:solidFill>
                          <a:effectLst/>
                          <a:latin typeface="Calibri" panose="020F0502020204030204" pitchFamily="34" charset="0"/>
                        </a:rPr>
                        <a:t>TOTAL</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700" b="1" i="0" u="none" strike="noStrike">
                          <a:solidFill>
                            <a:srgbClr val="1F497D"/>
                          </a:solidFill>
                          <a:effectLst/>
                          <a:latin typeface="Calibri" panose="020F0502020204030204" pitchFamily="34" charset="0"/>
                        </a:rPr>
                        <a:t> </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700" b="1" i="0" u="none" strike="noStrike">
                          <a:solidFill>
                            <a:srgbClr val="1F497D"/>
                          </a:solidFill>
                          <a:effectLst/>
                          <a:latin typeface="Calibri" panose="020F0502020204030204" pitchFamily="34" charset="0"/>
                        </a:rPr>
                        <a:t> </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a:solidFill>
                            <a:srgbClr val="1F497D"/>
                          </a:solidFill>
                          <a:effectLst/>
                          <a:latin typeface="Calibri" panose="020F0502020204030204" pitchFamily="34" charset="0"/>
                        </a:rPr>
                        <a:t>103 220</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a:solidFill>
                            <a:srgbClr val="1F497D"/>
                          </a:solidFill>
                          <a:effectLst/>
                          <a:latin typeface="Calibri" panose="020F0502020204030204" pitchFamily="34" charset="0"/>
                        </a:rPr>
                        <a:t>119 894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700" b="1" i="0" u="none" strike="noStrike" dirty="0">
                          <a:solidFill>
                            <a:srgbClr val="1F497D"/>
                          </a:solidFill>
                          <a:effectLst/>
                          <a:latin typeface="Calibri" panose="020F0502020204030204" pitchFamily="34" charset="0"/>
                        </a:rPr>
                        <a:t>161 404</a:t>
                      </a:r>
                    </a:p>
                  </a:txBody>
                  <a:tcPr marL="9142" marR="9142" marT="9142"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580451503"/>
                  </a:ext>
                </a:extLst>
              </a:tr>
            </a:tbl>
          </a:graphicData>
        </a:graphic>
      </p:graphicFrame>
    </p:spTree>
    <p:extLst>
      <p:ext uri="{BB962C8B-B14F-4D97-AF65-F5344CB8AC3E}">
        <p14:creationId xmlns:p14="http://schemas.microsoft.com/office/powerpoint/2010/main" val="309464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22115" y="2547939"/>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5" name="Таблица 4">
            <a:extLst>
              <a:ext uri="{FF2B5EF4-FFF2-40B4-BE49-F238E27FC236}">
                <a16:creationId xmlns:a16="http://schemas.microsoft.com/office/drawing/2014/main" id="{0A24509D-0789-46FB-A2F5-276E06F6C619}"/>
              </a:ext>
            </a:extLst>
          </p:cNvPr>
          <p:cNvGraphicFramePr>
            <a:graphicFrameLocks noGrp="1"/>
          </p:cNvGraphicFramePr>
          <p:nvPr>
            <p:extLst>
              <p:ext uri="{D42A27DB-BD31-4B8C-83A1-F6EECF244321}">
                <p14:modId xmlns:p14="http://schemas.microsoft.com/office/powerpoint/2010/main" val="2589124960"/>
              </p:ext>
            </p:extLst>
          </p:nvPr>
        </p:nvGraphicFramePr>
        <p:xfrm>
          <a:off x="1828800" y="2705100"/>
          <a:ext cx="14853281" cy="5686434"/>
        </p:xfrm>
        <a:graphic>
          <a:graphicData uri="http://schemas.openxmlformats.org/drawingml/2006/table">
            <a:tbl>
              <a:tblPr/>
              <a:tblGrid>
                <a:gridCol w="5116191">
                  <a:extLst>
                    <a:ext uri="{9D8B030D-6E8A-4147-A177-3AD203B41FA5}">
                      <a16:colId xmlns:a16="http://schemas.microsoft.com/office/drawing/2014/main" val="2671348302"/>
                    </a:ext>
                  </a:extLst>
                </a:gridCol>
                <a:gridCol w="2721378">
                  <a:extLst>
                    <a:ext uri="{9D8B030D-6E8A-4147-A177-3AD203B41FA5}">
                      <a16:colId xmlns:a16="http://schemas.microsoft.com/office/drawing/2014/main" val="337522854"/>
                    </a:ext>
                  </a:extLst>
                </a:gridCol>
                <a:gridCol w="2786690">
                  <a:extLst>
                    <a:ext uri="{9D8B030D-6E8A-4147-A177-3AD203B41FA5}">
                      <a16:colId xmlns:a16="http://schemas.microsoft.com/office/drawing/2014/main" val="2212728544"/>
                    </a:ext>
                  </a:extLst>
                </a:gridCol>
                <a:gridCol w="2334943">
                  <a:extLst>
                    <a:ext uri="{9D8B030D-6E8A-4147-A177-3AD203B41FA5}">
                      <a16:colId xmlns:a16="http://schemas.microsoft.com/office/drawing/2014/main" val="282123949"/>
                    </a:ext>
                  </a:extLst>
                </a:gridCol>
                <a:gridCol w="1894079">
                  <a:extLst>
                    <a:ext uri="{9D8B030D-6E8A-4147-A177-3AD203B41FA5}">
                      <a16:colId xmlns:a16="http://schemas.microsoft.com/office/drawing/2014/main" val="2523449490"/>
                    </a:ext>
                  </a:extLst>
                </a:gridCol>
              </a:tblGrid>
              <a:tr h="947739">
                <a:tc>
                  <a:txBody>
                    <a:bodyPr/>
                    <a:lstStyle/>
                    <a:p>
                      <a:pPr algn="l" fontAlgn="b"/>
                      <a:r>
                        <a:rPr lang="en-US" sz="2400" b="1" i="0" u="none" strike="noStrike" dirty="0">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2021,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2022,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2023, USD</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2023 MS%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932128480"/>
                  </a:ext>
                </a:extLst>
              </a:tr>
              <a:tr h="947739">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115 609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111 842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263 653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188623117"/>
                  </a:ext>
                </a:extLst>
              </a:tr>
              <a:tr h="947739">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52 345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56 773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137 286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6873108"/>
                  </a:ext>
                </a:extLst>
              </a:tr>
              <a:tr h="947739">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301 143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252 905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351 111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33,8%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220338488"/>
                  </a:ext>
                </a:extLst>
              </a:tr>
              <a:tr h="947739">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203 705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293 436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288 030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27,7%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79674664"/>
                  </a:ext>
                </a:extLst>
              </a:tr>
              <a:tr h="947739">
                <a:tc>
                  <a:txBody>
                    <a:bodyPr/>
                    <a:lstStyle/>
                    <a:p>
                      <a:pPr algn="l" fontAlgn="b"/>
                      <a:r>
                        <a:rPr lang="en-US" sz="1800" b="1" i="0" u="none" strike="noStrike" dirty="0">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672 802</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714 957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1 040 081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06028883"/>
                  </a:ext>
                </a:extLst>
              </a:tr>
            </a:tbl>
          </a:graphicData>
        </a:graphic>
      </p:graphicFrame>
    </p:spTree>
    <p:extLst>
      <p:ext uri="{BB962C8B-B14F-4D97-AF65-F5344CB8AC3E}">
        <p14:creationId xmlns:p14="http://schemas.microsoft.com/office/powerpoint/2010/main" val="173548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605153"/>
            <a:ext cx="14904720" cy="955167"/>
          </a:xfrm>
          <a:prstGeom prst="rect">
            <a:avLst/>
          </a:prstGeom>
        </p:spPr>
        <p:txBody>
          <a:bodyPr lIns="0" tIns="0" rIns="0" bIns="0" rtlCol="0" anchor="t">
            <a:spAutoFit/>
          </a:bodyPr>
          <a:lstStyle/>
          <a:p>
            <a:pPr algn="l">
              <a:lnSpc>
                <a:spcPts val="7344"/>
              </a:lnSpc>
            </a:pPr>
            <a:r>
              <a:rPr lang="en-US" sz="7200" dirty="0">
                <a:solidFill>
                  <a:srgbClr val="000000"/>
                </a:solidFill>
                <a:latin typeface="Open Sauce Medium"/>
              </a:rPr>
              <a:t>Introduction</a:t>
            </a:r>
          </a:p>
        </p:txBody>
      </p:sp>
      <p:sp>
        <p:nvSpPr>
          <p:cNvPr id="6" name="TextBox 6"/>
          <p:cNvSpPr txBox="1"/>
          <p:nvPr/>
        </p:nvSpPr>
        <p:spPr>
          <a:xfrm>
            <a:off x="1645920" y="2842896"/>
            <a:ext cx="15087600" cy="6001643"/>
          </a:xfrm>
          <a:prstGeom prst="rect">
            <a:avLst/>
          </a:prstGeom>
        </p:spPr>
        <p:txBody>
          <a:bodyPr lIns="0" tIns="0" rIns="0" bIns="0" rtlCol="0" anchor="t">
            <a:spAutoFit/>
          </a:bodyPr>
          <a:lstStyle/>
          <a:p>
            <a:pPr marL="271463" lvl="1" algn="l"/>
            <a:r>
              <a:rPr lang="ru-RU" sz="3000" dirty="0">
                <a:solidFill>
                  <a:srgbClr val="002060"/>
                </a:solidFill>
              </a:rPr>
              <a:t>	</a:t>
            </a:r>
            <a:r>
              <a:rPr lang="en-US" sz="3000" dirty="0">
                <a:solidFill>
                  <a:srgbClr val="002060"/>
                </a:solidFill>
              </a:rPr>
              <a:t>Saccharomyces </a:t>
            </a:r>
            <a:r>
              <a:rPr lang="en-US" sz="3000" dirty="0" err="1">
                <a:solidFill>
                  <a:srgbClr val="002060"/>
                </a:solidFill>
              </a:rPr>
              <a:t>Boulardii</a:t>
            </a:r>
            <a:r>
              <a:rPr lang="en-US" sz="3000" dirty="0">
                <a:solidFill>
                  <a:srgbClr val="002060"/>
                </a:solidFill>
              </a:rPr>
              <a:t> is a class of yeast fungi that are widely used in medical practice for the treatment and prevention of various therapeutic intestinal measures, such as the restoration of the natural intestinal microflora, fungal treatment methods, therapeutic systems, as well as for the fight against pathogenic bacteria. This strain of yeast has unique properties that allow it to withstand the adverse factors of the digestive system, such as gastric acid and enzymes. In addition, Saccharomyces </a:t>
            </a:r>
            <a:r>
              <a:rPr lang="en-US" sz="3000" dirty="0" err="1">
                <a:solidFill>
                  <a:srgbClr val="002060"/>
                </a:solidFill>
              </a:rPr>
              <a:t>Boulardii</a:t>
            </a:r>
            <a:r>
              <a:rPr lang="en-US" sz="3000" dirty="0">
                <a:solidFill>
                  <a:srgbClr val="002060"/>
                </a:solidFill>
              </a:rPr>
              <a:t> is able to modulate the immune system and have a positive effect on the restoration of the normal functioning of the gastrointestinal tract.</a:t>
            </a:r>
            <a:endParaRPr lang="ru-RU" sz="3000" dirty="0">
              <a:solidFill>
                <a:srgbClr val="002060"/>
              </a:solidFill>
            </a:endParaRPr>
          </a:p>
          <a:p>
            <a:pPr marL="271463" lvl="1" algn="l"/>
            <a:r>
              <a:rPr lang="ru-RU" sz="3000" dirty="0">
                <a:solidFill>
                  <a:srgbClr val="002060"/>
                </a:solidFill>
              </a:rPr>
              <a:t>	</a:t>
            </a:r>
          </a:p>
          <a:p>
            <a:pPr marL="271463" lvl="1" algn="l"/>
            <a:r>
              <a:rPr lang="ru-RU" sz="3000" dirty="0">
                <a:solidFill>
                  <a:srgbClr val="002060"/>
                </a:solidFill>
              </a:rPr>
              <a:t>	</a:t>
            </a:r>
            <a:r>
              <a:rPr lang="en-US" sz="3000" dirty="0">
                <a:solidFill>
                  <a:srgbClr val="002060"/>
                </a:solidFill>
              </a:rPr>
              <a:t>Medical preparations based on them have become popular due to their naturalness, safety and effectiveness.</a:t>
            </a:r>
            <a:endParaRPr lang="ru-RU" sz="3000" dirty="0">
              <a:solidFill>
                <a:srgbClr val="002060"/>
              </a:solidFill>
            </a:endParaRPr>
          </a:p>
          <a:p>
            <a:pPr marL="271463" lvl="1" algn="l"/>
            <a:endParaRPr lang="en-US" sz="3000" dirty="0">
              <a:solidFill>
                <a:srgbClr val="002060"/>
              </a:solidFill>
            </a:endParaRPr>
          </a:p>
          <a:p>
            <a:pPr marL="271463" lvl="1" algn="l"/>
            <a:r>
              <a:rPr lang="ru-RU" sz="3000" dirty="0">
                <a:solidFill>
                  <a:srgbClr val="002060"/>
                </a:solidFill>
              </a:rPr>
              <a:t>	</a:t>
            </a:r>
            <a:r>
              <a:rPr lang="en-US" sz="3000" dirty="0">
                <a:solidFill>
                  <a:srgbClr val="002060"/>
                </a:solidFill>
              </a:rPr>
              <a:t>At the time of the study, the pharmaceutical market of Uzbekistan had three different products with the active ingredient Saccharomyces </a:t>
            </a:r>
            <a:r>
              <a:rPr lang="en-US" sz="3000" dirty="0" err="1">
                <a:solidFill>
                  <a:srgbClr val="002060"/>
                </a:solidFill>
              </a:rPr>
              <a:t>Boulardii</a:t>
            </a:r>
            <a:r>
              <a:rPr lang="ru-RU" sz="3000" dirty="0">
                <a:solidFill>
                  <a:srgbClr val="002060"/>
                </a:solidFill>
              </a:rPr>
              <a:t>.</a:t>
            </a:r>
            <a:r>
              <a:rPr lang="en-US" sz="3000" dirty="0">
                <a:solidFill>
                  <a:srgbClr val="002060"/>
                </a:solidFill>
              </a:rPr>
              <a:t> </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22115" y="2395539"/>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 in pcs.</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9FA4E33B-CCCA-433A-A2A3-F1DBDFAD0F61}"/>
              </a:ext>
            </a:extLst>
          </p:cNvPr>
          <p:cNvGraphicFramePr>
            <a:graphicFrameLocks noGrp="1"/>
          </p:cNvGraphicFramePr>
          <p:nvPr>
            <p:extLst>
              <p:ext uri="{D42A27DB-BD31-4B8C-83A1-F6EECF244321}">
                <p14:modId xmlns:p14="http://schemas.microsoft.com/office/powerpoint/2010/main" val="3886288896"/>
              </p:ext>
            </p:extLst>
          </p:nvPr>
        </p:nvGraphicFramePr>
        <p:xfrm>
          <a:off x="1722116" y="2552700"/>
          <a:ext cx="14904721" cy="6172200"/>
        </p:xfrm>
        <a:graphic>
          <a:graphicData uri="http://schemas.openxmlformats.org/drawingml/2006/table">
            <a:tbl>
              <a:tblPr/>
              <a:tblGrid>
                <a:gridCol w="3002284">
                  <a:extLst>
                    <a:ext uri="{9D8B030D-6E8A-4147-A177-3AD203B41FA5}">
                      <a16:colId xmlns:a16="http://schemas.microsoft.com/office/drawing/2014/main" val="3647799882"/>
                    </a:ext>
                  </a:extLst>
                </a:gridCol>
                <a:gridCol w="3048000">
                  <a:extLst>
                    <a:ext uri="{9D8B030D-6E8A-4147-A177-3AD203B41FA5}">
                      <a16:colId xmlns:a16="http://schemas.microsoft.com/office/drawing/2014/main" val="4014167949"/>
                    </a:ext>
                  </a:extLst>
                </a:gridCol>
                <a:gridCol w="3124200">
                  <a:extLst>
                    <a:ext uri="{9D8B030D-6E8A-4147-A177-3AD203B41FA5}">
                      <a16:colId xmlns:a16="http://schemas.microsoft.com/office/drawing/2014/main" val="2715876969"/>
                    </a:ext>
                  </a:extLst>
                </a:gridCol>
                <a:gridCol w="2895600">
                  <a:extLst>
                    <a:ext uri="{9D8B030D-6E8A-4147-A177-3AD203B41FA5}">
                      <a16:colId xmlns:a16="http://schemas.microsoft.com/office/drawing/2014/main" val="2936436838"/>
                    </a:ext>
                  </a:extLst>
                </a:gridCol>
                <a:gridCol w="2834637">
                  <a:extLst>
                    <a:ext uri="{9D8B030D-6E8A-4147-A177-3AD203B41FA5}">
                      <a16:colId xmlns:a16="http://schemas.microsoft.com/office/drawing/2014/main" val="368140170"/>
                    </a:ext>
                  </a:extLst>
                </a:gridCol>
              </a:tblGrid>
              <a:tr h="1028700">
                <a:tc>
                  <a:txBody>
                    <a:bodyPr/>
                    <a:lstStyle/>
                    <a:p>
                      <a:pPr algn="l" fontAlgn="b"/>
                      <a:r>
                        <a:rPr lang="en-US" sz="2400" b="1" i="0" u="none" strike="noStrike" dirty="0">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 2021,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2022,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a:solidFill>
                            <a:srgbClr val="1F497D"/>
                          </a:solidFill>
                          <a:effectLst/>
                          <a:latin typeface="Calibri" panose="020F0502020204030204" pitchFamily="34" charset="0"/>
                        </a:rPr>
                        <a:t> 2023, Units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2400" b="1" i="0" u="none" strike="noStrike" dirty="0">
                          <a:solidFill>
                            <a:srgbClr val="1F497D"/>
                          </a:solidFill>
                          <a:effectLst/>
                          <a:latin typeface="Calibri" panose="020F0502020204030204" pitchFamily="34" charset="0"/>
                        </a:rPr>
                        <a:t>2023 MS%</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1423026381"/>
                  </a:ext>
                </a:extLst>
              </a:tr>
              <a:tr h="1028700">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15 825</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16 237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34 991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21,7%</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49753463"/>
                  </a:ext>
                </a:extLst>
              </a:tr>
              <a:tr h="1028700">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12 446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18 848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32 074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19,9%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96075661"/>
                  </a:ext>
                </a:extLst>
              </a:tr>
              <a:tr h="1028700">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35 620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29 303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39 269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955887153"/>
                  </a:ext>
                </a:extLst>
              </a:tr>
              <a:tr h="1028700">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39 329</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55 506</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55 070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800" b="0" i="0" u="none" strike="noStrike">
                          <a:solidFill>
                            <a:srgbClr val="000000"/>
                          </a:solidFill>
                          <a:effectLst/>
                          <a:latin typeface="Calibri" panose="020F0502020204030204" pitchFamily="34" charset="0"/>
                        </a:rPr>
                        <a:t>34,1%</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17116935"/>
                  </a:ext>
                </a:extLst>
              </a:tr>
              <a:tr h="1028700">
                <a:tc>
                  <a:txBody>
                    <a:bodyPr/>
                    <a:lstStyle/>
                    <a:p>
                      <a:pPr algn="l" fontAlgn="b"/>
                      <a:r>
                        <a:rPr lang="en-US" sz="1800" b="1" i="0" u="none" strike="noStrike">
                          <a:solidFill>
                            <a:srgbClr val="1F497D"/>
                          </a:solidFill>
                          <a:effectLst/>
                          <a:latin typeface="Calibri" panose="020F0502020204030204" pitchFamily="34" charset="0"/>
                        </a:rPr>
                        <a:t>TOTAL</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103 220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119 894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r" fontAlgn="b"/>
                      <a:r>
                        <a:rPr lang="uk-UA" sz="1800" b="1" i="0" u="none" strike="noStrike">
                          <a:solidFill>
                            <a:srgbClr val="1F497D"/>
                          </a:solidFill>
                          <a:effectLst/>
                          <a:latin typeface="Calibri" panose="020F0502020204030204" pitchFamily="34" charset="0"/>
                        </a:rPr>
                        <a:t>161 404</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095587962"/>
                  </a:ext>
                </a:extLst>
              </a:tr>
            </a:tbl>
          </a:graphicData>
        </a:graphic>
      </p:graphicFrame>
    </p:spTree>
    <p:extLst>
      <p:ext uri="{BB962C8B-B14F-4D97-AF65-F5344CB8AC3E}">
        <p14:creationId xmlns:p14="http://schemas.microsoft.com/office/powerpoint/2010/main" val="15990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03358" y="22526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231106"/>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Sales olanzapine drugs on the Uzbekistan</a:t>
            </a:r>
            <a:br>
              <a:rPr lang="en-US" sz="4000" dirty="0">
                <a:solidFill>
                  <a:srgbClr val="002060"/>
                </a:solidFill>
                <a:latin typeface="Open Sauce Medium" panose="020B0604020202020204" charset="0"/>
              </a:rPr>
            </a:br>
            <a:r>
              <a:rPr lang="en-US" sz="4000" dirty="0">
                <a:solidFill>
                  <a:srgbClr val="002060"/>
                </a:solidFill>
                <a:latin typeface="Open Sauce Medium" panose="020B0604020202020204" charset="0"/>
              </a:rPr>
              <a:t>pharmaceutical market for 2021-2023 by international pack</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Місце для вмісту 1">
            <a:extLst>
              <a:ext uri="{FF2B5EF4-FFF2-40B4-BE49-F238E27FC236}">
                <a16:creationId xmlns:a16="http://schemas.microsoft.com/office/drawing/2014/main" id="{D3B024E5-D5B2-4910-9A27-87B8A342F1CC}"/>
              </a:ext>
            </a:extLst>
          </p:cNvPr>
          <p:cNvSpPr txBox="1">
            <a:spLocks/>
          </p:cNvSpPr>
          <p:nvPr/>
        </p:nvSpPr>
        <p:spPr>
          <a:xfrm>
            <a:off x="1981200" y="3260350"/>
            <a:ext cx="12039600" cy="5312150"/>
          </a:xfrm>
          <a:prstGeom prst="rect">
            <a:avLst/>
          </a:prstGeom>
        </p:spPr>
        <p:txBody>
          <a:bodyPr>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sz="3200" b="1" dirty="0">
                <a:solidFill>
                  <a:srgbClr val="002060"/>
                </a:solidFill>
              </a:rPr>
              <a:t>In USD</a:t>
            </a:r>
          </a:p>
          <a:p>
            <a:pPr marL="0" indent="0">
              <a:buFont typeface="Arial" panose="020B0604020202020204" pitchFamily="34" charset="0"/>
              <a:buNone/>
            </a:pPr>
            <a:r>
              <a:rPr lang="uk-UA" sz="3200" dirty="0">
                <a:solidFill>
                  <a:srgbClr val="002060"/>
                </a:solidFill>
              </a:rPr>
              <a:t>	</a:t>
            </a:r>
            <a:r>
              <a:rPr lang="en-US" sz="3200" dirty="0">
                <a:solidFill>
                  <a:srgbClr val="002060"/>
                </a:solidFill>
              </a:rPr>
              <a:t>38,5% - film-coated tablets </a:t>
            </a:r>
          </a:p>
          <a:p>
            <a:pPr marL="0" indent="0">
              <a:buFont typeface="Arial" panose="020B0604020202020204" pitchFamily="34" charset="0"/>
              <a:buNone/>
            </a:pPr>
            <a:r>
              <a:rPr lang="uk-UA" sz="3200" dirty="0">
                <a:solidFill>
                  <a:srgbClr val="002060"/>
                </a:solidFill>
              </a:rPr>
              <a:t>	</a:t>
            </a:r>
            <a:r>
              <a:rPr lang="en-US" sz="3200" dirty="0">
                <a:solidFill>
                  <a:srgbClr val="002060"/>
                </a:solidFill>
              </a:rPr>
              <a:t>61,5% - non-coated tablets </a:t>
            </a:r>
          </a:p>
          <a:p>
            <a:pPr marL="0" indent="0">
              <a:buFont typeface="Arial" panose="020B0604020202020204" pitchFamily="34" charset="0"/>
              <a:buNone/>
            </a:pPr>
            <a:r>
              <a:rPr lang="en-US" sz="3200" b="1" dirty="0">
                <a:solidFill>
                  <a:srgbClr val="002060"/>
                </a:solidFill>
              </a:rPr>
              <a:t>In pcs </a:t>
            </a:r>
          </a:p>
          <a:p>
            <a:pPr marL="0" indent="0">
              <a:buFont typeface="Arial" panose="020B0604020202020204" pitchFamily="34" charset="0"/>
              <a:buNone/>
            </a:pPr>
            <a:r>
              <a:rPr lang="uk-UA" sz="3200" dirty="0">
                <a:solidFill>
                  <a:srgbClr val="002060"/>
                </a:solidFill>
              </a:rPr>
              <a:t>	41</a:t>
            </a:r>
            <a:r>
              <a:rPr lang="en-US" sz="3200" dirty="0">
                <a:solidFill>
                  <a:srgbClr val="002060"/>
                </a:solidFill>
              </a:rPr>
              <a:t>,</a:t>
            </a:r>
            <a:r>
              <a:rPr lang="uk-UA" sz="3200" dirty="0">
                <a:solidFill>
                  <a:srgbClr val="002060"/>
                </a:solidFill>
              </a:rPr>
              <a:t>6</a:t>
            </a:r>
            <a:r>
              <a:rPr lang="en-US" sz="3200" dirty="0">
                <a:solidFill>
                  <a:srgbClr val="002060"/>
                </a:solidFill>
              </a:rPr>
              <a:t>% - film-coated tablets </a:t>
            </a:r>
          </a:p>
          <a:p>
            <a:pPr marL="0" indent="0">
              <a:buFont typeface="Arial" panose="020B0604020202020204" pitchFamily="34" charset="0"/>
              <a:buNone/>
            </a:pPr>
            <a:r>
              <a:rPr lang="uk-UA" sz="3200" dirty="0">
                <a:solidFill>
                  <a:srgbClr val="002060"/>
                </a:solidFill>
              </a:rPr>
              <a:t>	58</a:t>
            </a:r>
            <a:r>
              <a:rPr lang="en-US" sz="3200" dirty="0">
                <a:solidFill>
                  <a:srgbClr val="002060"/>
                </a:solidFill>
              </a:rPr>
              <a:t>,</a:t>
            </a:r>
            <a:r>
              <a:rPr lang="uk-UA" sz="3200" dirty="0">
                <a:solidFill>
                  <a:srgbClr val="002060"/>
                </a:solidFill>
              </a:rPr>
              <a:t>4</a:t>
            </a:r>
            <a:r>
              <a:rPr lang="en-US" sz="3200" dirty="0">
                <a:solidFill>
                  <a:srgbClr val="002060"/>
                </a:solidFill>
              </a:rPr>
              <a:t>% - non-coated tablets </a:t>
            </a:r>
          </a:p>
          <a:p>
            <a:pPr marL="0" indent="0">
              <a:buFont typeface="Arial" panose="020B0604020202020204" pitchFamily="34" charset="0"/>
              <a:buNone/>
            </a:pPr>
            <a:endParaRPr lang="en-US" sz="3200" b="1" dirty="0">
              <a:solidFill>
                <a:srgbClr val="002060"/>
              </a:solidFill>
            </a:endParaRPr>
          </a:p>
          <a:p>
            <a:pPr marL="0" indent="0">
              <a:buFont typeface="Arial" panose="020B0604020202020204" pitchFamily="34" charset="0"/>
              <a:buNone/>
            </a:pPr>
            <a:endParaRPr lang="en-US" sz="3200" b="1" dirty="0">
              <a:solidFill>
                <a:srgbClr val="002060"/>
              </a:solidFill>
            </a:endParaRPr>
          </a:p>
          <a:p>
            <a:pPr marL="0" indent="0">
              <a:buFont typeface="Arial" panose="020B0604020202020204" pitchFamily="34" charset="0"/>
              <a:buNone/>
            </a:pPr>
            <a:endParaRPr lang="uk-UA" sz="3200" dirty="0">
              <a:solidFill>
                <a:srgbClr val="002060"/>
              </a:solidFill>
            </a:endParaRPr>
          </a:p>
          <a:p>
            <a:pPr marL="0" indent="0">
              <a:buFont typeface="Arial" panose="020B0604020202020204" pitchFamily="34" charset="0"/>
              <a:buNone/>
            </a:pPr>
            <a:endParaRPr lang="en-US" sz="3200" dirty="0">
              <a:solidFill>
                <a:srgbClr val="002060"/>
              </a:solidFill>
            </a:endParaRPr>
          </a:p>
          <a:p>
            <a:pPr marL="0" indent="0">
              <a:buFont typeface="Arial" panose="020B0604020202020204" pitchFamily="34" charset="0"/>
              <a:buNone/>
            </a:pPr>
            <a:endParaRPr lang="en-US" sz="48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en-US" sz="3200" dirty="0">
              <a:solidFill>
                <a:srgbClr val="FF0000"/>
              </a:solidFill>
            </a:endParaRPr>
          </a:p>
          <a:p>
            <a:pPr marL="0" indent="0">
              <a:buFont typeface="Arial" panose="020B0604020202020204" pitchFamily="34" charset="0"/>
              <a:buNone/>
            </a:pPr>
            <a:endParaRPr lang="uk-UA" sz="2000" dirty="0">
              <a:solidFill>
                <a:srgbClr val="002060"/>
              </a:solidFill>
            </a:endParaRPr>
          </a:p>
        </p:txBody>
      </p:sp>
    </p:spTree>
    <p:extLst>
      <p:ext uri="{BB962C8B-B14F-4D97-AF65-F5344CB8AC3E}">
        <p14:creationId xmlns:p14="http://schemas.microsoft.com/office/powerpoint/2010/main" val="315574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4050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1846659"/>
          </a:xfrm>
          <a:prstGeom prst="rect">
            <a:avLst/>
          </a:prstGeom>
        </p:spPr>
        <p:txBody>
          <a:bodyPr lIns="0" tIns="0" rIns="0" bIns="0" rtlCol="0" anchor="t">
            <a:spAutoFit/>
          </a:bodyPr>
          <a:lstStyle/>
          <a:p>
            <a:pPr algn="l"/>
            <a:r>
              <a:rPr lang="en-US" sz="4000" dirty="0">
                <a:solidFill>
                  <a:srgbClr val="002060"/>
                </a:solidFill>
                <a:latin typeface="Open Sauce Medium" panose="020B0604020202020204" charset="0"/>
              </a:rPr>
              <a:t>Dynamics of prices for olanzapine drugs in the Uzbekistan pharmaceutical market by</a:t>
            </a:r>
            <a:r>
              <a:rPr lang="ru-RU" sz="4000" dirty="0">
                <a:solidFill>
                  <a:srgbClr val="002060"/>
                </a:solidFill>
                <a:latin typeface="Open Sauce Medium" panose="020B0604020202020204" charset="0"/>
              </a:rPr>
              <a:t> </a:t>
            </a:r>
            <a:r>
              <a:rPr lang="en-US" sz="4000" dirty="0">
                <a:solidFill>
                  <a:srgbClr val="002060"/>
                </a:solidFill>
                <a:latin typeface="Open Sauce Medium" panose="020B0604020202020204" charset="0"/>
              </a:rPr>
              <a:t>corporations, brands and form for 2021 – 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0322" y="91059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graphicFrame>
        <p:nvGraphicFramePr>
          <p:cNvPr id="2" name="Таблица 1">
            <a:extLst>
              <a:ext uri="{FF2B5EF4-FFF2-40B4-BE49-F238E27FC236}">
                <a16:creationId xmlns:a16="http://schemas.microsoft.com/office/drawing/2014/main" id="{BF686DCF-947B-4E00-B1C4-A72EEF274E08}"/>
              </a:ext>
            </a:extLst>
          </p:cNvPr>
          <p:cNvGraphicFramePr>
            <a:graphicFrameLocks noGrp="1"/>
          </p:cNvGraphicFramePr>
          <p:nvPr>
            <p:extLst>
              <p:ext uri="{D42A27DB-BD31-4B8C-83A1-F6EECF244321}">
                <p14:modId xmlns:p14="http://schemas.microsoft.com/office/powerpoint/2010/main" val="439749620"/>
              </p:ext>
            </p:extLst>
          </p:nvPr>
        </p:nvGraphicFramePr>
        <p:xfrm>
          <a:off x="1785534" y="2651666"/>
          <a:ext cx="14959966" cy="6158984"/>
        </p:xfrm>
        <a:graphic>
          <a:graphicData uri="http://schemas.openxmlformats.org/drawingml/2006/table">
            <a:tbl>
              <a:tblPr/>
              <a:tblGrid>
                <a:gridCol w="3838724">
                  <a:extLst>
                    <a:ext uri="{9D8B030D-6E8A-4147-A177-3AD203B41FA5}">
                      <a16:colId xmlns:a16="http://schemas.microsoft.com/office/drawing/2014/main" val="2374649792"/>
                    </a:ext>
                  </a:extLst>
                </a:gridCol>
                <a:gridCol w="2859297">
                  <a:extLst>
                    <a:ext uri="{9D8B030D-6E8A-4147-A177-3AD203B41FA5}">
                      <a16:colId xmlns:a16="http://schemas.microsoft.com/office/drawing/2014/main" val="2347760084"/>
                    </a:ext>
                  </a:extLst>
                </a:gridCol>
                <a:gridCol w="2859297">
                  <a:extLst>
                    <a:ext uri="{9D8B030D-6E8A-4147-A177-3AD203B41FA5}">
                      <a16:colId xmlns:a16="http://schemas.microsoft.com/office/drawing/2014/main" val="3516417130"/>
                    </a:ext>
                  </a:extLst>
                </a:gridCol>
                <a:gridCol w="1753491">
                  <a:extLst>
                    <a:ext uri="{9D8B030D-6E8A-4147-A177-3AD203B41FA5}">
                      <a16:colId xmlns:a16="http://schemas.microsoft.com/office/drawing/2014/main" val="1756120929"/>
                    </a:ext>
                  </a:extLst>
                </a:gridCol>
                <a:gridCol w="1737694">
                  <a:extLst>
                    <a:ext uri="{9D8B030D-6E8A-4147-A177-3AD203B41FA5}">
                      <a16:colId xmlns:a16="http://schemas.microsoft.com/office/drawing/2014/main" val="2946090829"/>
                    </a:ext>
                  </a:extLst>
                </a:gridCol>
                <a:gridCol w="1911463">
                  <a:extLst>
                    <a:ext uri="{9D8B030D-6E8A-4147-A177-3AD203B41FA5}">
                      <a16:colId xmlns:a16="http://schemas.microsoft.com/office/drawing/2014/main" val="1855909451"/>
                    </a:ext>
                  </a:extLst>
                </a:gridCol>
              </a:tblGrid>
              <a:tr h="613918">
                <a:tc>
                  <a:txBody>
                    <a:bodyPr/>
                    <a:lstStyle/>
                    <a:p>
                      <a:pPr algn="l" fontAlgn="b"/>
                      <a:r>
                        <a:rPr lang="en-US" sz="1800" b="1" i="0" u="none" strike="noStrike" dirty="0">
                          <a:solidFill>
                            <a:srgbClr val="1F497D"/>
                          </a:solidFill>
                          <a:effectLst/>
                          <a:latin typeface="Calibri" panose="020F0502020204030204" pitchFamily="34" charset="0"/>
                        </a:rPr>
                        <a:t>Corporation</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Product</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International Pack</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Price 2021</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a:solidFill>
                            <a:srgbClr val="1F497D"/>
                          </a:solidFill>
                          <a:effectLst/>
                          <a:latin typeface="Calibri" panose="020F0502020204030204" pitchFamily="34" charset="0"/>
                        </a:rPr>
                        <a:t>Price 2022</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en-US" sz="1800" b="1" i="0" u="none" strike="noStrike" dirty="0">
                          <a:solidFill>
                            <a:srgbClr val="1F497D"/>
                          </a:solidFill>
                          <a:effectLst/>
                          <a:latin typeface="Calibri" panose="020F0502020204030204" pitchFamily="34" charset="0"/>
                        </a:rPr>
                        <a:t>Price 2023</a:t>
                      </a:r>
                    </a:p>
                  </a:txBody>
                  <a:tcPr marL="9525" marR="9525" marT="9525"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434469227"/>
                  </a:ext>
                </a:extLst>
              </a:tr>
              <a:tr h="613918">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13,32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11,30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11,41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501121572"/>
                  </a:ext>
                </a:extLst>
              </a:tr>
              <a:tr h="613918">
                <a:tc>
                  <a:txBody>
                    <a:bodyPr/>
                    <a:lstStyle/>
                    <a:p>
                      <a:pPr algn="l" fontAlgn="b"/>
                      <a:r>
                        <a:rPr lang="en-US" sz="1800" b="0" i="0" u="none" strike="noStrike">
                          <a:solidFill>
                            <a:srgbClr val="000000"/>
                          </a:solidFill>
                          <a:effectLst/>
                          <a:latin typeface="Calibri" panose="020F0502020204030204" pitchFamily="34" charset="0"/>
                        </a:rPr>
                        <a:t>EGIS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EGOLANZA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6,77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6,47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2372602"/>
                  </a:ext>
                </a:extLst>
              </a:tr>
              <a:tr h="613918">
                <a:tc>
                  <a:txBody>
                    <a:bodyPr/>
                    <a:lstStyle/>
                    <a:p>
                      <a:pPr algn="l" fontAlgn="b"/>
                      <a:r>
                        <a:rPr lang="en-US" sz="1800" b="0" i="0" u="none" strike="noStrike" dirty="0">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10</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8,45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8,63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8,94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83909698"/>
                  </a:ext>
                </a:extLst>
              </a:tr>
              <a:tr h="613918">
                <a:tc>
                  <a:txBody>
                    <a:bodyPr/>
                    <a:lstStyle/>
                    <a:p>
                      <a:pPr algn="l" fontAlgn="b"/>
                      <a:r>
                        <a:rPr lang="en-US" sz="1800" b="0" i="0" u="none" strike="noStrike">
                          <a:solidFill>
                            <a:srgbClr val="000000"/>
                          </a:solidFill>
                          <a:effectLst/>
                          <a:latin typeface="Calibri" panose="020F0502020204030204" pitchFamily="34" charset="0"/>
                        </a:rPr>
                        <a:t>GM PHARMACEUTICALS</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OLZAP</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TAB 5</a:t>
                      </a:r>
                      <a:r>
                        <a:rPr lang="uk-UA" sz="1800" b="0" i="0" u="none" strike="noStrike">
                          <a:solidFill>
                            <a:srgbClr val="000000"/>
                          </a:solidFill>
                          <a:effectLst/>
                          <a:latin typeface="Calibri" panose="020F0502020204030204" pitchFamily="34" charset="0"/>
                        </a:rPr>
                        <a:t>МГ 30</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5,18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5,23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143055870"/>
                  </a:ext>
                </a:extLst>
              </a:tr>
              <a:tr h="613918">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7,81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7,58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757030411"/>
                  </a:ext>
                </a:extLst>
              </a:tr>
              <a:tr h="613918">
                <a:tc>
                  <a:txBody>
                    <a:bodyPr/>
                    <a:lstStyle/>
                    <a:p>
                      <a:pPr algn="l" fontAlgn="b"/>
                      <a:r>
                        <a:rPr lang="en-US" sz="1800" b="0" i="0" u="none" strike="noStrike">
                          <a:solidFill>
                            <a:srgbClr val="000000"/>
                          </a:solidFill>
                          <a:effectLst/>
                          <a:latin typeface="Calibri" panose="020F0502020204030204" pitchFamily="34" charset="0"/>
                        </a:rPr>
                        <a:t>JUBILANT L.S.INDIA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JUBREXA</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0,06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94036371"/>
                  </a:ext>
                </a:extLst>
              </a:tr>
              <a:tr h="613918">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10</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6,23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6,31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6,25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094487489"/>
                  </a:ext>
                </a:extLst>
              </a:tr>
              <a:tr h="613918">
                <a:tc>
                  <a:txBody>
                    <a:bodyPr/>
                    <a:lstStyle/>
                    <a:p>
                      <a:pPr algn="l" fontAlgn="b"/>
                      <a:r>
                        <a:rPr lang="en-US" sz="1800" b="0" i="0" u="none" strike="noStrike">
                          <a:solidFill>
                            <a:srgbClr val="000000"/>
                          </a:solidFill>
                          <a:effectLst/>
                          <a:latin typeface="Calibri" panose="020F0502020204030204" pitchFamily="34" charset="0"/>
                        </a:rPr>
                        <a:t>NOBEL ILAC SAN TUR</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OLFREX</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FC TAB 5</a:t>
                      </a:r>
                      <a:r>
                        <a:rPr lang="uk-UA" sz="1800" b="0" i="0" u="none" strike="noStrike">
                          <a:solidFill>
                            <a:srgbClr val="000000"/>
                          </a:solidFill>
                          <a:effectLst/>
                          <a:latin typeface="Calibri" panose="020F0502020204030204" pitchFamily="34" charset="0"/>
                        </a:rPr>
                        <a:t>МГ 28</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3,19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3,13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dirty="0">
                          <a:solidFill>
                            <a:srgbClr val="000000"/>
                          </a:solidFill>
                          <a:effectLst/>
                          <a:latin typeface="Calibri" panose="020F0502020204030204" pitchFamily="34" charset="0"/>
                        </a:rPr>
                        <a:t>                     3,79 </a:t>
                      </a:r>
                    </a:p>
                  </a:txBody>
                  <a:tcPr marL="9525" marR="9525" marT="9525"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60202422"/>
                  </a:ext>
                </a:extLst>
              </a:tr>
              <a:tr h="633722">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tc>
                  <a:txBody>
                    <a:bodyPr/>
                    <a:lstStyle/>
                    <a:p>
                      <a:pPr algn="l" fontAlgn="b"/>
                      <a:r>
                        <a:rPr lang="uk-UA"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dot"/>
                      <a:round/>
                      <a:headEnd type="none" w="med" len="med"/>
                      <a:tailEnd type="none" w="med" len="med"/>
                    </a:lnT>
                    <a:lnB>
                      <a:noFill/>
                    </a:lnB>
                    <a:solidFill>
                      <a:srgbClr val="B8CCE4"/>
                    </a:solidFill>
                  </a:tcPr>
                </a:tc>
                <a:extLst>
                  <a:ext uri="{0D108BD9-81ED-4DB2-BD59-A6C34878D82A}">
                    <a16:rowId xmlns:a16="http://schemas.microsoft.com/office/drawing/2014/main" val="2637348061"/>
                  </a:ext>
                </a:extLst>
              </a:tr>
            </a:tbl>
          </a:graphicData>
        </a:graphic>
      </p:graphicFrame>
    </p:spTree>
    <p:extLst>
      <p:ext uri="{BB962C8B-B14F-4D97-AF65-F5344CB8AC3E}">
        <p14:creationId xmlns:p14="http://schemas.microsoft.com/office/powerpoint/2010/main" val="339694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0" name="Rectangle 3">
            <a:extLst>
              <a:ext uri="{FF2B5EF4-FFF2-40B4-BE49-F238E27FC236}">
                <a16:creationId xmlns:a16="http://schemas.microsoft.com/office/drawing/2014/main" id="{98A2F15E-F723-471D-AF7C-2A8A53D49285}"/>
              </a:ext>
            </a:extLst>
          </p:cNvPr>
          <p:cNvSpPr>
            <a:spLocks noChangeArrowheads="1"/>
          </p:cNvSpPr>
          <p:nvPr/>
        </p:nvSpPr>
        <p:spPr bwMode="black">
          <a:xfrm>
            <a:off x="1586636" y="1930073"/>
            <a:ext cx="14984846"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50000"/>
              </a:lnSpc>
            </a:pPr>
            <a:r>
              <a:rPr lang="en-US" altLang="uk-UA" sz="2400" dirty="0">
                <a:solidFill>
                  <a:schemeClr val="accent5">
                    <a:lumMod val="50000"/>
                  </a:schemeClr>
                </a:solidFill>
              </a:rPr>
              <a:t>The pharmaceutical market of Uzbekistan in the studied period was represented by four trade marks of antipsychotic drugs containing the active ingredient OLANZAPINE:</a:t>
            </a:r>
          </a:p>
          <a:p>
            <a:pPr algn="just" eaLnBrk="0" hangingPunct="0">
              <a:lnSpc>
                <a:spcPct val="150000"/>
              </a:lnSpc>
            </a:pPr>
            <a:r>
              <a:rPr lang="en-US" altLang="uk-UA" sz="2400" dirty="0">
                <a:solidFill>
                  <a:schemeClr val="accent5">
                    <a:lumMod val="50000"/>
                  </a:schemeClr>
                </a:solidFill>
              </a:rPr>
              <a:t>	- EGOLANZA (EGIS, Hungary)</a:t>
            </a:r>
          </a:p>
          <a:p>
            <a:pPr algn="just" eaLnBrk="0" hangingPunct="0">
              <a:lnSpc>
                <a:spcPct val="150000"/>
              </a:lnSpc>
            </a:pPr>
            <a:r>
              <a:rPr lang="en-US" altLang="uk-UA" sz="2400" dirty="0">
                <a:solidFill>
                  <a:schemeClr val="accent5">
                    <a:lumMod val="50000"/>
                  </a:schemeClr>
                </a:solidFill>
              </a:rPr>
              <a:t>	- OLZAP (GM PHARMACEUTICALS, Georgia)</a:t>
            </a:r>
          </a:p>
          <a:p>
            <a:pPr algn="just" eaLnBrk="0" hangingPunct="0">
              <a:lnSpc>
                <a:spcPct val="150000"/>
              </a:lnSpc>
            </a:pPr>
            <a:r>
              <a:rPr lang="en-US" altLang="uk-UA" sz="2400" dirty="0">
                <a:solidFill>
                  <a:schemeClr val="accent5">
                    <a:lumMod val="50000"/>
                  </a:schemeClr>
                </a:solidFill>
              </a:rPr>
              <a:t>	- JUBREXA (JUBILANT L.S., India)</a:t>
            </a:r>
          </a:p>
          <a:p>
            <a:pPr algn="just" eaLnBrk="0" hangingPunct="0">
              <a:lnSpc>
                <a:spcPct val="150000"/>
              </a:lnSpc>
            </a:pPr>
            <a:r>
              <a:rPr lang="en-US" altLang="uk-UA" sz="2400" dirty="0">
                <a:solidFill>
                  <a:schemeClr val="accent5">
                    <a:lumMod val="50000"/>
                  </a:schemeClr>
                </a:solidFill>
              </a:rPr>
              <a:t>	- OLFREX (NOBEL ILAC SAN, Turkey)</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During the studied period, these drugs showed constant annual sales growth in monetary terms, particularly significant in 2023/22: +45.5%</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sales growth in the number of packages is also significant: +16% in 2021/23 and +34% in 2023/22</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Sales by dosage forms in US dollars are 38.5% - film-coated tablets, 61.5% - non film-coated tablets</a:t>
            </a: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share of sales of all forms of olanzapine in the pharmaceutical market of Uzbekistan for 2023 amounted to 0.052% (US dollars) of the entire market.</a:t>
            </a:r>
          </a:p>
          <a:p>
            <a:pPr marL="285750" indent="-285750" algn="just" eaLnBrk="0" hangingPunct="0">
              <a:buFont typeface="Arial" panose="020B0604020202020204" pitchFamily="34" charset="0"/>
              <a:buChar char="•"/>
            </a:pPr>
            <a:endParaRPr lang="ru-RU" altLang="uk-UA" sz="2000" dirty="0">
              <a:solidFill>
                <a:schemeClr val="accent5">
                  <a:lumMod val="25000"/>
                </a:schemeClr>
              </a:solidFill>
            </a:endParaRPr>
          </a:p>
        </p:txBody>
      </p:sp>
    </p:spTree>
    <p:extLst>
      <p:ext uri="{BB962C8B-B14F-4D97-AF65-F5344CB8AC3E}">
        <p14:creationId xmlns:p14="http://schemas.microsoft.com/office/powerpoint/2010/main" val="2569937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Rectangle 3">
            <a:extLst>
              <a:ext uri="{FF2B5EF4-FFF2-40B4-BE49-F238E27FC236}">
                <a16:creationId xmlns:a16="http://schemas.microsoft.com/office/drawing/2014/main" id="{2C9512F6-86D1-41AF-BDF1-21961756305B}"/>
              </a:ext>
            </a:extLst>
          </p:cNvPr>
          <p:cNvSpPr>
            <a:spLocks noChangeArrowheads="1"/>
          </p:cNvSpPr>
          <p:nvPr/>
        </p:nvSpPr>
        <p:spPr bwMode="black">
          <a:xfrm>
            <a:off x="1685418" y="2367198"/>
            <a:ext cx="14991066" cy="585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undisputed sales leader in 2023 among corporations is GM PHARMACEUTICALS with sales of $0.639 million, in second place is NOBEL ILAC SAN with $0.263 million, in third place is EGIS with $0.137 million. It should be noted that the Indian corporation JUBILANT withdrew their JUBREXA drug from the market in 2022, unable to establish a sufficient level of sales.</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In terms of the number of packages sold in 2023, GM PHARMACEUTICALS accounts for 58% of sales, NOBEL ILAC SAN 33%, and EGIS 9%.</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leading brand in 2023 is OLZAP (GM PHARMACEUTIC) with sales of $0.639 million and 62% of the market.</a:t>
            </a:r>
          </a:p>
          <a:p>
            <a:pPr algn="just" eaLnBrk="0" hangingPunct="0">
              <a:lnSpc>
                <a:spcPct val="150000"/>
              </a:lnSpc>
            </a:pPr>
            <a:endParaRPr lang="en-US" altLang="uk-UA" sz="1200" dirty="0">
              <a:solidFill>
                <a:schemeClr val="accent5">
                  <a:lumMod val="50000"/>
                </a:schemeClr>
              </a:solidFill>
            </a:endParaRPr>
          </a:p>
          <a:p>
            <a:pPr marL="285750" indent="-285750" algn="just" eaLnBrk="0" hangingPunct="0">
              <a:lnSpc>
                <a:spcPct val="150000"/>
              </a:lnSpc>
              <a:buFont typeface="Arial" panose="020B0604020202020204" pitchFamily="34" charset="0"/>
              <a:buChar char="•"/>
            </a:pPr>
            <a:r>
              <a:rPr lang="en-US" altLang="uk-UA" sz="2400" dirty="0">
                <a:solidFill>
                  <a:schemeClr val="accent5">
                    <a:lumMod val="50000"/>
                  </a:schemeClr>
                </a:solidFill>
              </a:rPr>
              <a:t>The market for olanzapine-based drugs is growing faster than the overall pharmaceutical market in Uzbekistan, with an exceptional year in 2023, when despite an overall market decline of -</a:t>
            </a:r>
            <a:r>
              <a:rPr lang="ru-RU" altLang="uk-UA" sz="2400" dirty="0">
                <a:solidFill>
                  <a:schemeClr val="accent5">
                    <a:lumMod val="50000"/>
                  </a:schemeClr>
                </a:solidFill>
              </a:rPr>
              <a:t>4</a:t>
            </a:r>
            <a:r>
              <a:rPr lang="en-US" altLang="uk-UA" sz="2400" dirty="0">
                <a:solidFill>
                  <a:schemeClr val="accent5">
                    <a:lumMod val="50000"/>
                  </a:schemeClr>
                </a:solidFill>
              </a:rPr>
              <a:t>%, olanzapine sales grew by +</a:t>
            </a:r>
            <a:r>
              <a:rPr lang="ru-RU" altLang="uk-UA" sz="2400" dirty="0">
                <a:solidFill>
                  <a:schemeClr val="accent5">
                    <a:lumMod val="50000"/>
                  </a:schemeClr>
                </a:solidFill>
              </a:rPr>
              <a:t>4</a:t>
            </a:r>
            <a:r>
              <a:rPr lang="en-US" altLang="uk-UA" sz="2400" dirty="0">
                <a:solidFill>
                  <a:schemeClr val="accent5">
                    <a:lumMod val="50000"/>
                  </a:schemeClr>
                </a:solidFill>
              </a:rPr>
              <a:t>5%.</a:t>
            </a:r>
          </a:p>
        </p:txBody>
      </p:sp>
    </p:spTree>
    <p:extLst>
      <p:ext uri="{BB962C8B-B14F-4D97-AF65-F5344CB8AC3E}">
        <p14:creationId xmlns:p14="http://schemas.microsoft.com/office/powerpoint/2010/main" val="191089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16517" y="1947861"/>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691638" y="570680"/>
            <a:ext cx="14904720" cy="738664"/>
          </a:xfrm>
          <a:prstGeom prst="rect">
            <a:avLst/>
          </a:prstGeom>
        </p:spPr>
        <p:txBody>
          <a:bodyPr lIns="0" tIns="0" rIns="0" bIns="0" rtlCol="0" anchor="t">
            <a:spAutoFit/>
          </a:bodyPr>
          <a:lstStyle/>
          <a:p>
            <a:pPr algn="l"/>
            <a:r>
              <a:rPr lang="en-US" sz="4800" dirty="0">
                <a:solidFill>
                  <a:srgbClr val="002060"/>
                </a:solidFill>
                <a:latin typeface="Open Sauce Medium" panose="020B0604020202020204" charset="0"/>
              </a:rPr>
              <a:t>Conclusion</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1" name="Rectangle 3">
            <a:extLst>
              <a:ext uri="{FF2B5EF4-FFF2-40B4-BE49-F238E27FC236}">
                <a16:creationId xmlns:a16="http://schemas.microsoft.com/office/drawing/2014/main" id="{2C9512F6-86D1-41AF-BDF1-21961756305B}"/>
              </a:ext>
            </a:extLst>
          </p:cNvPr>
          <p:cNvSpPr>
            <a:spLocks noChangeArrowheads="1"/>
          </p:cNvSpPr>
          <p:nvPr/>
        </p:nvSpPr>
        <p:spPr bwMode="black">
          <a:xfrm>
            <a:off x="1685418" y="2355637"/>
            <a:ext cx="1499106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sz="2400" i="0" dirty="0">
                <a:solidFill>
                  <a:srgbClr val="002060"/>
                </a:solidFill>
                <a:effectLst/>
              </a:rPr>
              <a:t>	</a:t>
            </a:r>
            <a:r>
              <a:rPr lang="en-US" sz="2400" i="0" dirty="0">
                <a:solidFill>
                  <a:schemeClr val="accent5">
                    <a:lumMod val="50000"/>
                  </a:schemeClr>
                </a:solidFill>
                <a:effectLst/>
              </a:rPr>
              <a:t>Given the stable growth of the olanzapine market in Uzbekistan, we consider it promising to introduce the JSC FARMAK's Adagio product with the active ingredient olanzapine to the pharmaceutical market of the Republic of Uzbekistan.</a:t>
            </a:r>
          </a:p>
          <a:p>
            <a:pPr algn="just">
              <a:lnSpc>
                <a:spcPct val="150000"/>
              </a:lnSpc>
            </a:pPr>
            <a:r>
              <a:rPr lang="en-US" sz="2400" i="0" dirty="0">
                <a:solidFill>
                  <a:schemeClr val="accent5">
                    <a:lumMod val="50000"/>
                  </a:schemeClr>
                </a:solidFill>
                <a:effectLst/>
              </a:rPr>
              <a:t>	The JSC FARMAK brands are already well-known and trusted in the market, which will give us a significant advantage when entering the market with a new product. Our Adagio product has high potential for successful introduction and rapid adoption among consumers. Demand for antipsychotic drugs continues to grow, despite overall market fluctuations, making the olanzapine market particularly attractive for new entrants. The dosage forms of our product can meet the existing needs of patients, offering an alternative to current options and strengthening our competitiveness. The success of leading brands shows that a well-designed marketing strategy can quickly lead to the conquest of a significant market share. The introduction of our product in the Uzbekistan market will allow us to meet the growing demand and capture a share of the market.</a:t>
            </a:r>
          </a:p>
          <a:p>
            <a:pPr marL="285750" indent="-285750" algn="just" eaLnBrk="0" hangingPunct="0">
              <a:buFont typeface="Arial" panose="020B0604020202020204" pitchFamily="34" charset="0"/>
              <a:buChar char="•"/>
            </a:pPr>
            <a:endParaRPr lang="en-US" altLang="uk-UA" sz="2400" dirty="0">
              <a:solidFill>
                <a:schemeClr val="accent5">
                  <a:lumMod val="25000"/>
                </a:schemeClr>
              </a:solidFill>
            </a:endParaRPr>
          </a:p>
        </p:txBody>
      </p:sp>
    </p:spTree>
    <p:extLst>
      <p:ext uri="{BB962C8B-B14F-4D97-AF65-F5344CB8AC3E}">
        <p14:creationId xmlns:p14="http://schemas.microsoft.com/office/powerpoint/2010/main" val="228875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512435"/>
            <a:ext cx="14904720" cy="813435"/>
          </a:xfrm>
          <a:prstGeom prst="rect">
            <a:avLst/>
          </a:prstGeom>
        </p:spPr>
        <p:txBody>
          <a:bodyPr lIns="0" tIns="0" rIns="0" bIns="0" rtlCol="0" anchor="t">
            <a:spAutoFit/>
          </a:bodyPr>
          <a:lstStyle/>
          <a:p>
            <a:pPr algn="l">
              <a:lnSpc>
                <a:spcPts val="6120"/>
              </a:lnSpc>
            </a:pPr>
            <a:r>
              <a:rPr lang="en-US" sz="6000">
                <a:solidFill>
                  <a:srgbClr val="000000"/>
                </a:solidFill>
                <a:latin typeface="Open Sauce Medium"/>
              </a:rPr>
              <a:t>Research goal</a:t>
            </a:r>
          </a:p>
        </p:txBody>
      </p:sp>
      <p:sp>
        <p:nvSpPr>
          <p:cNvPr id="6" name="TextBox 6"/>
          <p:cNvSpPr txBox="1"/>
          <p:nvPr/>
        </p:nvSpPr>
        <p:spPr>
          <a:xfrm>
            <a:off x="1645920" y="3218034"/>
            <a:ext cx="15087600" cy="5416868"/>
          </a:xfrm>
          <a:prstGeom prst="rect">
            <a:avLst/>
          </a:prstGeom>
        </p:spPr>
        <p:txBody>
          <a:bodyPr lIns="0" tIns="0" rIns="0" bIns="0" rtlCol="0" anchor="t">
            <a:spAutoFit/>
          </a:bodyPr>
          <a:lstStyle/>
          <a:p>
            <a:pPr marL="297180" lvl="1" indent="-148590" algn="l">
              <a:buFont typeface="Arial"/>
              <a:buChar char="•"/>
            </a:pPr>
            <a:r>
              <a:rPr lang="en-US" sz="3200" dirty="0">
                <a:solidFill>
                  <a:srgbClr val="002060"/>
                </a:solidFill>
                <a:cs typeface="Times New Roman" panose="02020603050405020304" pitchFamily="18" charset="0"/>
              </a:rPr>
              <a:t>Examine the structure, level of competition, and market potential of saccharomyces </a:t>
            </a:r>
            <a:r>
              <a:rPr lang="en-US" sz="3200" dirty="0" err="1">
                <a:solidFill>
                  <a:srgbClr val="002060"/>
                </a:solidFill>
                <a:cs typeface="Times New Roman" panose="02020603050405020304" pitchFamily="18" charset="0"/>
              </a:rPr>
              <a:t>Boulardii</a:t>
            </a:r>
            <a:r>
              <a:rPr lang="en-US" sz="3200" dirty="0">
                <a:solidFill>
                  <a:srgbClr val="002060"/>
                </a:solidFill>
                <a:cs typeface="Times New Roman" panose="02020603050405020304" pitchFamily="18" charset="0"/>
              </a:rPr>
              <a:t>-based products in Uzbekistan.</a:t>
            </a:r>
          </a:p>
          <a:p>
            <a:pPr marL="297180" lvl="1" indent="-148590" algn="l">
              <a:buFont typeface="Arial"/>
              <a:buChar char="•"/>
            </a:pPr>
            <a:r>
              <a:rPr lang="en-US" sz="3200" dirty="0">
                <a:solidFill>
                  <a:srgbClr val="002060"/>
                </a:solidFill>
                <a:cs typeface="Times New Roman" panose="02020603050405020304" pitchFamily="18" charset="0"/>
              </a:rPr>
              <a:t>Review the brands, companies, and countries selling such medicines in Uzbekistan.</a:t>
            </a:r>
          </a:p>
          <a:p>
            <a:pPr marL="297180" lvl="1" indent="-148590" algn="l">
              <a:buFont typeface="Arial"/>
              <a:buChar char="•"/>
            </a:pPr>
            <a:r>
              <a:rPr lang="en-US" sz="3200" dirty="0">
                <a:solidFill>
                  <a:srgbClr val="002060"/>
                </a:solidFill>
                <a:cs typeface="Times New Roman" panose="02020603050405020304" pitchFamily="18" charset="0"/>
              </a:rPr>
              <a:t>Evaluate the sales this products in the Uzbekistan market from 2021 to 2023.</a:t>
            </a:r>
          </a:p>
          <a:p>
            <a:pPr marL="297180" lvl="1" indent="-148590" algn="l">
              <a:buFont typeface="Arial"/>
              <a:buChar char="•"/>
            </a:pPr>
            <a:r>
              <a:rPr lang="en-US" sz="3200" dirty="0">
                <a:solidFill>
                  <a:srgbClr val="002060"/>
                </a:solidFill>
                <a:cs typeface="Times New Roman" panose="02020603050405020304" pitchFamily="18" charset="0"/>
              </a:rPr>
              <a:t>Identify the segment leaders and distribute sales in monetary terms and packaging among the leading brands by formulation. Study the price level for this group of products.</a:t>
            </a:r>
          </a:p>
          <a:p>
            <a:pPr marL="297180" lvl="1" indent="-148590" algn="l">
              <a:buFont typeface="Arial"/>
              <a:buChar char="•"/>
            </a:pPr>
            <a:r>
              <a:rPr lang="en-US" sz="3200" dirty="0">
                <a:solidFill>
                  <a:srgbClr val="002060"/>
                </a:solidFill>
                <a:cs typeface="Times New Roman" panose="02020603050405020304" pitchFamily="18" charset="0"/>
              </a:rPr>
              <a:t>Assess the sales potential and economic profitability of products containing the active ingredient s</a:t>
            </a:r>
            <a:r>
              <a:rPr lang="en-US" sz="3200" dirty="0">
                <a:solidFill>
                  <a:srgbClr val="002060"/>
                </a:solidFill>
              </a:rPr>
              <a:t>accharomyces </a:t>
            </a:r>
            <a:r>
              <a:rPr lang="en-US" sz="3200" dirty="0" err="1">
                <a:solidFill>
                  <a:srgbClr val="002060"/>
                </a:solidFill>
              </a:rPr>
              <a:t>Boulardii</a:t>
            </a:r>
            <a:r>
              <a:rPr lang="en-US" sz="3200" dirty="0">
                <a:solidFill>
                  <a:srgbClr val="002060"/>
                </a:solidFill>
                <a:cs typeface="Times New Roman" panose="02020603050405020304" pitchFamily="18" charset="0"/>
              </a:rPr>
              <a:t> in the Uzbekistan market.</a:t>
            </a:r>
          </a:p>
          <a:p>
            <a:pPr marL="297180" lvl="1" indent="-148590" algn="l">
              <a:buFont typeface="Arial"/>
              <a:buChar char="•"/>
            </a:pPr>
            <a:r>
              <a:rPr lang="en-US" sz="3200" dirty="0">
                <a:solidFill>
                  <a:srgbClr val="002060"/>
                </a:solidFill>
                <a:cs typeface="Times New Roman" panose="02020603050405020304" pitchFamily="18" charset="0"/>
              </a:rPr>
              <a:t>Based on the data obtained, evaluate the sales prospects in the Uzbekistan market for a product containing the active ingredient s</a:t>
            </a:r>
            <a:r>
              <a:rPr lang="en-US" sz="3200" dirty="0">
                <a:solidFill>
                  <a:srgbClr val="002060"/>
                </a:solidFill>
              </a:rPr>
              <a:t>accharomyces </a:t>
            </a:r>
            <a:r>
              <a:rPr lang="en-US" sz="3200" dirty="0" err="1">
                <a:solidFill>
                  <a:srgbClr val="002060"/>
                </a:solidFill>
              </a:rPr>
              <a:t>Boulardii</a:t>
            </a:r>
            <a:r>
              <a:rPr lang="en-US" sz="3200" dirty="0">
                <a:solidFill>
                  <a:srgbClr val="002060"/>
                </a:solidFill>
              </a:rPr>
              <a:t> </a:t>
            </a:r>
            <a:r>
              <a:rPr lang="en-US" sz="3200" dirty="0">
                <a:solidFill>
                  <a:srgbClr val="002060"/>
                </a:solidFill>
                <a:cs typeface="Times New Roman" panose="02020603050405020304" pitchFamily="18" charset="0"/>
              </a:rPr>
              <a:t>in various forms.</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456158" y="1492871"/>
            <a:ext cx="15922745" cy="813435"/>
          </a:xfrm>
          <a:prstGeom prst="rect">
            <a:avLst/>
          </a:prstGeom>
        </p:spPr>
        <p:txBody>
          <a:bodyPr lIns="0" tIns="0" rIns="0" bIns="0" rtlCol="0" anchor="t">
            <a:spAutoFit/>
          </a:bodyPr>
          <a:lstStyle/>
          <a:p>
            <a:pPr algn="l">
              <a:lnSpc>
                <a:spcPts val="6120"/>
              </a:lnSpc>
            </a:pPr>
            <a:r>
              <a:rPr lang="en-US" sz="6000">
                <a:solidFill>
                  <a:srgbClr val="000000"/>
                </a:solidFill>
                <a:latin typeface="Open Sauce Medium"/>
              </a:rPr>
              <a:t>Methodology of research</a:t>
            </a:r>
          </a:p>
        </p:txBody>
      </p:sp>
      <p:sp>
        <p:nvSpPr>
          <p:cNvPr id="6" name="TextBox 6"/>
          <p:cNvSpPr txBox="1"/>
          <p:nvPr/>
        </p:nvSpPr>
        <p:spPr>
          <a:xfrm>
            <a:off x="1514770" y="3213901"/>
            <a:ext cx="15805520" cy="3859198"/>
          </a:xfrm>
          <a:prstGeom prst="rect">
            <a:avLst/>
          </a:prstGeom>
        </p:spPr>
        <p:txBody>
          <a:bodyPr lIns="0" tIns="0" rIns="0" bIns="0" rtlCol="0" anchor="t">
            <a:spAutoFit/>
          </a:bodyPr>
          <a:lstStyle/>
          <a:p>
            <a:pPr marL="577299" lvl="1" indent="-288649" algn="just">
              <a:lnSpc>
                <a:spcPts val="3827"/>
              </a:lnSpc>
              <a:buFont typeface="Arial"/>
              <a:buChar char="•"/>
            </a:pPr>
            <a:r>
              <a:rPr lang="en-US" sz="2800" dirty="0">
                <a:solidFill>
                  <a:schemeClr val="accent1">
                    <a:lumMod val="50000"/>
                  </a:schemeClr>
                </a:solidFill>
                <a:latin typeface="Open Sauce Medium"/>
              </a:rPr>
              <a:t>Data collection methodology: data collection for hospital and retail pharmacies with questionnaires completed by interviewers.</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Data analysis: conducted with SPSS research software</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Research object: 2</a:t>
            </a:r>
            <a:r>
              <a:rPr lang="uk-UA" sz="2800" dirty="0">
                <a:solidFill>
                  <a:schemeClr val="accent1">
                    <a:lumMod val="50000"/>
                  </a:schemeClr>
                </a:solidFill>
                <a:latin typeface="Open Sauce Medium"/>
              </a:rPr>
              <a:t>5</a:t>
            </a:r>
            <a:r>
              <a:rPr lang="en-US" sz="2800" dirty="0">
                <a:solidFill>
                  <a:schemeClr val="accent1">
                    <a:lumMod val="50000"/>
                  </a:schemeClr>
                </a:solidFill>
                <a:latin typeface="Open Sauce Medium"/>
              </a:rPr>
              <a:t>00 pharmacies of the pharmaceutical market of Uzbekistan</a:t>
            </a:r>
          </a:p>
          <a:p>
            <a:pPr marL="577299" lvl="1" indent="-288649" algn="just">
              <a:lnSpc>
                <a:spcPts val="3827"/>
              </a:lnSpc>
            </a:pPr>
            <a:endParaRPr lang="en-US" sz="2800" dirty="0">
              <a:solidFill>
                <a:schemeClr val="accent1">
                  <a:lumMod val="50000"/>
                </a:schemeClr>
              </a:solidFill>
              <a:latin typeface="Open Sauce Medium"/>
            </a:endParaRPr>
          </a:p>
          <a:p>
            <a:pPr marL="577299" lvl="1" indent="-288649" algn="just">
              <a:lnSpc>
                <a:spcPts val="3827"/>
              </a:lnSpc>
              <a:buFont typeface="Arial"/>
              <a:buChar char="•"/>
            </a:pPr>
            <a:r>
              <a:rPr lang="en-US" sz="2800" dirty="0">
                <a:solidFill>
                  <a:schemeClr val="accent1">
                    <a:lumMod val="50000"/>
                  </a:schemeClr>
                </a:solidFill>
                <a:latin typeface="Open Sauce Medium"/>
              </a:rPr>
              <a:t>Research Period: March 2024</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534203"/>
            <a:ext cx="14904720" cy="733044"/>
          </a:xfrm>
          <a:prstGeom prst="rect">
            <a:avLst/>
          </a:prstGeom>
        </p:spPr>
        <p:txBody>
          <a:bodyPr lIns="0" tIns="0" rIns="0" bIns="0" rtlCol="0" anchor="t">
            <a:spAutoFit/>
          </a:bodyPr>
          <a:lstStyle/>
          <a:p>
            <a:pPr algn="l">
              <a:lnSpc>
                <a:spcPts val="5508"/>
              </a:lnSpc>
            </a:pPr>
            <a:r>
              <a:rPr lang="en-US" sz="5400" dirty="0">
                <a:solidFill>
                  <a:srgbClr val="000000"/>
                </a:solidFill>
                <a:latin typeface="Open Sauce Medium"/>
              </a:rPr>
              <a:t>Research budget</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graphicFrame>
        <p:nvGraphicFramePr>
          <p:cNvPr id="10" name="Таблица 9">
            <a:extLst>
              <a:ext uri="{FF2B5EF4-FFF2-40B4-BE49-F238E27FC236}">
                <a16:creationId xmlns:a16="http://schemas.microsoft.com/office/drawing/2014/main" id="{F341D2D4-984E-4F4D-8BDD-E48E2A87F479}"/>
              </a:ext>
            </a:extLst>
          </p:cNvPr>
          <p:cNvGraphicFramePr>
            <a:graphicFrameLocks noGrp="1"/>
          </p:cNvGraphicFramePr>
          <p:nvPr>
            <p:extLst>
              <p:ext uri="{D42A27DB-BD31-4B8C-83A1-F6EECF244321}">
                <p14:modId xmlns:p14="http://schemas.microsoft.com/office/powerpoint/2010/main" val="299335239"/>
              </p:ext>
            </p:extLst>
          </p:nvPr>
        </p:nvGraphicFramePr>
        <p:xfrm>
          <a:off x="1905000" y="2705100"/>
          <a:ext cx="14840500" cy="6551822"/>
        </p:xfrm>
        <a:graphic>
          <a:graphicData uri="http://schemas.openxmlformats.org/drawingml/2006/table">
            <a:tbl>
              <a:tblPr/>
              <a:tblGrid>
                <a:gridCol w="9224059">
                  <a:extLst>
                    <a:ext uri="{9D8B030D-6E8A-4147-A177-3AD203B41FA5}">
                      <a16:colId xmlns:a16="http://schemas.microsoft.com/office/drawing/2014/main" val="3903690587"/>
                    </a:ext>
                  </a:extLst>
                </a:gridCol>
                <a:gridCol w="1794402">
                  <a:extLst>
                    <a:ext uri="{9D8B030D-6E8A-4147-A177-3AD203B41FA5}">
                      <a16:colId xmlns:a16="http://schemas.microsoft.com/office/drawing/2014/main" val="4117834624"/>
                    </a:ext>
                  </a:extLst>
                </a:gridCol>
                <a:gridCol w="1760545">
                  <a:extLst>
                    <a:ext uri="{9D8B030D-6E8A-4147-A177-3AD203B41FA5}">
                      <a16:colId xmlns:a16="http://schemas.microsoft.com/office/drawing/2014/main" val="1927850921"/>
                    </a:ext>
                  </a:extLst>
                </a:gridCol>
                <a:gridCol w="2061494">
                  <a:extLst>
                    <a:ext uri="{9D8B030D-6E8A-4147-A177-3AD203B41FA5}">
                      <a16:colId xmlns:a16="http://schemas.microsoft.com/office/drawing/2014/main" val="436248301"/>
                    </a:ext>
                  </a:extLst>
                </a:gridCol>
              </a:tblGrid>
              <a:tr h="820716">
                <a:tc>
                  <a:txBody>
                    <a:bodyPr/>
                    <a:lstStyle/>
                    <a:p>
                      <a:pPr algn="l" fontAlgn="ctr"/>
                      <a:r>
                        <a:rPr lang="en-US" sz="2000" b="1" i="0" u="none" strike="noStrike" dirty="0">
                          <a:solidFill>
                            <a:srgbClr val="366092"/>
                          </a:solidFill>
                          <a:effectLst/>
                          <a:latin typeface="Calibri" panose="020F0502020204030204" pitchFamily="34" charset="0"/>
                        </a:rPr>
                        <a:t>   Cost type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Number</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Price,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2000" b="1" i="0" u="none" strike="noStrike">
                          <a:solidFill>
                            <a:srgbClr val="366092"/>
                          </a:solidFill>
                          <a:effectLst/>
                          <a:latin typeface="Calibri" panose="020F0502020204030204" pitchFamily="34" charset="0"/>
                        </a:rPr>
                        <a:t>Total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875447445"/>
                  </a:ext>
                </a:extLst>
              </a:tr>
              <a:tr h="431224">
                <a:tc>
                  <a:txBody>
                    <a:bodyPr/>
                    <a:lstStyle/>
                    <a:p>
                      <a:pPr algn="l" fontAlgn="b"/>
                      <a:r>
                        <a:rPr lang="en-US" sz="1800" b="0" i="0" u="none" strike="noStrike">
                          <a:solidFill>
                            <a:srgbClr val="000000"/>
                          </a:solidFill>
                          <a:effectLst/>
                          <a:latin typeface="Calibri" panose="020F0502020204030204" pitchFamily="34" charset="0"/>
                        </a:rPr>
                        <a:t>  Payment for interviewers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29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1 760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51 040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61001127"/>
                  </a:ext>
                </a:extLst>
              </a:tr>
              <a:tr h="801242">
                <a:tc>
                  <a:txBody>
                    <a:bodyPr/>
                    <a:lstStyle/>
                    <a:p>
                      <a:pPr algn="l" fontAlgn="b"/>
                      <a:r>
                        <a:rPr lang="en-US" sz="1800" b="0" i="0" u="none" strike="noStrike">
                          <a:solidFill>
                            <a:srgbClr val="000000"/>
                          </a:solidFill>
                          <a:effectLst/>
                          <a:latin typeface="Calibri" panose="020F0502020204030204" pitchFamily="34" charset="0"/>
                        </a:rPr>
                        <a:t>  Supervisor payment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2 640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5 280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746815210"/>
                  </a:ext>
                </a:extLst>
              </a:tr>
              <a:tr h="801242">
                <a:tc>
                  <a:txBody>
                    <a:bodyPr/>
                    <a:lstStyle/>
                    <a:p>
                      <a:pPr algn="l" fontAlgn="b"/>
                      <a:r>
                        <a:rPr lang="en-US" sz="1800" b="0" i="0" u="none" strike="noStrike">
                          <a:solidFill>
                            <a:srgbClr val="000000"/>
                          </a:solidFill>
                          <a:effectLst/>
                          <a:latin typeface="Calibri" panose="020F0502020204030204" pitchFamily="34" charset="0"/>
                        </a:rPr>
                        <a:t>  Selection, preparation, development of research techniques and   questionnaires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839862271"/>
                  </a:ext>
                </a:extLst>
              </a:tr>
              <a:tr h="431224">
                <a:tc>
                  <a:txBody>
                    <a:bodyPr/>
                    <a:lstStyle/>
                    <a:p>
                      <a:pPr algn="l" fontAlgn="b"/>
                      <a:r>
                        <a:rPr lang="en-US" sz="1800" b="0" i="0" u="none" strike="noStrike">
                          <a:solidFill>
                            <a:srgbClr val="000000"/>
                          </a:solidFill>
                          <a:effectLst/>
                          <a:latin typeface="Calibri" panose="020F0502020204030204" pitchFamily="34" charset="0"/>
                        </a:rPr>
                        <a:t>  Printing questionnaires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just" fontAlgn="b"/>
                      <a:r>
                        <a:rPr lang="uk-UA" sz="1800" b="0" i="0" u="none" strike="noStrike" dirty="0">
                          <a:solidFill>
                            <a:srgbClr val="000000"/>
                          </a:solidFill>
                          <a:effectLst/>
                          <a:latin typeface="Calibri" panose="020F0502020204030204" pitchFamily="34" charset="0"/>
                        </a:rPr>
                        <a:t>                    0,07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193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4255993358"/>
                  </a:ext>
                </a:extLst>
              </a:tr>
              <a:tr h="431224">
                <a:tc>
                  <a:txBody>
                    <a:bodyPr/>
                    <a:lstStyle/>
                    <a:p>
                      <a:pPr algn="l" fontAlgn="b"/>
                      <a:r>
                        <a:rPr lang="en-US" sz="1800" b="0" i="0" u="none" strike="noStrike">
                          <a:solidFill>
                            <a:srgbClr val="000000"/>
                          </a:solidFill>
                          <a:effectLst/>
                          <a:latin typeface="Calibri" panose="020F0502020204030204" pitchFamily="34" charset="0"/>
                        </a:rPr>
                        <a:t>  Questionnaire processing</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2 600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923584001"/>
                  </a:ext>
                </a:extLst>
              </a:tr>
              <a:tr h="801242">
                <a:tc>
                  <a:txBody>
                    <a:bodyPr/>
                    <a:lstStyle/>
                    <a:p>
                      <a:pPr algn="l" fontAlgn="b"/>
                      <a:r>
                        <a:rPr lang="en-US" sz="1800" b="0" i="0" u="none" strike="noStrike">
                          <a:solidFill>
                            <a:srgbClr val="000000"/>
                          </a:solidFill>
                          <a:effectLst/>
                          <a:latin typeface="Calibri" panose="020F0502020204030204" pitchFamily="34" charset="0"/>
                        </a:rPr>
                        <a:t>  Analyst's payment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2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680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1 360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09702812"/>
                  </a:ext>
                </a:extLst>
              </a:tr>
              <a:tr h="801242">
                <a:tc>
                  <a:txBody>
                    <a:bodyPr/>
                    <a:lstStyle/>
                    <a:p>
                      <a:pPr algn="l" fontAlgn="b"/>
                      <a:r>
                        <a:rPr lang="en-US" sz="1800" b="0" i="0" u="none" strike="noStrike">
                          <a:solidFill>
                            <a:srgbClr val="000000"/>
                          </a:solidFill>
                          <a:effectLst/>
                          <a:latin typeface="Calibri" panose="020F0502020204030204" pitchFamily="34" charset="0"/>
                        </a:rPr>
                        <a:t>  Expert evaluation, analysis and interpretation of research results</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1 000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1 000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92799649"/>
                  </a:ext>
                </a:extLst>
              </a:tr>
              <a:tr h="801242">
                <a:tc>
                  <a:txBody>
                    <a:bodyPr/>
                    <a:lstStyle/>
                    <a:p>
                      <a:pPr algn="l" fontAlgn="b"/>
                      <a:r>
                        <a:rPr lang="en-US" sz="1800" b="0" i="0" u="none" strike="noStrike">
                          <a:solidFill>
                            <a:srgbClr val="000000"/>
                          </a:solidFill>
                          <a:effectLst/>
                          <a:latin typeface="Calibri" panose="020F0502020204030204" pitchFamily="34" charset="0"/>
                        </a:rPr>
                        <a:t>  Fee (data systematization and report preparation, commercial profit)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1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800" b="0" i="0" u="none" strike="noStrike">
                          <a:solidFill>
                            <a:srgbClr val="000000"/>
                          </a:solidFill>
                          <a:effectLst/>
                          <a:latin typeface="Calibri" panose="020F0502020204030204" pitchFamily="34" charset="0"/>
                        </a:rPr>
                        <a:t>                          800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302864292"/>
                  </a:ext>
                </a:extLst>
              </a:tr>
              <a:tr h="431224">
                <a:tc>
                  <a:txBody>
                    <a:bodyPr/>
                    <a:lstStyle/>
                    <a:p>
                      <a:pPr algn="l" fontAlgn="b"/>
                      <a:r>
                        <a:rPr lang="en-US" sz="1800" b="1" i="0" u="none" strike="noStrike">
                          <a:solidFill>
                            <a:srgbClr val="366092"/>
                          </a:solidFill>
                          <a:effectLst/>
                          <a:latin typeface="Calibri" panose="020F0502020204030204" pitchFamily="34" charset="0"/>
                        </a:rPr>
                        <a:t>  TOTAL</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366092"/>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a:solidFill>
                            <a:srgbClr val="366092"/>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l" fontAlgn="b"/>
                      <a:r>
                        <a:rPr lang="uk-UA" sz="1800" b="1" i="0" u="none" strike="noStrike" dirty="0">
                          <a:solidFill>
                            <a:srgbClr val="366092"/>
                          </a:solidFill>
                          <a:effectLst/>
                          <a:latin typeface="Calibri" panose="020F0502020204030204" pitchFamily="34" charset="0"/>
                        </a:rPr>
                        <a:t>                     62 873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32074741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37360" y="1624467"/>
            <a:ext cx="14904720" cy="642783"/>
          </a:xfrm>
          <a:prstGeom prst="rect">
            <a:avLst/>
          </a:prstGeom>
        </p:spPr>
        <p:txBody>
          <a:bodyPr lIns="0" tIns="0" rIns="0" bIns="0" rtlCol="0" anchor="t">
            <a:spAutoFit/>
          </a:bodyPr>
          <a:lstStyle/>
          <a:p>
            <a:pPr algn="l">
              <a:lnSpc>
                <a:spcPts val="4880"/>
              </a:lnSpc>
            </a:pPr>
            <a:r>
              <a:rPr lang="en-US" sz="4784">
                <a:solidFill>
                  <a:srgbClr val="000000"/>
                </a:solidFill>
                <a:latin typeface="Open Sauce Medium"/>
              </a:rPr>
              <a:t>Work calculation</a:t>
            </a:r>
          </a:p>
        </p:txBody>
      </p:sp>
      <p:grpSp>
        <p:nvGrpSpPr>
          <p:cNvPr id="7" name="Group 7"/>
          <p:cNvGrpSpPr/>
          <p:nvPr/>
        </p:nvGrpSpPr>
        <p:grpSpPr>
          <a:xfrm>
            <a:off x="4762" y="9601200"/>
            <a:ext cx="18283238" cy="685800"/>
            <a:chOff x="0" y="0"/>
            <a:chExt cx="24377650" cy="914400"/>
          </a:xfrm>
        </p:grpSpPr>
        <p:sp>
          <p:nvSpPr>
            <p:cNvPr id="8" name="Freeform 8"/>
            <p:cNvSpPr/>
            <p:nvPr/>
          </p:nvSpPr>
          <p:spPr>
            <a:xfrm>
              <a:off x="0" y="0"/>
              <a:ext cx="24377650" cy="914400"/>
            </a:xfrm>
            <a:custGeom>
              <a:avLst/>
              <a:gdLst/>
              <a:ahLst/>
              <a:cxnLst/>
              <a:rect l="l" t="t" r="r" b="b"/>
              <a:pathLst>
                <a:path w="24377650" h="914400">
                  <a:moveTo>
                    <a:pt x="0" y="0"/>
                  </a:moveTo>
                  <a:lnTo>
                    <a:pt x="24377650" y="0"/>
                  </a:lnTo>
                  <a:lnTo>
                    <a:pt x="24377650" y="914400"/>
                  </a:lnTo>
                  <a:lnTo>
                    <a:pt x="0" y="914400"/>
                  </a:lnTo>
                  <a:close/>
                </a:path>
              </a:pathLst>
            </a:custGeom>
            <a:solidFill>
              <a:srgbClr val="93C3EF"/>
            </a:solidFill>
          </p:spPr>
        </p:sp>
      </p:grpSp>
      <p:graphicFrame>
        <p:nvGraphicFramePr>
          <p:cNvPr id="11" name="Таблица 10">
            <a:extLst>
              <a:ext uri="{FF2B5EF4-FFF2-40B4-BE49-F238E27FC236}">
                <a16:creationId xmlns:a16="http://schemas.microsoft.com/office/drawing/2014/main" id="{EB19065F-B2A3-4804-8865-9B50740236FE}"/>
              </a:ext>
            </a:extLst>
          </p:cNvPr>
          <p:cNvGraphicFramePr>
            <a:graphicFrameLocks noGrp="1"/>
          </p:cNvGraphicFramePr>
          <p:nvPr>
            <p:extLst>
              <p:ext uri="{D42A27DB-BD31-4B8C-83A1-F6EECF244321}">
                <p14:modId xmlns:p14="http://schemas.microsoft.com/office/powerpoint/2010/main" val="3718682003"/>
              </p:ext>
            </p:extLst>
          </p:nvPr>
        </p:nvGraphicFramePr>
        <p:xfrm>
          <a:off x="1785535" y="2733666"/>
          <a:ext cx="14959966" cy="5770414"/>
        </p:xfrm>
        <a:graphic>
          <a:graphicData uri="http://schemas.openxmlformats.org/drawingml/2006/table">
            <a:tbl>
              <a:tblPr/>
              <a:tblGrid>
                <a:gridCol w="6908068">
                  <a:extLst>
                    <a:ext uri="{9D8B030D-6E8A-4147-A177-3AD203B41FA5}">
                      <a16:colId xmlns:a16="http://schemas.microsoft.com/office/drawing/2014/main" val="2689425617"/>
                    </a:ext>
                  </a:extLst>
                </a:gridCol>
                <a:gridCol w="1343862">
                  <a:extLst>
                    <a:ext uri="{9D8B030D-6E8A-4147-A177-3AD203B41FA5}">
                      <a16:colId xmlns:a16="http://schemas.microsoft.com/office/drawing/2014/main" val="786841251"/>
                    </a:ext>
                  </a:extLst>
                </a:gridCol>
                <a:gridCol w="1318506">
                  <a:extLst>
                    <a:ext uri="{9D8B030D-6E8A-4147-A177-3AD203B41FA5}">
                      <a16:colId xmlns:a16="http://schemas.microsoft.com/office/drawing/2014/main" val="1746681616"/>
                    </a:ext>
                  </a:extLst>
                </a:gridCol>
                <a:gridCol w="1543891">
                  <a:extLst>
                    <a:ext uri="{9D8B030D-6E8A-4147-A177-3AD203B41FA5}">
                      <a16:colId xmlns:a16="http://schemas.microsoft.com/office/drawing/2014/main" val="1757927307"/>
                    </a:ext>
                  </a:extLst>
                </a:gridCol>
                <a:gridCol w="1310053">
                  <a:extLst>
                    <a:ext uri="{9D8B030D-6E8A-4147-A177-3AD203B41FA5}">
                      <a16:colId xmlns:a16="http://schemas.microsoft.com/office/drawing/2014/main" val="4089223712"/>
                    </a:ext>
                  </a:extLst>
                </a:gridCol>
                <a:gridCol w="1334885">
                  <a:extLst>
                    <a:ext uri="{9D8B030D-6E8A-4147-A177-3AD203B41FA5}">
                      <a16:colId xmlns:a16="http://schemas.microsoft.com/office/drawing/2014/main" val="2328485072"/>
                    </a:ext>
                  </a:extLst>
                </a:gridCol>
                <a:gridCol w="1200701">
                  <a:extLst>
                    <a:ext uri="{9D8B030D-6E8A-4147-A177-3AD203B41FA5}">
                      <a16:colId xmlns:a16="http://schemas.microsoft.com/office/drawing/2014/main" val="112037858"/>
                    </a:ext>
                  </a:extLst>
                </a:gridCol>
              </a:tblGrid>
              <a:tr h="1724034">
                <a:tc>
                  <a:txBody>
                    <a:bodyPr/>
                    <a:lstStyle/>
                    <a:p>
                      <a:pPr algn="ctr" fontAlgn="ctr"/>
                      <a:r>
                        <a:rPr lang="en-US" sz="1700" b="1" i="0" u="none" strike="noStrike">
                          <a:solidFill>
                            <a:srgbClr val="1F497D"/>
                          </a:solidFill>
                          <a:effectLst/>
                          <a:latin typeface="Calibri" panose="020F0502020204030204" pitchFamily="34" charset="0"/>
                        </a:rPr>
                        <a:t>   Cost type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people</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working days</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Number of working hours per day</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Total number of working hours</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a:solidFill>
                            <a:srgbClr val="1F497D"/>
                          </a:solidFill>
                          <a:effectLst/>
                          <a:latin typeface="Calibri" panose="020F0502020204030204" pitchFamily="34" charset="0"/>
                        </a:rPr>
                        <a:t>Hourly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tc>
                  <a:txBody>
                    <a:bodyPr/>
                    <a:lstStyle/>
                    <a:p>
                      <a:pPr algn="ctr" fontAlgn="ctr"/>
                      <a:r>
                        <a:rPr lang="en-US" sz="1700" b="1" i="0" u="none" strike="noStrike" dirty="0">
                          <a:solidFill>
                            <a:srgbClr val="1F497D"/>
                          </a:solidFill>
                          <a:effectLst/>
                          <a:latin typeface="Calibri" panose="020F0502020204030204" pitchFamily="34" charset="0"/>
                        </a:rPr>
                        <a:t>Total cost, USD</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8CCE4"/>
                    </a:solidFill>
                  </a:tcPr>
                </a:tc>
                <a:extLst>
                  <a:ext uri="{0D108BD9-81ED-4DB2-BD59-A6C34878D82A}">
                    <a16:rowId xmlns:a16="http://schemas.microsoft.com/office/drawing/2014/main" val="2517310931"/>
                  </a:ext>
                </a:extLst>
              </a:tr>
              <a:tr h="809276">
                <a:tc>
                  <a:txBody>
                    <a:bodyPr/>
                    <a:lstStyle/>
                    <a:p>
                      <a:pPr algn="l" fontAlgn="b"/>
                      <a:r>
                        <a:rPr lang="en-US" sz="1700" b="0" i="0" u="none" strike="noStrike">
                          <a:solidFill>
                            <a:srgbClr val="000000"/>
                          </a:solidFill>
                          <a:effectLst/>
                          <a:latin typeface="Calibri" panose="020F0502020204030204" pitchFamily="34" charset="0"/>
                        </a:rPr>
                        <a:t>  Interviewer's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29</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5 104</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51 040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84254500"/>
                  </a:ext>
                </a:extLst>
              </a:tr>
              <a:tr h="809276">
                <a:tc>
                  <a:txBody>
                    <a:bodyPr/>
                    <a:lstStyle/>
                    <a:p>
                      <a:pPr algn="l" fontAlgn="b"/>
                      <a:r>
                        <a:rPr lang="en-US" sz="1700" b="0" i="0" u="none" strike="noStrike">
                          <a:solidFill>
                            <a:srgbClr val="000000"/>
                          </a:solidFill>
                          <a:effectLst/>
                          <a:latin typeface="Calibri" panose="020F0502020204030204" pitchFamily="34" charset="0"/>
                        </a:rPr>
                        <a:t>  Supervisor's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352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5 280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03339678"/>
                  </a:ext>
                </a:extLst>
              </a:tr>
              <a:tr h="809276">
                <a:tc>
                  <a:txBody>
                    <a:bodyPr/>
                    <a:lstStyle/>
                    <a:p>
                      <a:pPr algn="l" fontAlgn="b"/>
                      <a:r>
                        <a:rPr lang="en-US" sz="1700" b="0" i="0" u="none" strike="noStrike">
                          <a:solidFill>
                            <a:srgbClr val="000000"/>
                          </a:solidFill>
                          <a:effectLst/>
                          <a:latin typeface="Calibri" panose="020F0502020204030204" pitchFamily="34" charset="0"/>
                        </a:rPr>
                        <a:t>  Analyst's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1 360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46380059"/>
                  </a:ext>
                </a:extLst>
              </a:tr>
              <a:tr h="809276">
                <a:tc>
                  <a:txBody>
                    <a:bodyPr/>
                    <a:lstStyle/>
                    <a:p>
                      <a:pPr algn="l" fontAlgn="b"/>
                      <a:r>
                        <a:rPr lang="en-US" sz="1700" b="0" i="0" u="none" strike="noStrike">
                          <a:solidFill>
                            <a:srgbClr val="000000"/>
                          </a:solidFill>
                          <a:effectLst/>
                          <a:latin typeface="Calibri" panose="020F0502020204030204" pitchFamily="34" charset="0"/>
                        </a:rPr>
                        <a:t>  Expert's work</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a:solidFill>
                            <a:srgbClr val="000000"/>
                          </a:solidFill>
                          <a:effectLst/>
                          <a:latin typeface="Calibri" panose="020F0502020204030204" pitchFamily="34" charset="0"/>
                        </a:rPr>
                        <a:t>800</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86018913"/>
                  </a:ext>
                </a:extLst>
              </a:tr>
              <a:tr h="809276">
                <a:tc>
                  <a:txBody>
                    <a:bodyPr/>
                    <a:lstStyle/>
                    <a:p>
                      <a:pPr algn="l" fontAlgn="b"/>
                      <a:r>
                        <a:rPr lang="en-US" sz="1700" b="0" i="0" u="none" strike="noStrike">
                          <a:solidFill>
                            <a:srgbClr val="000000"/>
                          </a:solidFill>
                          <a:effectLst/>
                          <a:latin typeface="Calibri" panose="020F0502020204030204" pitchFamily="34" charset="0"/>
                        </a:rPr>
                        <a:t>  Other as specified in the   budget</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uk-UA" sz="17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uk-UA" sz="1700" b="0" i="0" u="none" strike="noStrike" dirty="0">
                          <a:solidFill>
                            <a:srgbClr val="000000"/>
                          </a:solidFill>
                          <a:effectLst/>
                          <a:latin typeface="Calibri" panose="020F0502020204030204" pitchFamily="34" charset="0"/>
                        </a:rPr>
                        <a:t>4 393</a:t>
                      </a:r>
                    </a:p>
                  </a:txBody>
                  <a:tcPr marL="0" marR="0" marT="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5066824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2" y="8877300"/>
            <a:ext cx="18288002" cy="98997"/>
            <a:chOff x="0" y="0"/>
            <a:chExt cx="24384002" cy="131996"/>
          </a:xfrm>
        </p:grpSpPr>
        <p:sp>
          <p:nvSpPr>
            <p:cNvPr id="3" name="Freeform 3"/>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4" name="AutoShape 4"/>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5" name="TextBox 5"/>
          <p:cNvSpPr txBox="1"/>
          <p:nvPr/>
        </p:nvSpPr>
        <p:spPr>
          <a:xfrm>
            <a:off x="1772835" y="892417"/>
            <a:ext cx="14904720" cy="1321131"/>
          </a:xfrm>
          <a:prstGeom prst="rect">
            <a:avLst/>
          </a:prstGeom>
        </p:spPr>
        <p:txBody>
          <a:bodyPr lIns="0" tIns="0" rIns="0" bIns="0" rtlCol="0" anchor="t">
            <a:spAutoFit/>
          </a:bodyPr>
          <a:lstStyle/>
          <a:p>
            <a:pPr algn="l">
              <a:lnSpc>
                <a:spcPts val="5301"/>
              </a:lnSpc>
            </a:pPr>
            <a:r>
              <a:rPr lang="en-US" sz="4000" dirty="0">
                <a:solidFill>
                  <a:srgbClr val="002060"/>
                </a:solidFill>
                <a:latin typeface="Open Sauce Medium" panose="020B0604020202020204" charset="0"/>
              </a:rPr>
              <a:t>Dynamics of the Uzbekistan pharmaceutical market and olanzapine preps. in USD for the period  2021 – 2023</a:t>
            </a:r>
          </a:p>
        </p:txBody>
      </p:sp>
      <p:sp>
        <p:nvSpPr>
          <p:cNvPr id="13" name="TextBox 12">
            <a:extLst>
              <a:ext uri="{FF2B5EF4-FFF2-40B4-BE49-F238E27FC236}">
                <a16:creationId xmlns:a16="http://schemas.microsoft.com/office/drawing/2014/main" id="{22D3588F-7140-4E92-BC28-537AA6D9D87E}"/>
              </a:ext>
            </a:extLst>
          </p:cNvPr>
          <p:cNvSpPr txBox="1"/>
          <p:nvPr/>
        </p:nvSpPr>
        <p:spPr>
          <a:xfrm>
            <a:off x="304800" y="8976265"/>
            <a:ext cx="17449800" cy="1323439"/>
          </a:xfrm>
          <a:prstGeom prst="rect">
            <a:avLst/>
          </a:prstGeom>
          <a:noFill/>
        </p:spPr>
        <p:txBody>
          <a:bodyPr wrap="square">
            <a:spAutoFit/>
          </a:bodyPr>
          <a:lstStyle/>
          <a:p>
            <a:pPr algn="ctr"/>
            <a:r>
              <a:rPr lang="en-US" sz="4000" noProof="1">
                <a:solidFill>
                  <a:srgbClr val="7030A0"/>
                </a:solidFill>
                <a:cs typeface="Times New Roman" panose="02020603050405020304" pitchFamily="18" charset="0"/>
              </a:rPr>
              <a:t>During the study period, olanzapine-based preparations showed significantly higher and more consistent growth compared to the overall market.</a:t>
            </a:r>
          </a:p>
        </p:txBody>
      </p:sp>
      <p:graphicFrame>
        <p:nvGraphicFramePr>
          <p:cNvPr id="8" name="Диаграмма 7">
            <a:extLst>
              <a:ext uri="{FF2B5EF4-FFF2-40B4-BE49-F238E27FC236}">
                <a16:creationId xmlns:a16="http://schemas.microsoft.com/office/drawing/2014/main" id="{3A702204-5111-4140-94CC-50716DDE8681}"/>
              </a:ext>
            </a:extLst>
          </p:cNvPr>
          <p:cNvGraphicFramePr>
            <a:graphicFrameLocks/>
          </p:cNvGraphicFramePr>
          <p:nvPr>
            <p:extLst>
              <p:ext uri="{D42A27DB-BD31-4B8C-83A1-F6EECF244321}">
                <p14:modId xmlns:p14="http://schemas.microsoft.com/office/powerpoint/2010/main" val="3841871826"/>
              </p:ext>
            </p:extLst>
          </p:nvPr>
        </p:nvGraphicFramePr>
        <p:xfrm>
          <a:off x="2971800" y="2779442"/>
          <a:ext cx="11544300" cy="6048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47435" y="876300"/>
            <a:ext cx="14904720" cy="1217577"/>
          </a:xfrm>
          <a:prstGeom prst="rect">
            <a:avLst/>
          </a:prstGeom>
        </p:spPr>
        <p:txBody>
          <a:bodyPr lIns="0" tIns="0" rIns="0" bIns="0" rtlCol="0" anchor="t">
            <a:spAutoFit/>
          </a:bodyPr>
          <a:lstStyle/>
          <a:p>
            <a:pPr algn="l">
              <a:lnSpc>
                <a:spcPts val="4896"/>
              </a:lnSpc>
            </a:pPr>
            <a:r>
              <a:rPr lang="en-US" sz="4000" dirty="0">
                <a:solidFill>
                  <a:srgbClr val="002060"/>
                </a:solidFill>
                <a:latin typeface="Open Sauce Medium" panose="020B0604020202020204" charset="0"/>
              </a:rPr>
              <a:t>Dynamics of the Uzbekistan pharmaceutical market</a:t>
            </a:r>
            <a:r>
              <a:rPr lang="ru-RU" sz="4000" dirty="0">
                <a:solidFill>
                  <a:srgbClr val="002060"/>
                </a:solidFill>
                <a:latin typeface="Open Sauce Medium" panose="020B0604020202020204" charset="0"/>
              </a:rPr>
              <a:t> </a:t>
            </a:r>
            <a:r>
              <a:rPr lang="en-US" sz="4000" dirty="0">
                <a:solidFill>
                  <a:srgbClr val="002060"/>
                </a:solidFill>
                <a:latin typeface="Open Sauce Medium" panose="020B0604020202020204" charset="0"/>
              </a:rPr>
              <a:t> and olanzapine preps. in packages for the period 2021 - 2023</a:t>
            </a:r>
          </a:p>
        </p:txBody>
      </p:sp>
      <p:grpSp>
        <p:nvGrpSpPr>
          <p:cNvPr id="9" name="Group 2">
            <a:extLst>
              <a:ext uri="{FF2B5EF4-FFF2-40B4-BE49-F238E27FC236}">
                <a16:creationId xmlns:a16="http://schemas.microsoft.com/office/drawing/2014/main" id="{BF4BC2BE-0251-4009-98E2-049874C8255B}"/>
              </a:ext>
            </a:extLst>
          </p:cNvPr>
          <p:cNvGrpSpPr/>
          <p:nvPr/>
        </p:nvGrpSpPr>
        <p:grpSpPr>
          <a:xfrm>
            <a:off x="-2" y="8877300"/>
            <a:ext cx="18288002" cy="98997"/>
            <a:chOff x="0" y="0"/>
            <a:chExt cx="24384002" cy="131996"/>
          </a:xfrm>
        </p:grpSpPr>
        <p:sp>
          <p:nvSpPr>
            <p:cNvPr id="10" name="Freeform 3">
              <a:extLst>
                <a:ext uri="{FF2B5EF4-FFF2-40B4-BE49-F238E27FC236}">
                  <a16:creationId xmlns:a16="http://schemas.microsoft.com/office/drawing/2014/main" id="{4E5673F2-C71A-40A8-9C6D-6FC84681C25D}"/>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DEA96675-95B2-4197-B748-6453F361DBC4}"/>
              </a:ext>
            </a:extLst>
          </p:cNvPr>
          <p:cNvSpPr txBox="1"/>
          <p:nvPr/>
        </p:nvSpPr>
        <p:spPr>
          <a:xfrm>
            <a:off x="1112645" y="9269598"/>
            <a:ext cx="16305746" cy="646331"/>
          </a:xfrm>
          <a:prstGeom prst="rect">
            <a:avLst/>
          </a:prstGeom>
          <a:noFill/>
        </p:spPr>
        <p:txBody>
          <a:bodyPr wrap="none" rtlCol="0">
            <a:spAutoFit/>
          </a:bodyPr>
          <a:lstStyle/>
          <a:p>
            <a:r>
              <a:rPr lang="en-US" sz="3600" dirty="0">
                <a:solidFill>
                  <a:srgbClr val="7030A0"/>
                </a:solidFill>
              </a:rPr>
              <a:t>And in packages  sales of olanzapine medications also significantly increased annually</a:t>
            </a:r>
            <a:endParaRPr lang="ru-RU" sz="3600" dirty="0">
              <a:solidFill>
                <a:srgbClr val="7030A0"/>
              </a:solidFill>
            </a:endParaRPr>
          </a:p>
        </p:txBody>
      </p:sp>
      <p:graphicFrame>
        <p:nvGraphicFramePr>
          <p:cNvPr id="8" name="Диаграмма 7">
            <a:extLst>
              <a:ext uri="{FF2B5EF4-FFF2-40B4-BE49-F238E27FC236}">
                <a16:creationId xmlns:a16="http://schemas.microsoft.com/office/drawing/2014/main" id="{E5C9992E-B95E-4756-8E1B-E19ECE5333EA}"/>
              </a:ext>
            </a:extLst>
          </p:cNvPr>
          <p:cNvGraphicFramePr>
            <a:graphicFrameLocks/>
          </p:cNvGraphicFramePr>
          <p:nvPr>
            <p:extLst>
              <p:ext uri="{D42A27DB-BD31-4B8C-83A1-F6EECF244321}">
                <p14:modId xmlns:p14="http://schemas.microsoft.com/office/powerpoint/2010/main" val="2762199000"/>
              </p:ext>
            </p:extLst>
          </p:nvPr>
        </p:nvGraphicFramePr>
        <p:xfrm>
          <a:off x="3124200" y="2807931"/>
          <a:ext cx="11861426" cy="6048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6" name="AutoShape 6"/>
          <p:cNvSpPr/>
          <p:nvPr/>
        </p:nvSpPr>
        <p:spPr>
          <a:xfrm rot="2188">
            <a:off x="1785534" y="2606767"/>
            <a:ext cx="14959968" cy="0"/>
          </a:xfrm>
          <a:prstGeom prst="line">
            <a:avLst/>
          </a:prstGeom>
          <a:ln w="9525" cap="rnd">
            <a:solidFill>
              <a:srgbClr val="000000"/>
            </a:solidFill>
            <a:prstDash val="solid"/>
            <a:headEnd type="none" w="sm" len="sm"/>
            <a:tailEnd type="none" w="sm" len="sm"/>
          </a:ln>
        </p:spPr>
      </p:sp>
      <p:sp>
        <p:nvSpPr>
          <p:cNvPr id="7" name="TextBox 7"/>
          <p:cNvSpPr txBox="1"/>
          <p:nvPr/>
        </p:nvSpPr>
        <p:spPr>
          <a:xfrm>
            <a:off x="1785535" y="1007096"/>
            <a:ext cx="17001075" cy="1231106"/>
          </a:xfrm>
          <a:prstGeom prst="rect">
            <a:avLst/>
          </a:prstGeom>
        </p:spPr>
        <p:txBody>
          <a:bodyPr wrap="square" lIns="0" tIns="0" rIns="0" bIns="0" rtlCol="0" anchor="t">
            <a:spAutoFit/>
          </a:bodyPr>
          <a:lstStyle/>
          <a:p>
            <a:pPr algn="l"/>
            <a:r>
              <a:rPr lang="en-US" sz="4000" dirty="0">
                <a:solidFill>
                  <a:srgbClr val="002060"/>
                </a:solidFill>
                <a:latin typeface="Open Sauce Medium" panose="020B0604020202020204" charset="0"/>
              </a:rPr>
              <a:t>Segment olanzapine Sales Share in the pharmaceutical market</a:t>
            </a:r>
            <a:endParaRPr lang="ru-RU" sz="4000" dirty="0">
              <a:solidFill>
                <a:srgbClr val="002060"/>
              </a:solidFill>
              <a:latin typeface="Open Sauce Medium" panose="020B0604020202020204" charset="0"/>
            </a:endParaRPr>
          </a:p>
          <a:p>
            <a:pPr algn="l"/>
            <a:r>
              <a:rPr lang="en-US" sz="4000" dirty="0">
                <a:solidFill>
                  <a:srgbClr val="002060"/>
                </a:solidFill>
                <a:latin typeface="Open Sauce Medium" panose="020B0604020202020204" charset="0"/>
              </a:rPr>
              <a:t>of Uzbekistan for 2021-2023, USD</a:t>
            </a:r>
          </a:p>
        </p:txBody>
      </p:sp>
      <p:grpSp>
        <p:nvGrpSpPr>
          <p:cNvPr id="8" name="Group 2">
            <a:extLst>
              <a:ext uri="{FF2B5EF4-FFF2-40B4-BE49-F238E27FC236}">
                <a16:creationId xmlns:a16="http://schemas.microsoft.com/office/drawing/2014/main" id="{CDB367F9-B107-4903-9C77-80D3B84575E4}"/>
              </a:ext>
            </a:extLst>
          </p:cNvPr>
          <p:cNvGrpSpPr/>
          <p:nvPr/>
        </p:nvGrpSpPr>
        <p:grpSpPr>
          <a:xfrm>
            <a:off x="-2" y="8877300"/>
            <a:ext cx="18288002" cy="98997"/>
            <a:chOff x="0" y="0"/>
            <a:chExt cx="24384002" cy="131996"/>
          </a:xfrm>
        </p:grpSpPr>
        <p:sp>
          <p:nvSpPr>
            <p:cNvPr id="9" name="Freeform 3">
              <a:extLst>
                <a:ext uri="{FF2B5EF4-FFF2-40B4-BE49-F238E27FC236}">
                  <a16:creationId xmlns:a16="http://schemas.microsoft.com/office/drawing/2014/main" id="{AC7C48A7-3D7D-4618-AFE0-FF046075031E}"/>
                </a:ext>
              </a:extLst>
            </p:cNvPr>
            <p:cNvSpPr/>
            <p:nvPr/>
          </p:nvSpPr>
          <p:spPr>
            <a:xfrm>
              <a:off x="0" y="0"/>
              <a:ext cx="24384000" cy="131953"/>
            </a:xfrm>
            <a:custGeom>
              <a:avLst/>
              <a:gdLst/>
              <a:ahLst/>
              <a:cxnLst/>
              <a:rect l="l" t="t" r="r" b="b"/>
              <a:pathLst>
                <a:path w="24384000" h="131953">
                  <a:moveTo>
                    <a:pt x="0" y="0"/>
                  </a:moveTo>
                  <a:lnTo>
                    <a:pt x="24384000" y="0"/>
                  </a:lnTo>
                  <a:lnTo>
                    <a:pt x="24384000" y="131953"/>
                  </a:lnTo>
                  <a:lnTo>
                    <a:pt x="0" y="131953"/>
                  </a:lnTo>
                  <a:close/>
                </a:path>
              </a:pathLst>
            </a:custGeom>
            <a:solidFill>
              <a:srgbClr val="93C3EF"/>
            </a:solidFill>
          </p:spPr>
        </p:sp>
      </p:grpSp>
      <p:sp>
        <p:nvSpPr>
          <p:cNvPr id="13" name="TextBox 12">
            <a:extLst>
              <a:ext uri="{FF2B5EF4-FFF2-40B4-BE49-F238E27FC236}">
                <a16:creationId xmlns:a16="http://schemas.microsoft.com/office/drawing/2014/main" id="{690FC5FF-E467-47A9-8F80-96BE24C724DA}"/>
              </a:ext>
            </a:extLst>
          </p:cNvPr>
          <p:cNvSpPr txBox="1"/>
          <p:nvPr/>
        </p:nvSpPr>
        <p:spPr>
          <a:xfrm>
            <a:off x="381000" y="9212526"/>
            <a:ext cx="17991675" cy="492443"/>
          </a:xfrm>
          <a:prstGeom prst="rect">
            <a:avLst/>
          </a:prstGeom>
          <a:noFill/>
        </p:spPr>
        <p:txBody>
          <a:bodyPr wrap="square" rtlCol="0">
            <a:spAutoFit/>
          </a:bodyPr>
          <a:lstStyle/>
          <a:p>
            <a:r>
              <a:rPr lang="en-US" altLang="uk-UA" sz="2600" dirty="0">
                <a:solidFill>
                  <a:srgbClr val="7030A0"/>
                </a:solidFill>
              </a:rPr>
              <a:t>Sales share of all forms of the segment olanzapine in Uzbekistan pharmaceutical market for 2021-2023 in USD  amounted to 0.052% </a:t>
            </a:r>
            <a:endParaRPr lang="ru-RU" sz="2600" dirty="0">
              <a:solidFill>
                <a:srgbClr val="7030A0"/>
              </a:solidFill>
            </a:endParaRPr>
          </a:p>
        </p:txBody>
      </p:sp>
      <p:graphicFrame>
        <p:nvGraphicFramePr>
          <p:cNvPr id="10" name="Диаграмма 9">
            <a:extLst>
              <a:ext uri="{FF2B5EF4-FFF2-40B4-BE49-F238E27FC236}">
                <a16:creationId xmlns:a16="http://schemas.microsoft.com/office/drawing/2014/main" id="{CC5C424A-6EE7-4D26-8A31-93A96A1F48AE}"/>
              </a:ext>
            </a:extLst>
          </p:cNvPr>
          <p:cNvGraphicFramePr>
            <a:graphicFrameLocks/>
          </p:cNvGraphicFramePr>
          <p:nvPr>
            <p:extLst>
              <p:ext uri="{D42A27DB-BD31-4B8C-83A1-F6EECF244321}">
                <p14:modId xmlns:p14="http://schemas.microsoft.com/office/powerpoint/2010/main" val="654177106"/>
              </p:ext>
            </p:extLst>
          </p:nvPr>
        </p:nvGraphicFramePr>
        <p:xfrm>
          <a:off x="1785535" y="3006972"/>
          <a:ext cx="6584577" cy="4045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Диаграмма 10">
            <a:extLst>
              <a:ext uri="{FF2B5EF4-FFF2-40B4-BE49-F238E27FC236}">
                <a16:creationId xmlns:a16="http://schemas.microsoft.com/office/drawing/2014/main" id="{BAB66D74-B498-4987-9510-7F1BDBD91AE4}"/>
              </a:ext>
            </a:extLst>
          </p:cNvPr>
          <p:cNvGraphicFramePr>
            <a:graphicFrameLocks/>
          </p:cNvGraphicFramePr>
          <p:nvPr>
            <p:extLst>
              <p:ext uri="{D42A27DB-BD31-4B8C-83A1-F6EECF244321}">
                <p14:modId xmlns:p14="http://schemas.microsoft.com/office/powerpoint/2010/main" val="4271801550"/>
              </p:ext>
            </p:extLst>
          </p:nvPr>
        </p:nvGraphicFramePr>
        <p:xfrm>
          <a:off x="11049000" y="3347197"/>
          <a:ext cx="5589933" cy="400890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3676</TotalTime>
  <Words>2434</Words>
  <Application>Microsoft Office PowerPoint</Application>
  <PresentationFormat>Произвольный</PresentationFormat>
  <Paragraphs>516</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Calibri Light</vt:lpstr>
      <vt:lpstr>Calibri</vt:lpstr>
      <vt:lpstr>Arial</vt:lpstr>
      <vt:lpstr>Open Sauce Medium</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Uzbekistan migren.pptx, копия</dc:title>
  <dc:creator>gw</dc:creator>
  <cp:lastModifiedBy>gunk</cp:lastModifiedBy>
  <cp:revision>161</cp:revision>
  <dcterms:created xsi:type="dcterms:W3CDTF">2006-08-16T00:00:00Z</dcterms:created>
  <dcterms:modified xsi:type="dcterms:W3CDTF">2024-06-05T08:29:27Z</dcterms:modified>
  <dc:identifier>DAGCGYyCIMU</dc:identifier>
</cp:coreProperties>
</file>