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68" r:id="rId15"/>
    <p:sldId id="277" r:id="rId16"/>
    <p:sldId id="269" r:id="rId17"/>
    <p:sldId id="271" r:id="rId18"/>
    <p:sldId id="270" r:id="rId19"/>
    <p:sldId id="275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3"/>
  </p:normalViewPr>
  <p:slideViewPr>
    <p:cSldViewPr snapToGrid="0" snapToObjects="1">
      <p:cViewPr varScale="1">
        <p:scale>
          <a:sx n="119" d="100"/>
          <a:sy n="119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4DD0B-1B54-4743-9C1D-B7D2E59FA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27CF920-DE88-D548-AA25-8F05BE1CF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848CCC-BFAE-7C4A-9F6B-4831E9281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A6C644-0E2B-7D47-947D-05E4C9B00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25887F-7A31-4848-BF46-499BA560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77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ADBE9E-2697-2E46-AB71-C48B11AB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A081CC-4EED-A54A-86B0-11B76A474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70DE1D-4D87-3540-987B-6B2B9F65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C8D0EE-83D3-F442-AEC3-BBA9FEDF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92D19B-CD2A-5543-B442-0039468C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56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190325A-DB5D-D84A-B52E-CC8A3F0BD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55886E-8078-244B-9F30-A27363A49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1BC80E-9B0A-844E-99F9-6D4EBBA4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3FCBC1-7577-CC4A-A1CB-A791D0A0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467BEF-39A5-1A45-A8EC-9DC20E6B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65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D6CEA-A193-5147-9129-9064CD186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0B4CD5-17C7-2E45-ACE3-8F279C013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97FD7B-5576-074A-ACD6-A687AF9D5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4CB3E5-3F5D-8B45-915A-4A7F3DA5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7137D4-1387-A440-AB8B-7CE9384C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30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A56AD-DAB0-F84B-8441-A7CEC890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83B883-F0BF-544C-AFD8-A8B5CA650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CAD7C-5AF2-4645-80BB-E328E43C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6B87F9-E434-B94E-887C-FCAB5F59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82DC71-7C01-7D4F-9520-6473032A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78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6ADB1F-7B02-BE4C-92E3-78ADAB17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F6F8D2-6961-874F-8E0C-A6F080D3F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D4D7A0-24F8-9246-8DC8-267D84E4A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375E8C-2120-2A45-8F93-47792FF66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1FFBE6-0BE1-1645-87E7-72DB6BD1A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D19763-4CF1-4841-BAA5-0129E170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52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8D784-4BED-4646-8F5A-02BAD6AB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C2EE82-2D6A-5946-8A20-71886B193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C47627-61A1-C14D-9590-16C328A43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D18228F-AA2D-A340-AC64-188B46A8B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275235-29B7-C644-97BA-73CCBF510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B0F795C-6B9E-E347-9D4B-F62E59C9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45B0AF7-D475-1742-B251-3E766644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551D7AE-9A12-D744-8AC1-320CC9A8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30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17B73-9A14-EF49-8AD3-BBCFA646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93EF3A-0CF5-E849-85B0-5C623876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D6ABBA-E69C-3745-967F-C05078AF6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46A1F9-470B-2441-ABAA-5718CD76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17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B00308-FC72-BF4E-B005-7BDBACC86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B6ACF2E-0930-6248-8F2E-A1782576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EE3E9F-BE6E-E44E-B55C-B65C4CBE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76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2198CF-7EBD-2043-A9CB-9544C044B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66ED5F-09FA-CD4C-B2CD-81F1CBD71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CFC89F-5628-A748-B9B8-A8929CBC4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CAD636-F52F-C942-B4C1-52903C63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A74A45-2712-3844-84D7-3BA306E1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C08FCB-87BE-FA41-B1D6-5D757F7C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38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B67A66-ECD2-1D49-AA1E-993FACCC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3B90CD-5186-384C-A5D7-E3E84DA45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119D60-64B2-EF45-B701-E22A21DA3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98FFA2-AAF1-4741-BF3A-94E2C320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47F283-7C26-BA46-B503-29A9D15D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8D8F50-4F3F-C342-AFBD-6A65136C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69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02BD26A-4100-7345-96A2-37556CC1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6094D0-268E-AE43-A125-AAEF71C98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D8ED40-2D19-1B48-A2F2-50C99DB8C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8C3D7-48C3-C740-B187-2045F13E64C1}" type="datetimeFigureOut">
              <a:rPr lang="fr-FR" smtClean="0"/>
              <a:t>04/07/2019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56F4D4-0B46-1B43-AA55-B28F24AFB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A2CD11-7748-2C44-9B45-30D23C0D5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85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djangoproject.com/en/2.2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2.2/topics/http/urls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docs.djangoproject.com/en/2.2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github.com/borgia-app/Borgia/blob/master/borgia/urls.py" TargetMode="External"/><Relationship Id="rId4" Type="http://schemas.openxmlformats.org/officeDocument/2006/relationships/hyperlink" Target="https://google.com/?search=blablabla&amp;lang=fr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2.2/topics/http/views/" TargetMode="External"/><Relationship Id="rId2" Type="http://schemas.openxmlformats.org/officeDocument/2006/relationships/hyperlink" Target="https://docs.djangoproject.com/en/2.2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2.2/topics/http/views/" TargetMode="External"/><Relationship Id="rId2" Type="http://schemas.openxmlformats.org/officeDocument/2006/relationships/hyperlink" Target="https://docs.djangoproject.com/en/2.2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borgia-app/Borgia/blob/master/modules/views.py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2.2/topics/db/models/" TargetMode="External"/><Relationship Id="rId2" Type="http://schemas.openxmlformats.org/officeDocument/2006/relationships/hyperlink" Target="https://docs.djangoproject.com/en/2.2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docs.djangoproject.com/fr/2.2/topics/db/queries/" TargetMode="Externa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2.2/topics/db/models/" TargetMode="External"/><Relationship Id="rId2" Type="http://schemas.openxmlformats.org/officeDocument/2006/relationships/hyperlink" Target="https://docs.djangoproject.com/en/2.2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djangoproject.com/en/2.2/topics/forms/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djangoproject.com/en/2.2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djangoproject.com/en/2.2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2.2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fr.wikipedia.org/wiki/Python_(langage)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7" Type="http://schemas.microsoft.com/office/2007/relationships/hdphoto" Target="../media/hdphoto2.wdp"/><Relationship Id="rId2" Type="http://schemas.openxmlformats.org/officeDocument/2006/relationships/hyperlink" Target="https://fr.wikipedia.org/wiki/Python_(langage)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hyperlink" Target="https://fr.wikipedia.org/wiki/Python_(langage)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7" Type="http://schemas.microsoft.com/office/2007/relationships/hdphoto" Target="../media/hdphoto2.wdp"/><Relationship Id="rId2" Type="http://schemas.openxmlformats.org/officeDocument/2006/relationships/hyperlink" Target="https://fr.wikipedia.org/wiki/Python_(langage)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hyperlink" Target="https://fr.wikipedia.org/wiki/Python_(langage)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hyperlink" Target="https://fr.wikipedia.org/wiki/Python_(langage)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.png"/><Relationship Id="rId4" Type="http://schemas.openxmlformats.org/officeDocument/2006/relationships/hyperlink" Target="http://sametmax.com/le-pep8-en-resum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hyperlink" Target="https://fr.wikipedia.org/wiki/Python_(langage)" TargetMode="Externa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hyperlink" Target="https://fr.wikipedia.org/wiki/Python_(langage)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docs.djangoproject.com/en/2.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F8C963-151C-C745-AE55-2956A73B97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>
                <a:latin typeface="+mn-lt"/>
              </a:rPr>
              <a:t>Introduction - Borgia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Chapitre 1 – Python, Django, HTML JINJA, CSS, JS</a:t>
            </a:r>
          </a:p>
        </p:txBody>
      </p:sp>
    </p:spTree>
    <p:extLst>
      <p:ext uri="{BB962C8B-B14F-4D97-AF65-F5344CB8AC3E}">
        <p14:creationId xmlns:p14="http://schemas.microsoft.com/office/powerpoint/2010/main" val="783496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AE3A8F6B-809A-4A47-84DB-8C5365A4AB44}"/>
              </a:ext>
            </a:extLst>
          </p:cNvPr>
          <p:cNvSpPr/>
          <p:nvPr/>
        </p:nvSpPr>
        <p:spPr>
          <a:xfrm>
            <a:off x="1648690" y="2073934"/>
            <a:ext cx="8727059" cy="439613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8633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Le fonctionnement </a:t>
            </a:r>
            <a:r>
              <a:rPr lang="fr-FR" sz="3600" b="1" dirty="0"/>
              <a:t>MVC</a:t>
            </a:r>
          </a:p>
          <a:p>
            <a:r>
              <a:rPr lang="fr-FR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 </a:t>
            </a:r>
            <a:r>
              <a:rPr lang="fr-FR" sz="24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View</a:t>
            </a:r>
            <a:r>
              <a:rPr lang="fr-FR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Controller</a:t>
            </a:r>
            <a:endParaRPr lang="fr-FR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7820128" y="889566"/>
            <a:ext cx="3953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https://docs.djangoproject.com/en/2.2/</a:t>
            </a:r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39FA7E4-7EC4-0B40-89F1-825F15CAF7EC}"/>
              </a:ext>
            </a:extLst>
          </p:cNvPr>
          <p:cNvSpPr/>
          <p:nvPr/>
        </p:nvSpPr>
        <p:spPr>
          <a:xfrm>
            <a:off x="1816250" y="4019773"/>
            <a:ext cx="1688950" cy="646330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Url</a:t>
            </a:r>
          </a:p>
          <a:p>
            <a:pPr algn="ctr"/>
            <a:r>
              <a:rPr lang="fr-FR" i="1" dirty="0">
                <a:solidFill>
                  <a:srgbClr val="FF0000"/>
                </a:solidFill>
              </a:rPr>
              <a:t>Fichiers </a:t>
            </a:r>
            <a:r>
              <a:rPr lang="fr-FR" i="1" dirty="0" err="1">
                <a:solidFill>
                  <a:srgbClr val="FF0000"/>
                </a:solidFill>
              </a:rPr>
              <a:t>urls.py</a:t>
            </a:r>
            <a:endParaRPr lang="fr-FR" i="1" dirty="0">
              <a:solidFill>
                <a:srgbClr val="FF0000"/>
              </a:solidFill>
            </a:endParaRP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26EE9748-34B2-174C-96C3-C4F1EB5E4B8D}"/>
              </a:ext>
            </a:extLst>
          </p:cNvPr>
          <p:cNvSpPr/>
          <p:nvPr/>
        </p:nvSpPr>
        <p:spPr>
          <a:xfrm>
            <a:off x="4469354" y="2362899"/>
            <a:ext cx="2085190" cy="646330"/>
          </a:xfrm>
          <a:prstGeom prst="round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00B050"/>
                </a:solidFill>
              </a:rPr>
              <a:t>Models</a:t>
            </a:r>
            <a:endParaRPr lang="fr-FR" dirty="0">
              <a:solidFill>
                <a:srgbClr val="00B050"/>
              </a:solidFill>
            </a:endParaRPr>
          </a:p>
          <a:p>
            <a:pPr algn="ctr"/>
            <a:r>
              <a:rPr lang="fr-FR" i="1" dirty="0">
                <a:solidFill>
                  <a:srgbClr val="00B050"/>
                </a:solidFill>
              </a:rPr>
              <a:t>Fichiers </a:t>
            </a:r>
            <a:r>
              <a:rPr lang="fr-FR" i="1" dirty="0" err="1">
                <a:solidFill>
                  <a:srgbClr val="00B050"/>
                </a:solidFill>
              </a:rPr>
              <a:t>models.py</a:t>
            </a:r>
            <a:endParaRPr lang="fr-FR" i="1" dirty="0">
              <a:solidFill>
                <a:srgbClr val="00B050"/>
              </a:solidFill>
            </a:endParaRP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51EFAA38-5638-7D48-B9ED-84BC39CBBCF0}"/>
              </a:ext>
            </a:extLst>
          </p:cNvPr>
          <p:cNvSpPr/>
          <p:nvPr/>
        </p:nvSpPr>
        <p:spPr>
          <a:xfrm>
            <a:off x="4469354" y="5655140"/>
            <a:ext cx="2085190" cy="646330"/>
          </a:xfrm>
          <a:prstGeom prst="round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00B050"/>
                </a:solidFill>
              </a:rPr>
              <a:t>Forms</a:t>
            </a:r>
            <a:endParaRPr lang="fr-FR" dirty="0">
              <a:solidFill>
                <a:srgbClr val="00B050"/>
              </a:solidFill>
            </a:endParaRPr>
          </a:p>
          <a:p>
            <a:pPr algn="ctr"/>
            <a:r>
              <a:rPr lang="fr-FR" i="1" dirty="0">
                <a:solidFill>
                  <a:srgbClr val="00B050"/>
                </a:solidFill>
              </a:rPr>
              <a:t>Fichiers </a:t>
            </a:r>
            <a:r>
              <a:rPr lang="fr-FR" i="1" dirty="0" err="1">
                <a:solidFill>
                  <a:srgbClr val="00B050"/>
                </a:solidFill>
              </a:rPr>
              <a:t>forms</a:t>
            </a:r>
            <a:endParaRPr lang="fr-FR" i="1" dirty="0">
              <a:solidFill>
                <a:srgbClr val="00B050"/>
              </a:solidFill>
            </a:endParaRP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DDD0CAF1-5034-B04E-BF81-4F1996CCE34E}"/>
              </a:ext>
            </a:extLst>
          </p:cNvPr>
          <p:cNvSpPr/>
          <p:nvPr/>
        </p:nvSpPr>
        <p:spPr>
          <a:xfrm>
            <a:off x="4568414" y="4012604"/>
            <a:ext cx="1887070" cy="646330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FF0000"/>
                </a:solidFill>
              </a:rPr>
              <a:t>View</a:t>
            </a:r>
            <a:endParaRPr lang="fr-FR" dirty="0">
              <a:solidFill>
                <a:srgbClr val="FF0000"/>
              </a:solidFill>
            </a:endParaRPr>
          </a:p>
          <a:p>
            <a:pPr algn="ctr"/>
            <a:r>
              <a:rPr lang="fr-FR" i="1" dirty="0">
                <a:solidFill>
                  <a:srgbClr val="FF0000"/>
                </a:solidFill>
              </a:rPr>
              <a:t>Fichiers </a:t>
            </a:r>
            <a:r>
              <a:rPr lang="fr-FR" i="1" dirty="0" err="1">
                <a:solidFill>
                  <a:srgbClr val="FF0000"/>
                </a:solidFill>
              </a:rPr>
              <a:t>views.py</a:t>
            </a:r>
            <a:endParaRPr lang="fr-FR" i="1" dirty="0">
              <a:solidFill>
                <a:srgbClr val="FF0000"/>
              </a:solidFill>
            </a:endParaRP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8DF409F1-E939-6547-8316-D1AF01124D62}"/>
              </a:ext>
            </a:extLst>
          </p:cNvPr>
          <p:cNvSpPr/>
          <p:nvPr/>
        </p:nvSpPr>
        <p:spPr>
          <a:xfrm>
            <a:off x="7936453" y="3896039"/>
            <a:ext cx="2143462" cy="879459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Template</a:t>
            </a:r>
          </a:p>
          <a:p>
            <a:pPr algn="ctr"/>
            <a:r>
              <a:rPr lang="fr-FR" i="1" dirty="0">
                <a:solidFill>
                  <a:srgbClr val="FF0000"/>
                </a:solidFill>
              </a:rPr>
              <a:t>Dossiers </a:t>
            </a:r>
            <a:r>
              <a:rPr lang="fr-FR" i="1" dirty="0" err="1">
                <a:solidFill>
                  <a:srgbClr val="FF0000"/>
                </a:solidFill>
              </a:rPr>
              <a:t>templates</a:t>
            </a:r>
            <a:endParaRPr lang="fr-FR" i="1" dirty="0">
              <a:solidFill>
                <a:srgbClr val="FF0000"/>
              </a:solidFill>
            </a:endParaRPr>
          </a:p>
          <a:p>
            <a:pPr algn="ctr"/>
            <a:r>
              <a:rPr lang="fr-FR" i="1" dirty="0">
                <a:solidFill>
                  <a:srgbClr val="FF0000"/>
                </a:solidFill>
              </a:rPr>
              <a:t>Fichiers .html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617464C7-4A3A-D844-A676-CC58F4BD0215}"/>
              </a:ext>
            </a:extLst>
          </p:cNvPr>
          <p:cNvSpPr/>
          <p:nvPr/>
        </p:nvSpPr>
        <p:spPr>
          <a:xfrm>
            <a:off x="8064649" y="2362899"/>
            <a:ext cx="1887070" cy="646330"/>
          </a:xfrm>
          <a:prstGeom prst="round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Styles</a:t>
            </a:r>
          </a:p>
          <a:p>
            <a:pPr algn="ctr"/>
            <a:r>
              <a:rPr lang="fr-FR" i="1" dirty="0">
                <a:solidFill>
                  <a:srgbClr val="00B050"/>
                </a:solidFill>
              </a:rPr>
              <a:t>Fichiers .</a:t>
            </a:r>
            <a:r>
              <a:rPr lang="fr-FR" i="1" dirty="0" err="1">
                <a:solidFill>
                  <a:srgbClr val="00B050"/>
                </a:solidFill>
              </a:rPr>
              <a:t>css</a:t>
            </a:r>
            <a:endParaRPr lang="fr-FR" i="1" dirty="0">
              <a:solidFill>
                <a:srgbClr val="00B050"/>
              </a:solidFill>
            </a:endParaRP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BCCD3B67-8999-4A4E-99E2-DE8AFCE80EA9}"/>
              </a:ext>
            </a:extLst>
          </p:cNvPr>
          <p:cNvSpPr/>
          <p:nvPr/>
        </p:nvSpPr>
        <p:spPr>
          <a:xfrm>
            <a:off x="8064649" y="5655140"/>
            <a:ext cx="1887070" cy="646330"/>
          </a:xfrm>
          <a:prstGeom prst="round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Scripts</a:t>
            </a:r>
          </a:p>
          <a:p>
            <a:pPr algn="ctr"/>
            <a:r>
              <a:rPr lang="fr-FR" i="1" dirty="0">
                <a:solidFill>
                  <a:srgbClr val="00B050"/>
                </a:solidFill>
              </a:rPr>
              <a:t>Fichiers .</a:t>
            </a:r>
            <a:r>
              <a:rPr lang="fr-FR" i="1" dirty="0" err="1">
                <a:solidFill>
                  <a:srgbClr val="00B050"/>
                </a:solidFill>
              </a:rPr>
              <a:t>js</a:t>
            </a:r>
            <a:endParaRPr lang="fr-FR" i="1" dirty="0">
              <a:solidFill>
                <a:srgbClr val="00B050"/>
              </a:solidFill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0A8EA2C-9DCA-3045-B992-7670A05022B1}"/>
              </a:ext>
            </a:extLst>
          </p:cNvPr>
          <p:cNvCxnSpPr>
            <a:stCxn id="4" idx="3"/>
            <a:endCxn id="24" idx="1"/>
          </p:cNvCxnSpPr>
          <p:nvPr/>
        </p:nvCxnSpPr>
        <p:spPr>
          <a:xfrm flipV="1">
            <a:off x="3505200" y="4335769"/>
            <a:ext cx="1063214" cy="71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A40DD944-B191-934D-B047-0321718EDD3F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6455484" y="4335769"/>
            <a:ext cx="14809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5E0CCF31-4ABC-9745-8665-21D0A50F3E43}"/>
              </a:ext>
            </a:extLst>
          </p:cNvPr>
          <p:cNvCxnSpPr>
            <a:cxnSpLocks/>
          </p:cNvCxnSpPr>
          <p:nvPr/>
        </p:nvCxnSpPr>
        <p:spPr>
          <a:xfrm flipV="1">
            <a:off x="5199977" y="3009229"/>
            <a:ext cx="0" cy="1003375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5E8A6520-07AB-334D-87E2-B96CB2E6378D}"/>
              </a:ext>
            </a:extLst>
          </p:cNvPr>
          <p:cNvCxnSpPr>
            <a:cxnSpLocks/>
          </p:cNvCxnSpPr>
          <p:nvPr/>
        </p:nvCxnSpPr>
        <p:spPr>
          <a:xfrm>
            <a:off x="5791648" y="3012813"/>
            <a:ext cx="0" cy="996206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BFDC368-0FC8-474C-BA36-74D79BE5EA5D}"/>
              </a:ext>
            </a:extLst>
          </p:cNvPr>
          <p:cNvCxnSpPr>
            <a:cxnSpLocks/>
          </p:cNvCxnSpPr>
          <p:nvPr/>
        </p:nvCxnSpPr>
        <p:spPr>
          <a:xfrm flipV="1">
            <a:off x="5784924" y="4658934"/>
            <a:ext cx="0" cy="1003375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98D53BD-0916-A047-AE5E-E48989504F48}"/>
              </a:ext>
            </a:extLst>
          </p:cNvPr>
          <p:cNvCxnSpPr>
            <a:cxnSpLocks/>
          </p:cNvCxnSpPr>
          <p:nvPr/>
        </p:nvCxnSpPr>
        <p:spPr>
          <a:xfrm>
            <a:off x="5199977" y="4666103"/>
            <a:ext cx="0" cy="996206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3406525-2ACF-8748-8ADA-B376F5870959}"/>
              </a:ext>
            </a:extLst>
          </p:cNvPr>
          <p:cNvCxnSpPr>
            <a:cxnSpLocks/>
          </p:cNvCxnSpPr>
          <p:nvPr/>
        </p:nvCxnSpPr>
        <p:spPr>
          <a:xfrm flipV="1">
            <a:off x="8690385" y="3009230"/>
            <a:ext cx="0" cy="886809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4A0286FC-1088-3F4F-8ABD-B37329871F6E}"/>
              </a:ext>
            </a:extLst>
          </p:cNvPr>
          <p:cNvCxnSpPr>
            <a:cxnSpLocks/>
          </p:cNvCxnSpPr>
          <p:nvPr/>
        </p:nvCxnSpPr>
        <p:spPr>
          <a:xfrm>
            <a:off x="9282056" y="3012813"/>
            <a:ext cx="0" cy="883226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12B8014-2D1E-7F4A-8B33-DBD721278038}"/>
              </a:ext>
            </a:extLst>
          </p:cNvPr>
          <p:cNvCxnSpPr>
            <a:cxnSpLocks/>
          </p:cNvCxnSpPr>
          <p:nvPr/>
        </p:nvCxnSpPr>
        <p:spPr>
          <a:xfrm flipV="1">
            <a:off x="9275332" y="4775498"/>
            <a:ext cx="6724" cy="886812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41589BD0-59DD-A840-888B-ED84E3A2CBB4}"/>
              </a:ext>
            </a:extLst>
          </p:cNvPr>
          <p:cNvCxnSpPr>
            <a:cxnSpLocks/>
          </p:cNvCxnSpPr>
          <p:nvPr/>
        </p:nvCxnSpPr>
        <p:spPr>
          <a:xfrm>
            <a:off x="8690385" y="4775498"/>
            <a:ext cx="0" cy="886811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B4A276BC-EB3C-BC48-86DD-EE28713D4FE1}"/>
              </a:ext>
            </a:extLst>
          </p:cNvPr>
          <p:cNvSpPr txBox="1"/>
          <p:nvPr/>
        </p:nvSpPr>
        <p:spPr>
          <a:xfrm>
            <a:off x="3561131" y="3968699"/>
            <a:ext cx="95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Redirige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66791B9C-388B-3D44-B2E6-7077BA704CB8}"/>
              </a:ext>
            </a:extLst>
          </p:cNvPr>
          <p:cNvSpPr txBox="1"/>
          <p:nvPr/>
        </p:nvSpPr>
        <p:spPr>
          <a:xfrm>
            <a:off x="6719942" y="3966436"/>
            <a:ext cx="104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Construit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34D2D4C3-EF43-3247-827F-8DF151D7FA57}"/>
              </a:ext>
            </a:extLst>
          </p:cNvPr>
          <p:cNvSpPr txBox="1"/>
          <p:nvPr/>
        </p:nvSpPr>
        <p:spPr>
          <a:xfrm>
            <a:off x="10517453" y="4428608"/>
            <a:ext cx="998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Réponds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E51EF30F-3884-3B43-BC66-E9D85E554736}"/>
              </a:ext>
            </a:extLst>
          </p:cNvPr>
          <p:cNvSpPr txBox="1"/>
          <p:nvPr/>
        </p:nvSpPr>
        <p:spPr>
          <a:xfrm>
            <a:off x="373186" y="4358172"/>
            <a:ext cx="1156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Demande</a:t>
            </a:r>
          </a:p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 /login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35CB685E-1EEC-8F4A-80F0-A245405337CC}"/>
              </a:ext>
            </a:extLst>
          </p:cNvPr>
          <p:cNvSpPr txBox="1"/>
          <p:nvPr/>
        </p:nvSpPr>
        <p:spPr>
          <a:xfrm>
            <a:off x="7851337" y="327155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Stylise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1EFCF23C-B1E3-5C49-A527-ACD8B7022858}"/>
              </a:ext>
            </a:extLst>
          </p:cNvPr>
          <p:cNvSpPr txBox="1"/>
          <p:nvPr/>
        </p:nvSpPr>
        <p:spPr>
          <a:xfrm>
            <a:off x="7594301" y="5015979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Dynamise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A287A0F-2970-DE4E-B7CE-3CC15BB238BC}"/>
              </a:ext>
            </a:extLst>
          </p:cNvPr>
          <p:cNvSpPr txBox="1"/>
          <p:nvPr/>
        </p:nvSpPr>
        <p:spPr>
          <a:xfrm>
            <a:off x="3822874" y="3182174"/>
            <a:ext cx="138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Gère les</a:t>
            </a:r>
          </a:p>
          <a:p>
            <a:pPr algn="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informations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3BB4BF1C-7ED6-394C-90F0-D95F432435E7}"/>
              </a:ext>
            </a:extLst>
          </p:cNvPr>
          <p:cNvSpPr txBox="1"/>
          <p:nvPr/>
        </p:nvSpPr>
        <p:spPr>
          <a:xfrm>
            <a:off x="3732400" y="4788406"/>
            <a:ext cx="1463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Construit</a:t>
            </a:r>
          </a:p>
          <a:p>
            <a:pPr algn="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 formulaire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1A2D86C8-E8CD-AD40-BDFC-34C54B92F9C1}"/>
              </a:ext>
            </a:extLst>
          </p:cNvPr>
          <p:cNvSpPr/>
          <p:nvPr/>
        </p:nvSpPr>
        <p:spPr>
          <a:xfrm>
            <a:off x="105061" y="3173937"/>
            <a:ext cx="1429869" cy="722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Navigateur internet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328340E2-1CD1-BB4C-B8D2-1570F9156C5E}"/>
              </a:ext>
            </a:extLst>
          </p:cNvPr>
          <p:cNvSpPr/>
          <p:nvPr/>
        </p:nvSpPr>
        <p:spPr>
          <a:xfrm>
            <a:off x="10657070" y="3173937"/>
            <a:ext cx="1429869" cy="722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Navigateur internet</a:t>
            </a:r>
          </a:p>
        </p:txBody>
      </p:sp>
      <p:cxnSp>
        <p:nvCxnSpPr>
          <p:cNvPr id="63" name="Connecteur en angle 62">
            <a:extLst>
              <a:ext uri="{FF2B5EF4-FFF2-40B4-BE49-F238E27FC236}">
                <a16:creationId xmlns:a16="http://schemas.microsoft.com/office/drawing/2014/main" id="{5DE7918E-DC01-7A44-B9B9-E4B929F96922}"/>
              </a:ext>
            </a:extLst>
          </p:cNvPr>
          <p:cNvCxnSpPr>
            <a:stCxn id="59" idx="2"/>
            <a:endCxn id="4" idx="1"/>
          </p:cNvCxnSpPr>
          <p:nvPr/>
        </p:nvCxnSpPr>
        <p:spPr>
          <a:xfrm rot="16200000" flipH="1">
            <a:off x="1094674" y="3621361"/>
            <a:ext cx="446899" cy="99625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en angle 63">
            <a:extLst>
              <a:ext uri="{FF2B5EF4-FFF2-40B4-BE49-F238E27FC236}">
                <a16:creationId xmlns:a16="http://schemas.microsoft.com/office/drawing/2014/main" id="{B4BC024B-71A1-D245-8724-F7FDEA3B8CEC}"/>
              </a:ext>
            </a:extLst>
          </p:cNvPr>
          <p:cNvCxnSpPr>
            <a:cxnSpLocks/>
            <a:stCxn id="25" idx="3"/>
            <a:endCxn id="61" idx="2"/>
          </p:cNvCxnSpPr>
          <p:nvPr/>
        </p:nvCxnSpPr>
        <p:spPr>
          <a:xfrm flipV="1">
            <a:off x="10079915" y="3896039"/>
            <a:ext cx="1292090" cy="4397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C6ED9AAC-0546-4746-B04C-19D323916BDC}"/>
              </a:ext>
            </a:extLst>
          </p:cNvPr>
          <p:cNvSpPr txBox="1"/>
          <p:nvPr/>
        </p:nvSpPr>
        <p:spPr>
          <a:xfrm>
            <a:off x="1709374" y="2114717"/>
            <a:ext cx="164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Serveur Django</a:t>
            </a:r>
          </a:p>
        </p:txBody>
      </p:sp>
      <p:pic>
        <p:nvPicPr>
          <p:cNvPr id="38" name="Image 37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3" y="252929"/>
            <a:ext cx="1123717" cy="46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17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90500" y="4537273"/>
            <a:ext cx="1172180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86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Des </a:t>
            </a:r>
            <a:r>
              <a:rPr lang="fr-FR" sz="3600" b="1" dirty="0" err="1"/>
              <a:t>urls</a:t>
            </a:r>
            <a:r>
              <a:rPr lang="fr-FR" sz="3600" dirty="0"/>
              <a:t> qui redirigent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6674079" y="876868"/>
            <a:ext cx="55179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dirty="0">
                <a:hlinkClick r:id="rId2"/>
              </a:rPr>
              <a:t>https://docs.djangoproject.com/en/2.2/</a:t>
            </a:r>
            <a:endParaRPr lang="fr-FR" dirty="0"/>
          </a:p>
          <a:p>
            <a:pPr algn="r"/>
            <a:r>
              <a:rPr lang="fr-FR" dirty="0">
                <a:hlinkClick r:id="rId3"/>
              </a:rPr>
              <a:t>https://docs.djangoproject.com/en/2.2/topics/http/urls/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A467EBB-3FD8-9E4B-8A6D-5CD490A7C6CE}"/>
              </a:ext>
            </a:extLst>
          </p:cNvPr>
          <p:cNvSpPr txBox="1"/>
          <p:nvPr/>
        </p:nvSpPr>
        <p:spPr>
          <a:xfrm>
            <a:off x="279698" y="1603711"/>
            <a:ext cx="8369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/>
              <a:t>Traitent les demandes des clients en premier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En fonction de l’url, décide quelle vue doit travailler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Fichiers  « </a:t>
            </a:r>
            <a:r>
              <a:rPr lang="fr-FR" sz="2000" dirty="0" err="1"/>
              <a:t>urls.py</a:t>
            </a:r>
            <a:r>
              <a:rPr lang="fr-FR" sz="2000" dirty="0"/>
              <a:t> » dans chaque application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0C4AD7-8B09-DC40-8E7C-ABB7C8E85109}"/>
              </a:ext>
            </a:extLst>
          </p:cNvPr>
          <p:cNvSpPr txBox="1"/>
          <p:nvPr/>
        </p:nvSpPr>
        <p:spPr>
          <a:xfrm>
            <a:off x="279698" y="4537273"/>
            <a:ext cx="83694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Point sur les requêtes HTTP</a:t>
            </a:r>
          </a:p>
          <a:p>
            <a:endParaRPr lang="fr-FR" sz="2000" b="1" dirty="0"/>
          </a:p>
          <a:p>
            <a:r>
              <a:rPr lang="fr-FR" sz="2000" dirty="0"/>
              <a:t>Path</a:t>
            </a:r>
            <a:r>
              <a:rPr lang="fr-FR" sz="2000" b="1" dirty="0"/>
              <a:t> </a:t>
            </a:r>
            <a:r>
              <a:rPr lang="fr-FR" sz="2000" dirty="0">
                <a:solidFill>
                  <a:schemeClr val="accent1"/>
                </a:solidFill>
              </a:rPr>
              <a:t>/login, /shops/foyer, …</a:t>
            </a:r>
          </a:p>
          <a:p>
            <a:endParaRPr lang="fr-FR" sz="2000" b="1" dirty="0"/>
          </a:p>
          <a:p>
            <a:r>
              <a:rPr lang="fr-FR" sz="2000" dirty="0"/>
              <a:t>Types : GET, POST, DELETE, OPTION, …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GET : demande d’affichage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POST : demande de traitement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81F132D-F516-5C4D-935C-2807EE539BC4}"/>
              </a:ext>
            </a:extLst>
          </p:cNvPr>
          <p:cNvSpPr txBox="1"/>
          <p:nvPr/>
        </p:nvSpPr>
        <p:spPr>
          <a:xfrm>
            <a:off x="6096000" y="4537273"/>
            <a:ext cx="83694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Paramètres envoyés :</a:t>
            </a:r>
          </a:p>
          <a:p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/>
              <a:t>GET : directement dans l’url </a:t>
            </a:r>
          </a:p>
          <a:p>
            <a:pPr lvl="1"/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https://google.com?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search=blablabla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lang=fr</a:t>
            </a:r>
            <a:endParaRPr lang="fr-F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fr-F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000" dirty="0"/>
              <a:t>POST : dans le corps (body) de la requête</a:t>
            </a:r>
          </a:p>
          <a:p>
            <a:pPr lvl="1"/>
            <a:r>
              <a:rPr lang="fr-FR" sz="2000" dirty="0"/>
              <a:t>Plusieurs formats possibles : x-</a:t>
            </a:r>
            <a:r>
              <a:rPr lang="fr-FR" sz="2000" dirty="0" err="1"/>
              <a:t>form</a:t>
            </a:r>
            <a:r>
              <a:rPr lang="fr-FR" sz="2000" dirty="0"/>
              <a:t>-data, </a:t>
            </a:r>
            <a:r>
              <a:rPr lang="fr-FR" sz="2000" dirty="0" err="1"/>
              <a:t>json</a:t>
            </a:r>
            <a:r>
              <a:rPr lang="fr-FR" sz="2000" dirty="0"/>
              <a:t>, …</a:t>
            </a:r>
          </a:p>
          <a:p>
            <a:pPr marL="342900" indent="-342900">
              <a:buFontTx/>
              <a:buChar char="-"/>
            </a:pPr>
            <a:endParaRPr lang="fr-FR" sz="2000" b="1" dirty="0"/>
          </a:p>
          <a:p>
            <a:pPr marL="342900" indent="-342900">
              <a:buFontTx/>
              <a:buChar char="-"/>
            </a:pPr>
            <a:endParaRPr lang="fr-FR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39913A-A5F3-1B41-BA17-21D392B9D99B}"/>
              </a:ext>
            </a:extLst>
          </p:cNvPr>
          <p:cNvSpPr/>
          <p:nvPr/>
        </p:nvSpPr>
        <p:spPr>
          <a:xfrm>
            <a:off x="8053892" y="3176799"/>
            <a:ext cx="3858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5"/>
              </a:rPr>
              <a:t>https://github.com/borgia-app/Borgia/blob/master/borgia/urls.py</a:t>
            </a:r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653B6CF-9376-4A4F-AD46-A2CCEE4593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698" y="2870977"/>
            <a:ext cx="7487323" cy="1317828"/>
          </a:xfrm>
          <a:prstGeom prst="rect">
            <a:avLst/>
          </a:prstGeom>
        </p:spPr>
      </p:pic>
      <p:pic>
        <p:nvPicPr>
          <p:cNvPr id="11" name="Image 10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333" y="252929"/>
            <a:ext cx="1123717" cy="46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4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86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Des </a:t>
            </a:r>
            <a:r>
              <a:rPr lang="fr-FR" sz="3600" b="1" dirty="0"/>
              <a:t>vues</a:t>
            </a:r>
            <a:r>
              <a:rPr lang="fr-FR" sz="3600" dirty="0"/>
              <a:t> qui traitent 1/2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6372113" y="889566"/>
            <a:ext cx="56974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dirty="0">
                <a:hlinkClick r:id="rId2"/>
              </a:rPr>
              <a:t>https://docs.djangoproject.com/en/2.2/</a:t>
            </a:r>
            <a:endParaRPr lang="fr-FR" dirty="0"/>
          </a:p>
          <a:p>
            <a:pPr algn="r"/>
            <a:r>
              <a:rPr lang="fr-FR" dirty="0">
                <a:hlinkClick r:id="rId3"/>
              </a:rPr>
              <a:t>https://docs.djangoproject.com/en/2.2/topics/http/views/</a:t>
            </a:r>
            <a:endParaRPr lang="fr-FR" dirty="0"/>
          </a:p>
        </p:txBody>
      </p:sp>
      <p:pic>
        <p:nvPicPr>
          <p:cNvPr id="6" name="Image 5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33" y="252929"/>
            <a:ext cx="1123717" cy="46328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A467EBB-3FD8-9E4B-8A6D-5CD490A7C6CE}"/>
              </a:ext>
            </a:extLst>
          </p:cNvPr>
          <p:cNvSpPr txBox="1"/>
          <p:nvPr/>
        </p:nvSpPr>
        <p:spPr>
          <a:xfrm>
            <a:off x="279697" y="1652014"/>
            <a:ext cx="116170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Tx/>
              <a:buChar char="-"/>
            </a:pPr>
            <a:r>
              <a:rPr lang="fr-FR" sz="2000" dirty="0"/>
              <a:t>Reçoit les informations de la requête : type (GET, POST, …), paramètres, …</a:t>
            </a:r>
          </a:p>
          <a:p>
            <a:endParaRPr lang="fr-FR" sz="2400" b="1" dirty="0"/>
          </a:p>
          <a:p>
            <a:endParaRPr lang="fr-FR" sz="2400" b="1" dirty="0"/>
          </a:p>
          <a:p>
            <a:pPr marL="800100" lvl="1" indent="-342900">
              <a:buFontTx/>
              <a:buChar char="-"/>
            </a:pPr>
            <a:r>
              <a:rPr lang="fr-FR" sz="2000" dirty="0"/>
              <a:t>Effectue le traitement nécessaire …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Demande des modifications dans la base de données (voir page </a:t>
            </a:r>
            <a:r>
              <a:rPr lang="fr-FR" sz="2000" dirty="0" err="1"/>
              <a:t>Models</a:t>
            </a:r>
            <a:r>
              <a:rPr lang="fr-FR" sz="2000" dirty="0"/>
              <a:t>) 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 nécessaire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Demande de l’aide des formulaires (voir page </a:t>
            </a:r>
            <a:r>
              <a:rPr lang="fr-FR" sz="2000" dirty="0" err="1"/>
              <a:t>Forms</a:t>
            </a:r>
            <a:r>
              <a:rPr lang="fr-FR" sz="2000" dirty="0"/>
              <a:t>) 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 nécessaire</a:t>
            </a:r>
          </a:p>
          <a:p>
            <a:endParaRPr lang="fr-FR" sz="2400" b="1" dirty="0"/>
          </a:p>
          <a:p>
            <a:endParaRPr lang="fr-FR" sz="2400" b="1" dirty="0"/>
          </a:p>
          <a:p>
            <a:pPr marL="800100" lvl="1" indent="-342900">
              <a:buFontTx/>
              <a:buChar char="-"/>
            </a:pPr>
            <a:r>
              <a:rPr lang="fr-FR" sz="2000" dirty="0"/>
              <a:t>Etablit la liste des informations nécessaires pour la réponse</a:t>
            </a:r>
          </a:p>
          <a:p>
            <a:endParaRPr lang="fr-FR" sz="2000" dirty="0"/>
          </a:p>
          <a:p>
            <a:endParaRPr lang="fr-FR" sz="2400" b="1" dirty="0"/>
          </a:p>
          <a:p>
            <a:pPr marL="800100" lvl="1" indent="-342900">
              <a:buFontTx/>
              <a:buChar char="-"/>
            </a:pPr>
            <a:r>
              <a:rPr lang="fr-FR" sz="2000" dirty="0"/>
              <a:t>Construit une réponse, sur la base d’un </a:t>
            </a:r>
            <a:r>
              <a:rPr lang="fr-FR" sz="2000" dirty="0" err="1"/>
              <a:t>template</a:t>
            </a:r>
            <a:r>
              <a:rPr lang="fr-FR" sz="2000" dirty="0"/>
              <a:t> (voir page </a:t>
            </a:r>
            <a:r>
              <a:rPr lang="fr-FR" sz="2000" dirty="0" err="1"/>
              <a:t>Templates</a:t>
            </a:r>
            <a:r>
              <a:rPr lang="fr-FR" sz="2000" dirty="0"/>
              <a:t>) avec les informations établies</a:t>
            </a:r>
          </a:p>
          <a:p>
            <a:endParaRPr lang="fr-FR" sz="2000" dirty="0"/>
          </a:p>
          <a:p>
            <a:endParaRPr lang="fr-FR" sz="2400" b="1" dirty="0"/>
          </a:p>
          <a:p>
            <a:pPr marL="800100" lvl="1" indent="-342900">
              <a:buFontTx/>
              <a:buChar char="-"/>
            </a:pPr>
            <a:r>
              <a:rPr lang="fr-FR" sz="2000" dirty="0"/>
              <a:t>Renvoie la réponse au client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9CFEBE1-65E2-674A-9B68-329BAE1D43FC}"/>
              </a:ext>
            </a:extLst>
          </p:cNvPr>
          <p:cNvSpPr txBox="1"/>
          <p:nvPr/>
        </p:nvSpPr>
        <p:spPr>
          <a:xfrm>
            <a:off x="295275" y="16019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9B9BCF4-5AFF-F84C-92AA-9D0018CB7B62}"/>
              </a:ext>
            </a:extLst>
          </p:cNvPr>
          <p:cNvSpPr txBox="1"/>
          <p:nvPr/>
        </p:nvSpPr>
        <p:spPr>
          <a:xfrm>
            <a:off x="295275" y="292931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3BD21FC-A756-864E-AA88-7CAB3C287D8C}"/>
              </a:ext>
            </a:extLst>
          </p:cNvPr>
          <p:cNvSpPr txBox="1"/>
          <p:nvPr/>
        </p:nvSpPr>
        <p:spPr>
          <a:xfrm>
            <a:off x="322795" y="42567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3C33506-E270-204E-9F25-4A1A736C0A01}"/>
              </a:ext>
            </a:extLst>
          </p:cNvPr>
          <p:cNvSpPr txBox="1"/>
          <p:nvPr/>
        </p:nvSpPr>
        <p:spPr>
          <a:xfrm>
            <a:off x="328799" y="52319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4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E61D2C1-41F8-A048-91D6-92FDADEBFC88}"/>
              </a:ext>
            </a:extLst>
          </p:cNvPr>
          <p:cNvSpPr txBox="1"/>
          <p:nvPr/>
        </p:nvSpPr>
        <p:spPr>
          <a:xfrm>
            <a:off x="322795" y="624409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57561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86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Des </a:t>
            </a:r>
            <a:r>
              <a:rPr lang="fr-FR" sz="3600" b="1" dirty="0"/>
              <a:t>vues</a:t>
            </a:r>
            <a:r>
              <a:rPr lang="fr-FR" sz="3600" dirty="0"/>
              <a:t> qui traitent 2/2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6372113" y="889566"/>
            <a:ext cx="56974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dirty="0">
                <a:hlinkClick r:id="rId2"/>
              </a:rPr>
              <a:t>https://docs.djangoproject.com/en/2.2/</a:t>
            </a:r>
            <a:endParaRPr lang="fr-FR" dirty="0"/>
          </a:p>
          <a:p>
            <a:pPr algn="r"/>
            <a:r>
              <a:rPr lang="fr-FR" dirty="0">
                <a:hlinkClick r:id="rId3"/>
              </a:rPr>
              <a:t>https://docs.djangoproject.com/en/2.2/topics/http/views/</a:t>
            </a:r>
            <a:endParaRPr lang="fr-FR" dirty="0"/>
          </a:p>
        </p:txBody>
      </p:sp>
      <p:pic>
        <p:nvPicPr>
          <p:cNvPr id="6" name="Image 5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33" y="252929"/>
            <a:ext cx="1123717" cy="4632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9945787-D590-5040-BC33-86C1D0EC2F6B}"/>
              </a:ext>
            </a:extLst>
          </p:cNvPr>
          <p:cNvSpPr/>
          <p:nvPr/>
        </p:nvSpPr>
        <p:spPr>
          <a:xfrm>
            <a:off x="7566212" y="3105834"/>
            <a:ext cx="4299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5"/>
              </a:rPr>
              <a:t>https://github.com/borgia-app/Borgia/blob/master/modules/views.py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1826BE-4AFA-2C4B-A19D-0D3687258123}"/>
              </a:ext>
            </a:extLst>
          </p:cNvPr>
          <p:cNvSpPr txBox="1"/>
          <p:nvPr/>
        </p:nvSpPr>
        <p:spPr>
          <a:xfrm>
            <a:off x="279698" y="5322102"/>
            <a:ext cx="8369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/>
              <a:t>Fichiers  « </a:t>
            </a:r>
            <a:r>
              <a:rPr lang="fr-FR" sz="2000" dirty="0" err="1"/>
              <a:t>views.py</a:t>
            </a:r>
            <a:r>
              <a:rPr lang="fr-FR" sz="2000" dirty="0"/>
              <a:t> » dans chaque application</a:t>
            </a:r>
          </a:p>
        </p:txBody>
      </p:sp>
    </p:spTree>
    <p:extLst>
      <p:ext uri="{BB962C8B-B14F-4D97-AF65-F5344CB8AC3E}">
        <p14:creationId xmlns:p14="http://schemas.microsoft.com/office/powerpoint/2010/main" val="908330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863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Des </a:t>
            </a:r>
            <a:r>
              <a:rPr lang="fr-FR" sz="3600" b="1" dirty="0"/>
              <a:t>modèles</a:t>
            </a:r>
            <a:r>
              <a:rPr lang="fr-FR" sz="3600" dirty="0"/>
              <a:t> qui gèrent</a:t>
            </a:r>
          </a:p>
          <a:p>
            <a:r>
              <a:rPr lang="fr-FR" sz="3600" dirty="0"/>
              <a:t>l’information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6372113" y="889566"/>
            <a:ext cx="57108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dirty="0">
                <a:hlinkClick r:id="rId2"/>
              </a:rPr>
              <a:t>https://docs.djangoproject.com/en/2.2/</a:t>
            </a:r>
            <a:endParaRPr lang="fr-FR" dirty="0"/>
          </a:p>
          <a:p>
            <a:pPr algn="r"/>
            <a:r>
              <a:rPr lang="fr-FR" dirty="0">
                <a:hlinkClick r:id="rId3"/>
              </a:rPr>
              <a:t>https://docs.djangoproject.com/en/2.2/topics/db/models/</a:t>
            </a:r>
            <a:endParaRPr lang="fr-FR" dirty="0"/>
          </a:p>
        </p:txBody>
      </p:sp>
      <p:pic>
        <p:nvPicPr>
          <p:cNvPr id="6" name="Image 5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33" y="252929"/>
            <a:ext cx="1123717" cy="46328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F8B377B-D701-134E-B7A9-FEA0F1BABFBD}"/>
              </a:ext>
            </a:extLst>
          </p:cNvPr>
          <p:cNvSpPr txBox="1"/>
          <p:nvPr/>
        </p:nvSpPr>
        <p:spPr>
          <a:xfrm>
            <a:off x="-204395" y="2157708"/>
            <a:ext cx="48947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Tx/>
              <a:buChar char="-"/>
            </a:pPr>
            <a:r>
              <a:rPr lang="fr-FR" sz="2000" dirty="0"/>
              <a:t>Lien entre la base de données</a:t>
            </a:r>
          </a:p>
          <a:p>
            <a:pPr lvl="1"/>
            <a:r>
              <a:rPr lang="fr-FR" sz="2000" dirty="0"/>
              <a:t>      et le langage Python</a:t>
            </a:r>
          </a:p>
          <a:p>
            <a:pPr lvl="1"/>
            <a:endParaRPr lang="fr-FR" sz="2000" dirty="0"/>
          </a:p>
          <a:p>
            <a:pPr marL="800100" lvl="1" indent="-342900">
              <a:buFontTx/>
              <a:buChar char="-"/>
            </a:pPr>
            <a:r>
              <a:rPr lang="fr-FR" sz="2000" dirty="0"/>
              <a:t>Déclaration des attributs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Déclaration des liens entre modèles</a:t>
            </a:r>
          </a:p>
          <a:p>
            <a:pPr marL="800100" lvl="1" indent="-342900">
              <a:buFontTx/>
              <a:buChar char="-"/>
            </a:pPr>
            <a:endParaRPr lang="fr-FR" sz="2000" dirty="0"/>
          </a:p>
          <a:p>
            <a:pPr marL="800100" lvl="1" indent="-342900">
              <a:buFontTx/>
              <a:buChar char="-"/>
            </a:pPr>
            <a:r>
              <a:rPr lang="fr-FR" sz="2000" dirty="0"/>
              <a:t>ORM très complet</a:t>
            </a:r>
          </a:p>
          <a:p>
            <a:pPr lvl="1"/>
            <a:r>
              <a:rPr lang="fr-FR" sz="2000" dirty="0"/>
              <a:t>      Création, mise à jour, suppression, </a:t>
            </a:r>
          </a:p>
          <a:p>
            <a:pPr lvl="1"/>
            <a:endParaRPr lang="fr-FR" sz="2000" dirty="0"/>
          </a:p>
          <a:p>
            <a:pPr marL="800100" lvl="1" indent="-342900">
              <a:buFontTx/>
              <a:buChar char="-"/>
            </a:pPr>
            <a:r>
              <a:rPr lang="fr-FR" sz="2000" dirty="0"/>
              <a:t>Gestion des migrations</a:t>
            </a:r>
          </a:p>
          <a:p>
            <a:pPr marL="800100" lvl="1" indent="-342900">
              <a:buFontTx/>
              <a:buChar char="-"/>
            </a:pPr>
            <a:endParaRPr lang="fr-FR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9BCE3A-02FE-0C48-A1A3-FF7588C40A87}"/>
              </a:ext>
            </a:extLst>
          </p:cNvPr>
          <p:cNvSpPr/>
          <p:nvPr/>
        </p:nvSpPr>
        <p:spPr>
          <a:xfrm>
            <a:off x="619018" y="5269385"/>
            <a:ext cx="34258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5"/>
              </a:rPr>
              <a:t>https://docs.djangoproject.com/fr/2.2/topics/db/queries/</a:t>
            </a:r>
            <a:endParaRPr lang="fr-FR" dirty="0"/>
          </a:p>
        </p:txBody>
      </p:sp>
      <p:pic>
        <p:nvPicPr>
          <p:cNvPr id="11" name="Image 10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6173CCF1-64D7-D447-A70A-489E142A53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8288" y="2372539"/>
            <a:ext cx="6863380" cy="3292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7FEA48FF-6256-974E-BB93-AAD63C33D762}"/>
              </a:ext>
            </a:extLst>
          </p:cNvPr>
          <p:cNvSpPr txBox="1"/>
          <p:nvPr/>
        </p:nvSpPr>
        <p:spPr>
          <a:xfrm>
            <a:off x="193637" y="6177834"/>
            <a:ext cx="8369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/>
              <a:t>Fichiers  « </a:t>
            </a:r>
            <a:r>
              <a:rPr lang="fr-FR" sz="2000" dirty="0" err="1"/>
              <a:t>models.py</a:t>
            </a:r>
            <a:r>
              <a:rPr lang="fr-FR" sz="2000" dirty="0"/>
              <a:t> » dans chaque application</a:t>
            </a:r>
          </a:p>
        </p:txBody>
      </p:sp>
    </p:spTree>
    <p:extLst>
      <p:ext uri="{BB962C8B-B14F-4D97-AF65-F5344CB8AC3E}">
        <p14:creationId xmlns:p14="http://schemas.microsoft.com/office/powerpoint/2010/main" val="1637981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5916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Des </a:t>
            </a:r>
            <a:r>
              <a:rPr lang="fr-FR" sz="3600" b="1" dirty="0" err="1"/>
              <a:t>forms</a:t>
            </a:r>
            <a:r>
              <a:rPr lang="fr-FR" sz="3600" dirty="0"/>
              <a:t> pour la relation avec l’utilisateur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6372113" y="889566"/>
            <a:ext cx="57108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dirty="0">
                <a:hlinkClick r:id="rId2"/>
              </a:rPr>
              <a:t>https://docs.djangoproject.com/en/2.2/</a:t>
            </a:r>
            <a:endParaRPr lang="fr-FR" dirty="0"/>
          </a:p>
          <a:p>
            <a:pPr algn="r"/>
            <a:r>
              <a:rPr lang="fr-FR" dirty="0">
                <a:hlinkClick r:id="rId3"/>
              </a:rPr>
              <a:t>https://docs.djangoproject.com/en/2.2/topics/db/models/</a:t>
            </a:r>
            <a:endParaRPr lang="fr-FR" dirty="0"/>
          </a:p>
        </p:txBody>
      </p:sp>
      <p:pic>
        <p:nvPicPr>
          <p:cNvPr id="6" name="Image 5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33" y="252929"/>
            <a:ext cx="1123717" cy="46328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F8B377B-D701-134E-B7A9-FEA0F1BABFBD}"/>
              </a:ext>
            </a:extLst>
          </p:cNvPr>
          <p:cNvSpPr txBox="1"/>
          <p:nvPr/>
        </p:nvSpPr>
        <p:spPr>
          <a:xfrm>
            <a:off x="-204395" y="2157708"/>
            <a:ext cx="48947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Tx/>
              <a:buChar char="-"/>
            </a:pPr>
            <a:r>
              <a:rPr lang="fr-FR" sz="2000" dirty="0"/>
              <a:t>Création simplifiée de formulaires</a:t>
            </a:r>
          </a:p>
          <a:p>
            <a:pPr marL="800100" lvl="1" indent="-342900">
              <a:buFontTx/>
              <a:buChar char="-"/>
            </a:pPr>
            <a:endParaRPr lang="fr-FR" sz="2000" dirty="0"/>
          </a:p>
          <a:p>
            <a:pPr marL="800100" lvl="1" indent="-342900">
              <a:buFontTx/>
              <a:buChar char="-"/>
            </a:pPr>
            <a:r>
              <a:rPr lang="fr-FR" sz="2000" dirty="0"/>
              <a:t>Gestion simplifiée</a:t>
            </a:r>
          </a:p>
          <a:p>
            <a:pPr marL="800100" lvl="1" indent="-342900">
              <a:buFontTx/>
              <a:buChar char="-"/>
            </a:pPr>
            <a:endParaRPr lang="fr-FR" sz="20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FEA48FF-6256-974E-BB93-AAD63C33D762}"/>
              </a:ext>
            </a:extLst>
          </p:cNvPr>
          <p:cNvSpPr txBox="1"/>
          <p:nvPr/>
        </p:nvSpPr>
        <p:spPr>
          <a:xfrm>
            <a:off x="279698" y="6137005"/>
            <a:ext cx="8369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/>
              <a:t>Fichiers  « </a:t>
            </a:r>
            <a:r>
              <a:rPr lang="fr-FR" sz="2000" dirty="0" err="1"/>
              <a:t>forms.py</a:t>
            </a:r>
            <a:r>
              <a:rPr lang="fr-FR" sz="2000" dirty="0"/>
              <a:t> » dans chaque application</a:t>
            </a:r>
          </a:p>
        </p:txBody>
      </p:sp>
      <p:pic>
        <p:nvPicPr>
          <p:cNvPr id="5" name="Image 4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D8F82586-8AC0-2847-9F67-9C2C329226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4980" y="2197773"/>
            <a:ext cx="6052916" cy="3477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B97341-B036-1543-BD33-F9110A29AEA9}"/>
              </a:ext>
            </a:extLst>
          </p:cNvPr>
          <p:cNvSpPr/>
          <p:nvPr/>
        </p:nvSpPr>
        <p:spPr>
          <a:xfrm>
            <a:off x="279698" y="3481147"/>
            <a:ext cx="5233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6"/>
              </a:rPr>
              <a:t>https://docs.djangoproject.com/en/2.2/topics/forms/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729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86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Des </a:t>
            </a:r>
            <a:r>
              <a:rPr lang="fr-FR" sz="3600" b="1" dirty="0" err="1"/>
              <a:t>templates</a:t>
            </a:r>
            <a:r>
              <a:rPr lang="fr-FR" sz="3600" dirty="0"/>
              <a:t> qui affichent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7820128" y="889566"/>
            <a:ext cx="3953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https://docs.djangoproject.com/en/2.2/</a:t>
            </a:r>
            <a:endParaRPr lang="fr-FR" dirty="0"/>
          </a:p>
        </p:txBody>
      </p:sp>
      <p:pic>
        <p:nvPicPr>
          <p:cNvPr id="6" name="Image 5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3" y="252929"/>
            <a:ext cx="1123717" cy="463287"/>
          </a:xfrm>
          <a:prstGeom prst="rect">
            <a:avLst/>
          </a:prstGeom>
        </p:spPr>
      </p:pic>
      <p:pic>
        <p:nvPicPr>
          <p:cNvPr id="5" name="Image 4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D877EC3-A9F4-8245-83B5-7881610AF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231" y="1742209"/>
            <a:ext cx="5613902" cy="45253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02CB0B5-5009-7146-927C-FDC10095CD5B}"/>
              </a:ext>
            </a:extLst>
          </p:cNvPr>
          <p:cNvSpPr txBox="1"/>
          <p:nvPr/>
        </p:nvSpPr>
        <p:spPr>
          <a:xfrm>
            <a:off x="-86064" y="1742209"/>
            <a:ext cx="603277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Tx/>
              <a:buChar char="-"/>
            </a:pPr>
            <a:r>
              <a:rPr lang="fr-FR" sz="2000" dirty="0"/>
              <a:t>Base en HTML, CSS et JS</a:t>
            </a:r>
          </a:p>
          <a:p>
            <a:pPr marL="800100" lvl="1" indent="-342900">
              <a:buFontTx/>
              <a:buChar char="-"/>
            </a:pPr>
            <a:endParaRPr lang="fr-FR" sz="2000" dirty="0"/>
          </a:p>
          <a:p>
            <a:pPr marL="800100" lvl="1" indent="-342900">
              <a:buFontTx/>
              <a:buChar char="-"/>
            </a:pPr>
            <a:r>
              <a:rPr lang="fr-FR" sz="2000" dirty="0" err="1"/>
              <a:t>Populé</a:t>
            </a:r>
            <a:r>
              <a:rPr lang="fr-FR" sz="2000" dirty="0"/>
              <a:t> avec les infos des </a:t>
            </a:r>
            <a:r>
              <a:rPr lang="fr-FR" sz="2000" dirty="0" err="1"/>
              <a:t>views</a:t>
            </a:r>
            <a:endParaRPr lang="fr-FR" sz="2000" dirty="0"/>
          </a:p>
          <a:p>
            <a:pPr marL="800100" lvl="1" indent="-342900">
              <a:buFontTx/>
              <a:buChar char="-"/>
            </a:pPr>
            <a:endParaRPr lang="fr-FR" sz="2000" dirty="0"/>
          </a:p>
          <a:p>
            <a:pPr marL="800100" lvl="1" indent="-342900">
              <a:buFontTx/>
              <a:buChar char="-"/>
            </a:pPr>
            <a:r>
              <a:rPr lang="fr-FR" sz="2000" dirty="0"/>
              <a:t>Le mélange </a:t>
            </a:r>
            <a:r>
              <a:rPr lang="fr-FR" sz="2000" dirty="0" err="1"/>
              <a:t>template</a:t>
            </a:r>
            <a:r>
              <a:rPr lang="fr-FR" sz="2000" dirty="0"/>
              <a:t> + infos par les </a:t>
            </a:r>
            <a:r>
              <a:rPr lang="fr-FR" sz="2000" dirty="0" err="1"/>
              <a:t>views</a:t>
            </a:r>
            <a:endParaRPr lang="fr-FR" sz="2000" dirty="0"/>
          </a:p>
          <a:p>
            <a:pPr lvl="1"/>
            <a:r>
              <a:rPr lang="fr-FR" sz="2000" dirty="0">
                <a:sym typeface="Wingdings" pitchFamily="2" charset="2"/>
              </a:rPr>
              <a:t>       fichier lu par le navigateur</a:t>
            </a:r>
          </a:p>
          <a:p>
            <a:pPr lvl="1"/>
            <a:endParaRPr lang="fr-FR" sz="2000" dirty="0">
              <a:sym typeface="Wingdings" pitchFamily="2" charset="2"/>
            </a:endParaRPr>
          </a:p>
          <a:p>
            <a:pPr lvl="1"/>
            <a:endParaRPr lang="fr-FR" sz="2000" dirty="0">
              <a:sym typeface="Wingdings" pitchFamily="2" charset="2"/>
            </a:endParaRPr>
          </a:p>
          <a:p>
            <a:pPr lvl="1"/>
            <a:endParaRPr lang="fr-FR" sz="2000" dirty="0">
              <a:sym typeface="Wingdings" pitchFamily="2" charset="2"/>
            </a:endParaRPr>
          </a:p>
          <a:p>
            <a:pPr marL="800100" lvl="1" indent="-342900">
              <a:buFontTx/>
              <a:buChar char="-"/>
            </a:pPr>
            <a:r>
              <a:rPr lang="fr-FR" sz="2000" dirty="0">
                <a:sym typeface="Wingdings" pitchFamily="2" charset="2"/>
              </a:rPr>
              <a:t>Tous les fichiers dans les dossiers « </a:t>
            </a:r>
            <a:r>
              <a:rPr lang="fr-FR" sz="2000" dirty="0" err="1">
                <a:sym typeface="Wingdings" pitchFamily="2" charset="2"/>
              </a:rPr>
              <a:t>templates</a:t>
            </a:r>
            <a:r>
              <a:rPr lang="fr-FR" sz="2000" dirty="0">
                <a:sym typeface="Wingdings" pitchFamily="2" charset="2"/>
              </a:rPr>
              <a:t> » de chaque application, .html</a:t>
            </a:r>
          </a:p>
          <a:p>
            <a:pPr marL="800100" lvl="1" indent="-342900">
              <a:buFontTx/>
              <a:buChar char="-"/>
            </a:pPr>
            <a:r>
              <a:rPr lang="fr-FR" sz="2000" dirty="0">
                <a:sym typeface="Wingdings" pitchFamily="2" charset="2"/>
              </a:rPr>
              <a:t>Tous les fichiers .</a:t>
            </a:r>
            <a:r>
              <a:rPr lang="fr-FR" sz="2000" dirty="0" err="1">
                <a:sym typeface="Wingdings" pitchFamily="2" charset="2"/>
              </a:rPr>
              <a:t>css</a:t>
            </a:r>
            <a:r>
              <a:rPr lang="fr-FR" sz="2000" dirty="0">
                <a:sym typeface="Wingdings" pitchFamily="2" charset="2"/>
              </a:rPr>
              <a:t> et .</a:t>
            </a:r>
            <a:r>
              <a:rPr lang="fr-FR" sz="2000" dirty="0" err="1">
                <a:sym typeface="Wingdings" pitchFamily="2" charset="2"/>
              </a:rPr>
              <a:t>js</a:t>
            </a:r>
            <a:r>
              <a:rPr lang="fr-FR" sz="2000" dirty="0">
                <a:sym typeface="Wingdings" pitchFamily="2" charset="2"/>
              </a:rPr>
              <a:t> du dossier </a:t>
            </a:r>
            <a:r>
              <a:rPr lang="fr-FR" sz="2000" dirty="0" err="1">
                <a:sym typeface="Wingdings" pitchFamily="2" charset="2"/>
              </a:rPr>
              <a:t>static</a:t>
            </a:r>
            <a:endParaRPr lang="fr-FR" sz="2000" dirty="0">
              <a:sym typeface="Wingdings" pitchFamily="2" charset="2"/>
            </a:endParaRPr>
          </a:p>
          <a:p>
            <a:pPr marL="800100" lvl="1" indent="-342900">
              <a:buFontTx/>
              <a:buChar char="-"/>
            </a:pPr>
            <a:endParaRPr lang="fr-FR" sz="20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09346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863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Un </a:t>
            </a:r>
            <a:r>
              <a:rPr lang="fr-FR" sz="3600" b="1" dirty="0"/>
              <a:t>exemple</a:t>
            </a:r>
            <a:r>
              <a:rPr lang="fr-FR" sz="3600" dirty="0"/>
              <a:t> concret</a:t>
            </a:r>
          </a:p>
          <a:p>
            <a:r>
              <a:rPr lang="fr-FR" sz="3600" dirty="0"/>
              <a:t>Création d’un utilisateur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7820128" y="889566"/>
            <a:ext cx="3953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https://docs.djangoproject.com/en/2.2/</a:t>
            </a:r>
            <a:endParaRPr lang="fr-FR" dirty="0"/>
          </a:p>
        </p:txBody>
      </p:sp>
      <p:pic>
        <p:nvPicPr>
          <p:cNvPr id="6" name="Image 5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3" y="252929"/>
            <a:ext cx="1123717" cy="46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33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86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err="1"/>
              <a:t>Backend</a:t>
            </a:r>
            <a:r>
              <a:rPr lang="fr-FR" sz="3600" dirty="0"/>
              <a:t> vs </a:t>
            </a:r>
            <a:r>
              <a:rPr lang="fr-FR" sz="3600" b="1" dirty="0" err="1"/>
              <a:t>frontend</a:t>
            </a:r>
            <a:endParaRPr lang="fr-FR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7820128" y="889566"/>
            <a:ext cx="3953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https://docs.djangoproject.com/en/2.2/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623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863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Un </a:t>
            </a:r>
            <a:r>
              <a:rPr lang="fr-FR" sz="3600" b="1" dirty="0"/>
              <a:t>exemple</a:t>
            </a:r>
            <a:r>
              <a:rPr lang="fr-FR" sz="3600" dirty="0"/>
              <a:t> plus complet</a:t>
            </a:r>
          </a:p>
          <a:p>
            <a:r>
              <a:rPr lang="fr-FR" sz="3600" dirty="0"/>
              <a:t>Page de Login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971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6015A5B-300F-AC4D-9BF3-745391D2DA8C}"/>
              </a:ext>
            </a:extLst>
          </p:cNvPr>
          <p:cNvSpPr txBox="1"/>
          <p:nvPr/>
        </p:nvSpPr>
        <p:spPr>
          <a:xfrm>
            <a:off x="279698" y="1755406"/>
            <a:ext cx="115752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/>
              <a:t>Langage interprété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Orienté Objet (POO) mais pas obligatoire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Typage dynamique mais fort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Syntaxe par indentation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Fortement soutenu et vérifié par la communauté et la Python Software </a:t>
            </a:r>
            <a:r>
              <a:rPr lang="fr-FR" sz="2000" dirty="0" err="1"/>
              <a:t>Foundation</a:t>
            </a:r>
            <a:r>
              <a:rPr lang="fr-FR" sz="2000" dirty="0"/>
              <a:t> et guidé par les PEP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2 versions majeures tenues</a:t>
            </a:r>
          </a:p>
          <a:p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/>
              <a:t>Utilisations communes :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Calculs complexes (sciences),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Algorithmes, intelligence artificielle,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Rendus de graphiques (en sciences aussi),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Mais pas le web initialement !</a:t>
            </a:r>
          </a:p>
          <a:p>
            <a:pPr marL="800100" lvl="1" indent="-342900">
              <a:buFontTx/>
              <a:buChar char="-"/>
            </a:pPr>
            <a:endParaRPr lang="fr-FR" sz="2000" dirty="0"/>
          </a:p>
          <a:p>
            <a:pPr marL="342900" indent="-342900">
              <a:buFontTx/>
              <a:buChar char="-"/>
            </a:pPr>
            <a:endParaRPr lang="fr-FR" sz="20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8718A88-34D0-7C4C-986E-96E2113AC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85" b="93796" l="6376" r="89933">
                        <a14:foregroundMark x1="62081" y1="37591" x2="62081" y2="37591"/>
                        <a14:foregroundMark x1="43960" y1="35036" x2="43960" y2="35036"/>
                        <a14:foregroundMark x1="49664" y1="12774" x2="49664" y2="12774"/>
                        <a14:foregroundMark x1="41611" y1="7299" x2="41611" y2="7299"/>
                        <a14:foregroundMark x1="46309" y1="3285" x2="46309" y2="3285"/>
                        <a14:foregroundMark x1="6376" y1="49270" x2="6376" y2="49270"/>
                        <a14:foregroundMark x1="43960" y1="60949" x2="43960" y2="60949"/>
                        <a14:foregroundMark x1="38255" y1="75912" x2="38255" y2="75912"/>
                        <a14:foregroundMark x1="41275" y1="60949" x2="41275" y2="60949"/>
                        <a14:foregroundMark x1="34228" y1="66423" x2="34228" y2="66423"/>
                        <a14:foregroundMark x1="34228" y1="66423" x2="34228" y2="66423"/>
                        <a14:foregroundMark x1="34228" y1="66423" x2="34228" y2="66423"/>
                        <a14:foregroundMark x1="41611" y1="81387" x2="37248" y2="62044"/>
                        <a14:foregroundMark x1="53691" y1="83942" x2="38926" y2="84672"/>
                        <a14:foregroundMark x1="46644" y1="89416" x2="46644" y2="89416"/>
                        <a14:foregroundMark x1="54362" y1="91971" x2="41611" y2="937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14862" y="672341"/>
            <a:ext cx="866548" cy="79675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4A69930-D07B-F045-9C3E-0A8403A31B49}"/>
              </a:ext>
            </a:extLst>
          </p:cNvPr>
          <p:cNvSpPr txBox="1"/>
          <p:nvPr/>
        </p:nvSpPr>
        <p:spPr>
          <a:xfrm>
            <a:off x="279698" y="751067"/>
            <a:ext cx="640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Python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9B5F1-89BE-574F-8BAE-10E862627C95}"/>
              </a:ext>
            </a:extLst>
          </p:cNvPr>
          <p:cNvSpPr/>
          <p:nvPr/>
        </p:nvSpPr>
        <p:spPr>
          <a:xfrm>
            <a:off x="7353874" y="701389"/>
            <a:ext cx="455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https://fr.wikipedia.org/wiki/Python_(langage)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67ADD5-D5FB-8442-A081-E25AB6E4A863}"/>
              </a:ext>
            </a:extLst>
          </p:cNvPr>
          <p:cNvSpPr/>
          <p:nvPr/>
        </p:nvSpPr>
        <p:spPr>
          <a:xfrm>
            <a:off x="9282056" y="1038796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5"/>
              </a:rPr>
              <a:t>https://www.python.org/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277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40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Langage interprété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D9BDC7-52D9-E14B-8474-1EB8FB1ACB5F}"/>
              </a:ext>
            </a:extLst>
          </p:cNvPr>
          <p:cNvSpPr/>
          <p:nvPr/>
        </p:nvSpPr>
        <p:spPr>
          <a:xfrm>
            <a:off x="7353874" y="701389"/>
            <a:ext cx="455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https://fr.wikipedia.org/wiki/Python_(langage)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220D5-97EF-F543-93AD-CA3E45023544}"/>
              </a:ext>
            </a:extLst>
          </p:cNvPr>
          <p:cNvSpPr/>
          <p:nvPr/>
        </p:nvSpPr>
        <p:spPr>
          <a:xfrm>
            <a:off x="9282056" y="1038796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https://www.python.org/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C550933-B3A6-3244-869F-81704BE72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98" y="3568849"/>
            <a:ext cx="5990067" cy="2995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6728371-FADC-244B-8E52-94CF2F75BF0E}"/>
              </a:ext>
            </a:extLst>
          </p:cNvPr>
          <p:cNvSpPr txBox="1"/>
          <p:nvPr/>
        </p:nvSpPr>
        <p:spPr>
          <a:xfrm>
            <a:off x="279699" y="1603711"/>
            <a:ext cx="59900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Python, interprété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Lecture ligne par ligne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Utilisation possible de stop points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Erreurs détectés uniquement si exécutées !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Multi plateforme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CE50677-DAAD-D944-BCBB-D75E4825E69A}"/>
              </a:ext>
            </a:extLst>
          </p:cNvPr>
          <p:cNvSpPr txBox="1"/>
          <p:nvPr/>
        </p:nvSpPr>
        <p:spPr>
          <a:xfrm>
            <a:off x="6831692" y="1603710"/>
            <a:ext cx="50299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C++, compilé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Etude du code en amont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Optimisation directe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Erreurs détectées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77BC30F-C375-AF4C-9FD6-790F8CDABB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3874" y="3191983"/>
            <a:ext cx="4156808" cy="337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B66D68F-4897-3148-90FC-2AA9B744FC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285" b="93796" l="6376" r="89933">
                        <a14:foregroundMark x1="62081" y1="37591" x2="62081" y2="37591"/>
                        <a14:foregroundMark x1="43960" y1="35036" x2="43960" y2="35036"/>
                        <a14:foregroundMark x1="49664" y1="12774" x2="49664" y2="12774"/>
                        <a14:foregroundMark x1="41611" y1="7299" x2="41611" y2="7299"/>
                        <a14:foregroundMark x1="46309" y1="3285" x2="46309" y2="3285"/>
                        <a14:foregroundMark x1="6376" y1="49270" x2="6376" y2="49270"/>
                        <a14:foregroundMark x1="43960" y1="60949" x2="43960" y2="60949"/>
                        <a14:foregroundMark x1="38255" y1="75912" x2="38255" y2="75912"/>
                        <a14:foregroundMark x1="41275" y1="60949" x2="41275" y2="60949"/>
                        <a14:foregroundMark x1="34228" y1="66423" x2="34228" y2="66423"/>
                        <a14:foregroundMark x1="34228" y1="66423" x2="34228" y2="66423"/>
                        <a14:foregroundMark x1="34228" y1="66423" x2="34228" y2="66423"/>
                        <a14:foregroundMark x1="41611" y1="81387" x2="37248" y2="62044"/>
                        <a14:foregroundMark x1="53691" y1="83942" x2="38926" y2="84672"/>
                        <a14:foregroundMark x1="46644" y1="89416" x2="46644" y2="89416"/>
                        <a14:foregroundMark x1="54362" y1="91971" x2="41611" y2="937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948" y="214557"/>
            <a:ext cx="433275" cy="39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7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40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Orienté objet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D9BDC7-52D9-E14B-8474-1EB8FB1ACB5F}"/>
              </a:ext>
            </a:extLst>
          </p:cNvPr>
          <p:cNvSpPr/>
          <p:nvPr/>
        </p:nvSpPr>
        <p:spPr>
          <a:xfrm>
            <a:off x="7353874" y="701389"/>
            <a:ext cx="455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https://fr.wikipedia.org/wiki/Python_(langage)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220D5-97EF-F543-93AD-CA3E45023544}"/>
              </a:ext>
            </a:extLst>
          </p:cNvPr>
          <p:cNvSpPr/>
          <p:nvPr/>
        </p:nvSpPr>
        <p:spPr>
          <a:xfrm>
            <a:off x="9282056" y="1038796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https://www.python.org/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6728371-FADC-244B-8E52-94CF2F75BF0E}"/>
              </a:ext>
            </a:extLst>
          </p:cNvPr>
          <p:cNvSpPr txBox="1"/>
          <p:nvPr/>
        </p:nvSpPr>
        <p:spPr>
          <a:xfrm>
            <a:off x="279699" y="1603711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Création de classe</a:t>
            </a:r>
          </a:p>
          <a:p>
            <a:r>
              <a:rPr lang="fr-FR" sz="2000" dirty="0"/>
              <a:t>Héritage entre les classes</a:t>
            </a:r>
          </a:p>
          <a:p>
            <a:endParaRPr lang="fr-FR" sz="2000" dirty="0"/>
          </a:p>
          <a:p>
            <a:r>
              <a:rPr lang="fr-FR" sz="2000" dirty="0"/>
              <a:t>Similaire à ce qui se fait en C++, Java ou </a:t>
            </a:r>
            <a:r>
              <a:rPr lang="fr-FR" sz="2000" dirty="0" err="1"/>
              <a:t>Javascript</a:t>
            </a:r>
            <a:r>
              <a:rPr lang="fr-FR" sz="2000" dirty="0"/>
              <a:t> (</a:t>
            </a:r>
            <a:r>
              <a:rPr lang="fr-FR" sz="2000" dirty="0" err="1"/>
              <a:t>Node</a:t>
            </a:r>
            <a:r>
              <a:rPr lang="fr-FR" sz="2000" dirty="0"/>
              <a:t>)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3505BD2-47B0-6449-8431-782BEF00C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98" y="3598972"/>
            <a:ext cx="7116142" cy="2330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B66D68F-4897-3148-90FC-2AA9B744FC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285" b="93796" l="6376" r="89933">
                        <a14:foregroundMark x1="62081" y1="37591" x2="62081" y2="37591"/>
                        <a14:foregroundMark x1="43960" y1="35036" x2="43960" y2="35036"/>
                        <a14:foregroundMark x1="49664" y1="12774" x2="49664" y2="12774"/>
                        <a14:foregroundMark x1="41611" y1="7299" x2="41611" y2="7299"/>
                        <a14:foregroundMark x1="46309" y1="3285" x2="46309" y2="3285"/>
                        <a14:foregroundMark x1="6376" y1="49270" x2="6376" y2="49270"/>
                        <a14:foregroundMark x1="43960" y1="60949" x2="43960" y2="60949"/>
                        <a14:foregroundMark x1="38255" y1="75912" x2="38255" y2="75912"/>
                        <a14:foregroundMark x1="41275" y1="60949" x2="41275" y2="60949"/>
                        <a14:foregroundMark x1="34228" y1="66423" x2="34228" y2="66423"/>
                        <a14:foregroundMark x1="34228" y1="66423" x2="34228" y2="66423"/>
                        <a14:foregroundMark x1="34228" y1="66423" x2="34228" y2="66423"/>
                        <a14:foregroundMark x1="41611" y1="81387" x2="37248" y2="62044"/>
                        <a14:foregroundMark x1="53691" y1="83942" x2="38926" y2="84672"/>
                        <a14:foregroundMark x1="46644" y1="89416" x2="46644" y2="89416"/>
                        <a14:foregroundMark x1="54362" y1="91971" x2="41611" y2="937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948" y="214557"/>
            <a:ext cx="433275" cy="39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6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40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Typage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D9BDC7-52D9-E14B-8474-1EB8FB1ACB5F}"/>
              </a:ext>
            </a:extLst>
          </p:cNvPr>
          <p:cNvSpPr/>
          <p:nvPr/>
        </p:nvSpPr>
        <p:spPr>
          <a:xfrm>
            <a:off x="7353874" y="701389"/>
            <a:ext cx="455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https://fr.wikipedia.org/wiki/Python_(langage)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220D5-97EF-F543-93AD-CA3E45023544}"/>
              </a:ext>
            </a:extLst>
          </p:cNvPr>
          <p:cNvSpPr/>
          <p:nvPr/>
        </p:nvSpPr>
        <p:spPr>
          <a:xfrm>
            <a:off x="9282056" y="1038796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https://www.python.org/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6728371-FADC-244B-8E52-94CF2F75BF0E}"/>
              </a:ext>
            </a:extLst>
          </p:cNvPr>
          <p:cNvSpPr txBox="1"/>
          <p:nvPr/>
        </p:nvSpPr>
        <p:spPr>
          <a:xfrm>
            <a:off x="279698" y="1603711"/>
            <a:ext cx="87352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Dynamique …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Pas de déclaration de variable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Ni de type</a:t>
            </a:r>
          </a:p>
          <a:p>
            <a:r>
              <a:rPr lang="fr-FR" sz="2000" dirty="0"/>
              <a:t>	(hors exception « constante »)</a:t>
            </a:r>
          </a:p>
          <a:p>
            <a:pPr marL="342900" indent="-342900">
              <a:buFontTx/>
              <a:buChar char="-"/>
            </a:pPr>
            <a:r>
              <a:rPr lang="fr-FR" sz="2000" dirty="0" err="1"/>
              <a:t>Re-affectation</a:t>
            </a:r>
            <a:r>
              <a:rPr lang="fr-FR" sz="2000" dirty="0"/>
              <a:t> à la volée</a:t>
            </a:r>
          </a:p>
          <a:p>
            <a:endParaRPr lang="fr-FR" sz="20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C3E6400-97CA-374E-BAC6-60BC72030CEB}"/>
              </a:ext>
            </a:extLst>
          </p:cNvPr>
          <p:cNvSpPr txBox="1"/>
          <p:nvPr/>
        </p:nvSpPr>
        <p:spPr>
          <a:xfrm>
            <a:off x="279699" y="423348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… Mais fort !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Vérifications des types lors de l’interprétation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Pas de changement de type non voulus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Pas de mélange n’importe comment 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B3B2BB1-00E7-824C-9831-B5664DB9F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648" y="2098905"/>
            <a:ext cx="6734960" cy="837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8B301BC-75B7-894D-AB64-25FDCB461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107" y="4359480"/>
            <a:ext cx="5511501" cy="1197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B66D68F-4897-3148-90FC-2AA9B744FC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285" b="93796" l="6376" r="89933">
                        <a14:foregroundMark x1="62081" y1="37591" x2="62081" y2="37591"/>
                        <a14:foregroundMark x1="43960" y1="35036" x2="43960" y2="35036"/>
                        <a14:foregroundMark x1="49664" y1="12774" x2="49664" y2="12774"/>
                        <a14:foregroundMark x1="41611" y1="7299" x2="41611" y2="7299"/>
                        <a14:foregroundMark x1="46309" y1="3285" x2="46309" y2="3285"/>
                        <a14:foregroundMark x1="6376" y1="49270" x2="6376" y2="49270"/>
                        <a14:foregroundMark x1="43960" y1="60949" x2="43960" y2="60949"/>
                        <a14:foregroundMark x1="38255" y1="75912" x2="38255" y2="75912"/>
                        <a14:foregroundMark x1="41275" y1="60949" x2="41275" y2="60949"/>
                        <a14:foregroundMark x1="34228" y1="66423" x2="34228" y2="66423"/>
                        <a14:foregroundMark x1="34228" y1="66423" x2="34228" y2="66423"/>
                        <a14:foregroundMark x1="34228" y1="66423" x2="34228" y2="66423"/>
                        <a14:foregroundMark x1="41611" y1="81387" x2="37248" y2="62044"/>
                        <a14:foregroundMark x1="53691" y1="83942" x2="38926" y2="84672"/>
                        <a14:foregroundMark x1="46644" y1="89416" x2="46644" y2="89416"/>
                        <a14:foregroundMark x1="54362" y1="91971" x2="41611" y2="937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948" y="214557"/>
            <a:ext cx="433275" cy="39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0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40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Syntaxe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D9BDC7-52D9-E14B-8474-1EB8FB1ACB5F}"/>
              </a:ext>
            </a:extLst>
          </p:cNvPr>
          <p:cNvSpPr/>
          <p:nvPr/>
        </p:nvSpPr>
        <p:spPr>
          <a:xfrm>
            <a:off x="7353874" y="701389"/>
            <a:ext cx="455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https://fr.wikipedia.org/wiki/Python_(langage)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220D5-97EF-F543-93AD-CA3E45023544}"/>
              </a:ext>
            </a:extLst>
          </p:cNvPr>
          <p:cNvSpPr/>
          <p:nvPr/>
        </p:nvSpPr>
        <p:spPr>
          <a:xfrm>
            <a:off x="9282056" y="1038796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https://www.python.org/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6728371-FADC-244B-8E52-94CF2F75BF0E}"/>
              </a:ext>
            </a:extLst>
          </p:cNvPr>
          <p:cNvSpPr txBox="1"/>
          <p:nvPr/>
        </p:nvSpPr>
        <p:spPr>
          <a:xfrm>
            <a:off x="279698" y="1603711"/>
            <a:ext cx="56370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/>
              <a:t>Fichiers .</a:t>
            </a:r>
            <a:r>
              <a:rPr lang="fr-FR" sz="2000" dirty="0" err="1"/>
              <a:t>py</a:t>
            </a:r>
            <a:endParaRPr lang="fr-FR" sz="2000" dirty="0"/>
          </a:p>
          <a:p>
            <a:pPr marL="342900" indent="-342900">
              <a:buFontTx/>
              <a:buChar char="-"/>
            </a:pPr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/>
              <a:t>Indentation indispensable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Pas de { - } ou de ( - ) partout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/>
              <a:t>Fonctions « </a:t>
            </a:r>
            <a:r>
              <a:rPr lang="fr-FR" sz="2000" dirty="0" err="1"/>
              <a:t>def</a:t>
            </a:r>
            <a:r>
              <a:rPr lang="fr-FR" sz="2000" dirty="0"/>
              <a:t>  … »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Classes « class … »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Liste « [a, b] »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Dictionnaire « {  `k1`: v1, `k2`: v2 }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… 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/>
              <a:t>Commentaire simple « # … »</a:t>
            </a:r>
          </a:p>
          <a:p>
            <a:pPr marL="342900" indent="-342900">
              <a:buFontTx/>
              <a:buChar char="-"/>
            </a:pPr>
            <a:r>
              <a:rPr lang="fr-FR" sz="2000" dirty="0" err="1"/>
              <a:t>Docstring</a:t>
            </a:r>
            <a:r>
              <a:rPr lang="fr-FR" sz="2000" dirty="0"/>
              <a:t> (</a:t>
            </a:r>
            <a:r>
              <a:rPr lang="fr-FR" sz="2000" dirty="0" err="1"/>
              <a:t>multiligne</a:t>
            </a:r>
            <a:r>
              <a:rPr lang="fr-FR" sz="2000" dirty="0"/>
              <a:t>) « ’’’ … ‘’’ »</a:t>
            </a:r>
          </a:p>
          <a:p>
            <a:endParaRPr lang="fr-FR" sz="2000" b="1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0BB0AD3-F41F-2C40-837B-646A8EBA6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028" y="3429000"/>
            <a:ext cx="5990067" cy="2995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663DC3-CB81-8947-9927-3810861F8015}"/>
              </a:ext>
            </a:extLst>
          </p:cNvPr>
          <p:cNvSpPr/>
          <p:nvPr/>
        </p:nvSpPr>
        <p:spPr>
          <a:xfrm>
            <a:off x="6174889" y="3396726"/>
            <a:ext cx="4034118" cy="6373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32AB627E-E226-4F41-89A1-9FC0438437B5}"/>
              </a:ext>
            </a:extLst>
          </p:cNvPr>
          <p:cNvCxnSpPr>
            <a:cxnSpLocks/>
            <a:stCxn id="2" idx="0"/>
            <a:endCxn id="14" idx="2"/>
          </p:cNvCxnSpPr>
          <p:nvPr/>
        </p:nvCxnSpPr>
        <p:spPr>
          <a:xfrm flipH="1" flipV="1">
            <a:off x="7639226" y="2517118"/>
            <a:ext cx="552722" cy="87960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766A19C-1346-B242-9016-11FF48AA2FD9}"/>
              </a:ext>
            </a:extLst>
          </p:cNvPr>
          <p:cNvSpPr txBox="1"/>
          <p:nvPr/>
        </p:nvSpPr>
        <p:spPr>
          <a:xfrm>
            <a:off x="6226884" y="2147786"/>
            <a:ext cx="282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Importations des ressources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B72C1A-9D8C-554B-89E2-2A9CD9F8A519}"/>
              </a:ext>
            </a:extLst>
          </p:cNvPr>
          <p:cNvSpPr/>
          <p:nvPr/>
        </p:nvSpPr>
        <p:spPr>
          <a:xfrm>
            <a:off x="6565749" y="4704979"/>
            <a:ext cx="5117055" cy="11412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7BAF29E-FFF3-B24A-A003-264D477482D3}"/>
              </a:ext>
            </a:extLst>
          </p:cNvPr>
          <p:cNvCxnSpPr>
            <a:cxnSpLocks/>
          </p:cNvCxnSpPr>
          <p:nvPr/>
        </p:nvCxnSpPr>
        <p:spPr>
          <a:xfrm flipH="1" flipV="1">
            <a:off x="10854771" y="2886451"/>
            <a:ext cx="51995" cy="181852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34301D6F-6FE5-3A45-AAF2-3224F8D3F5AE}"/>
              </a:ext>
            </a:extLst>
          </p:cNvPr>
          <p:cNvSpPr txBox="1"/>
          <p:nvPr/>
        </p:nvSpPr>
        <p:spPr>
          <a:xfrm>
            <a:off x="10223006" y="2499441"/>
            <a:ext cx="110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Docstring</a:t>
            </a:r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B66D68F-4897-3148-90FC-2AA9B744FC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285" b="93796" l="6376" r="89933">
                        <a14:foregroundMark x1="62081" y1="37591" x2="62081" y2="37591"/>
                        <a14:foregroundMark x1="43960" y1="35036" x2="43960" y2="35036"/>
                        <a14:foregroundMark x1="49664" y1="12774" x2="49664" y2="12774"/>
                        <a14:foregroundMark x1="41611" y1="7299" x2="41611" y2="7299"/>
                        <a14:foregroundMark x1="46309" y1="3285" x2="46309" y2="3285"/>
                        <a14:foregroundMark x1="6376" y1="49270" x2="6376" y2="49270"/>
                        <a14:foregroundMark x1="43960" y1="60949" x2="43960" y2="60949"/>
                        <a14:foregroundMark x1="38255" y1="75912" x2="38255" y2="75912"/>
                        <a14:foregroundMark x1="41275" y1="60949" x2="41275" y2="60949"/>
                        <a14:foregroundMark x1="34228" y1="66423" x2="34228" y2="66423"/>
                        <a14:foregroundMark x1="34228" y1="66423" x2="34228" y2="66423"/>
                        <a14:foregroundMark x1="34228" y1="66423" x2="34228" y2="66423"/>
                        <a14:foregroundMark x1="41611" y1="81387" x2="37248" y2="62044"/>
                        <a14:foregroundMark x1="53691" y1="83942" x2="38926" y2="84672"/>
                        <a14:foregroundMark x1="46644" y1="89416" x2="46644" y2="89416"/>
                        <a14:foregroundMark x1="54362" y1="91971" x2="41611" y2="937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948" y="214557"/>
            <a:ext cx="433275" cy="39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76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562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Python Software </a:t>
            </a:r>
            <a:r>
              <a:rPr lang="fr-FR" sz="3600" dirty="0" err="1"/>
              <a:t>Foundation</a:t>
            </a:r>
            <a:endParaRPr lang="fr-FR" sz="3600" dirty="0"/>
          </a:p>
          <a:p>
            <a:r>
              <a:rPr lang="fr-FR" sz="3600" dirty="0"/>
              <a:t>PEP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D9BDC7-52D9-E14B-8474-1EB8FB1ACB5F}"/>
              </a:ext>
            </a:extLst>
          </p:cNvPr>
          <p:cNvSpPr/>
          <p:nvPr/>
        </p:nvSpPr>
        <p:spPr>
          <a:xfrm>
            <a:off x="7353874" y="701389"/>
            <a:ext cx="455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https://fr.wikipedia.org/wiki/Python_(langage)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220D5-97EF-F543-93AD-CA3E45023544}"/>
              </a:ext>
            </a:extLst>
          </p:cNvPr>
          <p:cNvSpPr/>
          <p:nvPr/>
        </p:nvSpPr>
        <p:spPr>
          <a:xfrm>
            <a:off x="9282056" y="1038796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https://www.python.org/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6728371-FADC-244B-8E52-94CF2F75BF0E}"/>
              </a:ext>
            </a:extLst>
          </p:cNvPr>
          <p:cNvSpPr txBox="1"/>
          <p:nvPr/>
        </p:nvSpPr>
        <p:spPr>
          <a:xfrm>
            <a:off x="279698" y="2227656"/>
            <a:ext cx="83694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/>
              <a:t>Fondation open source</a:t>
            </a:r>
          </a:p>
          <a:p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/>
              <a:t>Peu de  « </a:t>
            </a:r>
            <a:r>
              <a:rPr lang="fr-FR" sz="2000" dirty="0" err="1"/>
              <a:t>builtins</a:t>
            </a:r>
            <a:r>
              <a:rPr lang="fr-FR" sz="2000" dirty="0"/>
              <a:t> » et ceux maintenus sont de qualité et cohérents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/>
              <a:t>Guides du langage : PEP</a:t>
            </a:r>
          </a:p>
          <a:p>
            <a:endParaRPr lang="fr-FR" sz="2000" dirty="0"/>
          </a:p>
          <a:p>
            <a:pPr lvl="1"/>
            <a:r>
              <a:rPr lang="fr-FR" sz="2000" dirty="0"/>
              <a:t>	Exemple du PEP8 : guide d’écriture de code en Python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B7C2B5-E8D3-0549-BA27-D52DB3F1E1B0}"/>
              </a:ext>
            </a:extLst>
          </p:cNvPr>
          <p:cNvSpPr/>
          <p:nvPr/>
        </p:nvSpPr>
        <p:spPr>
          <a:xfrm>
            <a:off x="1232554" y="4474425"/>
            <a:ext cx="4218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http://sametmax.com/le-pep8-en-resume/</a:t>
            </a:r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B66D68F-4897-3148-90FC-2AA9B744FC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285" b="93796" l="6376" r="89933">
                        <a14:foregroundMark x1="62081" y1="37591" x2="62081" y2="37591"/>
                        <a14:foregroundMark x1="43960" y1="35036" x2="43960" y2="35036"/>
                        <a14:foregroundMark x1="49664" y1="12774" x2="49664" y2="12774"/>
                        <a14:foregroundMark x1="41611" y1="7299" x2="41611" y2="7299"/>
                        <a14:foregroundMark x1="46309" y1="3285" x2="46309" y2="3285"/>
                        <a14:foregroundMark x1="6376" y1="49270" x2="6376" y2="49270"/>
                        <a14:foregroundMark x1="43960" y1="60949" x2="43960" y2="60949"/>
                        <a14:foregroundMark x1="38255" y1="75912" x2="38255" y2="75912"/>
                        <a14:foregroundMark x1="41275" y1="60949" x2="41275" y2="60949"/>
                        <a14:foregroundMark x1="34228" y1="66423" x2="34228" y2="66423"/>
                        <a14:foregroundMark x1="34228" y1="66423" x2="34228" y2="66423"/>
                        <a14:foregroundMark x1="34228" y1="66423" x2="34228" y2="66423"/>
                        <a14:foregroundMark x1="41611" y1="81387" x2="37248" y2="62044"/>
                        <a14:foregroundMark x1="53691" y1="83942" x2="38926" y2="84672"/>
                        <a14:foregroundMark x1="46644" y1="89416" x2="46644" y2="89416"/>
                        <a14:foregroundMark x1="54362" y1="91971" x2="41611" y2="937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948" y="214557"/>
            <a:ext cx="433275" cy="39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18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86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2 versions majeures qui cohabitent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D9BDC7-52D9-E14B-8474-1EB8FB1ACB5F}"/>
              </a:ext>
            </a:extLst>
          </p:cNvPr>
          <p:cNvSpPr/>
          <p:nvPr/>
        </p:nvSpPr>
        <p:spPr>
          <a:xfrm>
            <a:off x="7353874" y="701389"/>
            <a:ext cx="455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https://fr.wikipedia.org/wiki/Python_(langage)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220D5-97EF-F543-93AD-CA3E45023544}"/>
              </a:ext>
            </a:extLst>
          </p:cNvPr>
          <p:cNvSpPr/>
          <p:nvPr/>
        </p:nvSpPr>
        <p:spPr>
          <a:xfrm>
            <a:off x="9282056" y="1038796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https://www.python.org/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6728371-FADC-244B-8E52-94CF2F75BF0E}"/>
              </a:ext>
            </a:extLst>
          </p:cNvPr>
          <p:cNvSpPr txBox="1"/>
          <p:nvPr/>
        </p:nvSpPr>
        <p:spPr>
          <a:xfrm>
            <a:off x="279698" y="1603711"/>
            <a:ext cx="83694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b="1" dirty="0"/>
              <a:t>Python 2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Depuis 2000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Plébiscitée jusqu’en 2016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Encore mis à jour : 2.7.16 </a:t>
            </a:r>
            <a:r>
              <a:rPr lang="fr-FR" sz="2000" dirty="0" err="1"/>
              <a:t>released</a:t>
            </a:r>
            <a:r>
              <a:rPr lang="fr-FR" sz="2000" dirty="0"/>
              <a:t> en mars 2019</a:t>
            </a:r>
          </a:p>
          <a:p>
            <a:pPr lvl="1"/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b="1" dirty="0"/>
              <a:t>Python 3</a:t>
            </a:r>
            <a:r>
              <a:rPr lang="fr-FR" sz="2000" dirty="0"/>
              <a:t> depuis 2008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Plus de soucis d’encodage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Tri dans les </a:t>
            </a:r>
            <a:r>
              <a:rPr lang="fr-FR" sz="2000" dirty="0" err="1"/>
              <a:t>builtins</a:t>
            </a:r>
            <a:endParaRPr lang="fr-FR" sz="2000" dirty="0"/>
          </a:p>
          <a:p>
            <a:pPr marL="800100" lvl="1" indent="-342900">
              <a:buFontTx/>
              <a:buChar char="-"/>
            </a:pPr>
            <a:r>
              <a:rPr lang="fr-FR" sz="2000" dirty="0"/>
              <a:t>Diverses mises à jour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b="1" dirty="0"/>
              <a:t>Mais !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Entre 2008 et 2019, ambiguïté quant à la version à utiliser …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La faute à la non compatibilité 3 / 2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Enfin, fin 2018 : annonce de la fin du support version 2 en ... 2020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b="1" dirty="0"/>
              <a:t>Borgia </a:t>
            </a:r>
            <a:r>
              <a:rPr lang="fr-FR" sz="2000" b="1" dirty="0">
                <a:sym typeface="Wingdings" pitchFamily="2" charset="2"/>
              </a:rPr>
              <a:t> Python 3 (3.5 et plus)</a:t>
            </a:r>
            <a:endParaRPr lang="fr-FR" sz="2000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B66D68F-4897-3148-90FC-2AA9B744F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285" b="93796" l="6376" r="89933">
                        <a14:foregroundMark x1="62081" y1="37591" x2="62081" y2="37591"/>
                        <a14:foregroundMark x1="43960" y1="35036" x2="43960" y2="35036"/>
                        <a14:foregroundMark x1="49664" y1="12774" x2="49664" y2="12774"/>
                        <a14:foregroundMark x1="41611" y1="7299" x2="41611" y2="7299"/>
                        <a14:foregroundMark x1="46309" y1="3285" x2="46309" y2="3285"/>
                        <a14:foregroundMark x1="6376" y1="49270" x2="6376" y2="49270"/>
                        <a14:foregroundMark x1="43960" y1="60949" x2="43960" y2="60949"/>
                        <a14:foregroundMark x1="38255" y1="75912" x2="38255" y2="75912"/>
                        <a14:foregroundMark x1="41275" y1="60949" x2="41275" y2="60949"/>
                        <a14:foregroundMark x1="34228" y1="66423" x2="34228" y2="66423"/>
                        <a14:foregroundMark x1="34228" y1="66423" x2="34228" y2="66423"/>
                        <a14:foregroundMark x1="34228" y1="66423" x2="34228" y2="66423"/>
                        <a14:foregroundMark x1="41611" y1="81387" x2="37248" y2="62044"/>
                        <a14:foregroundMark x1="53691" y1="83942" x2="38926" y2="84672"/>
                        <a14:foregroundMark x1="46644" y1="89416" x2="46644" y2="89416"/>
                        <a14:foregroundMark x1="54362" y1="91971" x2="41611" y2="937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948" y="214557"/>
            <a:ext cx="433275" cy="39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7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1 - Python, HTML, CSS, JS &amp; Django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00C6F7-86D7-244A-8E00-0BABFC39F21C}"/>
              </a:ext>
            </a:extLst>
          </p:cNvPr>
          <p:cNvSpPr txBox="1"/>
          <p:nvPr/>
        </p:nvSpPr>
        <p:spPr>
          <a:xfrm>
            <a:off x="279698" y="751067"/>
            <a:ext cx="686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Python, pas pour le web ?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D9BDC7-52D9-E14B-8474-1EB8FB1ACB5F}"/>
              </a:ext>
            </a:extLst>
          </p:cNvPr>
          <p:cNvSpPr/>
          <p:nvPr/>
        </p:nvSpPr>
        <p:spPr>
          <a:xfrm>
            <a:off x="7353874" y="701389"/>
            <a:ext cx="455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https://fr.wikipedia.org/wiki/Python_(langage)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220D5-97EF-F543-93AD-CA3E45023544}"/>
              </a:ext>
            </a:extLst>
          </p:cNvPr>
          <p:cNvSpPr/>
          <p:nvPr/>
        </p:nvSpPr>
        <p:spPr>
          <a:xfrm>
            <a:off x="9282056" y="1038796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https://www.python.org/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6728371-FADC-244B-8E52-94CF2F75BF0E}"/>
              </a:ext>
            </a:extLst>
          </p:cNvPr>
          <p:cNvSpPr txBox="1"/>
          <p:nvPr/>
        </p:nvSpPr>
        <p:spPr>
          <a:xfrm>
            <a:off x="279698" y="1603711"/>
            <a:ext cx="8369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Python fait tout, mais pas tout simplement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483A5-FDEA-5846-95D9-46E1D727C7BB}"/>
              </a:ext>
            </a:extLst>
          </p:cNvPr>
          <p:cNvSpPr/>
          <p:nvPr/>
        </p:nvSpPr>
        <p:spPr>
          <a:xfrm>
            <a:off x="7820128" y="3046213"/>
            <a:ext cx="3953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https://docs.djangoproject.com/en/2.2/</a:t>
            </a:r>
            <a:endParaRPr lang="fr-FR" dirty="0"/>
          </a:p>
        </p:txBody>
      </p:sp>
      <p:pic>
        <p:nvPicPr>
          <p:cNvPr id="5" name="Image 4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5333" y="3595895"/>
            <a:ext cx="1447800" cy="5969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0442D50-2C4E-A048-A909-302B4C602351}"/>
              </a:ext>
            </a:extLst>
          </p:cNvPr>
          <p:cNvSpPr txBox="1"/>
          <p:nvPr/>
        </p:nvSpPr>
        <p:spPr>
          <a:xfrm>
            <a:off x="279698" y="2949564"/>
            <a:ext cx="686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Le Framework Django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162AEC3-6AC3-994D-823C-BE3B7C610428}"/>
              </a:ext>
            </a:extLst>
          </p:cNvPr>
          <p:cNvSpPr txBox="1"/>
          <p:nvPr/>
        </p:nvSpPr>
        <p:spPr>
          <a:xfrm>
            <a:off x="279698" y="3779258"/>
            <a:ext cx="8369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/>
              <a:t>Framework = outils et guides d’écritures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Pour Python, pour le web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Permet de créer un « serveur web » complet et puissant</a:t>
            </a:r>
          </a:p>
        </p:txBody>
      </p:sp>
      <p:pic>
        <p:nvPicPr>
          <p:cNvPr id="15" name="Image 14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9144423E-3030-C445-8D80-95B3D41A5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333" y="252929"/>
            <a:ext cx="1123717" cy="46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514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1373</Words>
  <Application>Microsoft Macintosh PowerPoint</Application>
  <PresentationFormat>Grand écran</PresentationFormat>
  <Paragraphs>249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Thème Office</vt:lpstr>
      <vt:lpstr>Introduction - Borgia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P.</dc:creator>
  <cp:lastModifiedBy>Alexandre P.</cp:lastModifiedBy>
  <cp:revision>183</cp:revision>
  <dcterms:created xsi:type="dcterms:W3CDTF">2019-07-03T17:06:52Z</dcterms:created>
  <dcterms:modified xsi:type="dcterms:W3CDTF">2019-07-04T19:40:59Z</dcterms:modified>
</cp:coreProperties>
</file>