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68" r:id="rId15"/>
    <p:sldId id="277" r:id="rId16"/>
    <p:sldId id="269" r:id="rId17"/>
    <p:sldId id="271" r:id="rId18"/>
    <p:sldId id="278" r:id="rId19"/>
    <p:sldId id="280" r:id="rId20"/>
    <p:sldId id="279" r:id="rId21"/>
    <p:sldId id="281" r:id="rId22"/>
    <p:sldId id="282" r:id="rId23"/>
    <p:sldId id="283" r:id="rId24"/>
    <p:sldId id="287" r:id="rId25"/>
    <p:sldId id="284" r:id="rId26"/>
    <p:sldId id="270" r:id="rId27"/>
    <p:sldId id="285" r:id="rId28"/>
    <p:sldId id="286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3"/>
    <p:restoredTop sz="94663"/>
  </p:normalViewPr>
  <p:slideViewPr>
    <p:cSldViewPr snapToGrid="0" snapToObjects="1">
      <p:cViewPr varScale="1">
        <p:scale>
          <a:sx n="95" d="100"/>
          <a:sy n="95" d="100"/>
        </p:scale>
        <p:origin x="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4DD0B-1B54-4743-9C1D-B7D2E59FA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27CF920-DE88-D548-AA25-8F05BE1CF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848CCC-BFAE-7C4A-9F6B-4831E928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A6C644-0E2B-7D47-947D-05E4C9B0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25887F-7A31-4848-BF46-499BA560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77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DBE9E-2697-2E46-AB71-C48B11AB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A081CC-4EED-A54A-86B0-11B76A474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70DE1D-4D87-3540-987B-6B2B9F65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C8D0EE-83D3-F442-AEC3-BBA9FEDF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92D19B-CD2A-5543-B442-0039468C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56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190325A-DB5D-D84A-B52E-CC8A3F0BD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55886E-8078-244B-9F30-A27363A49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1BC80E-9B0A-844E-99F9-6D4EBBA4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3FCBC1-7577-CC4A-A1CB-A791D0A0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467BEF-39A5-1A45-A8EC-9DC20E6B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65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D6CEA-A193-5147-9129-9064CD18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0B4CD5-17C7-2E45-ACE3-8F279C01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97FD7B-5576-074A-ACD6-A687AF9D5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4CB3E5-3F5D-8B45-915A-4A7F3DA5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7137D4-1387-A440-AB8B-7CE9384C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30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A56AD-DAB0-F84B-8441-A7CEC890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83B883-F0BF-544C-AFD8-A8B5CA650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CAD7C-5AF2-4645-80BB-E328E43C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6B87F9-E434-B94E-887C-FCAB5F59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82DC71-7C01-7D4F-9520-6473032A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78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ADB1F-7B02-BE4C-92E3-78ADAB17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F6F8D2-6961-874F-8E0C-A6F080D3F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D4D7A0-24F8-9246-8DC8-267D84E4A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375E8C-2120-2A45-8F93-47792FF6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1FFBE6-0BE1-1645-87E7-72DB6BD1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D19763-4CF1-4841-BAA5-0129E17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52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8D784-4BED-4646-8F5A-02BAD6AB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C2EE82-2D6A-5946-8A20-71886B193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C47627-61A1-C14D-9590-16C328A43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D18228F-AA2D-A340-AC64-188B46A8B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275235-29B7-C644-97BA-73CCBF510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B0F795C-6B9E-E347-9D4B-F62E59C9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45B0AF7-D475-1742-B251-3E766644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51D7AE-9A12-D744-8AC1-320CC9A8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30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17B73-9A14-EF49-8AD3-BBCFA646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93EF3A-0CF5-E849-85B0-5C623876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D6ABBA-E69C-3745-967F-C05078AF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46A1F9-470B-2441-ABAA-5718CD76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17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B00308-FC72-BF4E-B005-7BDBACC8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6ACF2E-0930-6248-8F2E-A1782576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EE3E9F-BE6E-E44E-B55C-B65C4CBE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76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2198CF-7EBD-2043-A9CB-9544C044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66ED5F-09FA-CD4C-B2CD-81F1CBD71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CFC89F-5628-A748-B9B8-A8929CBC4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CAD636-F52F-C942-B4C1-52903C63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A74A45-2712-3844-84D7-3BA306E1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C08FCB-87BE-FA41-B1D6-5D757F7C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38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B67A66-ECD2-1D49-AA1E-993FACCC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3B90CD-5186-384C-A5D7-E3E84DA45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119D60-64B2-EF45-B701-E22A21DA3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98FFA2-AAF1-4741-BF3A-94E2C320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47F283-7C26-BA46-B503-29A9D15D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8D8F50-4F3F-C342-AFBD-6A65136C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69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2BD26A-4100-7345-96A2-37556CC1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6094D0-268E-AE43-A125-AAEF71C98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D8ED40-2D19-1B48-A2F2-50C99DB8C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56F4D4-0B46-1B43-AA55-B28F24AFB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A2CD11-7748-2C44-9B45-30D23C0D5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85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docs.djangoproject.com/en/2.2/topics/http/urls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borgia-app/Borgia/blob/master/borgia/urls.py" TargetMode="External"/><Relationship Id="rId5" Type="http://schemas.openxmlformats.org/officeDocument/2006/relationships/hyperlink" Target="https://google.com/?search=blablabla&amp;lang=fr" TargetMode="External"/><Relationship Id="rId4" Type="http://schemas.openxmlformats.org/officeDocument/2006/relationships/hyperlink" Target="https://docs.python.org/fr/2/howto/rege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2/topics/http/views/" TargetMode="External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2/topics/http/views/" TargetMode="External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.wikipedia.org/wiki/Liste_des_codes_HTTP" TargetMode="External"/><Relationship Id="rId5" Type="http://schemas.openxmlformats.org/officeDocument/2006/relationships/hyperlink" Target="https://github.com/borgia-app/Borgia/blob/master/modules/views.py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2/topics/db/models/" TargetMode="External"/><Relationship Id="rId7" Type="http://schemas.openxmlformats.org/officeDocument/2006/relationships/hyperlink" Target="https://github.com/borgia-app/Borgia/blob/master/users/models.py" TargetMode="External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docs.djangoproject.com/fr/2.2/topics/db/queries/" TargetMode="Externa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2/topics/db/models/" TargetMode="External"/><Relationship Id="rId7" Type="http://schemas.openxmlformats.org/officeDocument/2006/relationships/hyperlink" Target="https://github.com/borgia-app/Borgia/blob/master/finances/forms.py" TargetMode="External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djangoproject.com/en/2.2/topics/forms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borgia-app/Borgia/blob/master/stocks/templates/stocks/inventory_retrieve.html" TargetMode="Externa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2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2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2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fr.wikipedia.org/wiki/Python_(langage)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2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2/topics/http/middleware/" TargetMode="External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7" Type="http://schemas.microsoft.com/office/2007/relationships/hdphoto" Target="../media/hdphoto2.wdp"/><Relationship Id="rId2" Type="http://schemas.openxmlformats.org/officeDocument/2006/relationships/hyperlink" Target="https://fr.wikipedia.org/wiki/Python_(langage)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fr.wikipedia.org/wiki/Python_(langage)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7" Type="http://schemas.microsoft.com/office/2007/relationships/hdphoto" Target="../media/hdphoto2.wdp"/><Relationship Id="rId2" Type="http://schemas.openxmlformats.org/officeDocument/2006/relationships/hyperlink" Target="https://fr.wikipedia.org/wiki/Python_(langage)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fr.wikipedia.org/wiki/Python_(langage)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fr.wikipedia.org/wiki/Python_(langage)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.png"/><Relationship Id="rId4" Type="http://schemas.openxmlformats.org/officeDocument/2006/relationships/hyperlink" Target="http://sametmax.com/le-pep8-en-resum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fr.wikipedia.org/wiki/Python_(langage)" TargetMode="Externa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fr.wikipedia.org/wiki/Python_(langage)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docs.djangoproject.com/en/2.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8C963-151C-C745-AE55-2956A73B9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0241"/>
            <a:ext cx="9144000" cy="978759"/>
          </a:xfrm>
        </p:spPr>
        <p:txBody>
          <a:bodyPr/>
          <a:lstStyle/>
          <a:p>
            <a:r>
              <a:rPr lang="fr-FR" b="1" dirty="0">
                <a:latin typeface="+mn-lt"/>
              </a:rPr>
              <a:t>Borgia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1"/>
            <a:ext cx="9144000" cy="133787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Chapitre 1 – Python, Django, HTML JINJA, CSS, JS</a:t>
            </a: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Annexes – Base serveurs, proxy, domaines, serveur HTTP</a:t>
            </a:r>
          </a:p>
        </p:txBody>
      </p:sp>
    </p:spTree>
    <p:extLst>
      <p:ext uri="{BB962C8B-B14F-4D97-AF65-F5344CB8AC3E}">
        <p14:creationId xmlns:p14="http://schemas.microsoft.com/office/powerpoint/2010/main" val="78349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Le fonctionnement </a:t>
            </a:r>
            <a:r>
              <a:rPr lang="fr-FR" sz="3600" b="1" dirty="0"/>
              <a:t>MVC</a:t>
            </a:r>
          </a:p>
          <a:p>
            <a:r>
              <a:rPr lang="fr-FR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 </a:t>
            </a:r>
            <a:r>
              <a:rPr lang="fr-FR" sz="2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View</a:t>
            </a:r>
            <a:r>
              <a:rPr lang="fr-FR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Controller</a:t>
            </a:r>
            <a:endParaRPr lang="fr-FR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889566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E3A8F6B-809A-4A47-84DB-8C5365A4AB44}"/>
              </a:ext>
            </a:extLst>
          </p:cNvPr>
          <p:cNvSpPr/>
          <p:nvPr/>
        </p:nvSpPr>
        <p:spPr>
          <a:xfrm>
            <a:off x="1648690" y="2073934"/>
            <a:ext cx="8727059" cy="439613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39FA7E4-7EC4-0B40-89F1-825F15CAF7EC}"/>
              </a:ext>
            </a:extLst>
          </p:cNvPr>
          <p:cNvSpPr/>
          <p:nvPr/>
        </p:nvSpPr>
        <p:spPr>
          <a:xfrm>
            <a:off x="1816250" y="4019773"/>
            <a:ext cx="1688950" cy="646330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Url</a:t>
            </a:r>
          </a:p>
          <a:p>
            <a:pPr algn="ctr"/>
            <a:r>
              <a:rPr lang="fr-FR" i="1" dirty="0">
                <a:solidFill>
                  <a:srgbClr val="FF0000"/>
                </a:solidFill>
              </a:rPr>
              <a:t>Fichiers </a:t>
            </a:r>
            <a:r>
              <a:rPr lang="fr-FR" i="1" dirty="0" err="1">
                <a:solidFill>
                  <a:srgbClr val="FF0000"/>
                </a:solidFill>
              </a:rPr>
              <a:t>urls.py</a:t>
            </a:r>
            <a:endParaRPr lang="fr-FR" i="1" dirty="0">
              <a:solidFill>
                <a:srgbClr val="FF0000"/>
              </a:solidFill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26EE9748-34B2-174C-96C3-C4F1EB5E4B8D}"/>
              </a:ext>
            </a:extLst>
          </p:cNvPr>
          <p:cNvSpPr/>
          <p:nvPr/>
        </p:nvSpPr>
        <p:spPr>
          <a:xfrm>
            <a:off x="4469354" y="2362899"/>
            <a:ext cx="2085190" cy="646330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00B050"/>
                </a:solidFill>
              </a:rPr>
              <a:t>Models</a:t>
            </a:r>
            <a:endParaRPr lang="fr-FR" dirty="0">
              <a:solidFill>
                <a:srgbClr val="00B050"/>
              </a:solidFill>
            </a:endParaRPr>
          </a:p>
          <a:p>
            <a:pPr algn="ctr"/>
            <a:r>
              <a:rPr lang="fr-FR" i="1" dirty="0">
                <a:solidFill>
                  <a:srgbClr val="00B050"/>
                </a:solidFill>
              </a:rPr>
              <a:t>Fichiers </a:t>
            </a:r>
            <a:r>
              <a:rPr lang="fr-FR" i="1" dirty="0" err="1">
                <a:solidFill>
                  <a:srgbClr val="00B050"/>
                </a:solidFill>
              </a:rPr>
              <a:t>models.py</a:t>
            </a:r>
            <a:endParaRPr lang="fr-FR" i="1" dirty="0">
              <a:solidFill>
                <a:srgbClr val="00B050"/>
              </a:solidFill>
            </a:endParaRP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1EFAA38-5638-7D48-B9ED-84BC39CBBCF0}"/>
              </a:ext>
            </a:extLst>
          </p:cNvPr>
          <p:cNvSpPr/>
          <p:nvPr/>
        </p:nvSpPr>
        <p:spPr>
          <a:xfrm>
            <a:off x="4469354" y="5655140"/>
            <a:ext cx="2085190" cy="646330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00B050"/>
                </a:solidFill>
              </a:rPr>
              <a:t>Forms</a:t>
            </a:r>
            <a:endParaRPr lang="fr-FR" dirty="0">
              <a:solidFill>
                <a:srgbClr val="00B050"/>
              </a:solidFill>
            </a:endParaRPr>
          </a:p>
          <a:p>
            <a:pPr algn="ctr"/>
            <a:r>
              <a:rPr lang="fr-FR" i="1" dirty="0">
                <a:solidFill>
                  <a:srgbClr val="00B050"/>
                </a:solidFill>
              </a:rPr>
              <a:t>Fichiers </a:t>
            </a:r>
            <a:r>
              <a:rPr lang="fr-FR" i="1" dirty="0" err="1">
                <a:solidFill>
                  <a:srgbClr val="00B050"/>
                </a:solidFill>
              </a:rPr>
              <a:t>forms</a:t>
            </a:r>
            <a:endParaRPr lang="fr-FR" i="1" dirty="0">
              <a:solidFill>
                <a:srgbClr val="00B050"/>
              </a:solidFill>
            </a:endParaRP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DD0CAF1-5034-B04E-BF81-4F1996CCE34E}"/>
              </a:ext>
            </a:extLst>
          </p:cNvPr>
          <p:cNvSpPr/>
          <p:nvPr/>
        </p:nvSpPr>
        <p:spPr>
          <a:xfrm>
            <a:off x="4568414" y="4012604"/>
            <a:ext cx="1887070" cy="646330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View</a:t>
            </a:r>
            <a:endParaRPr lang="fr-FR" dirty="0">
              <a:solidFill>
                <a:srgbClr val="FF0000"/>
              </a:solidFill>
            </a:endParaRPr>
          </a:p>
          <a:p>
            <a:pPr algn="ctr"/>
            <a:r>
              <a:rPr lang="fr-FR" i="1" dirty="0">
                <a:solidFill>
                  <a:srgbClr val="FF0000"/>
                </a:solidFill>
              </a:rPr>
              <a:t>Fichiers </a:t>
            </a:r>
            <a:r>
              <a:rPr lang="fr-FR" i="1" dirty="0" err="1">
                <a:solidFill>
                  <a:srgbClr val="FF0000"/>
                </a:solidFill>
              </a:rPr>
              <a:t>views.py</a:t>
            </a:r>
            <a:endParaRPr lang="fr-FR" i="1" dirty="0">
              <a:solidFill>
                <a:srgbClr val="FF0000"/>
              </a:solidFill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8DF409F1-E939-6547-8316-D1AF01124D62}"/>
              </a:ext>
            </a:extLst>
          </p:cNvPr>
          <p:cNvSpPr/>
          <p:nvPr/>
        </p:nvSpPr>
        <p:spPr>
          <a:xfrm>
            <a:off x="7936453" y="3896039"/>
            <a:ext cx="2143462" cy="87945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Template</a:t>
            </a:r>
          </a:p>
          <a:p>
            <a:pPr algn="ctr"/>
            <a:r>
              <a:rPr lang="fr-FR" i="1" dirty="0">
                <a:solidFill>
                  <a:srgbClr val="FF0000"/>
                </a:solidFill>
              </a:rPr>
              <a:t>Dossiers </a:t>
            </a:r>
            <a:r>
              <a:rPr lang="fr-FR" i="1" dirty="0" err="1">
                <a:solidFill>
                  <a:srgbClr val="FF0000"/>
                </a:solidFill>
              </a:rPr>
              <a:t>templates</a:t>
            </a:r>
            <a:endParaRPr lang="fr-FR" i="1" dirty="0">
              <a:solidFill>
                <a:srgbClr val="FF0000"/>
              </a:solidFill>
            </a:endParaRPr>
          </a:p>
          <a:p>
            <a:pPr algn="ctr"/>
            <a:r>
              <a:rPr lang="fr-FR" i="1" dirty="0">
                <a:solidFill>
                  <a:srgbClr val="FF0000"/>
                </a:solidFill>
              </a:rPr>
              <a:t>Fichiers .html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17464C7-4A3A-D844-A676-CC58F4BD0215}"/>
              </a:ext>
            </a:extLst>
          </p:cNvPr>
          <p:cNvSpPr/>
          <p:nvPr/>
        </p:nvSpPr>
        <p:spPr>
          <a:xfrm>
            <a:off x="8064649" y="2362899"/>
            <a:ext cx="1887070" cy="646330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Styles</a:t>
            </a:r>
          </a:p>
          <a:p>
            <a:pPr algn="ctr"/>
            <a:r>
              <a:rPr lang="fr-FR" i="1" dirty="0">
                <a:solidFill>
                  <a:srgbClr val="00B050"/>
                </a:solidFill>
              </a:rPr>
              <a:t>Fichiers .</a:t>
            </a:r>
            <a:r>
              <a:rPr lang="fr-FR" i="1" dirty="0" err="1">
                <a:solidFill>
                  <a:srgbClr val="00B050"/>
                </a:solidFill>
              </a:rPr>
              <a:t>css</a:t>
            </a:r>
            <a:endParaRPr lang="fr-FR" i="1" dirty="0">
              <a:solidFill>
                <a:srgbClr val="00B050"/>
              </a:solidFill>
            </a:endParaRP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BCCD3B67-8999-4A4E-99E2-DE8AFCE80EA9}"/>
              </a:ext>
            </a:extLst>
          </p:cNvPr>
          <p:cNvSpPr/>
          <p:nvPr/>
        </p:nvSpPr>
        <p:spPr>
          <a:xfrm>
            <a:off x="8064649" y="5655140"/>
            <a:ext cx="1887070" cy="646330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Scripts</a:t>
            </a:r>
          </a:p>
          <a:p>
            <a:pPr algn="ctr"/>
            <a:r>
              <a:rPr lang="fr-FR" i="1" dirty="0">
                <a:solidFill>
                  <a:srgbClr val="00B050"/>
                </a:solidFill>
              </a:rPr>
              <a:t>Fichiers .</a:t>
            </a:r>
            <a:r>
              <a:rPr lang="fr-FR" i="1" dirty="0" err="1">
                <a:solidFill>
                  <a:srgbClr val="00B050"/>
                </a:solidFill>
              </a:rPr>
              <a:t>js</a:t>
            </a:r>
            <a:endParaRPr lang="fr-FR" i="1" dirty="0">
              <a:solidFill>
                <a:srgbClr val="00B050"/>
              </a:solidFill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0A8EA2C-9DCA-3045-B992-7670A05022B1}"/>
              </a:ext>
            </a:extLst>
          </p:cNvPr>
          <p:cNvCxnSpPr>
            <a:stCxn id="4" idx="3"/>
            <a:endCxn id="24" idx="1"/>
          </p:cNvCxnSpPr>
          <p:nvPr/>
        </p:nvCxnSpPr>
        <p:spPr>
          <a:xfrm flipV="1">
            <a:off x="3505200" y="4335769"/>
            <a:ext cx="1063214" cy="71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40DD944-B191-934D-B047-0321718EDD3F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6455484" y="4335769"/>
            <a:ext cx="14809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E0CCF31-4ABC-9745-8665-21D0A50F3E43}"/>
              </a:ext>
            </a:extLst>
          </p:cNvPr>
          <p:cNvCxnSpPr>
            <a:cxnSpLocks/>
          </p:cNvCxnSpPr>
          <p:nvPr/>
        </p:nvCxnSpPr>
        <p:spPr>
          <a:xfrm flipV="1">
            <a:off x="5199977" y="3009229"/>
            <a:ext cx="0" cy="1003375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5E8A6520-07AB-334D-87E2-B96CB2E6378D}"/>
              </a:ext>
            </a:extLst>
          </p:cNvPr>
          <p:cNvCxnSpPr>
            <a:cxnSpLocks/>
          </p:cNvCxnSpPr>
          <p:nvPr/>
        </p:nvCxnSpPr>
        <p:spPr>
          <a:xfrm>
            <a:off x="5791648" y="3012813"/>
            <a:ext cx="0" cy="996206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BFDC368-0FC8-474C-BA36-74D79BE5EA5D}"/>
              </a:ext>
            </a:extLst>
          </p:cNvPr>
          <p:cNvCxnSpPr>
            <a:cxnSpLocks/>
          </p:cNvCxnSpPr>
          <p:nvPr/>
        </p:nvCxnSpPr>
        <p:spPr>
          <a:xfrm flipV="1">
            <a:off x="5784924" y="4658934"/>
            <a:ext cx="0" cy="1003375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98D53BD-0916-A047-AE5E-E48989504F48}"/>
              </a:ext>
            </a:extLst>
          </p:cNvPr>
          <p:cNvCxnSpPr>
            <a:cxnSpLocks/>
          </p:cNvCxnSpPr>
          <p:nvPr/>
        </p:nvCxnSpPr>
        <p:spPr>
          <a:xfrm>
            <a:off x="5199977" y="4666103"/>
            <a:ext cx="0" cy="996206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3406525-2ACF-8748-8ADA-B376F5870959}"/>
              </a:ext>
            </a:extLst>
          </p:cNvPr>
          <p:cNvCxnSpPr>
            <a:cxnSpLocks/>
          </p:cNvCxnSpPr>
          <p:nvPr/>
        </p:nvCxnSpPr>
        <p:spPr>
          <a:xfrm flipV="1">
            <a:off x="8690385" y="3009230"/>
            <a:ext cx="0" cy="886809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A0286FC-1088-3F4F-8ABD-B37329871F6E}"/>
              </a:ext>
            </a:extLst>
          </p:cNvPr>
          <p:cNvCxnSpPr>
            <a:cxnSpLocks/>
          </p:cNvCxnSpPr>
          <p:nvPr/>
        </p:nvCxnSpPr>
        <p:spPr>
          <a:xfrm>
            <a:off x="9282056" y="3012813"/>
            <a:ext cx="0" cy="883226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12B8014-2D1E-7F4A-8B33-DBD721278038}"/>
              </a:ext>
            </a:extLst>
          </p:cNvPr>
          <p:cNvCxnSpPr>
            <a:cxnSpLocks/>
          </p:cNvCxnSpPr>
          <p:nvPr/>
        </p:nvCxnSpPr>
        <p:spPr>
          <a:xfrm flipV="1">
            <a:off x="9275332" y="4775498"/>
            <a:ext cx="6724" cy="886812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41589BD0-59DD-A840-888B-ED84E3A2CBB4}"/>
              </a:ext>
            </a:extLst>
          </p:cNvPr>
          <p:cNvCxnSpPr>
            <a:cxnSpLocks/>
          </p:cNvCxnSpPr>
          <p:nvPr/>
        </p:nvCxnSpPr>
        <p:spPr>
          <a:xfrm>
            <a:off x="8690385" y="4775498"/>
            <a:ext cx="0" cy="886811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B4A276BC-EB3C-BC48-86DD-EE28713D4FE1}"/>
              </a:ext>
            </a:extLst>
          </p:cNvPr>
          <p:cNvSpPr txBox="1"/>
          <p:nvPr/>
        </p:nvSpPr>
        <p:spPr>
          <a:xfrm>
            <a:off x="3561131" y="3908739"/>
            <a:ext cx="95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Redirige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6791B9C-388B-3D44-B2E6-7077BA704CB8}"/>
              </a:ext>
            </a:extLst>
          </p:cNvPr>
          <p:cNvSpPr txBox="1"/>
          <p:nvPr/>
        </p:nvSpPr>
        <p:spPr>
          <a:xfrm>
            <a:off x="6719942" y="3906476"/>
            <a:ext cx="104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Construit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34D2D4C3-EF43-3247-827F-8DF151D7FA57}"/>
              </a:ext>
            </a:extLst>
          </p:cNvPr>
          <p:cNvSpPr txBox="1"/>
          <p:nvPr/>
        </p:nvSpPr>
        <p:spPr>
          <a:xfrm>
            <a:off x="10517453" y="4428608"/>
            <a:ext cx="998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Réponds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E51EF30F-3884-3B43-BC66-E9D85E554736}"/>
              </a:ext>
            </a:extLst>
          </p:cNvPr>
          <p:cNvSpPr txBox="1"/>
          <p:nvPr/>
        </p:nvSpPr>
        <p:spPr>
          <a:xfrm>
            <a:off x="30888" y="4369648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Demande</a:t>
            </a:r>
          </a:p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auth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/login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35CB685E-1EEC-8F4A-80F0-A245405337CC}"/>
              </a:ext>
            </a:extLst>
          </p:cNvPr>
          <p:cNvSpPr txBox="1"/>
          <p:nvPr/>
        </p:nvSpPr>
        <p:spPr>
          <a:xfrm>
            <a:off x="7851337" y="327155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Stylise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1EFCF23C-B1E3-5C49-A527-ACD8B7022858}"/>
              </a:ext>
            </a:extLst>
          </p:cNvPr>
          <p:cNvSpPr txBox="1"/>
          <p:nvPr/>
        </p:nvSpPr>
        <p:spPr>
          <a:xfrm>
            <a:off x="7594301" y="5015979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Dynamise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A287A0F-2970-DE4E-B7CE-3CC15BB238BC}"/>
              </a:ext>
            </a:extLst>
          </p:cNvPr>
          <p:cNvSpPr txBox="1"/>
          <p:nvPr/>
        </p:nvSpPr>
        <p:spPr>
          <a:xfrm>
            <a:off x="3822874" y="3182174"/>
            <a:ext cx="138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Gère les</a:t>
            </a:r>
          </a:p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informations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BB4BF1C-7ED6-394C-90F0-D95F432435E7}"/>
              </a:ext>
            </a:extLst>
          </p:cNvPr>
          <p:cNvSpPr txBox="1"/>
          <p:nvPr/>
        </p:nvSpPr>
        <p:spPr>
          <a:xfrm>
            <a:off x="3732400" y="4788406"/>
            <a:ext cx="1463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Construit</a:t>
            </a:r>
          </a:p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 formulaire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1A2D86C8-E8CD-AD40-BDFC-34C54B92F9C1}"/>
              </a:ext>
            </a:extLst>
          </p:cNvPr>
          <p:cNvSpPr/>
          <p:nvPr/>
        </p:nvSpPr>
        <p:spPr>
          <a:xfrm>
            <a:off x="105061" y="3173937"/>
            <a:ext cx="1429869" cy="722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Navigateur internet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328340E2-1CD1-BB4C-B8D2-1570F9156C5E}"/>
              </a:ext>
            </a:extLst>
          </p:cNvPr>
          <p:cNvSpPr/>
          <p:nvPr/>
        </p:nvSpPr>
        <p:spPr>
          <a:xfrm>
            <a:off x="10657070" y="3173937"/>
            <a:ext cx="1429869" cy="722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Navigateur internet</a:t>
            </a:r>
          </a:p>
        </p:txBody>
      </p:sp>
      <p:cxnSp>
        <p:nvCxnSpPr>
          <p:cNvPr id="63" name="Connecteur en angle 62">
            <a:extLst>
              <a:ext uri="{FF2B5EF4-FFF2-40B4-BE49-F238E27FC236}">
                <a16:creationId xmlns:a16="http://schemas.microsoft.com/office/drawing/2014/main" id="{5DE7918E-DC01-7A44-B9B9-E4B929F96922}"/>
              </a:ext>
            </a:extLst>
          </p:cNvPr>
          <p:cNvCxnSpPr>
            <a:stCxn id="59" idx="2"/>
            <a:endCxn id="4" idx="1"/>
          </p:cNvCxnSpPr>
          <p:nvPr/>
        </p:nvCxnSpPr>
        <p:spPr>
          <a:xfrm rot="16200000" flipH="1">
            <a:off x="1094674" y="3621361"/>
            <a:ext cx="446899" cy="99625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en angle 63">
            <a:extLst>
              <a:ext uri="{FF2B5EF4-FFF2-40B4-BE49-F238E27FC236}">
                <a16:creationId xmlns:a16="http://schemas.microsoft.com/office/drawing/2014/main" id="{B4BC024B-71A1-D245-8724-F7FDEA3B8CEC}"/>
              </a:ext>
            </a:extLst>
          </p:cNvPr>
          <p:cNvCxnSpPr>
            <a:cxnSpLocks/>
            <a:stCxn id="25" idx="3"/>
            <a:endCxn id="61" idx="2"/>
          </p:cNvCxnSpPr>
          <p:nvPr/>
        </p:nvCxnSpPr>
        <p:spPr>
          <a:xfrm flipV="1">
            <a:off x="10079915" y="3896039"/>
            <a:ext cx="1292090" cy="4397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C6ED9AAC-0546-4746-B04C-19D323916BDC}"/>
              </a:ext>
            </a:extLst>
          </p:cNvPr>
          <p:cNvSpPr txBox="1"/>
          <p:nvPr/>
        </p:nvSpPr>
        <p:spPr>
          <a:xfrm>
            <a:off x="1709374" y="2114717"/>
            <a:ext cx="199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Application Django</a:t>
            </a:r>
          </a:p>
        </p:txBody>
      </p:sp>
      <p:pic>
        <p:nvPicPr>
          <p:cNvPr id="38" name="Image 37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1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4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 animBg="1"/>
      <p:bldP spid="61" grpId="0" animBg="1"/>
      <p:bldP spid="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90500" y="4335695"/>
            <a:ext cx="11721802" cy="2448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Des </a:t>
            </a:r>
            <a:r>
              <a:rPr lang="fr-FR" sz="3600" b="1" dirty="0" err="1"/>
              <a:t>urls</a:t>
            </a:r>
            <a:r>
              <a:rPr lang="fr-FR" sz="3600" dirty="0"/>
              <a:t> qui redirigent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6674015" y="876868"/>
            <a:ext cx="55179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  <a:p>
            <a:pPr algn="r"/>
            <a:r>
              <a:rPr lang="fr-FR" dirty="0">
                <a:hlinkClick r:id="rId3"/>
              </a:rPr>
              <a:t>https://docs.djangoproject.com/en/2.2/topics/http/urls/</a:t>
            </a:r>
            <a:endParaRPr lang="fr-FR" dirty="0"/>
          </a:p>
          <a:p>
            <a:pPr algn="r"/>
            <a:r>
              <a:rPr lang="fr-FR" dirty="0">
                <a:hlinkClick r:id="rId4"/>
              </a:rPr>
              <a:t>https://docs.python.org/fr/2/howto/regex.html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A467EBB-3FD8-9E4B-8A6D-5CD490A7C6CE}"/>
              </a:ext>
            </a:extLst>
          </p:cNvPr>
          <p:cNvSpPr txBox="1"/>
          <p:nvPr/>
        </p:nvSpPr>
        <p:spPr>
          <a:xfrm>
            <a:off x="279698" y="1603711"/>
            <a:ext cx="8369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Traitent les demandes des clients les premiers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En fonction de l’url, décide quelle vue doit travailler --&gt; utilisation de </a:t>
            </a:r>
            <a:r>
              <a:rPr lang="fr-FR" sz="2000" dirty="0" err="1"/>
              <a:t>Regex</a:t>
            </a: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Fichiers  « </a:t>
            </a:r>
            <a:r>
              <a:rPr lang="fr-FR" sz="2000" dirty="0" err="1"/>
              <a:t>urls.py</a:t>
            </a:r>
            <a:r>
              <a:rPr lang="fr-FR" sz="2000" dirty="0"/>
              <a:t> » dans chaque application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0C4AD7-8B09-DC40-8E7C-ABB7C8E85109}"/>
              </a:ext>
            </a:extLst>
          </p:cNvPr>
          <p:cNvSpPr txBox="1"/>
          <p:nvPr/>
        </p:nvSpPr>
        <p:spPr>
          <a:xfrm>
            <a:off x="279698" y="4457052"/>
            <a:ext cx="83694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Point sur les requêtes HTTP</a:t>
            </a:r>
          </a:p>
          <a:p>
            <a:endParaRPr lang="fr-FR" sz="2000" b="1" dirty="0"/>
          </a:p>
          <a:p>
            <a:r>
              <a:rPr lang="fr-FR" sz="2000" dirty="0"/>
              <a:t>Path</a:t>
            </a:r>
            <a:r>
              <a:rPr lang="fr-FR" sz="2000" b="1" dirty="0"/>
              <a:t> </a:t>
            </a:r>
            <a:r>
              <a:rPr lang="fr-FR" sz="2000" dirty="0">
                <a:solidFill>
                  <a:schemeClr val="accent1"/>
                </a:solidFill>
              </a:rPr>
              <a:t>/login, /shops/foyer, …</a:t>
            </a:r>
          </a:p>
          <a:p>
            <a:endParaRPr lang="fr-FR" sz="2000" b="1" dirty="0"/>
          </a:p>
          <a:p>
            <a:r>
              <a:rPr lang="fr-FR" sz="2000" dirty="0"/>
              <a:t>Types : GET, POST, DELETE, OPTION, …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GET : demande d’affichage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POST : demande de traitement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81F132D-F516-5C4D-935C-2807EE539BC4}"/>
              </a:ext>
            </a:extLst>
          </p:cNvPr>
          <p:cNvSpPr txBox="1"/>
          <p:nvPr/>
        </p:nvSpPr>
        <p:spPr>
          <a:xfrm>
            <a:off x="6096000" y="4332462"/>
            <a:ext cx="836945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Paramètres envoyés :</a:t>
            </a:r>
          </a:p>
          <a:p>
            <a:endParaRPr lang="fr-FR" sz="1400" dirty="0"/>
          </a:p>
          <a:p>
            <a:pPr marL="342900" indent="-342900">
              <a:buFontTx/>
              <a:buChar char="-"/>
            </a:pPr>
            <a:r>
              <a:rPr lang="fr-FR" sz="2000" dirty="0"/>
              <a:t>GET : directement dans l’url </a:t>
            </a:r>
          </a:p>
          <a:p>
            <a:pPr lvl="1"/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https://google.com?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search=blablabla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&amp;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lang=fr</a:t>
            </a:r>
            <a:endParaRPr lang="fr-F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fr-F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dirty="0"/>
              <a:t>POST : dans le corps (body) de la requête</a:t>
            </a:r>
          </a:p>
          <a:p>
            <a:pPr lvl="1"/>
            <a:r>
              <a:rPr lang="fr-FR" sz="2000" dirty="0"/>
              <a:t>Plusieurs formats possibles : x-</a:t>
            </a:r>
            <a:r>
              <a:rPr lang="fr-FR" sz="2000" dirty="0" err="1"/>
              <a:t>form</a:t>
            </a:r>
            <a:r>
              <a:rPr lang="fr-FR" sz="2000" dirty="0"/>
              <a:t>-data, </a:t>
            </a:r>
            <a:r>
              <a:rPr lang="fr-FR" sz="2000" dirty="0" err="1"/>
              <a:t>json</a:t>
            </a:r>
            <a:r>
              <a:rPr lang="fr-FR" sz="2000" dirty="0"/>
              <a:t>, …</a:t>
            </a:r>
          </a:p>
          <a:p>
            <a:pPr lvl="1"/>
            <a:endParaRPr lang="fr-FR" sz="900" dirty="0"/>
          </a:p>
          <a:p>
            <a:pPr marL="342900" indent="-342900">
              <a:buFontTx/>
              <a:buChar char="-"/>
            </a:pPr>
            <a:r>
              <a:rPr lang="fr-FR" sz="2000" dirty="0"/>
              <a:t>Tous types : headers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39913A-A5F3-1B41-BA17-21D392B9D99B}"/>
              </a:ext>
            </a:extLst>
          </p:cNvPr>
          <p:cNvSpPr/>
          <p:nvPr/>
        </p:nvSpPr>
        <p:spPr>
          <a:xfrm>
            <a:off x="8053892" y="3176799"/>
            <a:ext cx="3858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6"/>
              </a:rPr>
              <a:t>https://github.com/borgia-app/Borgia/blob/master/borgia/urls.py</a:t>
            </a:r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653B6CF-9376-4A4F-AD46-A2CCEE4593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698" y="2870977"/>
            <a:ext cx="7487323" cy="1317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DBFA588-7177-FC42-A45A-7E034C085116}"/>
              </a:ext>
            </a:extLst>
          </p:cNvPr>
          <p:cNvSpPr txBox="1"/>
          <p:nvPr/>
        </p:nvSpPr>
        <p:spPr>
          <a:xfrm>
            <a:off x="8053892" y="2802510"/>
            <a:ext cx="1579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Exemple :</a:t>
            </a:r>
          </a:p>
        </p:txBody>
      </p:sp>
    </p:spTree>
    <p:extLst>
      <p:ext uri="{BB962C8B-B14F-4D97-AF65-F5344CB8AC3E}">
        <p14:creationId xmlns:p14="http://schemas.microsoft.com/office/powerpoint/2010/main" val="25342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8" grpId="0"/>
      <p:bldP spid="9" grpId="0"/>
      <p:bldP spid="4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Des </a:t>
            </a:r>
            <a:r>
              <a:rPr lang="fr-FR" sz="3600" b="1" dirty="0"/>
              <a:t>vues</a:t>
            </a:r>
            <a:r>
              <a:rPr lang="fr-FR" sz="3600" dirty="0"/>
              <a:t> qui traitent 1/2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6372113" y="889566"/>
            <a:ext cx="56974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  <a:p>
            <a:pPr algn="r"/>
            <a:r>
              <a:rPr lang="fr-FR" dirty="0">
                <a:hlinkClick r:id="rId3"/>
              </a:rPr>
              <a:t>https://docs.djangoproject.com/en/2.2/topics/http/views/</a:t>
            </a:r>
            <a:endParaRPr lang="fr-FR" dirty="0"/>
          </a:p>
        </p:txBody>
      </p:sp>
      <p:pic>
        <p:nvPicPr>
          <p:cNvPr id="6" name="Image 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A467EBB-3FD8-9E4B-8A6D-5CD490A7C6CE}"/>
              </a:ext>
            </a:extLst>
          </p:cNvPr>
          <p:cNvSpPr txBox="1"/>
          <p:nvPr/>
        </p:nvSpPr>
        <p:spPr>
          <a:xfrm>
            <a:off x="279697" y="1652014"/>
            <a:ext cx="1161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fr-FR" sz="2000" dirty="0"/>
              <a:t>Reçoit les informations de la requête : type (GET, POST, …), paramètres, …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9CFEBE1-65E2-674A-9B68-329BAE1D43FC}"/>
              </a:ext>
            </a:extLst>
          </p:cNvPr>
          <p:cNvSpPr txBox="1"/>
          <p:nvPr/>
        </p:nvSpPr>
        <p:spPr>
          <a:xfrm>
            <a:off x="295275" y="16019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9B9BCF4-5AFF-F84C-92AA-9D0018CB7B62}"/>
              </a:ext>
            </a:extLst>
          </p:cNvPr>
          <p:cNvSpPr txBox="1"/>
          <p:nvPr/>
        </p:nvSpPr>
        <p:spPr>
          <a:xfrm>
            <a:off x="295275" y="292931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3BD21FC-A756-864E-AA88-7CAB3C287D8C}"/>
              </a:ext>
            </a:extLst>
          </p:cNvPr>
          <p:cNvSpPr txBox="1"/>
          <p:nvPr/>
        </p:nvSpPr>
        <p:spPr>
          <a:xfrm>
            <a:off x="322795" y="41367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3C33506-E270-204E-9F25-4A1A736C0A01}"/>
              </a:ext>
            </a:extLst>
          </p:cNvPr>
          <p:cNvSpPr txBox="1"/>
          <p:nvPr/>
        </p:nvSpPr>
        <p:spPr>
          <a:xfrm>
            <a:off x="328799" y="512697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E61D2C1-41F8-A048-91D6-92FDADEBFC88}"/>
              </a:ext>
            </a:extLst>
          </p:cNvPr>
          <p:cNvSpPr txBox="1"/>
          <p:nvPr/>
        </p:nvSpPr>
        <p:spPr>
          <a:xfrm>
            <a:off x="322795" y="615415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F48475-8E1B-5B43-B12C-82E75C8C6EBF}"/>
              </a:ext>
            </a:extLst>
          </p:cNvPr>
          <p:cNvSpPr/>
          <p:nvPr/>
        </p:nvSpPr>
        <p:spPr>
          <a:xfrm>
            <a:off x="322794" y="2565535"/>
            <a:ext cx="108598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fr-FR" sz="2000" dirty="0"/>
              <a:t>Effectue le traitement nécessaire …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Demande des modifications dans la base de données (voir page </a:t>
            </a:r>
            <a:r>
              <a:rPr lang="fr-FR" sz="2000" dirty="0" err="1"/>
              <a:t>Models</a:t>
            </a:r>
            <a:r>
              <a:rPr lang="fr-FR" sz="2000" dirty="0"/>
              <a:t>) 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 nécessaire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Demande de l’aide des formulaires (voir page </a:t>
            </a:r>
            <a:r>
              <a:rPr lang="fr-FR" sz="2000" dirty="0" err="1"/>
              <a:t>Forms</a:t>
            </a:r>
            <a:r>
              <a:rPr lang="fr-FR" sz="2000" dirty="0"/>
              <a:t>) 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 nécessaire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E26B9F-76C2-1946-9F29-355EA1F14990}"/>
              </a:ext>
            </a:extLst>
          </p:cNvPr>
          <p:cNvSpPr/>
          <p:nvPr/>
        </p:nvSpPr>
        <p:spPr>
          <a:xfrm>
            <a:off x="322794" y="3825566"/>
            <a:ext cx="110247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400" b="1" dirty="0"/>
          </a:p>
          <a:p>
            <a:pPr marL="800100" lvl="1" indent="-342900">
              <a:buFontTx/>
              <a:buChar char="-"/>
            </a:pPr>
            <a:r>
              <a:rPr lang="fr-FR" sz="2000" dirty="0"/>
              <a:t>Etablit la liste des informations nécessaires pour la réponse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D9676-6071-4144-9F17-ED4BC0C78F34}"/>
              </a:ext>
            </a:extLst>
          </p:cNvPr>
          <p:cNvSpPr/>
          <p:nvPr/>
        </p:nvSpPr>
        <p:spPr>
          <a:xfrm>
            <a:off x="322794" y="4841257"/>
            <a:ext cx="117467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400" b="1" dirty="0"/>
          </a:p>
          <a:p>
            <a:pPr marL="800100" lvl="1" indent="-342900">
              <a:buFontTx/>
              <a:buChar char="-"/>
            </a:pPr>
            <a:r>
              <a:rPr lang="fr-FR" sz="2000" dirty="0"/>
              <a:t>Construit une réponse, sur la base d’un </a:t>
            </a:r>
            <a:r>
              <a:rPr lang="fr-FR" sz="2000" dirty="0" err="1"/>
              <a:t>template</a:t>
            </a:r>
            <a:r>
              <a:rPr lang="fr-FR" sz="2000" dirty="0"/>
              <a:t> (voir page </a:t>
            </a:r>
            <a:r>
              <a:rPr lang="fr-FR" sz="2000" dirty="0" err="1"/>
              <a:t>Templates</a:t>
            </a:r>
            <a:r>
              <a:rPr lang="fr-FR" sz="2000" dirty="0"/>
              <a:t>) avec les informations établies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1C015A-8D06-0847-B647-30629629FE0C}"/>
              </a:ext>
            </a:extLst>
          </p:cNvPr>
          <p:cNvSpPr/>
          <p:nvPr/>
        </p:nvSpPr>
        <p:spPr>
          <a:xfrm>
            <a:off x="322795" y="5835630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sz="2400" b="1" dirty="0"/>
          </a:p>
          <a:p>
            <a:pPr marL="800100" lvl="1" indent="-342900">
              <a:buFontTx/>
              <a:buChar char="-"/>
            </a:pPr>
            <a:r>
              <a:rPr lang="fr-FR" sz="2000" dirty="0"/>
              <a:t>Renvoie la réponse au client</a:t>
            </a:r>
          </a:p>
        </p:txBody>
      </p:sp>
    </p:spTree>
    <p:extLst>
      <p:ext uri="{BB962C8B-B14F-4D97-AF65-F5344CB8AC3E}">
        <p14:creationId xmlns:p14="http://schemas.microsoft.com/office/powerpoint/2010/main" val="115756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9" grpId="0"/>
      <p:bldP spid="10" grpId="0"/>
      <p:bldP spid="11" grpId="0"/>
      <p:bldP spid="12" grpId="0"/>
      <p:bldP spid="5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Des </a:t>
            </a:r>
            <a:r>
              <a:rPr lang="fr-FR" sz="3600" b="1" dirty="0"/>
              <a:t>vues</a:t>
            </a:r>
            <a:r>
              <a:rPr lang="fr-FR" sz="3600" dirty="0"/>
              <a:t> qui traitent 2/2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6372113" y="889566"/>
            <a:ext cx="56974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  <a:p>
            <a:pPr algn="r"/>
            <a:r>
              <a:rPr lang="fr-FR" dirty="0">
                <a:hlinkClick r:id="rId3"/>
              </a:rPr>
              <a:t>https://docs.djangoproject.com/en/2.2/topics/http/views/</a:t>
            </a:r>
            <a:endParaRPr lang="fr-FR" dirty="0"/>
          </a:p>
        </p:txBody>
      </p:sp>
      <p:pic>
        <p:nvPicPr>
          <p:cNvPr id="6" name="Image 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11826BE-4AFA-2C4B-A19D-0D3687258123}"/>
              </a:ext>
            </a:extLst>
          </p:cNvPr>
          <p:cNvSpPr txBox="1"/>
          <p:nvPr/>
        </p:nvSpPr>
        <p:spPr>
          <a:xfrm>
            <a:off x="279698" y="2555834"/>
            <a:ext cx="8369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Fichiers  « </a:t>
            </a:r>
            <a:r>
              <a:rPr lang="fr-FR" sz="2000" dirty="0" err="1"/>
              <a:t>views.py</a:t>
            </a:r>
            <a:r>
              <a:rPr lang="fr-FR" sz="2000" dirty="0"/>
              <a:t> » dans chaque 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D616B1-CA78-7A4D-82ED-1FC8EA3D45A2}"/>
              </a:ext>
            </a:extLst>
          </p:cNvPr>
          <p:cNvSpPr/>
          <p:nvPr/>
        </p:nvSpPr>
        <p:spPr>
          <a:xfrm>
            <a:off x="1912788" y="3473652"/>
            <a:ext cx="8918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5"/>
              </a:rPr>
              <a:t>https://github.com/borgia-app/Borgia/blob/master/modules/views.py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C175F52-48EA-FE4B-8847-09631EF3158E}"/>
              </a:ext>
            </a:extLst>
          </p:cNvPr>
          <p:cNvSpPr txBox="1"/>
          <p:nvPr/>
        </p:nvSpPr>
        <p:spPr>
          <a:xfrm>
            <a:off x="279697" y="3442874"/>
            <a:ext cx="1579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Exemple 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DA898F8-2F23-1D40-A194-CAAD36B429CD}"/>
              </a:ext>
            </a:extLst>
          </p:cNvPr>
          <p:cNvSpPr txBox="1"/>
          <p:nvPr/>
        </p:nvSpPr>
        <p:spPr>
          <a:xfrm>
            <a:off x="279698" y="1639501"/>
            <a:ext cx="8369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rgbClr val="FF0000"/>
                </a:solidFill>
              </a:rPr>
              <a:t>ATTENTION : </a:t>
            </a:r>
            <a:r>
              <a:rPr lang="fr-FR" sz="2000" dirty="0" err="1">
                <a:solidFill>
                  <a:srgbClr val="FF0000"/>
                </a:solidFill>
              </a:rPr>
              <a:t>views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>
                <a:solidFill>
                  <a:srgbClr val="FF0000"/>
                </a:solidFill>
                <a:sym typeface="Wingdings" pitchFamily="2" charset="2"/>
              </a:rPr>
              <a:t> une partie importante de la sécurité</a:t>
            </a:r>
          </a:p>
          <a:p>
            <a:pPr marL="800100" lvl="1" indent="-342900">
              <a:buFontTx/>
              <a:buChar char="-"/>
            </a:pPr>
            <a:r>
              <a:rPr lang="fr-FR" sz="2000" dirty="0">
                <a:sym typeface="Wingdings" pitchFamily="2" charset="2"/>
              </a:rPr>
              <a:t>Ex: en fonction des paramètres  affichage ou 404/403/400</a:t>
            </a:r>
            <a:endParaRPr lang="fr-FR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7C75AC-395F-E245-BA9A-A8EBE55FDF3D}"/>
              </a:ext>
            </a:extLst>
          </p:cNvPr>
          <p:cNvSpPr/>
          <p:nvPr/>
        </p:nvSpPr>
        <p:spPr>
          <a:xfrm>
            <a:off x="190500" y="4537273"/>
            <a:ext cx="1172180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C912335-47F2-A04F-8255-6637080CC9DB}"/>
              </a:ext>
            </a:extLst>
          </p:cNvPr>
          <p:cNvSpPr txBox="1"/>
          <p:nvPr/>
        </p:nvSpPr>
        <p:spPr>
          <a:xfrm>
            <a:off x="279698" y="4537273"/>
            <a:ext cx="35731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Point sur les réponses HTTP</a:t>
            </a:r>
          </a:p>
          <a:p>
            <a:endParaRPr lang="fr-FR" sz="2000" b="1" dirty="0"/>
          </a:p>
          <a:p>
            <a:r>
              <a:rPr lang="fr-FR" sz="2000" dirty="0">
                <a:solidFill>
                  <a:schemeClr val="accent1"/>
                </a:solidFill>
              </a:rPr>
              <a:t>Renvoie du HTML, JSON, TEXT, …</a:t>
            </a:r>
          </a:p>
          <a:p>
            <a:endParaRPr lang="fr-FR" sz="2000" b="1" dirty="0"/>
          </a:p>
          <a:p>
            <a:r>
              <a:rPr lang="fr-FR" sz="2000" dirty="0"/>
              <a:t>Contient des headers aussi</a:t>
            </a:r>
          </a:p>
          <a:p>
            <a:r>
              <a:rPr lang="fr-FR" sz="2000" dirty="0"/>
              <a:t>Est lu par le navigateur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8EB6ECF-F7F8-BD4A-B896-9AAF7D215D22}"/>
              </a:ext>
            </a:extLst>
          </p:cNvPr>
          <p:cNvSpPr txBox="1"/>
          <p:nvPr/>
        </p:nvSpPr>
        <p:spPr>
          <a:xfrm>
            <a:off x="6096000" y="4537273"/>
            <a:ext cx="836945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Codes de réponse</a:t>
            </a:r>
          </a:p>
          <a:p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Succès : 200 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(201, 202, … 2XX)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Erreur utilisateur : 400, 403, 404 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(… 4XX)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Erreur serveur : 500 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(502, 503, … 5XX)</a:t>
            </a:r>
            <a:endParaRPr lang="fr-F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fr-FR" sz="1200" b="1" dirty="0"/>
          </a:p>
          <a:p>
            <a:r>
              <a:rPr lang="fr-FR" sz="2000" dirty="0">
                <a:hlinkClick r:id="rId6"/>
              </a:rPr>
              <a:t>https://fr.wikipedia.org/wiki/Liste_des_codes_HTTP</a:t>
            </a: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0833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4" grpId="0" animBg="1"/>
      <p:bldP spid="15" grpId="0"/>
      <p:bldP spid="16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Des </a:t>
            </a:r>
            <a:r>
              <a:rPr lang="fr-FR" sz="3600" b="1" dirty="0"/>
              <a:t>modèles</a:t>
            </a:r>
            <a:r>
              <a:rPr lang="fr-FR" sz="3600" dirty="0"/>
              <a:t> qui gèrent</a:t>
            </a:r>
          </a:p>
          <a:p>
            <a:r>
              <a:rPr lang="fr-FR" sz="3600" dirty="0"/>
              <a:t>l’information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6372113" y="889566"/>
            <a:ext cx="57108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  <a:p>
            <a:pPr algn="r"/>
            <a:r>
              <a:rPr lang="fr-FR" dirty="0">
                <a:hlinkClick r:id="rId3"/>
              </a:rPr>
              <a:t>https://docs.djangoproject.com/en/2.2/topics/db/models/</a:t>
            </a:r>
            <a:endParaRPr lang="fr-FR" dirty="0"/>
          </a:p>
        </p:txBody>
      </p:sp>
      <p:pic>
        <p:nvPicPr>
          <p:cNvPr id="6" name="Image 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F8B377B-D701-134E-B7A9-FEA0F1BABFBD}"/>
              </a:ext>
            </a:extLst>
          </p:cNvPr>
          <p:cNvSpPr txBox="1"/>
          <p:nvPr/>
        </p:nvSpPr>
        <p:spPr>
          <a:xfrm>
            <a:off x="-204395" y="2157708"/>
            <a:ext cx="48947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fr-FR" sz="2000" dirty="0"/>
              <a:t>Lien entre la base de données</a:t>
            </a:r>
          </a:p>
          <a:p>
            <a:pPr lvl="1"/>
            <a:r>
              <a:rPr lang="fr-FR" sz="2000" dirty="0"/>
              <a:t>      et le langage Python</a:t>
            </a:r>
          </a:p>
          <a:p>
            <a:pPr lvl="1"/>
            <a:endParaRPr lang="fr-FR" sz="2000" dirty="0"/>
          </a:p>
          <a:p>
            <a:pPr marL="800100" lvl="1" indent="-342900">
              <a:buFontTx/>
              <a:buChar char="-"/>
            </a:pPr>
            <a:r>
              <a:rPr lang="fr-FR" sz="2000" dirty="0"/>
              <a:t>Déclaration des attributs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Déclaration des liens entre modèles</a:t>
            </a:r>
          </a:p>
          <a:p>
            <a:pPr marL="800100" lvl="1" indent="-342900">
              <a:buFontTx/>
              <a:buChar char="-"/>
            </a:pPr>
            <a:endParaRPr lang="fr-FR" sz="2000" dirty="0"/>
          </a:p>
          <a:p>
            <a:pPr marL="800100" lvl="1" indent="-342900">
              <a:buFontTx/>
              <a:buChar char="-"/>
            </a:pPr>
            <a:r>
              <a:rPr lang="fr-FR" sz="2000" dirty="0"/>
              <a:t>ORM très complet</a:t>
            </a:r>
          </a:p>
          <a:p>
            <a:pPr lvl="1"/>
            <a:r>
              <a:rPr lang="fr-FR" sz="2000" dirty="0"/>
              <a:t>      Création, mise à jour, suppression, </a:t>
            </a:r>
          </a:p>
          <a:p>
            <a:pPr lvl="1"/>
            <a:endParaRPr lang="fr-FR" sz="2000" dirty="0"/>
          </a:p>
          <a:p>
            <a:pPr marL="800100" lvl="1" indent="-342900">
              <a:buFontTx/>
              <a:buChar char="-"/>
            </a:pPr>
            <a:r>
              <a:rPr lang="fr-FR" sz="2000" dirty="0"/>
              <a:t>Gestion des migrations</a:t>
            </a:r>
          </a:p>
          <a:p>
            <a:pPr marL="800100" lvl="1" indent="-342900">
              <a:buFontTx/>
              <a:buChar char="-"/>
            </a:pPr>
            <a:endParaRPr lang="fr-FR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BCE3A-02FE-0C48-A1A3-FF7588C40A87}"/>
              </a:ext>
            </a:extLst>
          </p:cNvPr>
          <p:cNvSpPr/>
          <p:nvPr/>
        </p:nvSpPr>
        <p:spPr>
          <a:xfrm>
            <a:off x="619018" y="5269385"/>
            <a:ext cx="3425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5"/>
              </a:rPr>
              <a:t>https://docs.djangoproject.com/fr/2.2/topics/db/queries/</a:t>
            </a:r>
            <a:endParaRPr lang="fr-FR" dirty="0"/>
          </a:p>
        </p:txBody>
      </p:sp>
      <p:pic>
        <p:nvPicPr>
          <p:cNvPr id="11" name="Image 10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6173CCF1-64D7-D447-A70A-489E142A53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8288" y="1931474"/>
            <a:ext cx="6863380" cy="3292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FEA48FF-6256-974E-BB93-AAD63C33D762}"/>
              </a:ext>
            </a:extLst>
          </p:cNvPr>
          <p:cNvSpPr txBox="1"/>
          <p:nvPr/>
        </p:nvSpPr>
        <p:spPr>
          <a:xfrm>
            <a:off x="193637" y="6177834"/>
            <a:ext cx="8369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Fichiers  « </a:t>
            </a:r>
            <a:r>
              <a:rPr lang="fr-FR" sz="2000" dirty="0" err="1"/>
              <a:t>models.py</a:t>
            </a:r>
            <a:r>
              <a:rPr lang="fr-FR" sz="2000" dirty="0"/>
              <a:t> » dans chaque 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E93139-C050-3B41-932A-3AF35B1FEBD7}"/>
              </a:ext>
            </a:extLst>
          </p:cNvPr>
          <p:cNvSpPr/>
          <p:nvPr/>
        </p:nvSpPr>
        <p:spPr>
          <a:xfrm>
            <a:off x="7300857" y="5968434"/>
            <a:ext cx="4317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7"/>
              </a:rPr>
              <a:t>https://github.com/borgia-app/Borgia/blob/master/users/models.py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EC953CC-F196-6447-B4D9-D7441D27AB68}"/>
              </a:ext>
            </a:extLst>
          </p:cNvPr>
          <p:cNvSpPr txBox="1"/>
          <p:nvPr/>
        </p:nvSpPr>
        <p:spPr>
          <a:xfrm>
            <a:off x="7300857" y="5594145"/>
            <a:ext cx="1579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Exemple :</a:t>
            </a:r>
          </a:p>
        </p:txBody>
      </p:sp>
    </p:spTree>
    <p:extLst>
      <p:ext uri="{BB962C8B-B14F-4D97-AF65-F5344CB8AC3E}">
        <p14:creationId xmlns:p14="http://schemas.microsoft.com/office/powerpoint/2010/main" val="16379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0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5916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Des </a:t>
            </a:r>
            <a:r>
              <a:rPr lang="fr-FR" sz="3600" b="1" dirty="0" err="1"/>
              <a:t>forms</a:t>
            </a:r>
            <a:r>
              <a:rPr lang="fr-FR" sz="3600" dirty="0"/>
              <a:t> pour la relation avec l’utilisateur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6372113" y="889566"/>
            <a:ext cx="57108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  <a:p>
            <a:pPr algn="r"/>
            <a:r>
              <a:rPr lang="fr-FR" dirty="0">
                <a:hlinkClick r:id="rId3"/>
              </a:rPr>
              <a:t>https://docs.djangoproject.com/en/2.2/topics/db/models/</a:t>
            </a:r>
            <a:endParaRPr lang="fr-FR" dirty="0"/>
          </a:p>
        </p:txBody>
      </p:sp>
      <p:pic>
        <p:nvPicPr>
          <p:cNvPr id="6" name="Image 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F8B377B-D701-134E-B7A9-FEA0F1BABFBD}"/>
              </a:ext>
            </a:extLst>
          </p:cNvPr>
          <p:cNvSpPr txBox="1"/>
          <p:nvPr/>
        </p:nvSpPr>
        <p:spPr>
          <a:xfrm>
            <a:off x="-204395" y="2157708"/>
            <a:ext cx="48947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fr-FR" sz="2000" dirty="0"/>
              <a:t>Création simplifiée de formulaires</a:t>
            </a:r>
          </a:p>
          <a:p>
            <a:pPr marL="800100" lvl="1" indent="-342900">
              <a:buFontTx/>
              <a:buChar char="-"/>
            </a:pPr>
            <a:endParaRPr lang="fr-FR" sz="2000" dirty="0"/>
          </a:p>
          <a:p>
            <a:pPr marL="800100" lvl="1" indent="-342900">
              <a:buFontTx/>
              <a:buChar char="-"/>
            </a:pPr>
            <a:r>
              <a:rPr lang="fr-FR" sz="2000" dirty="0"/>
              <a:t>Gestion simplifiée</a:t>
            </a:r>
          </a:p>
          <a:p>
            <a:pPr marL="800100" lvl="1" indent="-342900">
              <a:buFontTx/>
              <a:buChar char="-"/>
            </a:pPr>
            <a:endParaRPr lang="fr-FR" sz="20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FEA48FF-6256-974E-BB93-AAD63C33D762}"/>
              </a:ext>
            </a:extLst>
          </p:cNvPr>
          <p:cNvSpPr txBox="1"/>
          <p:nvPr/>
        </p:nvSpPr>
        <p:spPr>
          <a:xfrm>
            <a:off x="279698" y="6137005"/>
            <a:ext cx="8369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Fichiers  « </a:t>
            </a:r>
            <a:r>
              <a:rPr lang="fr-FR" sz="2000" dirty="0" err="1"/>
              <a:t>forms.py</a:t>
            </a:r>
            <a:r>
              <a:rPr lang="fr-FR" sz="2000" dirty="0"/>
              <a:t> » dans chaque application</a:t>
            </a:r>
          </a:p>
        </p:txBody>
      </p:sp>
      <p:pic>
        <p:nvPicPr>
          <p:cNvPr id="5" name="Image 4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D8F82586-8AC0-2847-9F67-9C2C32922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980" y="2197773"/>
            <a:ext cx="6052916" cy="347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B97341-B036-1543-BD33-F9110A29AEA9}"/>
              </a:ext>
            </a:extLst>
          </p:cNvPr>
          <p:cNvSpPr/>
          <p:nvPr/>
        </p:nvSpPr>
        <p:spPr>
          <a:xfrm>
            <a:off x="279698" y="3481147"/>
            <a:ext cx="5233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6"/>
              </a:rPr>
              <a:t>https://docs.djangoproject.com/en/2.2/topics/forms/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021F15-5B0E-7646-9DD9-A7EBB2055C16}"/>
              </a:ext>
            </a:extLst>
          </p:cNvPr>
          <p:cNvSpPr/>
          <p:nvPr/>
        </p:nvSpPr>
        <p:spPr>
          <a:xfrm>
            <a:off x="419333" y="4746298"/>
            <a:ext cx="4317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7"/>
              </a:rPr>
              <a:t>https://github.com/borgia-app/Borgia/blob/master/finances/forms.py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891B8C9-094C-2C48-AF6D-4860C669DE5E}"/>
              </a:ext>
            </a:extLst>
          </p:cNvPr>
          <p:cNvSpPr txBox="1"/>
          <p:nvPr/>
        </p:nvSpPr>
        <p:spPr>
          <a:xfrm>
            <a:off x="419333" y="4372009"/>
            <a:ext cx="1579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Exemple :</a:t>
            </a:r>
          </a:p>
        </p:txBody>
      </p:sp>
    </p:spTree>
    <p:extLst>
      <p:ext uri="{BB962C8B-B14F-4D97-AF65-F5344CB8AC3E}">
        <p14:creationId xmlns:p14="http://schemas.microsoft.com/office/powerpoint/2010/main" val="428072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0" grpId="0"/>
      <p:bldP spid="11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Des </a:t>
            </a:r>
            <a:r>
              <a:rPr lang="fr-FR" sz="3600" b="1" dirty="0" err="1"/>
              <a:t>templates</a:t>
            </a:r>
            <a:r>
              <a:rPr lang="fr-FR" sz="3600" dirty="0"/>
              <a:t> qui affichent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889566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</p:txBody>
      </p:sp>
      <p:pic>
        <p:nvPicPr>
          <p:cNvPr id="6" name="Image 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  <p:pic>
        <p:nvPicPr>
          <p:cNvPr id="5" name="Image 4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D877EC3-A9F4-8245-83B5-7881610AF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231" y="1742209"/>
            <a:ext cx="5613902" cy="4525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02CB0B5-5009-7146-927C-FDC10095CD5B}"/>
              </a:ext>
            </a:extLst>
          </p:cNvPr>
          <p:cNvSpPr txBox="1"/>
          <p:nvPr/>
        </p:nvSpPr>
        <p:spPr>
          <a:xfrm>
            <a:off x="-86064" y="1742209"/>
            <a:ext cx="60327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fr-FR" sz="2000" dirty="0"/>
              <a:t>Base en HTML, CSS et JS</a:t>
            </a:r>
          </a:p>
          <a:p>
            <a:pPr marL="800100" lvl="1" indent="-342900">
              <a:buFontTx/>
              <a:buChar char="-"/>
            </a:pPr>
            <a:endParaRPr lang="fr-FR" sz="2000" dirty="0"/>
          </a:p>
          <a:p>
            <a:pPr marL="800100" lvl="1" indent="-342900">
              <a:buFontTx/>
              <a:buChar char="-"/>
            </a:pPr>
            <a:r>
              <a:rPr lang="fr-FR" sz="2000" dirty="0" err="1"/>
              <a:t>Populé</a:t>
            </a:r>
            <a:r>
              <a:rPr lang="fr-FR" sz="2000" dirty="0"/>
              <a:t> avec les infos des </a:t>
            </a:r>
            <a:r>
              <a:rPr lang="fr-FR" sz="2000" dirty="0" err="1"/>
              <a:t>views</a:t>
            </a:r>
            <a:endParaRPr lang="fr-FR" sz="2000" dirty="0"/>
          </a:p>
          <a:p>
            <a:pPr marL="800100" lvl="1" indent="-342900">
              <a:buFontTx/>
              <a:buChar char="-"/>
            </a:pPr>
            <a:endParaRPr lang="fr-FR" sz="2000" dirty="0"/>
          </a:p>
          <a:p>
            <a:pPr marL="800100" lvl="1" indent="-342900">
              <a:buFontTx/>
              <a:buChar char="-"/>
            </a:pPr>
            <a:r>
              <a:rPr lang="fr-FR" sz="2000" dirty="0"/>
              <a:t>Le mélange </a:t>
            </a:r>
            <a:r>
              <a:rPr lang="fr-FR" sz="2000" dirty="0" err="1"/>
              <a:t>template</a:t>
            </a:r>
            <a:r>
              <a:rPr lang="fr-FR" sz="2000" dirty="0"/>
              <a:t> + infos par les </a:t>
            </a:r>
            <a:r>
              <a:rPr lang="fr-FR" sz="2000" dirty="0" err="1"/>
              <a:t>views</a:t>
            </a:r>
            <a:endParaRPr lang="fr-FR" sz="2000" dirty="0"/>
          </a:p>
          <a:p>
            <a:pPr lvl="1"/>
            <a:r>
              <a:rPr lang="fr-FR" sz="2000" dirty="0">
                <a:sym typeface="Wingdings" pitchFamily="2" charset="2"/>
              </a:rPr>
              <a:t>       fichier lu par le navigateur</a:t>
            </a:r>
          </a:p>
          <a:p>
            <a:pPr lvl="1"/>
            <a:endParaRPr lang="fr-FR" sz="2000" dirty="0">
              <a:sym typeface="Wingdings" pitchFamily="2" charset="2"/>
            </a:endParaRPr>
          </a:p>
          <a:p>
            <a:pPr lvl="1"/>
            <a:endParaRPr lang="fr-FR" sz="2000" dirty="0">
              <a:sym typeface="Wingdings" pitchFamily="2" charset="2"/>
            </a:endParaRPr>
          </a:p>
          <a:p>
            <a:pPr marL="800100" lvl="1" indent="-342900">
              <a:buFontTx/>
              <a:buChar char="-"/>
            </a:pPr>
            <a:r>
              <a:rPr lang="fr-FR" sz="2000" dirty="0">
                <a:sym typeface="Wingdings" pitchFamily="2" charset="2"/>
              </a:rPr>
              <a:t>Tous les fichiers dans les dossiers « </a:t>
            </a:r>
            <a:r>
              <a:rPr lang="fr-FR" sz="2000" dirty="0" err="1">
                <a:sym typeface="Wingdings" pitchFamily="2" charset="2"/>
              </a:rPr>
              <a:t>templates</a:t>
            </a:r>
            <a:r>
              <a:rPr lang="fr-FR" sz="2000" dirty="0">
                <a:sym typeface="Wingdings" pitchFamily="2" charset="2"/>
              </a:rPr>
              <a:t> » de chaque application, .html</a:t>
            </a:r>
          </a:p>
          <a:p>
            <a:pPr marL="800100" lvl="1" indent="-342900">
              <a:buFontTx/>
              <a:buChar char="-"/>
            </a:pPr>
            <a:r>
              <a:rPr lang="fr-FR" sz="2000" dirty="0">
                <a:sym typeface="Wingdings" pitchFamily="2" charset="2"/>
              </a:rPr>
              <a:t>Tous les fichiers .</a:t>
            </a:r>
            <a:r>
              <a:rPr lang="fr-FR" sz="2000" dirty="0" err="1">
                <a:sym typeface="Wingdings" pitchFamily="2" charset="2"/>
              </a:rPr>
              <a:t>css</a:t>
            </a:r>
            <a:r>
              <a:rPr lang="fr-FR" sz="2000" dirty="0">
                <a:sym typeface="Wingdings" pitchFamily="2" charset="2"/>
              </a:rPr>
              <a:t> et .</a:t>
            </a:r>
            <a:r>
              <a:rPr lang="fr-FR" sz="2000" dirty="0" err="1">
                <a:sym typeface="Wingdings" pitchFamily="2" charset="2"/>
              </a:rPr>
              <a:t>js</a:t>
            </a:r>
            <a:r>
              <a:rPr lang="fr-FR" sz="2000" dirty="0">
                <a:sym typeface="Wingdings" pitchFamily="2" charset="2"/>
              </a:rPr>
              <a:t> du dossier </a:t>
            </a:r>
            <a:r>
              <a:rPr lang="fr-FR" sz="2000" dirty="0" err="1">
                <a:sym typeface="Wingdings" pitchFamily="2" charset="2"/>
              </a:rPr>
              <a:t>static</a:t>
            </a:r>
            <a:endParaRPr lang="fr-FR" sz="2000" dirty="0">
              <a:sym typeface="Wingdings" pitchFamily="2" charset="2"/>
            </a:endParaRPr>
          </a:p>
          <a:p>
            <a:pPr marL="800100" lvl="1" indent="-342900">
              <a:buFontTx/>
              <a:buChar char="-"/>
            </a:pPr>
            <a:endParaRPr lang="fr-FR" sz="2000" dirty="0">
              <a:sym typeface="Wingdings" pitchFamily="2" charset="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D58592-9C56-EB48-A335-37301A224CF9}"/>
              </a:ext>
            </a:extLst>
          </p:cNvPr>
          <p:cNvSpPr/>
          <p:nvPr/>
        </p:nvSpPr>
        <p:spPr>
          <a:xfrm>
            <a:off x="792479" y="5870263"/>
            <a:ext cx="47907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5"/>
              </a:rPr>
              <a:t>https://github.com/borgia-app/Borgia/blob/master/stocks/templates/stocks/inventory_retrieve.html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91B7B8F-97B0-754A-950A-05D945E497C2}"/>
              </a:ext>
            </a:extLst>
          </p:cNvPr>
          <p:cNvSpPr txBox="1"/>
          <p:nvPr/>
        </p:nvSpPr>
        <p:spPr>
          <a:xfrm>
            <a:off x="792480" y="5495974"/>
            <a:ext cx="1579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Exemple :</a:t>
            </a:r>
          </a:p>
        </p:txBody>
      </p:sp>
    </p:spTree>
    <p:extLst>
      <p:ext uri="{BB962C8B-B14F-4D97-AF65-F5344CB8AC3E}">
        <p14:creationId xmlns:p14="http://schemas.microsoft.com/office/powerpoint/2010/main" val="18093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AA30B514-D38E-E144-AB47-336F4A7B4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8" y="4818586"/>
            <a:ext cx="8750095" cy="1815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Un </a:t>
            </a:r>
            <a:r>
              <a:rPr lang="fr-FR" sz="2400" b="1" dirty="0"/>
              <a:t>exemple</a:t>
            </a:r>
            <a:r>
              <a:rPr lang="fr-FR" sz="2400" dirty="0"/>
              <a:t> concret</a:t>
            </a:r>
          </a:p>
          <a:p>
            <a:r>
              <a:rPr lang="fr-FR" sz="2400" dirty="0"/>
              <a:t>Création d’un utilisateur 1 : </a:t>
            </a:r>
            <a:r>
              <a:rPr lang="fr-FR" sz="2400" dirty="0" err="1"/>
              <a:t>urls</a:t>
            </a:r>
            <a:endParaRPr lang="fr-FR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889566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https://docs.djangoproject.com/en/2.2/</a:t>
            </a:r>
            <a:endParaRPr lang="fr-FR" dirty="0"/>
          </a:p>
        </p:txBody>
      </p:sp>
      <p:pic>
        <p:nvPicPr>
          <p:cNvPr id="6" name="Image 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02ACC8F-FF61-324D-80F3-523529D329B9}"/>
              </a:ext>
            </a:extLst>
          </p:cNvPr>
          <p:cNvSpPr/>
          <p:nvPr/>
        </p:nvSpPr>
        <p:spPr>
          <a:xfrm>
            <a:off x="5219273" y="2702047"/>
            <a:ext cx="2143462" cy="87945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Url trouvé !</a:t>
            </a:r>
          </a:p>
          <a:p>
            <a:pPr algn="ctr"/>
            <a:r>
              <a:rPr lang="fr-FR" i="1" dirty="0">
                <a:solidFill>
                  <a:srgbClr val="FF0000"/>
                </a:solidFill>
              </a:rPr>
              <a:t>Dans </a:t>
            </a:r>
            <a:r>
              <a:rPr lang="fr-FR" i="1" dirty="0" err="1">
                <a:solidFill>
                  <a:srgbClr val="FF0000"/>
                </a:solidFill>
              </a:rPr>
              <a:t>users</a:t>
            </a:r>
            <a:r>
              <a:rPr lang="fr-FR" i="1" dirty="0">
                <a:solidFill>
                  <a:srgbClr val="FF0000"/>
                </a:solidFill>
              </a:rPr>
              <a:t>/</a:t>
            </a:r>
            <a:r>
              <a:rPr lang="fr-FR" i="1" dirty="0" err="1">
                <a:solidFill>
                  <a:srgbClr val="FF0000"/>
                </a:solidFill>
              </a:rPr>
              <a:t>urls.py</a:t>
            </a:r>
            <a:endParaRPr lang="fr-FR" i="1" dirty="0">
              <a:solidFill>
                <a:srgbClr val="FF0000"/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1B2D06F-9469-EB40-BCF6-2831321563E1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642231" y="3141777"/>
            <a:ext cx="15770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D52D126-90F1-5A4E-8140-D7D87FABC44B}"/>
              </a:ext>
            </a:extLst>
          </p:cNvPr>
          <p:cNvSpPr/>
          <p:nvPr/>
        </p:nvSpPr>
        <p:spPr>
          <a:xfrm>
            <a:off x="1953281" y="2818612"/>
            <a:ext cx="1688950" cy="646330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Traitement de l’url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E4C7D67-F92A-7D47-B23E-9EF57EFDA635}"/>
              </a:ext>
            </a:extLst>
          </p:cNvPr>
          <p:cNvSpPr/>
          <p:nvPr/>
        </p:nvSpPr>
        <p:spPr>
          <a:xfrm>
            <a:off x="242092" y="1972776"/>
            <a:ext cx="1429869" cy="722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Navigateur internet</a:t>
            </a:r>
          </a:p>
        </p:txBody>
      </p:sp>
      <p:cxnSp>
        <p:nvCxnSpPr>
          <p:cNvPr id="16" name="Connecteur en angle 15">
            <a:extLst>
              <a:ext uri="{FF2B5EF4-FFF2-40B4-BE49-F238E27FC236}">
                <a16:creationId xmlns:a16="http://schemas.microsoft.com/office/drawing/2014/main" id="{1E5F02C0-288F-FE47-9DC4-7209BE7C0644}"/>
              </a:ext>
            </a:extLst>
          </p:cNvPr>
          <p:cNvCxnSpPr>
            <a:stCxn id="15" idx="2"/>
            <a:endCxn id="14" idx="1"/>
          </p:cNvCxnSpPr>
          <p:nvPr/>
        </p:nvCxnSpPr>
        <p:spPr>
          <a:xfrm rot="16200000" flipH="1">
            <a:off x="1231705" y="2420200"/>
            <a:ext cx="446899" cy="99625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F04B27B4-FC02-B841-BA13-E733BD8A66EB}"/>
              </a:ext>
            </a:extLst>
          </p:cNvPr>
          <p:cNvSpPr txBox="1"/>
          <p:nvPr/>
        </p:nvSpPr>
        <p:spPr>
          <a:xfrm>
            <a:off x="279698" y="3300125"/>
            <a:ext cx="2601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Demande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presidents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  <a:p>
            <a:r>
              <a:rPr lang="fr-FR" b="1" dirty="0"/>
              <a:t>Requête GET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9EC5F1A-99DD-F44E-ADFF-6C4FBA94ECB0}"/>
              </a:ext>
            </a:extLst>
          </p:cNvPr>
          <p:cNvSpPr txBox="1"/>
          <p:nvPr/>
        </p:nvSpPr>
        <p:spPr>
          <a:xfrm>
            <a:off x="3729453" y="3185785"/>
            <a:ext cx="1489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Recherche d’un url qui correspond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C3495F4-872C-9044-9F4C-E4D353F0DE57}"/>
              </a:ext>
            </a:extLst>
          </p:cNvPr>
          <p:cNvSpPr txBox="1"/>
          <p:nvPr/>
        </p:nvSpPr>
        <p:spPr>
          <a:xfrm>
            <a:off x="7582281" y="4851250"/>
            <a:ext cx="14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urls.py</a:t>
            </a:r>
            <a:endParaRPr lang="fr-FR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3E91BBB1-00A8-F644-8305-92EF41CD6FA5}"/>
              </a:ext>
            </a:extLst>
          </p:cNvPr>
          <p:cNvSpPr/>
          <p:nvPr/>
        </p:nvSpPr>
        <p:spPr>
          <a:xfrm>
            <a:off x="799464" y="5198299"/>
            <a:ext cx="4977265" cy="2759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B20245A1-F157-2C4C-A594-6334A851A27D}"/>
              </a:ext>
            </a:extLst>
          </p:cNvPr>
          <p:cNvSpPr/>
          <p:nvPr/>
        </p:nvSpPr>
        <p:spPr>
          <a:xfrm>
            <a:off x="1222755" y="5759983"/>
            <a:ext cx="7654117" cy="2759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36A4465-BCC0-0D49-B058-333511F952A6}"/>
              </a:ext>
            </a:extLst>
          </p:cNvPr>
          <p:cNvSpPr txBox="1"/>
          <p:nvPr/>
        </p:nvSpPr>
        <p:spPr>
          <a:xfrm>
            <a:off x="7820128" y="1384687"/>
            <a:ext cx="40921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Regex</a:t>
            </a:r>
            <a:r>
              <a:rPr lang="fr-FR" sz="2000" dirty="0"/>
              <a:t> de l’url correspondant</a:t>
            </a: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/&lt;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group_name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&gt;/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  <a:p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Où &lt;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group_name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 n’importe quel String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8FAE3D6-3BAE-164A-B96C-4192DAF7CCD6}"/>
              </a:ext>
            </a:extLst>
          </p:cNvPr>
          <p:cNvSpPr txBox="1"/>
          <p:nvPr/>
        </p:nvSpPr>
        <p:spPr>
          <a:xfrm>
            <a:off x="7820128" y="3184874"/>
            <a:ext cx="4371872" cy="148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Conclusion : </a:t>
            </a:r>
          </a:p>
          <a:p>
            <a:endParaRPr lang="fr-FR" sz="1050" dirty="0"/>
          </a:p>
          <a:p>
            <a:r>
              <a:rPr lang="fr-FR" sz="2000" b="1" dirty="0" err="1"/>
              <a:t>UserCreateView</a:t>
            </a:r>
            <a:r>
              <a:rPr lang="fr-FR" sz="2000" dirty="0"/>
              <a:t> traitera la requête GET</a:t>
            </a:r>
          </a:p>
          <a:p>
            <a:r>
              <a:rPr lang="fr-FR" sz="2000" dirty="0"/>
              <a:t>avec (en autres)</a:t>
            </a:r>
          </a:p>
          <a:p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group_name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2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presidents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7274870-B1CE-F949-9A80-3C46826F8591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7362735" y="2200295"/>
            <a:ext cx="457393" cy="9414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73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7" grpId="0"/>
      <p:bldP spid="21" grpId="0"/>
      <p:bldP spid="24" grpId="0"/>
      <p:bldP spid="25" grpId="0" animBg="1"/>
      <p:bldP spid="26" grpId="0" animBg="1"/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 3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6A45C73-EEAE-CF4D-9A04-B7926E483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5" y="3131180"/>
            <a:ext cx="7408130" cy="3643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Un </a:t>
            </a:r>
            <a:r>
              <a:rPr lang="fr-FR" sz="2400" b="1" dirty="0"/>
              <a:t>exemple</a:t>
            </a:r>
            <a:r>
              <a:rPr lang="fr-FR" sz="2400" dirty="0"/>
              <a:t> concret</a:t>
            </a:r>
          </a:p>
          <a:p>
            <a:r>
              <a:rPr lang="fr-FR" sz="2400" dirty="0"/>
              <a:t>Création d’un utilisateur 2 : vues GET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889566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https://docs.djangoproject.com/en/2.2/</a:t>
            </a:r>
            <a:endParaRPr lang="fr-FR" dirty="0"/>
          </a:p>
        </p:txBody>
      </p:sp>
      <p:pic>
        <p:nvPicPr>
          <p:cNvPr id="6" name="Image 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02ACC8F-FF61-324D-80F3-523529D329B9}"/>
              </a:ext>
            </a:extLst>
          </p:cNvPr>
          <p:cNvSpPr/>
          <p:nvPr/>
        </p:nvSpPr>
        <p:spPr>
          <a:xfrm>
            <a:off x="4704997" y="1638952"/>
            <a:ext cx="2312251" cy="87945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GET </a:t>
            </a:r>
            <a:r>
              <a:rPr lang="fr-FR" dirty="0" err="1">
                <a:solidFill>
                  <a:srgbClr val="FF0000"/>
                </a:solidFill>
              </a:rPr>
              <a:t>UserCreateView</a:t>
            </a:r>
            <a:endParaRPr lang="fr-FR" dirty="0">
              <a:solidFill>
                <a:srgbClr val="FF0000"/>
              </a:solidFill>
            </a:endParaRPr>
          </a:p>
          <a:p>
            <a:pPr algn="ctr"/>
            <a:r>
              <a:rPr lang="fr-FR" dirty="0">
                <a:solidFill>
                  <a:srgbClr val="FF0000"/>
                </a:solidFill>
              </a:rPr>
              <a:t>Dans</a:t>
            </a:r>
            <a:r>
              <a:rPr lang="fr-FR" i="1" dirty="0">
                <a:solidFill>
                  <a:srgbClr val="FF0000"/>
                </a:solidFill>
              </a:rPr>
              <a:t> </a:t>
            </a:r>
            <a:r>
              <a:rPr lang="fr-FR" i="1" dirty="0" err="1">
                <a:solidFill>
                  <a:srgbClr val="FF0000"/>
                </a:solidFill>
              </a:rPr>
              <a:t>users</a:t>
            </a:r>
            <a:r>
              <a:rPr lang="fr-FR" i="1" dirty="0">
                <a:solidFill>
                  <a:srgbClr val="FF0000"/>
                </a:solidFill>
              </a:rPr>
              <a:t>/</a:t>
            </a:r>
            <a:r>
              <a:rPr lang="fr-FR" i="1" dirty="0" err="1">
                <a:solidFill>
                  <a:srgbClr val="FF0000"/>
                </a:solidFill>
              </a:rPr>
              <a:t>views.py</a:t>
            </a:r>
            <a:endParaRPr lang="fr-FR" i="1" dirty="0">
              <a:solidFill>
                <a:srgbClr val="FF0000"/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1B2D06F-9469-EB40-BCF6-2831321563E1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 flipV="1">
            <a:off x="4127382" y="2078682"/>
            <a:ext cx="577615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D52D126-90F1-5A4E-8140-D7D87FABC44B}"/>
              </a:ext>
            </a:extLst>
          </p:cNvPr>
          <p:cNvSpPr/>
          <p:nvPr/>
        </p:nvSpPr>
        <p:spPr>
          <a:xfrm>
            <a:off x="1983921" y="1865589"/>
            <a:ext cx="2143461" cy="426187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accent6"/>
                </a:solidFill>
              </a:rPr>
              <a:t>/&lt;</a:t>
            </a:r>
            <a:r>
              <a:rPr lang="fr-FR" sz="1200" dirty="0" err="1">
                <a:solidFill>
                  <a:schemeClr val="accent6"/>
                </a:solidFill>
              </a:rPr>
              <a:t>group_name</a:t>
            </a:r>
            <a:r>
              <a:rPr lang="fr-FR" sz="1200" dirty="0">
                <a:solidFill>
                  <a:schemeClr val="accent6"/>
                </a:solidFill>
              </a:rPr>
              <a:t>&gt;/</a:t>
            </a:r>
            <a:r>
              <a:rPr lang="fr-FR" sz="1200" dirty="0" err="1">
                <a:solidFill>
                  <a:schemeClr val="accent6"/>
                </a:solidFill>
              </a:rPr>
              <a:t>users</a:t>
            </a:r>
            <a:r>
              <a:rPr lang="fr-FR" sz="1200" dirty="0">
                <a:solidFill>
                  <a:schemeClr val="accent6"/>
                </a:solidFill>
              </a:rPr>
              <a:t>/</a:t>
            </a:r>
            <a:r>
              <a:rPr lang="fr-FR" sz="1200" dirty="0" err="1">
                <a:solidFill>
                  <a:schemeClr val="accent6"/>
                </a:solidFill>
              </a:rPr>
              <a:t>create</a:t>
            </a:r>
            <a:r>
              <a:rPr lang="fr-FR" sz="1200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E4C7D67-F92A-7D47-B23E-9EF57EFDA635}"/>
              </a:ext>
            </a:extLst>
          </p:cNvPr>
          <p:cNvSpPr/>
          <p:nvPr/>
        </p:nvSpPr>
        <p:spPr>
          <a:xfrm>
            <a:off x="242092" y="1759924"/>
            <a:ext cx="1429869" cy="722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Navigateur internet</a:t>
            </a:r>
          </a:p>
        </p:txBody>
      </p:sp>
      <p:cxnSp>
        <p:nvCxnSpPr>
          <p:cNvPr id="16" name="Connecteur en angle 15">
            <a:extLst>
              <a:ext uri="{FF2B5EF4-FFF2-40B4-BE49-F238E27FC236}">
                <a16:creationId xmlns:a16="http://schemas.microsoft.com/office/drawing/2014/main" id="{1E5F02C0-288F-FE47-9DC4-7209BE7C0644}"/>
              </a:ext>
            </a:extLst>
          </p:cNvPr>
          <p:cNvCxnSpPr>
            <a:cxnSpLocks/>
            <a:stCxn id="15" idx="2"/>
            <a:endCxn id="14" idx="1"/>
          </p:cNvCxnSpPr>
          <p:nvPr/>
        </p:nvCxnSpPr>
        <p:spPr>
          <a:xfrm rot="5400000" flipH="1" flipV="1">
            <a:off x="1268802" y="1766908"/>
            <a:ext cx="403343" cy="1026894"/>
          </a:xfrm>
          <a:prstGeom prst="bentConnector4">
            <a:avLst>
              <a:gd name="adj1" fmla="val -56676"/>
              <a:gd name="adj2" fmla="val 8481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F04B27B4-FC02-B841-BA13-E733BD8A66EB}"/>
              </a:ext>
            </a:extLst>
          </p:cNvPr>
          <p:cNvSpPr txBox="1"/>
          <p:nvPr/>
        </p:nvSpPr>
        <p:spPr>
          <a:xfrm>
            <a:off x="1983921" y="2354915"/>
            <a:ext cx="2601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Demande GET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presidents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C3495F4-872C-9044-9F4C-E4D353F0DE57}"/>
              </a:ext>
            </a:extLst>
          </p:cNvPr>
          <p:cNvSpPr txBox="1"/>
          <p:nvPr/>
        </p:nvSpPr>
        <p:spPr>
          <a:xfrm>
            <a:off x="5888541" y="6359576"/>
            <a:ext cx="161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views.py</a:t>
            </a:r>
            <a:endParaRPr lang="fr-FR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CEBA5C3-B8F8-1642-9D3C-6760F0FBE10F}"/>
              </a:ext>
            </a:extLst>
          </p:cNvPr>
          <p:cNvSpPr txBox="1"/>
          <p:nvPr/>
        </p:nvSpPr>
        <p:spPr>
          <a:xfrm>
            <a:off x="7812545" y="1755121"/>
            <a:ext cx="4092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Traitement de la demande :</a:t>
            </a:r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Voir chapitre sur les vues pour détails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96B9B725-FAEB-EB46-A88B-59D1C0FFBE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0926" y="5392872"/>
            <a:ext cx="3993793" cy="949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2046FE4A-C459-E544-83F8-1011710F78A7}"/>
              </a:ext>
            </a:extLst>
          </p:cNvPr>
          <p:cNvSpPr/>
          <p:nvPr/>
        </p:nvSpPr>
        <p:spPr>
          <a:xfrm>
            <a:off x="7812545" y="294711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/>
              <a:t>Demande GET</a:t>
            </a:r>
          </a:p>
          <a:p>
            <a:endParaRPr lang="fr-FR" b="1" dirty="0"/>
          </a:p>
          <a:p>
            <a:pPr marL="342900" indent="-342900">
              <a:buFontTx/>
              <a:buChar char="-"/>
            </a:pPr>
            <a:r>
              <a:rPr lang="fr-FR" dirty="0"/>
              <a:t>Vérifications permissions </a:t>
            </a:r>
            <a:r>
              <a:rPr lang="fr-FR" dirty="0">
                <a:sym typeface="Wingdings" pitchFamily="2" charset="2"/>
              </a:rPr>
              <a:t></a:t>
            </a:r>
            <a:r>
              <a:rPr lang="fr-FR" dirty="0"/>
              <a:t> OK</a:t>
            </a:r>
          </a:p>
          <a:p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Appel du </a:t>
            </a:r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i="1" dirty="0" err="1"/>
              <a:t>UserCreationCustomForm</a:t>
            </a:r>
            <a:endParaRPr lang="fr-FR" i="1" dirty="0"/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avec valeurs initiales</a:t>
            </a:r>
          </a:p>
        </p:txBody>
      </p:sp>
    </p:spTree>
    <p:extLst>
      <p:ext uri="{BB962C8B-B14F-4D97-AF65-F5344CB8AC3E}">
        <p14:creationId xmlns:p14="http://schemas.microsoft.com/office/powerpoint/2010/main" val="305253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7" grpId="0"/>
      <p:bldP spid="24" grpId="0"/>
      <p:bldP spid="38" grpId="0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559F36D0-E520-C145-9FF3-0A6E878D5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92" y="3126874"/>
            <a:ext cx="5082943" cy="3602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Un </a:t>
            </a:r>
            <a:r>
              <a:rPr lang="fr-FR" sz="2400" b="1" dirty="0"/>
              <a:t>exemple</a:t>
            </a:r>
            <a:r>
              <a:rPr lang="fr-FR" sz="2400" dirty="0"/>
              <a:t> concret</a:t>
            </a:r>
          </a:p>
          <a:p>
            <a:r>
              <a:rPr lang="fr-FR" sz="2400" dirty="0"/>
              <a:t>Création d’un utilisateur 3 : vues GET &amp; </a:t>
            </a:r>
            <a:r>
              <a:rPr lang="fr-FR" sz="2400" dirty="0" err="1"/>
              <a:t>form</a:t>
            </a:r>
            <a:endParaRPr lang="fr-FR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889566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https://docs.djangoproject.com/en/2.2/</a:t>
            </a:r>
            <a:endParaRPr lang="fr-FR" dirty="0"/>
          </a:p>
        </p:txBody>
      </p:sp>
      <p:pic>
        <p:nvPicPr>
          <p:cNvPr id="6" name="Image 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5C3495F4-872C-9044-9F4C-E4D353F0DE57}"/>
              </a:ext>
            </a:extLst>
          </p:cNvPr>
          <p:cNvSpPr txBox="1"/>
          <p:nvPr/>
        </p:nvSpPr>
        <p:spPr>
          <a:xfrm>
            <a:off x="3601286" y="6359576"/>
            <a:ext cx="162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forms.py</a:t>
            </a:r>
            <a:endParaRPr lang="fr-FR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CEBA5C3-B8F8-1642-9D3C-6760F0FBE10F}"/>
              </a:ext>
            </a:extLst>
          </p:cNvPr>
          <p:cNvSpPr txBox="1"/>
          <p:nvPr/>
        </p:nvSpPr>
        <p:spPr>
          <a:xfrm>
            <a:off x="5925667" y="3191444"/>
            <a:ext cx="53806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Création d’un formulaire</a:t>
            </a:r>
          </a:p>
          <a:p>
            <a:endParaRPr lang="fr-FR" sz="2000" dirty="0"/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Basé sur 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UserCreationCustomForm</a:t>
            </a:r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Avec valeurs initiales données par la vue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02ACC8F-FF61-324D-80F3-523529D329B9}"/>
              </a:ext>
            </a:extLst>
          </p:cNvPr>
          <p:cNvSpPr/>
          <p:nvPr/>
        </p:nvSpPr>
        <p:spPr>
          <a:xfrm>
            <a:off x="4704997" y="1638952"/>
            <a:ext cx="2312251" cy="87945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GET </a:t>
            </a:r>
            <a:r>
              <a:rPr lang="fr-FR" dirty="0" err="1">
                <a:solidFill>
                  <a:srgbClr val="FF0000"/>
                </a:solidFill>
              </a:rPr>
              <a:t>UserCreateView</a:t>
            </a:r>
            <a:endParaRPr lang="fr-FR" dirty="0">
              <a:solidFill>
                <a:srgbClr val="FF0000"/>
              </a:solidFill>
            </a:endParaRPr>
          </a:p>
          <a:p>
            <a:pPr algn="ctr"/>
            <a:r>
              <a:rPr lang="fr-FR" dirty="0">
                <a:solidFill>
                  <a:srgbClr val="FF0000"/>
                </a:solidFill>
              </a:rPr>
              <a:t>Dans</a:t>
            </a:r>
            <a:r>
              <a:rPr lang="fr-FR" i="1" dirty="0">
                <a:solidFill>
                  <a:srgbClr val="FF0000"/>
                </a:solidFill>
              </a:rPr>
              <a:t> </a:t>
            </a:r>
            <a:r>
              <a:rPr lang="fr-FR" i="1" dirty="0" err="1">
                <a:solidFill>
                  <a:srgbClr val="FF0000"/>
                </a:solidFill>
              </a:rPr>
              <a:t>users</a:t>
            </a:r>
            <a:r>
              <a:rPr lang="fr-FR" i="1" dirty="0">
                <a:solidFill>
                  <a:srgbClr val="FF0000"/>
                </a:solidFill>
              </a:rPr>
              <a:t>/</a:t>
            </a:r>
            <a:r>
              <a:rPr lang="fr-FR" i="1" dirty="0" err="1">
                <a:solidFill>
                  <a:srgbClr val="FF0000"/>
                </a:solidFill>
              </a:rPr>
              <a:t>views.py</a:t>
            </a:r>
            <a:endParaRPr lang="fr-FR" i="1" dirty="0">
              <a:solidFill>
                <a:srgbClr val="FF0000"/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1B2D06F-9469-EB40-BCF6-2831321563E1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 flipV="1">
            <a:off x="4127382" y="2078682"/>
            <a:ext cx="577615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D52D126-90F1-5A4E-8140-D7D87FABC44B}"/>
              </a:ext>
            </a:extLst>
          </p:cNvPr>
          <p:cNvSpPr/>
          <p:nvPr/>
        </p:nvSpPr>
        <p:spPr>
          <a:xfrm>
            <a:off x="1983921" y="1865589"/>
            <a:ext cx="2143461" cy="426187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accent6"/>
                </a:solidFill>
              </a:rPr>
              <a:t>/&lt;</a:t>
            </a:r>
            <a:r>
              <a:rPr lang="fr-FR" sz="1200" dirty="0" err="1">
                <a:solidFill>
                  <a:schemeClr val="accent6"/>
                </a:solidFill>
              </a:rPr>
              <a:t>group_name</a:t>
            </a:r>
            <a:r>
              <a:rPr lang="fr-FR" sz="1200" dirty="0">
                <a:solidFill>
                  <a:schemeClr val="accent6"/>
                </a:solidFill>
              </a:rPr>
              <a:t>&gt;/</a:t>
            </a:r>
            <a:r>
              <a:rPr lang="fr-FR" sz="1200" dirty="0" err="1">
                <a:solidFill>
                  <a:schemeClr val="accent6"/>
                </a:solidFill>
              </a:rPr>
              <a:t>users</a:t>
            </a:r>
            <a:r>
              <a:rPr lang="fr-FR" sz="1200" dirty="0">
                <a:solidFill>
                  <a:schemeClr val="accent6"/>
                </a:solidFill>
              </a:rPr>
              <a:t>/</a:t>
            </a:r>
            <a:r>
              <a:rPr lang="fr-FR" sz="1200" dirty="0" err="1">
                <a:solidFill>
                  <a:schemeClr val="accent6"/>
                </a:solidFill>
              </a:rPr>
              <a:t>create</a:t>
            </a:r>
            <a:r>
              <a:rPr lang="fr-FR" sz="1200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E4C7D67-F92A-7D47-B23E-9EF57EFDA635}"/>
              </a:ext>
            </a:extLst>
          </p:cNvPr>
          <p:cNvSpPr/>
          <p:nvPr/>
        </p:nvSpPr>
        <p:spPr>
          <a:xfrm>
            <a:off x="242092" y="1759924"/>
            <a:ext cx="1429869" cy="722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Navigateur internet</a:t>
            </a:r>
          </a:p>
        </p:txBody>
      </p:sp>
      <p:cxnSp>
        <p:nvCxnSpPr>
          <p:cNvPr id="16" name="Connecteur en angle 15">
            <a:extLst>
              <a:ext uri="{FF2B5EF4-FFF2-40B4-BE49-F238E27FC236}">
                <a16:creationId xmlns:a16="http://schemas.microsoft.com/office/drawing/2014/main" id="{1E5F02C0-288F-FE47-9DC4-7209BE7C0644}"/>
              </a:ext>
            </a:extLst>
          </p:cNvPr>
          <p:cNvCxnSpPr>
            <a:cxnSpLocks/>
            <a:stCxn id="15" idx="2"/>
            <a:endCxn id="14" idx="1"/>
          </p:cNvCxnSpPr>
          <p:nvPr/>
        </p:nvCxnSpPr>
        <p:spPr>
          <a:xfrm rot="5400000" flipH="1" flipV="1">
            <a:off x="1268802" y="1766908"/>
            <a:ext cx="403343" cy="1026894"/>
          </a:xfrm>
          <a:prstGeom prst="bentConnector4">
            <a:avLst>
              <a:gd name="adj1" fmla="val -56676"/>
              <a:gd name="adj2" fmla="val 8481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F04B27B4-FC02-B841-BA13-E733BD8A66EB}"/>
              </a:ext>
            </a:extLst>
          </p:cNvPr>
          <p:cNvSpPr txBox="1"/>
          <p:nvPr/>
        </p:nvSpPr>
        <p:spPr>
          <a:xfrm>
            <a:off x="1983921" y="2354915"/>
            <a:ext cx="2601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Demande GET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presidents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AD04219-C43C-0341-B73D-1ADC616BF21C}"/>
              </a:ext>
            </a:extLst>
          </p:cNvPr>
          <p:cNvSpPr/>
          <p:nvPr/>
        </p:nvSpPr>
        <p:spPr>
          <a:xfrm>
            <a:off x="7895828" y="1634973"/>
            <a:ext cx="2808031" cy="87945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UserCreationCustomForm</a:t>
            </a:r>
            <a:endParaRPr lang="fr-FR" dirty="0">
              <a:solidFill>
                <a:srgbClr val="FF0000"/>
              </a:solidFill>
            </a:endParaRPr>
          </a:p>
          <a:p>
            <a:pPr algn="ctr"/>
            <a:r>
              <a:rPr lang="fr-FR" dirty="0">
                <a:solidFill>
                  <a:srgbClr val="FF0000"/>
                </a:solidFill>
              </a:rPr>
              <a:t>Dans</a:t>
            </a:r>
            <a:r>
              <a:rPr lang="fr-FR" i="1" dirty="0">
                <a:solidFill>
                  <a:srgbClr val="FF0000"/>
                </a:solidFill>
              </a:rPr>
              <a:t> </a:t>
            </a:r>
            <a:r>
              <a:rPr lang="fr-FR" i="1" dirty="0" err="1">
                <a:solidFill>
                  <a:srgbClr val="FF0000"/>
                </a:solidFill>
              </a:rPr>
              <a:t>users</a:t>
            </a:r>
            <a:r>
              <a:rPr lang="fr-FR" i="1" dirty="0">
                <a:solidFill>
                  <a:srgbClr val="FF0000"/>
                </a:solidFill>
              </a:rPr>
              <a:t>/</a:t>
            </a:r>
            <a:r>
              <a:rPr lang="fr-FR" i="1" dirty="0" err="1">
                <a:solidFill>
                  <a:srgbClr val="FF0000"/>
                </a:solidFill>
              </a:rPr>
              <a:t>forms.py</a:t>
            </a:r>
            <a:endParaRPr lang="fr-FR" i="1" dirty="0">
              <a:solidFill>
                <a:srgbClr val="FF0000"/>
              </a:solidFill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1A86859-44D7-D941-A31B-E2B7AB59DA20}"/>
              </a:ext>
            </a:extLst>
          </p:cNvPr>
          <p:cNvCxnSpPr>
            <a:cxnSpLocks/>
            <a:stCxn id="18" idx="1"/>
            <a:endCxn id="10" idx="3"/>
          </p:cNvCxnSpPr>
          <p:nvPr/>
        </p:nvCxnSpPr>
        <p:spPr>
          <a:xfrm flipH="1">
            <a:off x="7017248" y="2074703"/>
            <a:ext cx="878580" cy="39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BB3F1A1-37AD-2E4E-8CD9-259DF9B8032D}"/>
              </a:ext>
            </a:extLst>
          </p:cNvPr>
          <p:cNvSpPr/>
          <p:nvPr/>
        </p:nvSpPr>
        <p:spPr>
          <a:xfrm>
            <a:off x="5862594" y="5034382"/>
            <a:ext cx="3305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ym typeface="Wingdings" pitchFamily="2" charset="2"/>
              </a:rPr>
              <a:t> Envoi de l’objet (class) à la vue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315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8" grpId="0"/>
      <p:bldP spid="10" grpId="0" animBg="1"/>
      <p:bldP spid="14" grpId="0" animBg="1"/>
      <p:bldP spid="15" grpId="0" animBg="1"/>
      <p:bldP spid="17" grpId="0"/>
      <p:bldP spid="18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6015A5B-300F-AC4D-9BF3-745391D2DA8C}"/>
              </a:ext>
            </a:extLst>
          </p:cNvPr>
          <p:cNvSpPr txBox="1"/>
          <p:nvPr/>
        </p:nvSpPr>
        <p:spPr>
          <a:xfrm>
            <a:off x="279698" y="1755406"/>
            <a:ext cx="115752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Langage interprété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Orienté Objet (POO) mais pas obligatoire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Typage dynamique mais fort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Syntaxe par indentation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Fortement soutenu et vérifié par la communauté et la Python Software </a:t>
            </a:r>
            <a:r>
              <a:rPr lang="fr-FR" sz="2000" dirty="0" err="1"/>
              <a:t>Foundation</a:t>
            </a:r>
            <a:r>
              <a:rPr lang="fr-FR" sz="2000" dirty="0"/>
              <a:t> et guidé par les PEP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2 versions majeures tenues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8718A88-34D0-7C4C-986E-96E2113AC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85" b="93796" l="6376" r="89933">
                        <a14:foregroundMark x1="62081" y1="37591" x2="62081" y2="37591"/>
                        <a14:foregroundMark x1="43960" y1="35036" x2="43960" y2="35036"/>
                        <a14:foregroundMark x1="49664" y1="12774" x2="49664" y2="12774"/>
                        <a14:foregroundMark x1="41611" y1="7299" x2="41611" y2="7299"/>
                        <a14:foregroundMark x1="46309" y1="3285" x2="46309" y2="3285"/>
                        <a14:foregroundMark x1="6376" y1="49270" x2="6376" y2="49270"/>
                        <a14:foregroundMark x1="43960" y1="60949" x2="43960" y2="60949"/>
                        <a14:foregroundMark x1="38255" y1="75912" x2="38255" y2="75912"/>
                        <a14:foregroundMark x1="41275" y1="60949" x2="41275" y2="60949"/>
                        <a14:foregroundMark x1="34228" y1="66423" x2="34228" y2="66423"/>
                        <a14:foregroundMark x1="34228" y1="66423" x2="34228" y2="66423"/>
                        <a14:foregroundMark x1="34228" y1="66423" x2="34228" y2="66423"/>
                        <a14:foregroundMark x1="41611" y1="81387" x2="37248" y2="62044"/>
                        <a14:foregroundMark x1="53691" y1="83942" x2="38926" y2="84672"/>
                        <a14:foregroundMark x1="46644" y1="89416" x2="46644" y2="89416"/>
                        <a14:foregroundMark x1="54362" y1="91971" x2="41611" y2="937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14862" y="672341"/>
            <a:ext cx="866548" cy="79675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4A69930-D07B-F045-9C3E-0A8403A31B49}"/>
              </a:ext>
            </a:extLst>
          </p:cNvPr>
          <p:cNvSpPr txBox="1"/>
          <p:nvPr/>
        </p:nvSpPr>
        <p:spPr>
          <a:xfrm>
            <a:off x="279698" y="751067"/>
            <a:ext cx="640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Python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9B5F1-89BE-574F-8BAE-10E862627C95}"/>
              </a:ext>
            </a:extLst>
          </p:cNvPr>
          <p:cNvSpPr/>
          <p:nvPr/>
        </p:nvSpPr>
        <p:spPr>
          <a:xfrm>
            <a:off x="7353874" y="701389"/>
            <a:ext cx="455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https://fr.wikipedia.org/wiki/Python_(langage)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67ADD5-D5FB-8442-A081-E25AB6E4A863}"/>
              </a:ext>
            </a:extLst>
          </p:cNvPr>
          <p:cNvSpPr/>
          <p:nvPr/>
        </p:nvSpPr>
        <p:spPr>
          <a:xfrm>
            <a:off x="9282056" y="1038796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https://www.python.org/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CF11E7-B389-EA41-97E1-0FF9450F8890}"/>
              </a:ext>
            </a:extLst>
          </p:cNvPr>
          <p:cNvSpPr/>
          <p:nvPr/>
        </p:nvSpPr>
        <p:spPr>
          <a:xfrm>
            <a:off x="279698" y="4288481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Utilisations communes :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Calculs complexes (sciences),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Algorithmes, intelligence artificielle,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Rendus de graphiques (en sciences aussi),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Mais pas le web initialement !</a:t>
            </a:r>
          </a:p>
        </p:txBody>
      </p:sp>
    </p:spTree>
    <p:extLst>
      <p:ext uri="{BB962C8B-B14F-4D97-AF65-F5344CB8AC3E}">
        <p14:creationId xmlns:p14="http://schemas.microsoft.com/office/powerpoint/2010/main" val="379277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AE4979F1-5D8E-FB47-8A1B-BB3198633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8" y="3139715"/>
            <a:ext cx="5645969" cy="3485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7540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Un </a:t>
            </a:r>
            <a:r>
              <a:rPr lang="fr-FR" sz="2400" b="1" dirty="0"/>
              <a:t>exemple</a:t>
            </a:r>
            <a:r>
              <a:rPr lang="fr-FR" sz="2400" dirty="0"/>
              <a:t> concret</a:t>
            </a:r>
          </a:p>
          <a:p>
            <a:r>
              <a:rPr lang="fr-FR" sz="2400" dirty="0"/>
              <a:t>Création d’un utilisateur 4 : vues GET &amp; </a:t>
            </a:r>
            <a:r>
              <a:rPr lang="fr-FR" sz="2400" dirty="0" err="1"/>
              <a:t>form</a:t>
            </a:r>
            <a:r>
              <a:rPr lang="fr-FR" sz="2400" dirty="0"/>
              <a:t> &amp; </a:t>
            </a:r>
            <a:r>
              <a:rPr lang="fr-FR" sz="2400" dirty="0" err="1"/>
              <a:t>template</a:t>
            </a:r>
            <a:endParaRPr lang="fr-FR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889566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https://docs.djangoproject.com/en/2.2/</a:t>
            </a:r>
            <a:endParaRPr lang="fr-FR" dirty="0"/>
          </a:p>
        </p:txBody>
      </p:sp>
      <p:pic>
        <p:nvPicPr>
          <p:cNvPr id="6" name="Image 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5C3495F4-872C-9044-9F4C-E4D353F0DE57}"/>
              </a:ext>
            </a:extLst>
          </p:cNvPr>
          <p:cNvSpPr txBox="1"/>
          <p:nvPr/>
        </p:nvSpPr>
        <p:spPr>
          <a:xfrm>
            <a:off x="2257996" y="6191468"/>
            <a:ext cx="366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creation.html</a:t>
            </a:r>
            <a:endParaRPr lang="fr-FR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CEBA5C3-B8F8-1642-9D3C-6760F0FBE10F}"/>
              </a:ext>
            </a:extLst>
          </p:cNvPr>
          <p:cNvSpPr txBox="1"/>
          <p:nvPr/>
        </p:nvSpPr>
        <p:spPr>
          <a:xfrm>
            <a:off x="6266335" y="3139715"/>
            <a:ext cx="53806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Création d’une réponse</a:t>
            </a:r>
          </a:p>
          <a:p>
            <a:endParaRPr lang="fr-FR" sz="2000" dirty="0"/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Basée sur 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create.html</a:t>
            </a:r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Utilisation de fichiers html, 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css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scripts, … ailleurs</a:t>
            </a:r>
          </a:p>
          <a:p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Avec paramètres données par la vue</a:t>
            </a: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Notamment : formulaire</a:t>
            </a:r>
          </a:p>
          <a:p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C316ED1F-ABE2-7143-A746-0C7552DEA3E2}"/>
              </a:ext>
            </a:extLst>
          </p:cNvPr>
          <p:cNvCxnSpPr>
            <a:cxnSpLocks/>
          </p:cNvCxnSpPr>
          <p:nvPr/>
        </p:nvCxnSpPr>
        <p:spPr>
          <a:xfrm flipH="1">
            <a:off x="2829261" y="5219048"/>
            <a:ext cx="3437074" cy="91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5031256-E096-7044-BE58-4B4D982D94DC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2667897" y="3352810"/>
            <a:ext cx="3598438" cy="12180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9621DEB-C592-C74C-8F30-176DE9BE5C3D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2829261" y="3959500"/>
            <a:ext cx="3437074" cy="6113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02ACC8F-FF61-324D-80F3-523529D329B9}"/>
              </a:ext>
            </a:extLst>
          </p:cNvPr>
          <p:cNvSpPr/>
          <p:nvPr/>
        </p:nvSpPr>
        <p:spPr>
          <a:xfrm>
            <a:off x="4704997" y="1638952"/>
            <a:ext cx="2312251" cy="87945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GET </a:t>
            </a:r>
            <a:r>
              <a:rPr lang="fr-FR" dirty="0" err="1">
                <a:solidFill>
                  <a:srgbClr val="FF0000"/>
                </a:solidFill>
              </a:rPr>
              <a:t>UserCreateView</a:t>
            </a:r>
            <a:endParaRPr lang="fr-FR" dirty="0">
              <a:solidFill>
                <a:srgbClr val="FF0000"/>
              </a:solidFill>
            </a:endParaRPr>
          </a:p>
          <a:p>
            <a:pPr algn="ctr"/>
            <a:r>
              <a:rPr lang="fr-FR" dirty="0">
                <a:solidFill>
                  <a:srgbClr val="FF0000"/>
                </a:solidFill>
              </a:rPr>
              <a:t>Dans</a:t>
            </a:r>
            <a:r>
              <a:rPr lang="fr-FR" i="1" dirty="0">
                <a:solidFill>
                  <a:srgbClr val="FF0000"/>
                </a:solidFill>
              </a:rPr>
              <a:t> </a:t>
            </a:r>
            <a:r>
              <a:rPr lang="fr-FR" i="1" dirty="0" err="1">
                <a:solidFill>
                  <a:srgbClr val="FF0000"/>
                </a:solidFill>
              </a:rPr>
              <a:t>users</a:t>
            </a:r>
            <a:r>
              <a:rPr lang="fr-FR" i="1" dirty="0">
                <a:solidFill>
                  <a:srgbClr val="FF0000"/>
                </a:solidFill>
              </a:rPr>
              <a:t>/</a:t>
            </a:r>
            <a:r>
              <a:rPr lang="fr-FR" i="1" dirty="0" err="1">
                <a:solidFill>
                  <a:srgbClr val="FF0000"/>
                </a:solidFill>
              </a:rPr>
              <a:t>views.py</a:t>
            </a:r>
            <a:endParaRPr lang="fr-FR" i="1" dirty="0">
              <a:solidFill>
                <a:srgbClr val="FF0000"/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1B2D06F-9469-EB40-BCF6-2831321563E1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 flipV="1">
            <a:off x="4127382" y="2078682"/>
            <a:ext cx="577615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D52D126-90F1-5A4E-8140-D7D87FABC44B}"/>
              </a:ext>
            </a:extLst>
          </p:cNvPr>
          <p:cNvSpPr/>
          <p:nvPr/>
        </p:nvSpPr>
        <p:spPr>
          <a:xfrm>
            <a:off x="1983921" y="1865589"/>
            <a:ext cx="2143461" cy="426187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accent6"/>
                </a:solidFill>
              </a:rPr>
              <a:t>/&lt;</a:t>
            </a:r>
            <a:r>
              <a:rPr lang="fr-FR" sz="1200" dirty="0" err="1">
                <a:solidFill>
                  <a:schemeClr val="accent6"/>
                </a:solidFill>
              </a:rPr>
              <a:t>group_name</a:t>
            </a:r>
            <a:r>
              <a:rPr lang="fr-FR" sz="1200" dirty="0">
                <a:solidFill>
                  <a:schemeClr val="accent6"/>
                </a:solidFill>
              </a:rPr>
              <a:t>&gt;/</a:t>
            </a:r>
            <a:r>
              <a:rPr lang="fr-FR" sz="1200" dirty="0" err="1">
                <a:solidFill>
                  <a:schemeClr val="accent6"/>
                </a:solidFill>
              </a:rPr>
              <a:t>users</a:t>
            </a:r>
            <a:r>
              <a:rPr lang="fr-FR" sz="1200" dirty="0">
                <a:solidFill>
                  <a:schemeClr val="accent6"/>
                </a:solidFill>
              </a:rPr>
              <a:t>/</a:t>
            </a:r>
            <a:r>
              <a:rPr lang="fr-FR" sz="1200" dirty="0" err="1">
                <a:solidFill>
                  <a:schemeClr val="accent6"/>
                </a:solidFill>
              </a:rPr>
              <a:t>create</a:t>
            </a:r>
            <a:r>
              <a:rPr lang="fr-FR" sz="1200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E4C7D67-F92A-7D47-B23E-9EF57EFDA635}"/>
              </a:ext>
            </a:extLst>
          </p:cNvPr>
          <p:cNvSpPr/>
          <p:nvPr/>
        </p:nvSpPr>
        <p:spPr>
          <a:xfrm>
            <a:off x="242092" y="1759924"/>
            <a:ext cx="1429869" cy="722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Navigateur internet</a:t>
            </a:r>
          </a:p>
        </p:txBody>
      </p:sp>
      <p:cxnSp>
        <p:nvCxnSpPr>
          <p:cNvPr id="16" name="Connecteur en angle 15">
            <a:extLst>
              <a:ext uri="{FF2B5EF4-FFF2-40B4-BE49-F238E27FC236}">
                <a16:creationId xmlns:a16="http://schemas.microsoft.com/office/drawing/2014/main" id="{1E5F02C0-288F-FE47-9DC4-7209BE7C0644}"/>
              </a:ext>
            </a:extLst>
          </p:cNvPr>
          <p:cNvCxnSpPr>
            <a:cxnSpLocks/>
            <a:stCxn id="15" idx="2"/>
            <a:endCxn id="14" idx="1"/>
          </p:cNvCxnSpPr>
          <p:nvPr/>
        </p:nvCxnSpPr>
        <p:spPr>
          <a:xfrm rot="5400000" flipH="1" flipV="1">
            <a:off x="1268802" y="1766908"/>
            <a:ext cx="403343" cy="1026894"/>
          </a:xfrm>
          <a:prstGeom prst="bentConnector4">
            <a:avLst>
              <a:gd name="adj1" fmla="val -56676"/>
              <a:gd name="adj2" fmla="val 8481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F04B27B4-FC02-B841-BA13-E733BD8A66EB}"/>
              </a:ext>
            </a:extLst>
          </p:cNvPr>
          <p:cNvSpPr txBox="1"/>
          <p:nvPr/>
        </p:nvSpPr>
        <p:spPr>
          <a:xfrm>
            <a:off x="1983921" y="2354915"/>
            <a:ext cx="2601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Demande GET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presidents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AD04219-C43C-0341-B73D-1ADC616BF21C}"/>
              </a:ext>
            </a:extLst>
          </p:cNvPr>
          <p:cNvSpPr/>
          <p:nvPr/>
        </p:nvSpPr>
        <p:spPr>
          <a:xfrm>
            <a:off x="8132088" y="1421878"/>
            <a:ext cx="2808031" cy="656803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6"/>
                </a:solidFill>
              </a:rPr>
              <a:t>UserCreationCustomForm</a:t>
            </a:r>
            <a:endParaRPr lang="fr-FR" dirty="0">
              <a:solidFill>
                <a:schemeClr val="accent6"/>
              </a:solidFill>
            </a:endParaRPr>
          </a:p>
          <a:p>
            <a:pPr algn="ctr"/>
            <a:r>
              <a:rPr lang="fr-FR" dirty="0">
                <a:solidFill>
                  <a:schemeClr val="accent6"/>
                </a:solidFill>
              </a:rPr>
              <a:t>Dans</a:t>
            </a:r>
            <a:r>
              <a:rPr lang="fr-FR" i="1" dirty="0">
                <a:solidFill>
                  <a:schemeClr val="accent6"/>
                </a:solidFill>
              </a:rPr>
              <a:t> </a:t>
            </a:r>
            <a:r>
              <a:rPr lang="fr-FR" i="1" dirty="0" err="1">
                <a:solidFill>
                  <a:schemeClr val="accent6"/>
                </a:solidFill>
              </a:rPr>
              <a:t>users</a:t>
            </a:r>
            <a:r>
              <a:rPr lang="fr-FR" i="1" dirty="0">
                <a:solidFill>
                  <a:schemeClr val="accent6"/>
                </a:solidFill>
              </a:rPr>
              <a:t>/</a:t>
            </a:r>
            <a:r>
              <a:rPr lang="fr-FR" i="1" dirty="0" err="1">
                <a:solidFill>
                  <a:schemeClr val="accent6"/>
                </a:solidFill>
              </a:rPr>
              <a:t>forms.py</a:t>
            </a:r>
            <a:endParaRPr lang="fr-FR" i="1" dirty="0">
              <a:solidFill>
                <a:schemeClr val="accent6"/>
              </a:solidFill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1A86859-44D7-D941-A31B-E2B7AB59DA20}"/>
              </a:ext>
            </a:extLst>
          </p:cNvPr>
          <p:cNvCxnSpPr>
            <a:cxnSpLocks/>
            <a:stCxn id="18" idx="1"/>
            <a:endCxn id="10" idx="3"/>
          </p:cNvCxnSpPr>
          <p:nvPr/>
        </p:nvCxnSpPr>
        <p:spPr>
          <a:xfrm flipH="1">
            <a:off x="7017248" y="1750280"/>
            <a:ext cx="1114840" cy="32840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FAABAC1F-A78D-784B-B0F8-3C545094F8BE}"/>
              </a:ext>
            </a:extLst>
          </p:cNvPr>
          <p:cNvSpPr/>
          <p:nvPr/>
        </p:nvSpPr>
        <p:spPr>
          <a:xfrm>
            <a:off x="8132088" y="2201418"/>
            <a:ext cx="2808031" cy="656803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/>
                </a:solidFill>
              </a:rPr>
              <a:t>Template</a:t>
            </a:r>
          </a:p>
          <a:p>
            <a:pPr algn="ctr"/>
            <a:r>
              <a:rPr lang="fr-FR" dirty="0">
                <a:solidFill>
                  <a:schemeClr val="accent6"/>
                </a:solidFill>
              </a:rPr>
              <a:t>Dans</a:t>
            </a:r>
            <a:r>
              <a:rPr lang="fr-FR" i="1" dirty="0">
                <a:solidFill>
                  <a:schemeClr val="accent6"/>
                </a:solidFill>
              </a:rPr>
              <a:t> …</a:t>
            </a:r>
            <a:r>
              <a:rPr lang="fr-FR" i="1" dirty="0" err="1">
                <a:solidFill>
                  <a:schemeClr val="accent6"/>
                </a:solidFill>
              </a:rPr>
              <a:t>create.html</a:t>
            </a:r>
            <a:endParaRPr lang="fr-FR" i="1" dirty="0">
              <a:solidFill>
                <a:schemeClr val="accent6"/>
              </a:solidFill>
            </a:endParaRP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6B5BE8E0-E35F-FF42-BA3E-AB4FB41B76C6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7017248" y="2190009"/>
            <a:ext cx="1114840" cy="33981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74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8" grpId="0"/>
      <p:bldP spid="10" grpId="0" animBg="1"/>
      <p:bldP spid="14" grpId="0" animBg="1"/>
      <p:bldP spid="15" grpId="0" animBg="1"/>
      <p:bldP spid="17" grpId="0"/>
      <p:bldP spid="18" grpId="0" animBg="1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7540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Un </a:t>
            </a:r>
            <a:r>
              <a:rPr lang="fr-FR" sz="2400" b="1" dirty="0"/>
              <a:t>exemple</a:t>
            </a:r>
            <a:r>
              <a:rPr lang="fr-FR" sz="2400" dirty="0"/>
              <a:t> concret</a:t>
            </a:r>
          </a:p>
          <a:p>
            <a:r>
              <a:rPr lang="fr-FR" sz="2400" dirty="0"/>
              <a:t>Création d’un utilisateur 5 : vues GET &amp; </a:t>
            </a:r>
            <a:r>
              <a:rPr lang="fr-FR" sz="2400" dirty="0" err="1"/>
              <a:t>form</a:t>
            </a:r>
            <a:r>
              <a:rPr lang="fr-FR" sz="2400" dirty="0"/>
              <a:t> &amp; </a:t>
            </a:r>
            <a:r>
              <a:rPr lang="fr-FR" sz="2400" dirty="0" err="1"/>
              <a:t>template</a:t>
            </a:r>
            <a:endParaRPr lang="fr-FR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889566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</p:txBody>
      </p:sp>
      <p:pic>
        <p:nvPicPr>
          <p:cNvPr id="6" name="Image 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5C3495F4-872C-9044-9F4C-E4D353F0DE57}"/>
              </a:ext>
            </a:extLst>
          </p:cNvPr>
          <p:cNvSpPr txBox="1"/>
          <p:nvPr/>
        </p:nvSpPr>
        <p:spPr>
          <a:xfrm>
            <a:off x="150085" y="6461381"/>
            <a:ext cx="481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 de la réponse html reçue par le navigateur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ECBA5AF-AC9C-3746-8208-07E644488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92" y="3277478"/>
            <a:ext cx="5257949" cy="31839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2378809-180C-5F49-B6D5-BC2DAFC57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175" y="3791186"/>
            <a:ext cx="5394870" cy="2668599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BAFA8EF-64A7-C544-BC03-B496372C9206}"/>
              </a:ext>
            </a:extLst>
          </p:cNvPr>
          <p:cNvSpPr txBox="1"/>
          <p:nvPr/>
        </p:nvSpPr>
        <p:spPr>
          <a:xfrm>
            <a:off x="5818796" y="6461381"/>
            <a:ext cx="478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Traduction de la source et affichage à l’utilisateur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02ACC8F-FF61-324D-80F3-523529D329B9}"/>
              </a:ext>
            </a:extLst>
          </p:cNvPr>
          <p:cNvSpPr/>
          <p:nvPr/>
        </p:nvSpPr>
        <p:spPr>
          <a:xfrm>
            <a:off x="4704997" y="1638952"/>
            <a:ext cx="2312251" cy="87945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GET </a:t>
            </a:r>
            <a:r>
              <a:rPr lang="fr-FR" dirty="0" err="1">
                <a:solidFill>
                  <a:srgbClr val="FF0000"/>
                </a:solidFill>
              </a:rPr>
              <a:t>UserCreateView</a:t>
            </a:r>
            <a:endParaRPr lang="fr-FR" dirty="0">
              <a:solidFill>
                <a:srgbClr val="FF0000"/>
              </a:solidFill>
            </a:endParaRPr>
          </a:p>
          <a:p>
            <a:pPr algn="ctr"/>
            <a:r>
              <a:rPr lang="fr-FR" dirty="0">
                <a:solidFill>
                  <a:srgbClr val="FF0000"/>
                </a:solidFill>
              </a:rPr>
              <a:t>Dans</a:t>
            </a:r>
            <a:r>
              <a:rPr lang="fr-FR" i="1" dirty="0">
                <a:solidFill>
                  <a:srgbClr val="FF0000"/>
                </a:solidFill>
              </a:rPr>
              <a:t> </a:t>
            </a:r>
            <a:r>
              <a:rPr lang="fr-FR" i="1" dirty="0" err="1">
                <a:solidFill>
                  <a:srgbClr val="FF0000"/>
                </a:solidFill>
              </a:rPr>
              <a:t>users</a:t>
            </a:r>
            <a:r>
              <a:rPr lang="fr-FR" i="1" dirty="0">
                <a:solidFill>
                  <a:srgbClr val="FF0000"/>
                </a:solidFill>
              </a:rPr>
              <a:t>/</a:t>
            </a:r>
            <a:r>
              <a:rPr lang="fr-FR" i="1" dirty="0" err="1">
                <a:solidFill>
                  <a:srgbClr val="FF0000"/>
                </a:solidFill>
              </a:rPr>
              <a:t>views.py</a:t>
            </a:r>
            <a:endParaRPr lang="fr-FR" i="1" dirty="0">
              <a:solidFill>
                <a:srgbClr val="FF0000"/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1B2D06F-9469-EB40-BCF6-2831321563E1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 flipV="1">
            <a:off x="4127382" y="2078682"/>
            <a:ext cx="577615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D52D126-90F1-5A4E-8140-D7D87FABC44B}"/>
              </a:ext>
            </a:extLst>
          </p:cNvPr>
          <p:cNvSpPr/>
          <p:nvPr/>
        </p:nvSpPr>
        <p:spPr>
          <a:xfrm>
            <a:off x="1983921" y="1865589"/>
            <a:ext cx="2143461" cy="426187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accent6"/>
                </a:solidFill>
              </a:rPr>
              <a:t>/&lt;</a:t>
            </a:r>
            <a:r>
              <a:rPr lang="fr-FR" sz="1200" dirty="0" err="1">
                <a:solidFill>
                  <a:schemeClr val="accent6"/>
                </a:solidFill>
              </a:rPr>
              <a:t>group_name</a:t>
            </a:r>
            <a:r>
              <a:rPr lang="fr-FR" sz="1200" dirty="0">
                <a:solidFill>
                  <a:schemeClr val="accent6"/>
                </a:solidFill>
              </a:rPr>
              <a:t>&gt;/</a:t>
            </a:r>
            <a:r>
              <a:rPr lang="fr-FR" sz="1200" dirty="0" err="1">
                <a:solidFill>
                  <a:schemeClr val="accent6"/>
                </a:solidFill>
              </a:rPr>
              <a:t>users</a:t>
            </a:r>
            <a:r>
              <a:rPr lang="fr-FR" sz="1200" dirty="0">
                <a:solidFill>
                  <a:schemeClr val="accent6"/>
                </a:solidFill>
              </a:rPr>
              <a:t>/</a:t>
            </a:r>
            <a:r>
              <a:rPr lang="fr-FR" sz="1200" dirty="0" err="1">
                <a:solidFill>
                  <a:schemeClr val="accent6"/>
                </a:solidFill>
              </a:rPr>
              <a:t>create</a:t>
            </a:r>
            <a:r>
              <a:rPr lang="fr-FR" sz="1200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E4C7D67-F92A-7D47-B23E-9EF57EFDA635}"/>
              </a:ext>
            </a:extLst>
          </p:cNvPr>
          <p:cNvSpPr/>
          <p:nvPr/>
        </p:nvSpPr>
        <p:spPr>
          <a:xfrm>
            <a:off x="242092" y="1759924"/>
            <a:ext cx="1429869" cy="722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Navigateur internet</a:t>
            </a:r>
          </a:p>
        </p:txBody>
      </p:sp>
      <p:cxnSp>
        <p:nvCxnSpPr>
          <p:cNvPr id="16" name="Connecteur en angle 15">
            <a:extLst>
              <a:ext uri="{FF2B5EF4-FFF2-40B4-BE49-F238E27FC236}">
                <a16:creationId xmlns:a16="http://schemas.microsoft.com/office/drawing/2014/main" id="{1E5F02C0-288F-FE47-9DC4-7209BE7C0644}"/>
              </a:ext>
            </a:extLst>
          </p:cNvPr>
          <p:cNvCxnSpPr>
            <a:cxnSpLocks/>
            <a:stCxn id="15" idx="2"/>
            <a:endCxn id="14" idx="1"/>
          </p:cNvCxnSpPr>
          <p:nvPr/>
        </p:nvCxnSpPr>
        <p:spPr>
          <a:xfrm rot="5400000" flipH="1" flipV="1">
            <a:off x="1268802" y="1766908"/>
            <a:ext cx="403343" cy="1026894"/>
          </a:xfrm>
          <a:prstGeom prst="bentConnector4">
            <a:avLst>
              <a:gd name="adj1" fmla="val -56676"/>
              <a:gd name="adj2" fmla="val 8481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F04B27B4-FC02-B841-BA13-E733BD8A66EB}"/>
              </a:ext>
            </a:extLst>
          </p:cNvPr>
          <p:cNvSpPr txBox="1"/>
          <p:nvPr/>
        </p:nvSpPr>
        <p:spPr>
          <a:xfrm>
            <a:off x="1983921" y="2354915"/>
            <a:ext cx="2601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Demande GET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presidents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AD04219-C43C-0341-B73D-1ADC616BF21C}"/>
              </a:ext>
            </a:extLst>
          </p:cNvPr>
          <p:cNvSpPr/>
          <p:nvPr/>
        </p:nvSpPr>
        <p:spPr>
          <a:xfrm>
            <a:off x="8132088" y="1421878"/>
            <a:ext cx="2808031" cy="656803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6"/>
                </a:solidFill>
              </a:rPr>
              <a:t>UserCreationCustomForm</a:t>
            </a:r>
            <a:endParaRPr lang="fr-FR" dirty="0">
              <a:solidFill>
                <a:schemeClr val="accent6"/>
              </a:solidFill>
            </a:endParaRPr>
          </a:p>
          <a:p>
            <a:pPr algn="ctr"/>
            <a:r>
              <a:rPr lang="fr-FR" dirty="0">
                <a:solidFill>
                  <a:schemeClr val="accent6"/>
                </a:solidFill>
              </a:rPr>
              <a:t>Dans</a:t>
            </a:r>
            <a:r>
              <a:rPr lang="fr-FR" i="1" dirty="0">
                <a:solidFill>
                  <a:schemeClr val="accent6"/>
                </a:solidFill>
              </a:rPr>
              <a:t> </a:t>
            </a:r>
            <a:r>
              <a:rPr lang="fr-FR" i="1" dirty="0" err="1">
                <a:solidFill>
                  <a:schemeClr val="accent6"/>
                </a:solidFill>
              </a:rPr>
              <a:t>users</a:t>
            </a:r>
            <a:r>
              <a:rPr lang="fr-FR" i="1" dirty="0">
                <a:solidFill>
                  <a:schemeClr val="accent6"/>
                </a:solidFill>
              </a:rPr>
              <a:t>/</a:t>
            </a:r>
            <a:r>
              <a:rPr lang="fr-FR" i="1" dirty="0" err="1">
                <a:solidFill>
                  <a:schemeClr val="accent6"/>
                </a:solidFill>
              </a:rPr>
              <a:t>forms.py</a:t>
            </a:r>
            <a:endParaRPr lang="fr-FR" i="1" dirty="0">
              <a:solidFill>
                <a:schemeClr val="accent6"/>
              </a:solidFill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1A86859-44D7-D941-A31B-E2B7AB59DA20}"/>
              </a:ext>
            </a:extLst>
          </p:cNvPr>
          <p:cNvCxnSpPr>
            <a:cxnSpLocks/>
            <a:stCxn id="18" idx="1"/>
            <a:endCxn id="10" idx="3"/>
          </p:cNvCxnSpPr>
          <p:nvPr/>
        </p:nvCxnSpPr>
        <p:spPr>
          <a:xfrm flipH="1">
            <a:off x="7017248" y="1750280"/>
            <a:ext cx="1114840" cy="32840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FAABAC1F-A78D-784B-B0F8-3C545094F8BE}"/>
              </a:ext>
            </a:extLst>
          </p:cNvPr>
          <p:cNvSpPr/>
          <p:nvPr/>
        </p:nvSpPr>
        <p:spPr>
          <a:xfrm>
            <a:off x="8132088" y="2201418"/>
            <a:ext cx="2808031" cy="656803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/>
                </a:solidFill>
              </a:rPr>
              <a:t>Template</a:t>
            </a:r>
          </a:p>
          <a:p>
            <a:pPr algn="ctr"/>
            <a:r>
              <a:rPr lang="fr-FR" dirty="0">
                <a:solidFill>
                  <a:schemeClr val="accent6"/>
                </a:solidFill>
              </a:rPr>
              <a:t>Dans</a:t>
            </a:r>
            <a:r>
              <a:rPr lang="fr-FR" i="1" dirty="0">
                <a:solidFill>
                  <a:schemeClr val="accent6"/>
                </a:solidFill>
              </a:rPr>
              <a:t> …</a:t>
            </a:r>
            <a:r>
              <a:rPr lang="fr-FR" i="1" dirty="0" err="1">
                <a:solidFill>
                  <a:schemeClr val="accent6"/>
                </a:solidFill>
              </a:rPr>
              <a:t>create.html</a:t>
            </a:r>
            <a:endParaRPr lang="fr-FR" i="1" dirty="0">
              <a:solidFill>
                <a:schemeClr val="accent6"/>
              </a:solidFill>
            </a:endParaRP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6B5BE8E0-E35F-FF42-BA3E-AB4FB41B76C6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7017248" y="2190009"/>
            <a:ext cx="1114840" cy="33981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>
            <a:extLst>
              <a:ext uri="{FF2B5EF4-FFF2-40B4-BE49-F238E27FC236}">
                <a16:creationId xmlns:a16="http://schemas.microsoft.com/office/drawing/2014/main" id="{E336C79C-276A-9545-8397-3B56B853D8D3}"/>
              </a:ext>
            </a:extLst>
          </p:cNvPr>
          <p:cNvCxnSpPr>
            <a:cxnSpLocks/>
            <a:stCxn id="10" idx="2"/>
            <a:endCxn id="31" idx="1"/>
          </p:cNvCxnSpPr>
          <p:nvPr/>
        </p:nvCxnSpPr>
        <p:spPr>
          <a:xfrm rot="16200000" flipH="1">
            <a:off x="7000391" y="1379142"/>
            <a:ext cx="757708" cy="303624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68CD9CD1-A77F-2A45-B4B2-C2F4C01CAF07}"/>
              </a:ext>
            </a:extLst>
          </p:cNvPr>
          <p:cNvSpPr txBox="1"/>
          <p:nvPr/>
        </p:nvSpPr>
        <p:spPr>
          <a:xfrm>
            <a:off x="5837010" y="2889372"/>
            <a:ext cx="27390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Réponse à la demande GET</a:t>
            </a:r>
          </a:p>
          <a:p>
            <a:endParaRPr lang="fr-F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Fichier html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4C881002-EF72-3E4F-9EBB-04725C292A9A}"/>
              </a:ext>
            </a:extLst>
          </p:cNvPr>
          <p:cNvSpPr/>
          <p:nvPr/>
        </p:nvSpPr>
        <p:spPr>
          <a:xfrm>
            <a:off x="8897368" y="2953550"/>
            <a:ext cx="1277469" cy="6451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Navigateur internet</a:t>
            </a:r>
          </a:p>
        </p:txBody>
      </p:sp>
    </p:spTree>
    <p:extLst>
      <p:ext uri="{BB962C8B-B14F-4D97-AF65-F5344CB8AC3E}">
        <p14:creationId xmlns:p14="http://schemas.microsoft.com/office/powerpoint/2010/main" val="206562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10" grpId="0" animBg="1"/>
      <p:bldP spid="14" grpId="0" animBg="1"/>
      <p:bldP spid="15" grpId="0" animBg="1"/>
      <p:bldP spid="17" grpId="0"/>
      <p:bldP spid="18" grpId="0" animBg="1"/>
      <p:bldP spid="40" grpId="0" animBg="1"/>
      <p:bldP spid="29" grpId="0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7852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Un </a:t>
            </a:r>
            <a:r>
              <a:rPr lang="fr-FR" sz="2400" b="1" dirty="0"/>
              <a:t>exemple</a:t>
            </a:r>
            <a:r>
              <a:rPr lang="fr-FR" sz="2400" dirty="0"/>
              <a:t> concret</a:t>
            </a:r>
          </a:p>
          <a:p>
            <a:r>
              <a:rPr lang="fr-FR" sz="2400" dirty="0"/>
              <a:t>Création d’un utilisateur 6+ : réponse de l’utilisateur &amp; POST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889566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</p:txBody>
      </p:sp>
      <p:pic>
        <p:nvPicPr>
          <p:cNvPr id="6" name="Image 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0EA864B2-D0A7-4949-BB1C-1EF426E69925}"/>
              </a:ext>
            </a:extLst>
          </p:cNvPr>
          <p:cNvSpPr/>
          <p:nvPr/>
        </p:nvSpPr>
        <p:spPr>
          <a:xfrm>
            <a:off x="388099" y="1997839"/>
            <a:ext cx="1429869" cy="4728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Navigateur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BFAFAB91-D295-1844-B486-DAEE3B02990F}"/>
              </a:ext>
            </a:extLst>
          </p:cNvPr>
          <p:cNvSpPr/>
          <p:nvPr/>
        </p:nvSpPr>
        <p:spPr>
          <a:xfrm>
            <a:off x="2312896" y="2019331"/>
            <a:ext cx="2466114" cy="426187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accent6"/>
                </a:solidFill>
              </a:rPr>
              <a:t>GET /&lt;</a:t>
            </a:r>
            <a:r>
              <a:rPr lang="fr-FR" sz="1200" dirty="0" err="1">
                <a:solidFill>
                  <a:schemeClr val="accent6"/>
                </a:solidFill>
              </a:rPr>
              <a:t>group_name</a:t>
            </a:r>
            <a:r>
              <a:rPr lang="fr-FR" sz="1200" dirty="0">
                <a:solidFill>
                  <a:schemeClr val="accent6"/>
                </a:solidFill>
              </a:rPr>
              <a:t>&gt;/</a:t>
            </a:r>
            <a:r>
              <a:rPr lang="fr-FR" sz="1200" dirty="0" err="1">
                <a:solidFill>
                  <a:schemeClr val="accent6"/>
                </a:solidFill>
              </a:rPr>
              <a:t>users</a:t>
            </a:r>
            <a:r>
              <a:rPr lang="fr-FR" sz="1200" dirty="0">
                <a:solidFill>
                  <a:schemeClr val="accent6"/>
                </a:solidFill>
              </a:rPr>
              <a:t>/</a:t>
            </a:r>
            <a:r>
              <a:rPr lang="fr-FR" sz="1200" dirty="0" err="1">
                <a:solidFill>
                  <a:schemeClr val="accent6"/>
                </a:solidFill>
              </a:rPr>
              <a:t>create</a:t>
            </a:r>
            <a:r>
              <a:rPr lang="fr-FR" sz="1200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86C9F9F5-D640-8544-A66C-69E0370CDB41}"/>
              </a:ext>
            </a:extLst>
          </p:cNvPr>
          <p:cNvSpPr/>
          <p:nvPr/>
        </p:nvSpPr>
        <p:spPr>
          <a:xfrm>
            <a:off x="5113534" y="2010453"/>
            <a:ext cx="2312251" cy="439328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/>
                </a:solidFill>
              </a:rPr>
              <a:t>GET </a:t>
            </a:r>
            <a:r>
              <a:rPr lang="fr-FR" dirty="0" err="1">
                <a:solidFill>
                  <a:schemeClr val="accent6"/>
                </a:solidFill>
              </a:rPr>
              <a:t>UserCreateView</a:t>
            </a:r>
            <a:endParaRPr lang="fr-FR" i="1" dirty="0">
              <a:solidFill>
                <a:schemeClr val="accent6"/>
              </a:solidFill>
            </a:endParaRP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C10A07AD-04A1-484D-A04B-E17BF0056F16}"/>
              </a:ext>
            </a:extLst>
          </p:cNvPr>
          <p:cNvSpPr/>
          <p:nvPr/>
        </p:nvSpPr>
        <p:spPr>
          <a:xfrm>
            <a:off x="7760309" y="1616915"/>
            <a:ext cx="1892262" cy="439328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accent6"/>
                </a:solidFill>
              </a:rPr>
              <a:t>GET </a:t>
            </a:r>
            <a:r>
              <a:rPr lang="fr-FR" sz="1200" dirty="0" err="1">
                <a:solidFill>
                  <a:schemeClr val="accent6"/>
                </a:solidFill>
              </a:rPr>
              <a:t>UserCreationCustomForm</a:t>
            </a:r>
            <a:r>
              <a:rPr lang="fr-FR" sz="1200" dirty="0">
                <a:solidFill>
                  <a:schemeClr val="accent6"/>
                </a:solidFill>
              </a:rPr>
              <a:t> </a:t>
            </a:r>
            <a:endParaRPr lang="fr-FR" i="1" dirty="0">
              <a:solidFill>
                <a:schemeClr val="accent6"/>
              </a:solidFill>
            </a:endParaRP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D67E837-4579-1843-AD0A-5468A5D267D6}"/>
              </a:ext>
            </a:extLst>
          </p:cNvPr>
          <p:cNvSpPr/>
          <p:nvPr/>
        </p:nvSpPr>
        <p:spPr>
          <a:xfrm>
            <a:off x="7760308" y="2401760"/>
            <a:ext cx="1429869" cy="439328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6"/>
                </a:solidFill>
              </a:rPr>
              <a:t>create.html</a:t>
            </a:r>
            <a:endParaRPr lang="fr-FR" i="1" dirty="0">
              <a:solidFill>
                <a:schemeClr val="accent6"/>
              </a:solidFill>
            </a:endParaRP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8617D829-0271-A347-848D-106BF1AAF608}"/>
              </a:ext>
            </a:extLst>
          </p:cNvPr>
          <p:cNvSpPr/>
          <p:nvPr/>
        </p:nvSpPr>
        <p:spPr>
          <a:xfrm>
            <a:off x="10037297" y="2008573"/>
            <a:ext cx="1429869" cy="4298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Navigateur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BA1D011-B329-8348-97DF-B97DBB7B8F5B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4779010" y="2230117"/>
            <a:ext cx="334524" cy="230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ngle 43">
            <a:extLst>
              <a:ext uri="{FF2B5EF4-FFF2-40B4-BE49-F238E27FC236}">
                <a16:creationId xmlns:a16="http://schemas.microsoft.com/office/drawing/2014/main" id="{AFC371DC-F3AD-684D-91C1-4B25B78D622C}"/>
              </a:ext>
            </a:extLst>
          </p:cNvPr>
          <p:cNvCxnSpPr>
            <a:cxnSpLocks/>
            <a:stCxn id="32" idx="1"/>
            <a:endCxn id="30" idx="0"/>
          </p:cNvCxnSpPr>
          <p:nvPr/>
        </p:nvCxnSpPr>
        <p:spPr>
          <a:xfrm rot="10800000" flipV="1">
            <a:off x="6269661" y="1836579"/>
            <a:ext cx="1490649" cy="173874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en angle 46">
            <a:extLst>
              <a:ext uri="{FF2B5EF4-FFF2-40B4-BE49-F238E27FC236}">
                <a16:creationId xmlns:a16="http://schemas.microsoft.com/office/drawing/2014/main" id="{9518972C-4E1D-C84C-83BB-4BF5A78382E3}"/>
              </a:ext>
            </a:extLst>
          </p:cNvPr>
          <p:cNvCxnSpPr>
            <a:cxnSpLocks/>
            <a:stCxn id="33" idx="1"/>
            <a:endCxn id="30" idx="2"/>
          </p:cNvCxnSpPr>
          <p:nvPr/>
        </p:nvCxnSpPr>
        <p:spPr>
          <a:xfrm rot="10800000">
            <a:off x="6269660" y="2449782"/>
            <a:ext cx="1490648" cy="171643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3613AB3B-5310-A243-A6CF-BCF51B58F14A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 flipV="1">
            <a:off x="7425785" y="2223495"/>
            <a:ext cx="2611512" cy="662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C1D8F677-2CFA-5D4A-8C67-CAD111A7FA4D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1817968" y="2232425"/>
            <a:ext cx="494928" cy="18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FD3A2917-C073-C64E-927F-408CA9F23459}"/>
              </a:ext>
            </a:extLst>
          </p:cNvPr>
          <p:cNvSpPr txBox="1"/>
          <p:nvPr/>
        </p:nvSpPr>
        <p:spPr>
          <a:xfrm>
            <a:off x="388099" y="2711161"/>
            <a:ext cx="10276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Remplissage du formulaire par l’utilisateur</a:t>
            </a: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Lors du clic sur bouton « 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submit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(ou appui sur entrée) 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 requête POST (même url)</a:t>
            </a:r>
          </a:p>
        </p:txBody>
      </p:sp>
      <p:pic>
        <p:nvPicPr>
          <p:cNvPr id="80" name="Image 79">
            <a:extLst>
              <a:ext uri="{FF2B5EF4-FFF2-40B4-BE49-F238E27FC236}">
                <a16:creationId xmlns:a16="http://schemas.microsoft.com/office/drawing/2014/main" id="{F8495582-9DB7-214F-A6A7-6E3A4C887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570" y="3853084"/>
            <a:ext cx="5367477" cy="274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" name="Image 80">
            <a:extLst>
              <a:ext uri="{FF2B5EF4-FFF2-40B4-BE49-F238E27FC236}">
                <a16:creationId xmlns:a16="http://schemas.microsoft.com/office/drawing/2014/main" id="{12C3399C-70CB-124F-B74F-AF6EC68EF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383" y="5310468"/>
            <a:ext cx="2981732" cy="1501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5" name="ZoneTexte 84">
            <a:extLst>
              <a:ext uri="{FF2B5EF4-FFF2-40B4-BE49-F238E27FC236}">
                <a16:creationId xmlns:a16="http://schemas.microsoft.com/office/drawing/2014/main" id="{5ECD247A-5B1F-5641-827C-6C702760BE03}"/>
              </a:ext>
            </a:extLst>
          </p:cNvPr>
          <p:cNvSpPr txBox="1"/>
          <p:nvPr/>
        </p:nvSpPr>
        <p:spPr>
          <a:xfrm>
            <a:off x="3387115" y="6488668"/>
            <a:ext cx="447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Traitement de redirection par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CreateUserView</a:t>
            </a:r>
            <a:endParaRPr lang="fr-FR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20670291-46FB-3E4E-8AA7-849FC93F6023}"/>
              </a:ext>
            </a:extLst>
          </p:cNvPr>
          <p:cNvSpPr/>
          <p:nvPr/>
        </p:nvSpPr>
        <p:spPr>
          <a:xfrm>
            <a:off x="394625" y="4708399"/>
            <a:ext cx="1429869" cy="4728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Navigateur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1338641F-ADBC-954D-8FAC-1E91F68ACB4B}"/>
              </a:ext>
            </a:extLst>
          </p:cNvPr>
          <p:cNvSpPr/>
          <p:nvPr/>
        </p:nvSpPr>
        <p:spPr>
          <a:xfrm>
            <a:off x="2319422" y="4729891"/>
            <a:ext cx="2526894" cy="426187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accent6"/>
                </a:solidFill>
              </a:rPr>
              <a:t>POST /&lt;</a:t>
            </a:r>
            <a:r>
              <a:rPr lang="fr-FR" sz="1200" dirty="0" err="1">
                <a:solidFill>
                  <a:schemeClr val="accent6"/>
                </a:solidFill>
              </a:rPr>
              <a:t>group_name</a:t>
            </a:r>
            <a:r>
              <a:rPr lang="fr-FR" sz="1200" dirty="0">
                <a:solidFill>
                  <a:schemeClr val="accent6"/>
                </a:solidFill>
              </a:rPr>
              <a:t>&gt;/</a:t>
            </a:r>
            <a:r>
              <a:rPr lang="fr-FR" sz="1200" dirty="0" err="1">
                <a:solidFill>
                  <a:schemeClr val="accent6"/>
                </a:solidFill>
              </a:rPr>
              <a:t>users</a:t>
            </a:r>
            <a:r>
              <a:rPr lang="fr-FR" sz="1200" dirty="0">
                <a:solidFill>
                  <a:schemeClr val="accent6"/>
                </a:solidFill>
              </a:rPr>
              <a:t>/</a:t>
            </a:r>
            <a:r>
              <a:rPr lang="fr-FR" sz="1200" dirty="0" err="1">
                <a:solidFill>
                  <a:schemeClr val="accent6"/>
                </a:solidFill>
              </a:rPr>
              <a:t>create</a:t>
            </a:r>
            <a:r>
              <a:rPr lang="fr-FR" sz="1200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2665AE31-F2D0-5444-83B9-DE00DB03E60E}"/>
              </a:ext>
            </a:extLst>
          </p:cNvPr>
          <p:cNvSpPr/>
          <p:nvPr/>
        </p:nvSpPr>
        <p:spPr>
          <a:xfrm>
            <a:off x="5120060" y="4721013"/>
            <a:ext cx="2312251" cy="439328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/>
                </a:solidFill>
              </a:rPr>
              <a:t>POST </a:t>
            </a:r>
            <a:r>
              <a:rPr lang="fr-FR" dirty="0" err="1">
                <a:solidFill>
                  <a:schemeClr val="accent6"/>
                </a:solidFill>
              </a:rPr>
              <a:t>UserCreateView</a:t>
            </a:r>
            <a:endParaRPr lang="fr-FR" i="1" dirty="0">
              <a:solidFill>
                <a:schemeClr val="accent6"/>
              </a:solidFill>
            </a:endParaRP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C79968BA-CD7D-E34E-84D8-3C80FC535887}"/>
              </a:ext>
            </a:extLst>
          </p:cNvPr>
          <p:cNvSpPr/>
          <p:nvPr/>
        </p:nvSpPr>
        <p:spPr>
          <a:xfrm>
            <a:off x="7766835" y="4327475"/>
            <a:ext cx="1892262" cy="439328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accent6"/>
                </a:solidFill>
              </a:rPr>
              <a:t>POST </a:t>
            </a:r>
            <a:r>
              <a:rPr lang="fr-FR" sz="1200" dirty="0" err="1">
                <a:solidFill>
                  <a:schemeClr val="accent6"/>
                </a:solidFill>
              </a:rPr>
              <a:t>UserCreationCustomForm</a:t>
            </a:r>
            <a:endParaRPr lang="fr-FR" i="1" dirty="0">
              <a:solidFill>
                <a:schemeClr val="accent6"/>
              </a:solidFill>
            </a:endParaRP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191E5949-60C0-124E-81D6-7501F3CC100F}"/>
              </a:ext>
            </a:extLst>
          </p:cNvPr>
          <p:cNvSpPr/>
          <p:nvPr/>
        </p:nvSpPr>
        <p:spPr>
          <a:xfrm>
            <a:off x="7766834" y="5985303"/>
            <a:ext cx="1885737" cy="439328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/>
                </a:solidFill>
              </a:rPr>
              <a:t>Un fichier .html</a:t>
            </a:r>
            <a:endParaRPr lang="fr-FR" i="1" dirty="0">
              <a:solidFill>
                <a:schemeClr val="accent6"/>
              </a:solidFill>
            </a:endParaRP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080DDAEC-318D-1049-9E4E-30D24E60EED6}"/>
              </a:ext>
            </a:extLst>
          </p:cNvPr>
          <p:cNvSpPr/>
          <p:nvPr/>
        </p:nvSpPr>
        <p:spPr>
          <a:xfrm>
            <a:off x="10043823" y="4719133"/>
            <a:ext cx="1429869" cy="4298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Navigateur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D008AAFB-0C2D-F540-AEFF-4AC184D7AF0B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4846316" y="4940677"/>
            <a:ext cx="273744" cy="230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en angle 71">
            <a:extLst>
              <a:ext uri="{FF2B5EF4-FFF2-40B4-BE49-F238E27FC236}">
                <a16:creationId xmlns:a16="http://schemas.microsoft.com/office/drawing/2014/main" id="{18B178B2-034B-B94B-A495-B3EB315C5D34}"/>
              </a:ext>
            </a:extLst>
          </p:cNvPr>
          <p:cNvCxnSpPr>
            <a:cxnSpLocks/>
            <a:stCxn id="68" idx="1"/>
            <a:endCxn id="67" idx="0"/>
          </p:cNvCxnSpPr>
          <p:nvPr/>
        </p:nvCxnSpPr>
        <p:spPr>
          <a:xfrm rot="10800000" flipV="1">
            <a:off x="6276187" y="4547139"/>
            <a:ext cx="1490649" cy="173874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en angle 72">
            <a:extLst>
              <a:ext uri="{FF2B5EF4-FFF2-40B4-BE49-F238E27FC236}">
                <a16:creationId xmlns:a16="http://schemas.microsoft.com/office/drawing/2014/main" id="{C0B29D7D-FD1E-2C47-876F-5B284D534338}"/>
              </a:ext>
            </a:extLst>
          </p:cNvPr>
          <p:cNvCxnSpPr>
            <a:cxnSpLocks/>
            <a:stCxn id="69" idx="1"/>
            <a:endCxn id="67" idx="2"/>
          </p:cNvCxnSpPr>
          <p:nvPr/>
        </p:nvCxnSpPr>
        <p:spPr>
          <a:xfrm rot="10800000">
            <a:off x="6276186" y="5160341"/>
            <a:ext cx="1490648" cy="1044626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90631B20-0700-7443-A54E-3F3A9929C5BB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 flipV="1">
            <a:off x="7432311" y="4934055"/>
            <a:ext cx="2611512" cy="662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7F9ADDA8-BA58-7F4C-A0F4-E12A769BC814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1824494" y="4942985"/>
            <a:ext cx="494928" cy="18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21D08430-DD9A-0B4F-B805-D0DE8D9749AE}"/>
              </a:ext>
            </a:extLst>
          </p:cNvPr>
          <p:cNvSpPr/>
          <p:nvPr/>
        </p:nvSpPr>
        <p:spPr>
          <a:xfrm>
            <a:off x="7760308" y="5230674"/>
            <a:ext cx="2283515" cy="622413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User</a:t>
            </a:r>
          </a:p>
          <a:p>
            <a:pPr algn="ctr"/>
            <a:r>
              <a:rPr lang="fr-FR" i="1" dirty="0">
                <a:solidFill>
                  <a:srgbClr val="FF0000"/>
                </a:solidFill>
              </a:rPr>
              <a:t>dans </a:t>
            </a:r>
            <a:r>
              <a:rPr lang="fr-FR" i="1" dirty="0" err="1">
                <a:solidFill>
                  <a:srgbClr val="FF0000"/>
                </a:solidFill>
              </a:rPr>
              <a:t>users</a:t>
            </a:r>
            <a:r>
              <a:rPr lang="fr-FR" i="1" dirty="0">
                <a:solidFill>
                  <a:srgbClr val="FF0000"/>
                </a:solidFill>
              </a:rPr>
              <a:t>/</a:t>
            </a:r>
            <a:r>
              <a:rPr lang="fr-FR" i="1" dirty="0" err="1">
                <a:solidFill>
                  <a:srgbClr val="FF0000"/>
                </a:solidFill>
              </a:rPr>
              <a:t>models.py</a:t>
            </a:r>
            <a:endParaRPr lang="fr-FR" i="1" dirty="0">
              <a:solidFill>
                <a:srgbClr val="FF0000"/>
              </a:solidFill>
            </a:endParaRPr>
          </a:p>
        </p:txBody>
      </p:sp>
      <p:cxnSp>
        <p:nvCxnSpPr>
          <p:cNvPr id="87" name="Connecteur en angle 86">
            <a:extLst>
              <a:ext uri="{FF2B5EF4-FFF2-40B4-BE49-F238E27FC236}">
                <a16:creationId xmlns:a16="http://schemas.microsoft.com/office/drawing/2014/main" id="{6D258DBF-94D3-CD42-A27C-EAD5D178E8B6}"/>
              </a:ext>
            </a:extLst>
          </p:cNvPr>
          <p:cNvCxnSpPr>
            <a:cxnSpLocks/>
            <a:stCxn id="86" idx="1"/>
            <a:endCxn id="67" idx="2"/>
          </p:cNvCxnSpPr>
          <p:nvPr/>
        </p:nvCxnSpPr>
        <p:spPr>
          <a:xfrm rot="10800000">
            <a:off x="6276186" y="5160341"/>
            <a:ext cx="1484122" cy="38154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DAB1497F-19D9-AF4A-8723-DDF76CF80391}"/>
              </a:ext>
            </a:extLst>
          </p:cNvPr>
          <p:cNvSpPr/>
          <p:nvPr/>
        </p:nvSpPr>
        <p:spPr>
          <a:xfrm>
            <a:off x="394625" y="355107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ym typeface="Wingdings" pitchFamily="2" charset="2"/>
              </a:rPr>
              <a:t>Même cheminement mais en </a:t>
            </a:r>
            <a:r>
              <a:rPr lang="fr-FR" b="1" dirty="0">
                <a:sym typeface="Wingdings" pitchFamily="2" charset="2"/>
              </a:rPr>
              <a:t>POST</a:t>
            </a:r>
          </a:p>
          <a:p>
            <a:r>
              <a:rPr lang="fr-FR" dirty="0">
                <a:sym typeface="Wingdings" pitchFamily="2" charset="2"/>
              </a:rPr>
              <a:t>Si OK  création d’un utilisateur avec </a:t>
            </a:r>
            <a:r>
              <a:rPr lang="fr-FR" dirty="0" err="1">
                <a:sym typeface="Wingdings" pitchFamily="2" charset="2"/>
              </a:rPr>
              <a:t>models</a:t>
            </a:r>
            <a:r>
              <a:rPr lang="fr-FR" dirty="0">
                <a:sym typeface="Wingdings" pitchFamily="2" charset="2"/>
              </a:rPr>
              <a:t> User</a:t>
            </a:r>
          </a:p>
          <a:p>
            <a:r>
              <a:rPr lang="fr-FR" dirty="0">
                <a:sym typeface="Wingdings" pitchFamily="2" charset="2"/>
              </a:rPr>
              <a:t>Traitement par </a:t>
            </a:r>
            <a:r>
              <a:rPr lang="fr-FR" dirty="0" err="1">
                <a:sym typeface="Wingdings" pitchFamily="2" charset="2"/>
              </a:rPr>
              <a:t>UserCreateView</a:t>
            </a:r>
            <a:r>
              <a:rPr lang="fr-FR" dirty="0">
                <a:sym typeface="Wingdings" pitchFamily="2" charset="2"/>
              </a:rPr>
              <a:t>  redirection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545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30" grpId="0" animBg="1"/>
      <p:bldP spid="32" grpId="0" animBg="1"/>
      <p:bldP spid="33" grpId="0" animBg="1"/>
      <p:bldP spid="35" grpId="0" animBg="1"/>
      <p:bldP spid="79" grpId="0"/>
      <p:bldP spid="85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86" grpId="0" animBg="1"/>
      <p:bldP spid="9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7852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Un </a:t>
            </a:r>
            <a:r>
              <a:rPr lang="fr-FR" sz="2400" b="1" dirty="0"/>
              <a:t>exemple</a:t>
            </a:r>
            <a:r>
              <a:rPr lang="fr-FR" sz="2400" dirty="0"/>
              <a:t> concret</a:t>
            </a:r>
          </a:p>
          <a:p>
            <a:r>
              <a:rPr lang="fr-FR" sz="2400" dirty="0"/>
              <a:t>Création d’un utilisateur 6+ : création de l’utilisateur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889566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</p:txBody>
      </p:sp>
      <p:pic>
        <p:nvPicPr>
          <p:cNvPr id="6" name="Image 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  <p:sp>
        <p:nvSpPr>
          <p:cNvPr id="79" name="ZoneTexte 78">
            <a:extLst>
              <a:ext uri="{FF2B5EF4-FFF2-40B4-BE49-F238E27FC236}">
                <a16:creationId xmlns:a16="http://schemas.microsoft.com/office/drawing/2014/main" id="{FD3A2917-C073-C64E-927F-408CA9F23459}"/>
              </a:ext>
            </a:extLst>
          </p:cNvPr>
          <p:cNvSpPr txBox="1"/>
          <p:nvPr/>
        </p:nvSpPr>
        <p:spPr>
          <a:xfrm>
            <a:off x="279698" y="1746119"/>
            <a:ext cx="102761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ym typeface="Wingdings" pitchFamily="2" charset="2"/>
              </a:rPr>
              <a:t>Recréation du </a:t>
            </a:r>
            <a:r>
              <a:rPr lang="fr-FR" sz="2000" dirty="0" err="1">
                <a:sym typeface="Wingdings" pitchFamily="2" charset="2"/>
              </a:rPr>
              <a:t>form</a:t>
            </a:r>
            <a:r>
              <a:rPr lang="fr-FR" sz="2000" dirty="0">
                <a:sym typeface="Wingdings" pitchFamily="2" charset="2"/>
              </a:rPr>
              <a:t> via </a:t>
            </a:r>
            <a:r>
              <a:rPr lang="fr-FR" sz="2000" dirty="0" err="1">
                <a:sym typeface="Wingdings" pitchFamily="2" charset="2"/>
              </a:rPr>
              <a:t>UserCreationCustomForm</a:t>
            </a:r>
            <a:endParaRPr lang="fr-FR" sz="2000" dirty="0">
              <a:sym typeface="Wingdings" pitchFamily="2" charset="2"/>
            </a:endParaRPr>
          </a:p>
          <a:p>
            <a:pPr marL="342900" indent="-342900">
              <a:buFontTx/>
              <a:buChar char="-"/>
            </a:pPr>
            <a:r>
              <a:rPr lang="fr-FR" sz="2000" dirty="0">
                <a:sym typeface="Wingdings" pitchFamily="2" charset="2"/>
              </a:rPr>
              <a:t>Vérification infos entrées par utilisateur (fonctions cleans)</a:t>
            </a:r>
          </a:p>
          <a:p>
            <a:pPr marL="342900" indent="-342900">
              <a:buFontTx/>
              <a:buChar char="-"/>
            </a:pPr>
            <a:endParaRPr lang="fr-FR" sz="2000" dirty="0">
              <a:sym typeface="Wingdings" pitchFamily="2" charset="2"/>
            </a:endParaRPr>
          </a:p>
          <a:p>
            <a:pPr marL="342900" indent="-342900">
              <a:buFontTx/>
              <a:buChar char="-"/>
            </a:pPr>
            <a:r>
              <a:rPr lang="fr-FR" sz="2000" dirty="0">
                <a:sym typeface="Wingdings" pitchFamily="2" charset="2"/>
              </a:rPr>
              <a:t>Si OK : création via l’ORM du modèle User</a:t>
            </a:r>
          </a:p>
          <a:p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9813172-2E18-5448-8A64-A89C4BB7D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152" y="1926875"/>
            <a:ext cx="4756150" cy="82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A535D34-7C87-C943-9395-22EFC4626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34" y="3191539"/>
            <a:ext cx="5581127" cy="349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10E9E53C-940B-8144-AB35-8ECC4FCEBC33}"/>
              </a:ext>
            </a:extLst>
          </p:cNvPr>
          <p:cNvCxnSpPr>
            <a:cxnSpLocks/>
          </p:cNvCxnSpPr>
          <p:nvPr/>
        </p:nvCxnSpPr>
        <p:spPr>
          <a:xfrm flipH="1">
            <a:off x="4841074" y="3753293"/>
            <a:ext cx="2315078" cy="2920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933FDE97-9941-F946-A407-F2F9F8BDCE15}"/>
              </a:ext>
            </a:extLst>
          </p:cNvPr>
          <p:cNvCxnSpPr>
            <a:cxnSpLocks/>
          </p:cNvCxnSpPr>
          <p:nvPr/>
        </p:nvCxnSpPr>
        <p:spPr>
          <a:xfrm flipH="1">
            <a:off x="3763926" y="4421270"/>
            <a:ext cx="3392226" cy="2570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39AFB78F-C7DC-FC48-9926-B10163D7BE74}"/>
              </a:ext>
            </a:extLst>
          </p:cNvPr>
          <p:cNvCxnSpPr>
            <a:cxnSpLocks/>
          </p:cNvCxnSpPr>
          <p:nvPr/>
        </p:nvCxnSpPr>
        <p:spPr>
          <a:xfrm flipH="1" flipV="1">
            <a:off x="1543050" y="4822755"/>
            <a:ext cx="5613102" cy="831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C2344A20-28A5-0E48-9B54-0808600BEE01}"/>
              </a:ext>
            </a:extLst>
          </p:cNvPr>
          <p:cNvSpPr txBox="1"/>
          <p:nvPr/>
        </p:nvSpPr>
        <p:spPr>
          <a:xfrm>
            <a:off x="7230140" y="3523678"/>
            <a:ext cx="462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objet User (class) avec infos utilisateur</a:t>
            </a:r>
          </a:p>
          <a:p>
            <a:r>
              <a:rPr lang="fr-FR" dirty="0">
                <a:sym typeface="Wingdings" pitchFamily="2" charset="2"/>
              </a:rPr>
              <a:t> ORM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B8148C-857B-B841-8A5E-F98FD8DA184E}"/>
              </a:ext>
            </a:extLst>
          </p:cNvPr>
          <p:cNvSpPr txBox="1"/>
          <p:nvPr/>
        </p:nvSpPr>
        <p:spPr>
          <a:xfrm>
            <a:off x="7230140" y="4236604"/>
            <a:ext cx="390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 particulier du mot de passe (</a:t>
            </a:r>
            <a:r>
              <a:rPr lang="fr-FR" dirty="0" err="1"/>
              <a:t>hashé</a:t>
            </a:r>
            <a:r>
              <a:rPr lang="fr-FR" dirty="0"/>
              <a:t>) 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2FA31FF-2644-624B-8660-6C3FF1893C1B}"/>
              </a:ext>
            </a:extLst>
          </p:cNvPr>
          <p:cNvSpPr txBox="1"/>
          <p:nvPr/>
        </p:nvSpPr>
        <p:spPr>
          <a:xfrm>
            <a:off x="7230140" y="4721228"/>
            <a:ext cx="390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save</a:t>
            </a:r>
            <a:r>
              <a:rPr lang="fr-FR" dirty="0"/>
              <a:t>() </a:t>
            </a:r>
            <a:r>
              <a:rPr lang="fr-FR" dirty="0">
                <a:sym typeface="Wingdings" pitchFamily="2" charset="2"/>
              </a:rPr>
              <a:t> ORM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90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13" grpId="0"/>
      <p:bldP spid="14" grpId="0"/>
      <p:bldP spid="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Exemple concret, </a:t>
            </a:r>
            <a:r>
              <a:rPr lang="fr-FR" sz="2400" dirty="0" err="1"/>
              <a:t>récap</a:t>
            </a:r>
            <a:r>
              <a:rPr lang="fr-FR" sz="2400" dirty="0"/>
              <a:t>.</a:t>
            </a:r>
          </a:p>
          <a:p>
            <a:r>
              <a:rPr lang="fr-FR" sz="2400" dirty="0"/>
              <a:t>Le fonctionnement </a:t>
            </a:r>
            <a:r>
              <a:rPr lang="fr-FR" sz="2400" b="1" dirty="0"/>
              <a:t>MVC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889566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E3A8F6B-809A-4A47-84DB-8C5365A4AB44}"/>
              </a:ext>
            </a:extLst>
          </p:cNvPr>
          <p:cNvSpPr/>
          <p:nvPr/>
        </p:nvSpPr>
        <p:spPr>
          <a:xfrm>
            <a:off x="1648690" y="2073934"/>
            <a:ext cx="8727059" cy="439613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39FA7E4-7EC4-0B40-89F1-825F15CAF7EC}"/>
              </a:ext>
            </a:extLst>
          </p:cNvPr>
          <p:cNvSpPr/>
          <p:nvPr/>
        </p:nvSpPr>
        <p:spPr>
          <a:xfrm>
            <a:off x="1816250" y="4019773"/>
            <a:ext cx="1688950" cy="646330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Url</a:t>
            </a:r>
          </a:p>
          <a:p>
            <a:pPr algn="ctr"/>
            <a:r>
              <a:rPr lang="fr-FR" i="1" dirty="0">
                <a:solidFill>
                  <a:srgbClr val="FF0000"/>
                </a:solidFill>
              </a:rPr>
              <a:t>Fichiers </a:t>
            </a:r>
            <a:r>
              <a:rPr lang="fr-FR" i="1" dirty="0" err="1">
                <a:solidFill>
                  <a:srgbClr val="FF0000"/>
                </a:solidFill>
              </a:rPr>
              <a:t>urls.py</a:t>
            </a:r>
            <a:endParaRPr lang="fr-FR" i="1" dirty="0">
              <a:solidFill>
                <a:srgbClr val="FF0000"/>
              </a:solidFill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26EE9748-34B2-174C-96C3-C4F1EB5E4B8D}"/>
              </a:ext>
            </a:extLst>
          </p:cNvPr>
          <p:cNvSpPr/>
          <p:nvPr/>
        </p:nvSpPr>
        <p:spPr>
          <a:xfrm>
            <a:off x="4469354" y="2362899"/>
            <a:ext cx="2085190" cy="646330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00B050"/>
                </a:solidFill>
              </a:rPr>
              <a:t>Models</a:t>
            </a:r>
            <a:endParaRPr lang="fr-FR" dirty="0">
              <a:solidFill>
                <a:srgbClr val="00B050"/>
              </a:solidFill>
            </a:endParaRPr>
          </a:p>
          <a:p>
            <a:pPr algn="ctr"/>
            <a:r>
              <a:rPr lang="fr-FR" i="1" dirty="0">
                <a:solidFill>
                  <a:srgbClr val="00B050"/>
                </a:solidFill>
              </a:rPr>
              <a:t>Fichiers </a:t>
            </a:r>
            <a:r>
              <a:rPr lang="fr-FR" i="1" dirty="0" err="1">
                <a:solidFill>
                  <a:srgbClr val="00B050"/>
                </a:solidFill>
              </a:rPr>
              <a:t>models.py</a:t>
            </a:r>
            <a:endParaRPr lang="fr-FR" i="1" dirty="0">
              <a:solidFill>
                <a:srgbClr val="00B050"/>
              </a:solidFill>
            </a:endParaRP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1EFAA38-5638-7D48-B9ED-84BC39CBBCF0}"/>
              </a:ext>
            </a:extLst>
          </p:cNvPr>
          <p:cNvSpPr/>
          <p:nvPr/>
        </p:nvSpPr>
        <p:spPr>
          <a:xfrm>
            <a:off x="4469354" y="5655140"/>
            <a:ext cx="2085190" cy="646330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00B050"/>
                </a:solidFill>
              </a:rPr>
              <a:t>Forms</a:t>
            </a:r>
            <a:endParaRPr lang="fr-FR" dirty="0">
              <a:solidFill>
                <a:srgbClr val="00B050"/>
              </a:solidFill>
            </a:endParaRPr>
          </a:p>
          <a:p>
            <a:pPr algn="ctr"/>
            <a:r>
              <a:rPr lang="fr-FR" i="1" dirty="0">
                <a:solidFill>
                  <a:srgbClr val="00B050"/>
                </a:solidFill>
              </a:rPr>
              <a:t>Fichiers </a:t>
            </a:r>
            <a:r>
              <a:rPr lang="fr-FR" i="1" dirty="0" err="1">
                <a:solidFill>
                  <a:srgbClr val="00B050"/>
                </a:solidFill>
              </a:rPr>
              <a:t>forms</a:t>
            </a:r>
            <a:endParaRPr lang="fr-FR" i="1" dirty="0">
              <a:solidFill>
                <a:srgbClr val="00B050"/>
              </a:solidFill>
            </a:endParaRP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DD0CAF1-5034-B04E-BF81-4F1996CCE34E}"/>
              </a:ext>
            </a:extLst>
          </p:cNvPr>
          <p:cNvSpPr/>
          <p:nvPr/>
        </p:nvSpPr>
        <p:spPr>
          <a:xfrm>
            <a:off x="4568414" y="4012604"/>
            <a:ext cx="1887070" cy="646330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View</a:t>
            </a:r>
            <a:endParaRPr lang="fr-FR" dirty="0">
              <a:solidFill>
                <a:srgbClr val="FF0000"/>
              </a:solidFill>
            </a:endParaRPr>
          </a:p>
          <a:p>
            <a:pPr algn="ctr"/>
            <a:r>
              <a:rPr lang="fr-FR" i="1" dirty="0">
                <a:solidFill>
                  <a:srgbClr val="FF0000"/>
                </a:solidFill>
              </a:rPr>
              <a:t>Fichiers </a:t>
            </a:r>
            <a:r>
              <a:rPr lang="fr-FR" i="1" dirty="0" err="1">
                <a:solidFill>
                  <a:srgbClr val="FF0000"/>
                </a:solidFill>
              </a:rPr>
              <a:t>views.py</a:t>
            </a:r>
            <a:endParaRPr lang="fr-FR" i="1" dirty="0">
              <a:solidFill>
                <a:srgbClr val="FF0000"/>
              </a:solidFill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8DF409F1-E939-6547-8316-D1AF01124D62}"/>
              </a:ext>
            </a:extLst>
          </p:cNvPr>
          <p:cNvSpPr/>
          <p:nvPr/>
        </p:nvSpPr>
        <p:spPr>
          <a:xfrm>
            <a:off x="7936453" y="3896039"/>
            <a:ext cx="2143462" cy="87945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Template</a:t>
            </a:r>
          </a:p>
          <a:p>
            <a:pPr algn="ctr"/>
            <a:r>
              <a:rPr lang="fr-FR" i="1" dirty="0">
                <a:solidFill>
                  <a:srgbClr val="FF0000"/>
                </a:solidFill>
              </a:rPr>
              <a:t>Dossiers </a:t>
            </a:r>
            <a:r>
              <a:rPr lang="fr-FR" i="1" dirty="0" err="1">
                <a:solidFill>
                  <a:srgbClr val="FF0000"/>
                </a:solidFill>
              </a:rPr>
              <a:t>templates</a:t>
            </a:r>
            <a:endParaRPr lang="fr-FR" i="1" dirty="0">
              <a:solidFill>
                <a:srgbClr val="FF0000"/>
              </a:solidFill>
            </a:endParaRPr>
          </a:p>
          <a:p>
            <a:pPr algn="ctr"/>
            <a:r>
              <a:rPr lang="fr-FR" i="1" dirty="0">
                <a:solidFill>
                  <a:srgbClr val="FF0000"/>
                </a:solidFill>
              </a:rPr>
              <a:t>Fichiers .html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17464C7-4A3A-D844-A676-CC58F4BD0215}"/>
              </a:ext>
            </a:extLst>
          </p:cNvPr>
          <p:cNvSpPr/>
          <p:nvPr/>
        </p:nvSpPr>
        <p:spPr>
          <a:xfrm>
            <a:off x="8064649" y="2362899"/>
            <a:ext cx="1887070" cy="646330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Styles</a:t>
            </a:r>
          </a:p>
          <a:p>
            <a:pPr algn="ctr"/>
            <a:r>
              <a:rPr lang="fr-FR" i="1" dirty="0">
                <a:solidFill>
                  <a:srgbClr val="00B050"/>
                </a:solidFill>
              </a:rPr>
              <a:t>Fichiers .</a:t>
            </a:r>
            <a:r>
              <a:rPr lang="fr-FR" i="1" dirty="0" err="1">
                <a:solidFill>
                  <a:srgbClr val="00B050"/>
                </a:solidFill>
              </a:rPr>
              <a:t>css</a:t>
            </a:r>
            <a:endParaRPr lang="fr-FR" i="1" dirty="0">
              <a:solidFill>
                <a:srgbClr val="00B050"/>
              </a:solidFill>
            </a:endParaRP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BCCD3B67-8999-4A4E-99E2-DE8AFCE80EA9}"/>
              </a:ext>
            </a:extLst>
          </p:cNvPr>
          <p:cNvSpPr/>
          <p:nvPr/>
        </p:nvSpPr>
        <p:spPr>
          <a:xfrm>
            <a:off x="8064649" y="5655140"/>
            <a:ext cx="1887070" cy="646330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Scripts</a:t>
            </a:r>
          </a:p>
          <a:p>
            <a:pPr algn="ctr"/>
            <a:r>
              <a:rPr lang="fr-FR" i="1" dirty="0">
                <a:solidFill>
                  <a:srgbClr val="00B050"/>
                </a:solidFill>
              </a:rPr>
              <a:t>Fichiers .</a:t>
            </a:r>
            <a:r>
              <a:rPr lang="fr-FR" i="1" dirty="0" err="1">
                <a:solidFill>
                  <a:srgbClr val="00B050"/>
                </a:solidFill>
              </a:rPr>
              <a:t>js</a:t>
            </a:r>
            <a:endParaRPr lang="fr-FR" i="1" dirty="0">
              <a:solidFill>
                <a:srgbClr val="00B050"/>
              </a:solidFill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0A8EA2C-9DCA-3045-B992-7670A05022B1}"/>
              </a:ext>
            </a:extLst>
          </p:cNvPr>
          <p:cNvCxnSpPr>
            <a:stCxn id="4" idx="3"/>
            <a:endCxn id="24" idx="1"/>
          </p:cNvCxnSpPr>
          <p:nvPr/>
        </p:nvCxnSpPr>
        <p:spPr>
          <a:xfrm flipV="1">
            <a:off x="3505200" y="4335769"/>
            <a:ext cx="1063214" cy="71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40DD944-B191-934D-B047-0321718EDD3F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6455484" y="4335769"/>
            <a:ext cx="14809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E0CCF31-4ABC-9745-8665-21D0A50F3E43}"/>
              </a:ext>
            </a:extLst>
          </p:cNvPr>
          <p:cNvCxnSpPr>
            <a:cxnSpLocks/>
          </p:cNvCxnSpPr>
          <p:nvPr/>
        </p:nvCxnSpPr>
        <p:spPr>
          <a:xfrm flipV="1">
            <a:off x="5199977" y="3009229"/>
            <a:ext cx="0" cy="1003375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5E8A6520-07AB-334D-87E2-B96CB2E6378D}"/>
              </a:ext>
            </a:extLst>
          </p:cNvPr>
          <p:cNvCxnSpPr>
            <a:cxnSpLocks/>
          </p:cNvCxnSpPr>
          <p:nvPr/>
        </p:nvCxnSpPr>
        <p:spPr>
          <a:xfrm>
            <a:off x="5791648" y="3012813"/>
            <a:ext cx="0" cy="996206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BFDC368-0FC8-474C-BA36-74D79BE5EA5D}"/>
              </a:ext>
            </a:extLst>
          </p:cNvPr>
          <p:cNvCxnSpPr>
            <a:cxnSpLocks/>
          </p:cNvCxnSpPr>
          <p:nvPr/>
        </p:nvCxnSpPr>
        <p:spPr>
          <a:xfrm flipV="1">
            <a:off x="5784924" y="4658934"/>
            <a:ext cx="0" cy="1003375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98D53BD-0916-A047-AE5E-E48989504F48}"/>
              </a:ext>
            </a:extLst>
          </p:cNvPr>
          <p:cNvCxnSpPr>
            <a:cxnSpLocks/>
          </p:cNvCxnSpPr>
          <p:nvPr/>
        </p:nvCxnSpPr>
        <p:spPr>
          <a:xfrm>
            <a:off x="5199977" y="4666103"/>
            <a:ext cx="0" cy="996206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3406525-2ACF-8748-8ADA-B376F5870959}"/>
              </a:ext>
            </a:extLst>
          </p:cNvPr>
          <p:cNvCxnSpPr>
            <a:cxnSpLocks/>
          </p:cNvCxnSpPr>
          <p:nvPr/>
        </p:nvCxnSpPr>
        <p:spPr>
          <a:xfrm flipV="1">
            <a:off x="8690385" y="3009230"/>
            <a:ext cx="0" cy="886809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A0286FC-1088-3F4F-8ABD-B37329871F6E}"/>
              </a:ext>
            </a:extLst>
          </p:cNvPr>
          <p:cNvCxnSpPr>
            <a:cxnSpLocks/>
          </p:cNvCxnSpPr>
          <p:nvPr/>
        </p:nvCxnSpPr>
        <p:spPr>
          <a:xfrm>
            <a:off x="9282056" y="3012813"/>
            <a:ext cx="0" cy="883226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12B8014-2D1E-7F4A-8B33-DBD721278038}"/>
              </a:ext>
            </a:extLst>
          </p:cNvPr>
          <p:cNvCxnSpPr>
            <a:cxnSpLocks/>
          </p:cNvCxnSpPr>
          <p:nvPr/>
        </p:nvCxnSpPr>
        <p:spPr>
          <a:xfrm flipV="1">
            <a:off x="9275332" y="4775498"/>
            <a:ext cx="6724" cy="886812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41589BD0-59DD-A840-888B-ED84E3A2CBB4}"/>
              </a:ext>
            </a:extLst>
          </p:cNvPr>
          <p:cNvCxnSpPr>
            <a:cxnSpLocks/>
          </p:cNvCxnSpPr>
          <p:nvPr/>
        </p:nvCxnSpPr>
        <p:spPr>
          <a:xfrm>
            <a:off x="8690385" y="4775498"/>
            <a:ext cx="0" cy="886811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B4A276BC-EB3C-BC48-86DD-EE28713D4FE1}"/>
              </a:ext>
            </a:extLst>
          </p:cNvPr>
          <p:cNvSpPr txBox="1"/>
          <p:nvPr/>
        </p:nvSpPr>
        <p:spPr>
          <a:xfrm>
            <a:off x="3561131" y="3908739"/>
            <a:ext cx="95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Redirige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6791B9C-388B-3D44-B2E6-7077BA704CB8}"/>
              </a:ext>
            </a:extLst>
          </p:cNvPr>
          <p:cNvSpPr txBox="1"/>
          <p:nvPr/>
        </p:nvSpPr>
        <p:spPr>
          <a:xfrm>
            <a:off x="6719942" y="3906476"/>
            <a:ext cx="104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Construit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34D2D4C3-EF43-3247-827F-8DF151D7FA57}"/>
              </a:ext>
            </a:extLst>
          </p:cNvPr>
          <p:cNvSpPr txBox="1"/>
          <p:nvPr/>
        </p:nvSpPr>
        <p:spPr>
          <a:xfrm>
            <a:off x="10517453" y="4428608"/>
            <a:ext cx="998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Réponds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E51EF30F-3884-3B43-BC66-E9D85E554736}"/>
              </a:ext>
            </a:extLst>
          </p:cNvPr>
          <p:cNvSpPr txBox="1"/>
          <p:nvPr/>
        </p:nvSpPr>
        <p:spPr>
          <a:xfrm>
            <a:off x="30888" y="436964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Demande</a:t>
            </a:r>
            <a:endParaRPr lang="fr-FR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35CB685E-1EEC-8F4A-80F0-A245405337CC}"/>
              </a:ext>
            </a:extLst>
          </p:cNvPr>
          <p:cNvSpPr txBox="1"/>
          <p:nvPr/>
        </p:nvSpPr>
        <p:spPr>
          <a:xfrm>
            <a:off x="7851337" y="327155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Stylise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1EFCF23C-B1E3-5C49-A527-ACD8B7022858}"/>
              </a:ext>
            </a:extLst>
          </p:cNvPr>
          <p:cNvSpPr txBox="1"/>
          <p:nvPr/>
        </p:nvSpPr>
        <p:spPr>
          <a:xfrm>
            <a:off x="7594301" y="5015979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Dynamise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A287A0F-2970-DE4E-B7CE-3CC15BB238BC}"/>
              </a:ext>
            </a:extLst>
          </p:cNvPr>
          <p:cNvSpPr txBox="1"/>
          <p:nvPr/>
        </p:nvSpPr>
        <p:spPr>
          <a:xfrm>
            <a:off x="3822874" y="3182174"/>
            <a:ext cx="138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Gère les</a:t>
            </a:r>
          </a:p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informations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BB4BF1C-7ED6-394C-90F0-D95F432435E7}"/>
              </a:ext>
            </a:extLst>
          </p:cNvPr>
          <p:cNvSpPr txBox="1"/>
          <p:nvPr/>
        </p:nvSpPr>
        <p:spPr>
          <a:xfrm>
            <a:off x="3732400" y="4788406"/>
            <a:ext cx="1463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Construit</a:t>
            </a:r>
          </a:p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 formulaire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1A2D86C8-E8CD-AD40-BDFC-34C54B92F9C1}"/>
              </a:ext>
            </a:extLst>
          </p:cNvPr>
          <p:cNvSpPr/>
          <p:nvPr/>
        </p:nvSpPr>
        <p:spPr>
          <a:xfrm>
            <a:off x="105061" y="3173937"/>
            <a:ext cx="1429869" cy="722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Navigateur internet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328340E2-1CD1-BB4C-B8D2-1570F9156C5E}"/>
              </a:ext>
            </a:extLst>
          </p:cNvPr>
          <p:cNvSpPr/>
          <p:nvPr/>
        </p:nvSpPr>
        <p:spPr>
          <a:xfrm>
            <a:off x="10657070" y="3173937"/>
            <a:ext cx="1429869" cy="722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Navigateur internet</a:t>
            </a:r>
          </a:p>
        </p:txBody>
      </p:sp>
      <p:cxnSp>
        <p:nvCxnSpPr>
          <p:cNvPr id="63" name="Connecteur en angle 62">
            <a:extLst>
              <a:ext uri="{FF2B5EF4-FFF2-40B4-BE49-F238E27FC236}">
                <a16:creationId xmlns:a16="http://schemas.microsoft.com/office/drawing/2014/main" id="{5DE7918E-DC01-7A44-B9B9-E4B929F96922}"/>
              </a:ext>
            </a:extLst>
          </p:cNvPr>
          <p:cNvCxnSpPr>
            <a:stCxn id="59" idx="2"/>
            <a:endCxn id="4" idx="1"/>
          </p:cNvCxnSpPr>
          <p:nvPr/>
        </p:nvCxnSpPr>
        <p:spPr>
          <a:xfrm rot="16200000" flipH="1">
            <a:off x="1094674" y="3621361"/>
            <a:ext cx="446899" cy="99625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en angle 63">
            <a:extLst>
              <a:ext uri="{FF2B5EF4-FFF2-40B4-BE49-F238E27FC236}">
                <a16:creationId xmlns:a16="http://schemas.microsoft.com/office/drawing/2014/main" id="{B4BC024B-71A1-D245-8724-F7FDEA3B8CEC}"/>
              </a:ext>
            </a:extLst>
          </p:cNvPr>
          <p:cNvCxnSpPr>
            <a:cxnSpLocks/>
            <a:stCxn id="25" idx="3"/>
            <a:endCxn id="61" idx="2"/>
          </p:cNvCxnSpPr>
          <p:nvPr/>
        </p:nvCxnSpPr>
        <p:spPr>
          <a:xfrm flipV="1">
            <a:off x="10079915" y="3896039"/>
            <a:ext cx="1292090" cy="4397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C6ED9AAC-0546-4746-B04C-19D323916BDC}"/>
              </a:ext>
            </a:extLst>
          </p:cNvPr>
          <p:cNvSpPr txBox="1"/>
          <p:nvPr/>
        </p:nvSpPr>
        <p:spPr>
          <a:xfrm>
            <a:off x="1709374" y="2114717"/>
            <a:ext cx="199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Application Django</a:t>
            </a:r>
          </a:p>
        </p:txBody>
      </p:sp>
      <p:pic>
        <p:nvPicPr>
          <p:cNvPr id="38" name="Image 37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2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4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 animBg="1"/>
      <p:bldP spid="61" grpId="0" animBg="1"/>
      <p:bldP spid="7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Middlewares</a:t>
            </a:r>
            <a:endParaRPr lang="fr-FR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889566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5B3BF3-9A79-A141-8DFF-2B9A48484BDC}"/>
              </a:ext>
            </a:extLst>
          </p:cNvPr>
          <p:cNvSpPr txBox="1"/>
          <p:nvPr/>
        </p:nvSpPr>
        <p:spPr>
          <a:xfrm>
            <a:off x="279698" y="1603710"/>
            <a:ext cx="79881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Fonction traitant les requêtes avant même les </a:t>
            </a:r>
            <a:r>
              <a:rPr lang="fr-FR" sz="2000" dirty="0" err="1"/>
              <a:t>urls</a:t>
            </a: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Souvent pour sécurité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Si Middleware rejette / redirige </a:t>
            </a:r>
            <a:r>
              <a:rPr lang="fr-FR" sz="2000" dirty="0">
                <a:sym typeface="Wingdings" pitchFamily="2" charset="2"/>
              </a:rPr>
              <a:t> </a:t>
            </a:r>
            <a:r>
              <a:rPr lang="fr-FR" sz="2000" dirty="0" err="1">
                <a:sym typeface="Wingdings" pitchFamily="2" charset="2"/>
              </a:rPr>
              <a:t>urls</a:t>
            </a:r>
            <a:r>
              <a:rPr lang="fr-FR" sz="2000" dirty="0">
                <a:sym typeface="Wingdings" pitchFamily="2" charset="2"/>
              </a:rPr>
              <a:t> &amp; </a:t>
            </a:r>
            <a:r>
              <a:rPr lang="fr-FR" sz="2000" dirty="0" err="1">
                <a:sym typeface="Wingdings" pitchFamily="2" charset="2"/>
              </a:rPr>
              <a:t>views</a:t>
            </a:r>
            <a:r>
              <a:rPr lang="fr-FR" sz="2000" dirty="0">
                <a:sym typeface="Wingdings" pitchFamily="2" charset="2"/>
              </a:rPr>
              <a:t> ne voient pas la requête</a:t>
            </a:r>
            <a:endParaRPr lang="fr-FR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07877C-1B6D-8141-A063-DBB4F6C2A9E9}"/>
              </a:ext>
            </a:extLst>
          </p:cNvPr>
          <p:cNvSpPr/>
          <p:nvPr/>
        </p:nvSpPr>
        <p:spPr>
          <a:xfrm>
            <a:off x="279698" y="2825685"/>
            <a:ext cx="6585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https://docs.djangoproject.com/en/2.2/topics/http/middleware/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1E6B1AA-BC0B-E842-964F-187FB006A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58" y="3588488"/>
            <a:ext cx="6301855" cy="2835349"/>
          </a:xfrm>
          <a:prstGeom prst="rect">
            <a:avLst/>
          </a:prstGeom>
        </p:spPr>
      </p:pic>
      <p:pic>
        <p:nvPicPr>
          <p:cNvPr id="9" name="Image 8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E447847C-DF1F-F44D-B5D1-8A8599156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1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err="1"/>
              <a:t>Backend</a:t>
            </a:r>
            <a:r>
              <a:rPr lang="fr-FR" sz="3600" dirty="0"/>
              <a:t> vs </a:t>
            </a:r>
            <a:r>
              <a:rPr lang="fr-FR" sz="3600" b="1" dirty="0" err="1"/>
              <a:t>frontend</a:t>
            </a:r>
            <a:endParaRPr lang="fr-FR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36E72B-6949-DF49-8C28-758030CD5396}"/>
              </a:ext>
            </a:extLst>
          </p:cNvPr>
          <p:cNvSpPr txBox="1"/>
          <p:nvPr/>
        </p:nvSpPr>
        <p:spPr>
          <a:xfrm>
            <a:off x="279698" y="1452448"/>
            <a:ext cx="112672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Cheminement 	requête </a:t>
            </a:r>
            <a:r>
              <a:rPr lang="fr-FR" sz="2000" dirty="0">
                <a:sym typeface="Wingdings" pitchFamily="2" charset="2"/>
              </a:rPr>
              <a:t> </a:t>
            </a:r>
            <a:r>
              <a:rPr lang="fr-FR" sz="2000" dirty="0" err="1">
                <a:sym typeface="Wingdings" pitchFamily="2" charset="2"/>
              </a:rPr>
              <a:t>urls</a:t>
            </a:r>
            <a:r>
              <a:rPr lang="fr-FR" sz="2000" dirty="0">
                <a:sym typeface="Wingdings" pitchFamily="2" charset="2"/>
              </a:rPr>
              <a:t>  </a:t>
            </a:r>
            <a:r>
              <a:rPr lang="fr-FR" sz="2000" dirty="0" err="1">
                <a:sym typeface="Wingdings" pitchFamily="2" charset="2"/>
              </a:rPr>
              <a:t>views</a:t>
            </a:r>
            <a:r>
              <a:rPr lang="fr-FR" sz="2000" dirty="0">
                <a:sym typeface="Wingdings" pitchFamily="2" charset="2"/>
              </a:rPr>
              <a:t>  …  réponse  affichage</a:t>
            </a:r>
          </a:p>
          <a:p>
            <a:endParaRPr lang="fr-FR" sz="1400" dirty="0">
              <a:sym typeface="Wingdings" pitchFamily="2" charset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1272511-E066-7A40-8E0F-B80CE4F9987E}"/>
              </a:ext>
            </a:extLst>
          </p:cNvPr>
          <p:cNvSpPr txBox="1"/>
          <p:nvPr/>
        </p:nvSpPr>
        <p:spPr>
          <a:xfrm>
            <a:off x="7948472" y="2764127"/>
            <a:ext cx="4081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Exemples : </a:t>
            </a:r>
          </a:p>
          <a:p>
            <a:pPr marL="285750" indent="-285750">
              <a:buFontTx/>
              <a:buChar char="-"/>
            </a:pPr>
            <a:r>
              <a:rPr lang="fr-FR" dirty="0"/>
              <a:t>changement de prix produit sur Borgia</a:t>
            </a:r>
          </a:p>
          <a:p>
            <a:pPr marL="285750" indent="-285750">
              <a:buFontTx/>
              <a:buChar char="-"/>
            </a:pPr>
            <a:r>
              <a:rPr lang="fr-FR" dirty="0"/>
              <a:t>requête POST via </a:t>
            </a:r>
            <a:r>
              <a:rPr lang="fr-FR" dirty="0" err="1"/>
              <a:t>Insomnia</a:t>
            </a:r>
            <a:endParaRPr lang="fr-FR" dirty="0"/>
          </a:p>
          <a:p>
            <a:endParaRPr lang="fr-FR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38BCFCF-D640-B448-A16F-E9EFD41C3922}"/>
              </a:ext>
            </a:extLst>
          </p:cNvPr>
          <p:cNvGrpSpPr/>
          <p:nvPr/>
        </p:nvGrpSpPr>
        <p:grpSpPr>
          <a:xfrm>
            <a:off x="428555" y="4052499"/>
            <a:ext cx="3377901" cy="2701663"/>
            <a:chOff x="215901" y="3850478"/>
            <a:chExt cx="3377901" cy="2701663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9FD33556-42CB-A94D-94F5-311DA60CACCF}"/>
                </a:ext>
              </a:extLst>
            </p:cNvPr>
            <p:cNvSpPr/>
            <p:nvPr/>
          </p:nvSpPr>
          <p:spPr>
            <a:xfrm>
              <a:off x="407289" y="4111021"/>
              <a:ext cx="3003607" cy="686266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Elaboration requête sur url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B8ACDD83-6EA1-8743-AC36-6479B019AF43}"/>
                </a:ext>
              </a:extLst>
            </p:cNvPr>
            <p:cNvSpPr txBox="1"/>
            <p:nvPr/>
          </p:nvSpPr>
          <p:spPr>
            <a:xfrm>
              <a:off x="699457" y="6182809"/>
              <a:ext cx="2410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Côté client - FRONTEND</a:t>
              </a: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2A9A2786-6E0F-2B49-9AE1-62A0235EF102}"/>
                </a:ext>
              </a:extLst>
            </p:cNvPr>
            <p:cNvSpPr/>
            <p:nvPr/>
          </p:nvSpPr>
          <p:spPr>
            <a:xfrm>
              <a:off x="407289" y="4934058"/>
              <a:ext cx="3003607" cy="935113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r>
                <a:rPr lang="fr-FR" dirty="0">
                  <a:solidFill>
                    <a:schemeClr val="tx1"/>
                  </a:solidFill>
                </a:rPr>
                <a:t>Affichage html</a:t>
              </a:r>
            </a:p>
            <a:p>
              <a:pPr marL="285750" indent="-285750" algn="ctr">
                <a:buFontTx/>
                <a:buChar char="-"/>
              </a:pPr>
              <a:r>
                <a:rPr lang="fr-FR" dirty="0">
                  <a:solidFill>
                    <a:schemeClr val="tx1"/>
                  </a:solidFill>
                </a:rPr>
                <a:t>Styles </a:t>
              </a:r>
              <a:r>
                <a:rPr lang="fr-FR" dirty="0" err="1">
                  <a:solidFill>
                    <a:schemeClr val="tx1"/>
                  </a:solidFill>
                </a:rPr>
                <a:t>css</a:t>
              </a:r>
              <a:endParaRPr lang="fr-FR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fr-FR" dirty="0">
                  <a:solidFill>
                    <a:schemeClr val="tx1"/>
                  </a:solidFill>
                </a:rPr>
                <a:t>Scripts </a:t>
              </a:r>
              <a:r>
                <a:rPr lang="fr-FR" dirty="0" err="1">
                  <a:solidFill>
                    <a:schemeClr val="tx1"/>
                  </a:solidFill>
                </a:rPr>
                <a:t>js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ABB17BEC-F5C6-7E47-A6BC-EEBCF3D7FADA}"/>
                </a:ext>
              </a:extLst>
            </p:cNvPr>
            <p:cNvSpPr/>
            <p:nvPr/>
          </p:nvSpPr>
          <p:spPr>
            <a:xfrm>
              <a:off x="215901" y="3850478"/>
              <a:ext cx="3377901" cy="225645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endParaRPr lang="fr-F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FF1E849-F02E-B442-8E91-A0FBF4EE50C8}"/>
              </a:ext>
            </a:extLst>
          </p:cNvPr>
          <p:cNvGrpSpPr/>
          <p:nvPr/>
        </p:nvGrpSpPr>
        <p:grpSpPr>
          <a:xfrm>
            <a:off x="4570571" y="4052499"/>
            <a:ext cx="6880694" cy="2668264"/>
            <a:chOff x="215901" y="3850478"/>
            <a:chExt cx="3377901" cy="2668264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D4FFFDA4-0E61-6C46-B8BD-FEEB71434D04}"/>
                </a:ext>
              </a:extLst>
            </p:cNvPr>
            <p:cNvSpPr/>
            <p:nvPr/>
          </p:nvSpPr>
          <p:spPr>
            <a:xfrm>
              <a:off x="407289" y="4111021"/>
              <a:ext cx="3003607" cy="686266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Traitement requête sur url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759B2E4-5715-F246-BE4F-FBA9A6B8C303}"/>
                </a:ext>
              </a:extLst>
            </p:cNvPr>
            <p:cNvSpPr txBox="1"/>
            <p:nvPr/>
          </p:nvSpPr>
          <p:spPr>
            <a:xfrm>
              <a:off x="1301605" y="6149410"/>
              <a:ext cx="12064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Côté serveur - BACKEND</a:t>
              </a:r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D5C6D38F-9ABC-E640-93C4-BB8D211EE30C}"/>
                </a:ext>
              </a:extLst>
            </p:cNvPr>
            <p:cNvSpPr/>
            <p:nvPr/>
          </p:nvSpPr>
          <p:spPr>
            <a:xfrm>
              <a:off x="407289" y="4934058"/>
              <a:ext cx="3003607" cy="935113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r>
                <a:rPr lang="fr-FR" dirty="0">
                  <a:solidFill>
                    <a:schemeClr val="tx1"/>
                  </a:solidFill>
                </a:rPr>
                <a:t>Modification de la base de données</a:t>
              </a:r>
            </a:p>
            <a:p>
              <a:pPr marL="285750" indent="-285750" algn="ctr">
                <a:buFontTx/>
                <a:buChar char="-"/>
              </a:pPr>
              <a:r>
                <a:rPr lang="fr-FR" dirty="0">
                  <a:solidFill>
                    <a:schemeClr val="tx1"/>
                  </a:solidFill>
                </a:rPr>
                <a:t>Elaboration de la réponse</a:t>
              </a:r>
            </a:p>
            <a:p>
              <a:pPr marL="285750" indent="-285750" algn="ctr">
                <a:buFontTx/>
                <a:buChar char="-"/>
              </a:pPr>
              <a:r>
                <a:rPr lang="fr-FR" dirty="0">
                  <a:solidFill>
                    <a:schemeClr val="tx1"/>
                  </a:solidFill>
                </a:rPr>
                <a:t>Vérification des permissions</a:t>
              </a:r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5B52A2EF-226B-C041-A59C-CCA29588B2B1}"/>
                </a:ext>
              </a:extLst>
            </p:cNvPr>
            <p:cNvSpPr/>
            <p:nvPr/>
          </p:nvSpPr>
          <p:spPr>
            <a:xfrm>
              <a:off x="215901" y="3850478"/>
              <a:ext cx="3377901" cy="2256455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endParaRPr lang="fr-FR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60976F1-32C9-174C-AE47-F3D18DE72A14}"/>
              </a:ext>
            </a:extLst>
          </p:cNvPr>
          <p:cNvCxnSpPr/>
          <p:nvPr/>
        </p:nvCxnSpPr>
        <p:spPr>
          <a:xfrm>
            <a:off x="3806456" y="4774019"/>
            <a:ext cx="76411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D70765E-21B3-B641-898D-364B35CAA097}"/>
              </a:ext>
            </a:extLst>
          </p:cNvPr>
          <p:cNvCxnSpPr>
            <a:cxnSpLocks/>
          </p:cNvCxnSpPr>
          <p:nvPr/>
        </p:nvCxnSpPr>
        <p:spPr>
          <a:xfrm flipH="1">
            <a:off x="3806456" y="5543107"/>
            <a:ext cx="764115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21943B7E-7621-8547-914B-7355966C5D0B}"/>
              </a:ext>
            </a:extLst>
          </p:cNvPr>
          <p:cNvGrpSpPr/>
          <p:nvPr/>
        </p:nvGrpSpPr>
        <p:grpSpPr>
          <a:xfrm>
            <a:off x="613685" y="4797828"/>
            <a:ext cx="596852" cy="607724"/>
            <a:chOff x="4157232" y="6352532"/>
            <a:chExt cx="596852" cy="607724"/>
          </a:xfrm>
        </p:grpSpPr>
        <p:sp>
          <p:nvSpPr>
            <p:cNvPr id="29" name="Flèche en arc 28">
              <a:extLst>
                <a:ext uri="{FF2B5EF4-FFF2-40B4-BE49-F238E27FC236}">
                  <a16:creationId xmlns:a16="http://schemas.microsoft.com/office/drawing/2014/main" id="{904F53FF-7E09-9A4A-A132-EC3AD7966FF9}"/>
                </a:ext>
              </a:extLst>
            </p:cNvPr>
            <p:cNvSpPr/>
            <p:nvPr/>
          </p:nvSpPr>
          <p:spPr>
            <a:xfrm>
              <a:off x="4157232" y="6352532"/>
              <a:ext cx="596852" cy="596852"/>
            </a:xfrm>
            <a:prstGeom prst="circular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0" name="Flèche en arc 29">
              <a:extLst>
                <a:ext uri="{FF2B5EF4-FFF2-40B4-BE49-F238E27FC236}">
                  <a16:creationId xmlns:a16="http://schemas.microsoft.com/office/drawing/2014/main" id="{D8BCC707-F0C4-C04A-BC1A-4DC6B0F7F08D}"/>
                </a:ext>
              </a:extLst>
            </p:cNvPr>
            <p:cNvSpPr/>
            <p:nvPr/>
          </p:nvSpPr>
          <p:spPr>
            <a:xfrm rot="10800000">
              <a:off x="4157232" y="6363404"/>
              <a:ext cx="596852" cy="596852"/>
            </a:xfrm>
            <a:prstGeom prst="circular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1949837-8963-7F4A-828C-FF3E99CC51C5}"/>
              </a:ext>
            </a:extLst>
          </p:cNvPr>
          <p:cNvGrpSpPr/>
          <p:nvPr/>
        </p:nvGrpSpPr>
        <p:grpSpPr>
          <a:xfrm>
            <a:off x="4831258" y="4762452"/>
            <a:ext cx="596852" cy="607724"/>
            <a:chOff x="4157232" y="6352532"/>
            <a:chExt cx="596852" cy="607724"/>
          </a:xfrm>
          <a:solidFill>
            <a:schemeClr val="accent6"/>
          </a:solidFill>
        </p:grpSpPr>
        <p:sp>
          <p:nvSpPr>
            <p:cNvPr id="33" name="Flèche en arc 32">
              <a:extLst>
                <a:ext uri="{FF2B5EF4-FFF2-40B4-BE49-F238E27FC236}">
                  <a16:creationId xmlns:a16="http://schemas.microsoft.com/office/drawing/2014/main" id="{ED29A473-B168-C74E-A2DF-16834740597C}"/>
                </a:ext>
              </a:extLst>
            </p:cNvPr>
            <p:cNvSpPr/>
            <p:nvPr/>
          </p:nvSpPr>
          <p:spPr>
            <a:xfrm>
              <a:off x="4157232" y="6352532"/>
              <a:ext cx="596852" cy="596852"/>
            </a:xfrm>
            <a:prstGeom prst="circular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4" name="Flèche en arc 33">
              <a:extLst>
                <a:ext uri="{FF2B5EF4-FFF2-40B4-BE49-F238E27FC236}">
                  <a16:creationId xmlns:a16="http://schemas.microsoft.com/office/drawing/2014/main" id="{9522DE74-5770-F44A-9D4B-1F17F2F72036}"/>
                </a:ext>
              </a:extLst>
            </p:cNvPr>
            <p:cNvSpPr/>
            <p:nvPr/>
          </p:nvSpPr>
          <p:spPr>
            <a:xfrm rot="10800000">
              <a:off x="4157232" y="6363404"/>
              <a:ext cx="596852" cy="596852"/>
            </a:xfrm>
            <a:prstGeom prst="circular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99DCF6-DC79-9A42-91A5-A4D65BE27EC8}"/>
              </a:ext>
            </a:extLst>
          </p:cNvPr>
          <p:cNvSpPr/>
          <p:nvPr/>
        </p:nvSpPr>
        <p:spPr>
          <a:xfrm>
            <a:off x="283736" y="2065671"/>
            <a:ext cx="117466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dirty="0">
                <a:sym typeface="Wingdings" pitchFamily="2" charset="2"/>
              </a:rPr>
              <a:t>Une partie traitée par le client = </a:t>
            </a:r>
            <a:r>
              <a:rPr lang="fr-FR" dirty="0" err="1">
                <a:sym typeface="Wingdings" pitchFamily="2" charset="2"/>
              </a:rPr>
              <a:t>frontend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(navigateur mais pas que, voir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PostMan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,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Insomnia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,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curl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, …)</a:t>
            </a:r>
          </a:p>
          <a:p>
            <a:pPr marL="342900" indent="-342900">
              <a:buFontTx/>
              <a:buChar char="-"/>
            </a:pPr>
            <a:r>
              <a:rPr lang="fr-FR" dirty="0">
                <a:sym typeface="Wingdings" pitchFamily="2" charset="2"/>
              </a:rPr>
              <a:t>Une partie traitée par le serveur = </a:t>
            </a:r>
            <a:r>
              <a:rPr lang="fr-FR" dirty="0" err="1">
                <a:sym typeface="Wingdings" pitchFamily="2" charset="2"/>
              </a:rPr>
              <a:t>backend</a:t>
            </a:r>
            <a:endParaRPr lang="fr-FR" dirty="0">
              <a:sym typeface="Wingdings" pitchFamily="2" charset="2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AE96C6-2CBE-0D4B-B4D2-F92957091772}"/>
              </a:ext>
            </a:extLst>
          </p:cNvPr>
          <p:cNvSpPr/>
          <p:nvPr/>
        </p:nvSpPr>
        <p:spPr>
          <a:xfrm>
            <a:off x="379515" y="28635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FF0000"/>
                </a:solidFill>
                <a:sym typeface="Wingdings" pitchFamily="2" charset="2"/>
              </a:rPr>
              <a:t>ATTENTION : bien faire la différence pour sécurité</a:t>
            </a:r>
          </a:p>
          <a:p>
            <a:r>
              <a:rPr lang="fr-FR" dirty="0">
                <a:solidFill>
                  <a:srgbClr val="FF0000"/>
                </a:solidFill>
                <a:sym typeface="Wingdings" pitchFamily="2" charset="2"/>
              </a:rPr>
              <a:t>Tout le </a:t>
            </a:r>
            <a:r>
              <a:rPr lang="fr-FR" dirty="0" err="1">
                <a:solidFill>
                  <a:srgbClr val="FF0000"/>
                </a:solidFill>
                <a:sym typeface="Wingdings" pitchFamily="2" charset="2"/>
              </a:rPr>
              <a:t>frontend</a:t>
            </a:r>
            <a:r>
              <a:rPr lang="fr-FR" dirty="0">
                <a:solidFill>
                  <a:srgbClr val="FF0000"/>
                </a:solidFill>
                <a:sym typeface="Wingdings" pitchFamily="2" charset="2"/>
              </a:rPr>
              <a:t> est modifiable très facilement par l’utilisateur,</a:t>
            </a:r>
          </a:p>
          <a:p>
            <a:r>
              <a:rPr lang="fr-FR" dirty="0">
                <a:solidFill>
                  <a:srgbClr val="FF0000"/>
                </a:solidFill>
                <a:sym typeface="Wingdings" pitchFamily="2" charset="2"/>
              </a:rPr>
              <a:t>Le </a:t>
            </a:r>
            <a:r>
              <a:rPr lang="fr-FR" dirty="0" err="1">
                <a:solidFill>
                  <a:srgbClr val="FF0000"/>
                </a:solidFill>
                <a:sym typeface="Wingdings" pitchFamily="2" charset="2"/>
              </a:rPr>
              <a:t>backend</a:t>
            </a:r>
            <a:r>
              <a:rPr lang="fr-FR" dirty="0">
                <a:solidFill>
                  <a:srgbClr val="FF0000"/>
                </a:solidFill>
                <a:sym typeface="Wingdings" pitchFamily="2" charset="2"/>
              </a:rPr>
              <a:t> ne l’est pas.</a:t>
            </a:r>
          </a:p>
        </p:txBody>
      </p:sp>
    </p:spTree>
    <p:extLst>
      <p:ext uri="{BB962C8B-B14F-4D97-AF65-F5344CB8AC3E}">
        <p14:creationId xmlns:p14="http://schemas.microsoft.com/office/powerpoint/2010/main" val="15662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35" grpId="0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5E4D6F99-6545-A04F-B6C0-8E99AF4E3986}"/>
              </a:ext>
            </a:extLst>
          </p:cNvPr>
          <p:cNvSpPr/>
          <p:nvPr/>
        </p:nvSpPr>
        <p:spPr>
          <a:xfrm>
            <a:off x="4669571" y="1551373"/>
            <a:ext cx="6542090" cy="1705412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10C57CDA-2429-7F48-91D2-B4C84C2CF6E9}"/>
              </a:ext>
            </a:extLst>
          </p:cNvPr>
          <p:cNvSpPr/>
          <p:nvPr/>
        </p:nvSpPr>
        <p:spPr>
          <a:xfrm>
            <a:off x="3646972" y="3340354"/>
            <a:ext cx="7564688" cy="1254096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4" name="Forme libre 73">
            <a:extLst>
              <a:ext uri="{FF2B5EF4-FFF2-40B4-BE49-F238E27FC236}">
                <a16:creationId xmlns:a16="http://schemas.microsoft.com/office/drawing/2014/main" id="{C1F3B862-A4CA-9E4A-967E-0BC0809D8A86}"/>
              </a:ext>
            </a:extLst>
          </p:cNvPr>
          <p:cNvSpPr/>
          <p:nvPr/>
        </p:nvSpPr>
        <p:spPr>
          <a:xfrm>
            <a:off x="279696" y="3344040"/>
            <a:ext cx="6046824" cy="3291946"/>
          </a:xfrm>
          <a:custGeom>
            <a:avLst/>
            <a:gdLst>
              <a:gd name="connsiteX0" fmla="*/ 542972 w 6046824"/>
              <a:gd name="connsiteY0" fmla="*/ 0 h 3291946"/>
              <a:gd name="connsiteX1" fmla="*/ 2714793 w 6046824"/>
              <a:gd name="connsiteY1" fmla="*/ 0 h 3291946"/>
              <a:gd name="connsiteX2" fmla="*/ 3257765 w 6046824"/>
              <a:gd name="connsiteY2" fmla="*/ 542972 h 3291946"/>
              <a:gd name="connsiteX3" fmla="*/ 3257765 w 6046824"/>
              <a:gd name="connsiteY3" fmla="*/ 1629474 h 3291946"/>
              <a:gd name="connsiteX4" fmla="*/ 5769740 w 6046824"/>
              <a:gd name="connsiteY4" fmla="*/ 1629474 h 3291946"/>
              <a:gd name="connsiteX5" fmla="*/ 6046824 w 6046824"/>
              <a:gd name="connsiteY5" fmla="*/ 1906558 h 3291946"/>
              <a:gd name="connsiteX6" fmla="*/ 6046824 w 6046824"/>
              <a:gd name="connsiteY6" fmla="*/ 3014862 h 3291946"/>
              <a:gd name="connsiteX7" fmla="*/ 5769740 w 6046824"/>
              <a:gd name="connsiteY7" fmla="*/ 3291946 h 3291946"/>
              <a:gd name="connsiteX8" fmla="*/ 3066143 w 6046824"/>
              <a:gd name="connsiteY8" fmla="*/ 3291946 h 3291946"/>
              <a:gd name="connsiteX9" fmla="*/ 2958290 w 6046824"/>
              <a:gd name="connsiteY9" fmla="*/ 3270172 h 3291946"/>
              <a:gd name="connsiteX10" fmla="*/ 2920598 w 6046824"/>
              <a:gd name="connsiteY10" fmla="*/ 3249713 h 3291946"/>
              <a:gd name="connsiteX11" fmla="*/ 2824221 w 6046824"/>
              <a:gd name="connsiteY11" fmla="*/ 3279630 h 3291946"/>
              <a:gd name="connsiteX12" fmla="*/ 2714793 w 6046824"/>
              <a:gd name="connsiteY12" fmla="*/ 3290661 h 3291946"/>
              <a:gd name="connsiteX13" fmla="*/ 542972 w 6046824"/>
              <a:gd name="connsiteY13" fmla="*/ 3290661 h 3291946"/>
              <a:gd name="connsiteX14" fmla="*/ 0 w 6046824"/>
              <a:gd name="connsiteY14" fmla="*/ 2747689 h 3291946"/>
              <a:gd name="connsiteX15" fmla="*/ 0 w 6046824"/>
              <a:gd name="connsiteY15" fmla="*/ 542972 h 3291946"/>
              <a:gd name="connsiteX16" fmla="*/ 542972 w 6046824"/>
              <a:gd name="connsiteY16" fmla="*/ 0 h 329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46824" h="3291946">
                <a:moveTo>
                  <a:pt x="542972" y="0"/>
                </a:moveTo>
                <a:lnTo>
                  <a:pt x="2714793" y="0"/>
                </a:lnTo>
                <a:cubicBezTo>
                  <a:pt x="3014668" y="0"/>
                  <a:pt x="3257765" y="243097"/>
                  <a:pt x="3257765" y="542972"/>
                </a:cubicBezTo>
                <a:lnTo>
                  <a:pt x="3257765" y="1629474"/>
                </a:lnTo>
                <a:lnTo>
                  <a:pt x="5769740" y="1629474"/>
                </a:lnTo>
                <a:cubicBezTo>
                  <a:pt x="5922769" y="1629474"/>
                  <a:pt x="6046824" y="1753529"/>
                  <a:pt x="6046824" y="1906558"/>
                </a:cubicBezTo>
                <a:lnTo>
                  <a:pt x="6046824" y="3014862"/>
                </a:lnTo>
                <a:cubicBezTo>
                  <a:pt x="6046824" y="3167891"/>
                  <a:pt x="5922769" y="3291946"/>
                  <a:pt x="5769740" y="3291946"/>
                </a:cubicBezTo>
                <a:lnTo>
                  <a:pt x="3066143" y="3291946"/>
                </a:lnTo>
                <a:cubicBezTo>
                  <a:pt x="3027886" y="3291946"/>
                  <a:pt x="2991440" y="3284193"/>
                  <a:pt x="2958290" y="3270172"/>
                </a:cubicBezTo>
                <a:lnTo>
                  <a:pt x="2920598" y="3249713"/>
                </a:lnTo>
                <a:lnTo>
                  <a:pt x="2824221" y="3279630"/>
                </a:lnTo>
                <a:cubicBezTo>
                  <a:pt x="2788875" y="3286863"/>
                  <a:pt x="2752277" y="3290661"/>
                  <a:pt x="2714793" y="3290661"/>
                </a:cubicBezTo>
                <a:lnTo>
                  <a:pt x="542972" y="3290661"/>
                </a:lnTo>
                <a:cubicBezTo>
                  <a:pt x="243097" y="3290661"/>
                  <a:pt x="0" y="3047564"/>
                  <a:pt x="0" y="2747689"/>
                </a:cubicBezTo>
                <a:lnTo>
                  <a:pt x="0" y="542972"/>
                </a:lnTo>
                <a:cubicBezTo>
                  <a:pt x="0" y="243097"/>
                  <a:pt x="243097" y="0"/>
                  <a:pt x="542972" y="0"/>
                </a:cubicBezTo>
                <a:close/>
              </a:path>
            </a:pathLst>
          </a:cu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285750" indent="-285750" algn="ctr">
              <a:buFontTx/>
              <a:buChar char="-"/>
            </a:pP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7" y="751067"/>
            <a:ext cx="1011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Bases serveur, </a:t>
            </a:r>
            <a:r>
              <a:rPr lang="fr-FR" sz="3600" b="1" dirty="0">
                <a:solidFill>
                  <a:schemeClr val="accent2"/>
                </a:solidFill>
              </a:rPr>
              <a:t>proxy</a:t>
            </a:r>
            <a:r>
              <a:rPr lang="fr-FR" sz="3600" b="1" dirty="0"/>
              <a:t>, </a:t>
            </a:r>
            <a:r>
              <a:rPr lang="fr-FR" sz="3600" b="1" dirty="0">
                <a:solidFill>
                  <a:schemeClr val="accent6"/>
                </a:solidFill>
              </a:rPr>
              <a:t>serveur http</a:t>
            </a:r>
            <a:r>
              <a:rPr lang="fr-FR" sz="3600" b="1" dirty="0"/>
              <a:t>, </a:t>
            </a:r>
            <a:r>
              <a:rPr lang="fr-FR" sz="3600" b="1" dirty="0">
                <a:solidFill>
                  <a:schemeClr val="accent1"/>
                </a:solidFill>
              </a:rPr>
              <a:t>domaines</a:t>
            </a:r>
            <a:r>
              <a:rPr lang="fr-FR" sz="3600" b="1" dirty="0"/>
              <a:t> …, 1</a:t>
            </a:r>
            <a:endParaRPr lang="fr-FR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96F3978-8126-1643-AB2A-D4658CD91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9" y="5972947"/>
            <a:ext cx="1232668" cy="26797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CE424C4-1E63-5846-8EC1-8589CF372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968" y="5972947"/>
            <a:ext cx="1031444" cy="268458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C1C4C3B-5EDB-6644-8F24-7D5ECFEB6391}"/>
              </a:ext>
            </a:extLst>
          </p:cNvPr>
          <p:cNvSpPr/>
          <p:nvPr/>
        </p:nvSpPr>
        <p:spPr>
          <a:xfrm>
            <a:off x="388099" y="1997839"/>
            <a:ext cx="1429869" cy="4728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Navigateur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2AC530A-F91A-604C-BC54-009FB62CEBC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817968" y="2234253"/>
            <a:ext cx="305868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A112178C-92E0-2D4D-917C-8A1FF1B6979B}"/>
              </a:ext>
            </a:extLst>
          </p:cNvPr>
          <p:cNvSpPr txBox="1"/>
          <p:nvPr/>
        </p:nvSpPr>
        <p:spPr>
          <a:xfrm>
            <a:off x="1897457" y="2288208"/>
            <a:ext cx="27014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sibers.borgia-app.com</a:t>
            </a:r>
            <a:r>
              <a:rPr lang="fr-FR" sz="1400" b="1" dirty="0"/>
              <a:t>/</a:t>
            </a:r>
            <a:r>
              <a:rPr lang="fr-FR" sz="1400" b="1" dirty="0" err="1"/>
              <a:t>auth</a:t>
            </a:r>
            <a:r>
              <a:rPr lang="fr-FR" sz="1400" b="1" dirty="0"/>
              <a:t>/login</a:t>
            </a:r>
          </a:p>
          <a:p>
            <a:r>
              <a:rPr lang="fr-FR" sz="1400" dirty="0"/>
              <a:t>Port 80, requête GET (exemple)</a:t>
            </a:r>
          </a:p>
          <a:p>
            <a:r>
              <a:rPr lang="fr-FR" sz="1400" dirty="0"/>
              <a:t>protocole HTTP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AEC58BC4-5F50-F245-847D-DC8C2DC0A5D4}"/>
              </a:ext>
            </a:extLst>
          </p:cNvPr>
          <p:cNvSpPr/>
          <p:nvPr/>
        </p:nvSpPr>
        <p:spPr>
          <a:xfrm>
            <a:off x="4876651" y="1997838"/>
            <a:ext cx="2066409" cy="646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Gestionnaire de domaine &amp; DNS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0A8E530-9766-C74C-A711-620BABD0C713}"/>
              </a:ext>
            </a:extLst>
          </p:cNvPr>
          <p:cNvSpPr txBox="1"/>
          <p:nvPr/>
        </p:nvSpPr>
        <p:spPr>
          <a:xfrm>
            <a:off x="4876651" y="2701787"/>
            <a:ext cx="2145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Domaine : </a:t>
            </a:r>
            <a:r>
              <a:rPr lang="fr-FR" sz="1400" b="1" dirty="0" err="1"/>
              <a:t>borgia-app.com</a:t>
            </a:r>
            <a:endParaRPr lang="fr-FR" sz="1400" b="1" dirty="0"/>
          </a:p>
          <a:p>
            <a:r>
              <a:rPr lang="fr-FR" sz="1400" dirty="0"/>
              <a:t>Sous domaine : </a:t>
            </a:r>
            <a:r>
              <a:rPr lang="fr-FR" sz="1400" b="1" dirty="0" err="1"/>
              <a:t>sibers</a:t>
            </a:r>
            <a:endParaRPr lang="fr-FR" sz="1400" b="1" dirty="0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DBE094C-A87A-1C43-936B-D687F7C648E6}"/>
              </a:ext>
            </a:extLst>
          </p:cNvPr>
          <p:cNvSpPr/>
          <p:nvPr/>
        </p:nvSpPr>
        <p:spPr>
          <a:xfrm>
            <a:off x="9035741" y="3632991"/>
            <a:ext cx="2066409" cy="6463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Serveur port 80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Ex : 193.43.55.67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C66A08F-3469-8845-B515-60A4337F4155}"/>
              </a:ext>
            </a:extLst>
          </p:cNvPr>
          <p:cNvSpPr txBox="1"/>
          <p:nvPr/>
        </p:nvSpPr>
        <p:spPr>
          <a:xfrm>
            <a:off x="8288296" y="1662885"/>
            <a:ext cx="2923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Résolution du domaine</a:t>
            </a:r>
          </a:p>
          <a:p>
            <a:r>
              <a:rPr lang="fr-FR" dirty="0"/>
              <a:t>Acheminement de la requête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64011D03-A9AD-3A48-A9A2-2823BB46568D}"/>
              </a:ext>
            </a:extLst>
          </p:cNvPr>
          <p:cNvSpPr/>
          <p:nvPr/>
        </p:nvSpPr>
        <p:spPr>
          <a:xfrm>
            <a:off x="4876650" y="3632992"/>
            <a:ext cx="2066409" cy="6463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Reverse Proxy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09FCBC3E-EFBA-5142-BE5D-E66A1DF5AB71}"/>
              </a:ext>
            </a:extLst>
          </p:cNvPr>
          <p:cNvSpPr/>
          <p:nvPr/>
        </p:nvSpPr>
        <p:spPr>
          <a:xfrm>
            <a:off x="388099" y="3632992"/>
            <a:ext cx="2066409" cy="6463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Serveur port 74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Ex : 192.168.0.189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4E76E877-8495-8341-8D56-A5A28CB40D09}"/>
              </a:ext>
            </a:extLst>
          </p:cNvPr>
          <p:cNvSpPr/>
          <p:nvPr/>
        </p:nvSpPr>
        <p:spPr>
          <a:xfrm>
            <a:off x="388099" y="5197200"/>
            <a:ext cx="2066409" cy="6463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Serveur HTTP écoutant port 74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A111B93-FE9B-B741-AB65-323264E7831B}"/>
              </a:ext>
            </a:extLst>
          </p:cNvPr>
          <p:cNvCxnSpPr>
            <a:cxnSpLocks/>
            <a:stCxn id="36" idx="1"/>
            <a:endCxn id="37" idx="3"/>
          </p:cNvCxnSpPr>
          <p:nvPr/>
        </p:nvCxnSpPr>
        <p:spPr>
          <a:xfrm flipH="1">
            <a:off x="2454508" y="3956154"/>
            <a:ext cx="242214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3CF25ABA-4243-5744-BAF3-4396E897E760}"/>
              </a:ext>
            </a:extLst>
          </p:cNvPr>
          <p:cNvCxnSpPr>
            <a:cxnSpLocks/>
            <a:stCxn id="28" idx="1"/>
            <a:endCxn id="36" idx="3"/>
          </p:cNvCxnSpPr>
          <p:nvPr/>
        </p:nvCxnSpPr>
        <p:spPr>
          <a:xfrm flipH="1">
            <a:off x="6943059" y="3956153"/>
            <a:ext cx="2092682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en angle 47">
            <a:extLst>
              <a:ext uri="{FF2B5EF4-FFF2-40B4-BE49-F238E27FC236}">
                <a16:creationId xmlns:a16="http://schemas.microsoft.com/office/drawing/2014/main" id="{2A856BFC-6F6B-944F-9DEC-F27FFE025C2D}"/>
              </a:ext>
            </a:extLst>
          </p:cNvPr>
          <p:cNvCxnSpPr>
            <a:stCxn id="26" idx="3"/>
            <a:endCxn id="28" idx="0"/>
          </p:cNvCxnSpPr>
          <p:nvPr/>
        </p:nvCxnSpPr>
        <p:spPr>
          <a:xfrm>
            <a:off x="6943060" y="2321000"/>
            <a:ext cx="3125886" cy="1311991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3DA790C7-A23D-CC43-ACCF-57DF0E4D7916}"/>
              </a:ext>
            </a:extLst>
          </p:cNvPr>
          <p:cNvSpPr txBox="1"/>
          <p:nvPr/>
        </p:nvSpPr>
        <p:spPr>
          <a:xfrm>
            <a:off x="2011918" y="618616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Apache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86771ED8-EF85-FE4E-B952-58D928EA13D2}"/>
              </a:ext>
            </a:extLst>
          </p:cNvPr>
          <p:cNvSpPr/>
          <p:nvPr/>
        </p:nvSpPr>
        <p:spPr>
          <a:xfrm>
            <a:off x="4053032" y="5197200"/>
            <a:ext cx="2066409" cy="6463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Borgia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778289C-2B44-4347-BA41-658B4267D9B8}"/>
              </a:ext>
            </a:extLst>
          </p:cNvPr>
          <p:cNvSpPr txBox="1"/>
          <p:nvPr/>
        </p:nvSpPr>
        <p:spPr>
          <a:xfrm>
            <a:off x="7393703" y="3632991"/>
            <a:ext cx="1290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Même requête</a:t>
            </a:r>
            <a:endParaRPr lang="fr-FR" sz="14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58874BD-7E09-5C44-9198-820CD94C281A}"/>
              </a:ext>
            </a:extLst>
          </p:cNvPr>
          <p:cNvSpPr txBox="1"/>
          <p:nvPr/>
        </p:nvSpPr>
        <p:spPr>
          <a:xfrm>
            <a:off x="2681867" y="3583665"/>
            <a:ext cx="1918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Même requête, port 74</a:t>
            </a:r>
            <a:endParaRPr lang="fr-FR" sz="1400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2E47B9D-820E-E64B-BD62-26C9A05A4E70}"/>
              </a:ext>
            </a:extLst>
          </p:cNvPr>
          <p:cNvSpPr txBox="1"/>
          <p:nvPr/>
        </p:nvSpPr>
        <p:spPr>
          <a:xfrm>
            <a:off x="8288296" y="2370864"/>
            <a:ext cx="1290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Même requête</a:t>
            </a:r>
            <a:endParaRPr lang="fr-FR" sz="1400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648AEA11-8A75-8A41-86EF-28337A24440F}"/>
              </a:ext>
            </a:extLst>
          </p:cNvPr>
          <p:cNvSpPr txBox="1"/>
          <p:nvPr/>
        </p:nvSpPr>
        <p:spPr>
          <a:xfrm>
            <a:off x="1495237" y="4622589"/>
            <a:ext cx="1918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Même requête, port 74</a:t>
            </a:r>
            <a:endParaRPr lang="fr-FR" sz="1400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9712B26F-85FD-4345-ACDF-CE0D999C1C8C}"/>
              </a:ext>
            </a:extLst>
          </p:cNvPr>
          <p:cNvSpPr txBox="1"/>
          <p:nvPr/>
        </p:nvSpPr>
        <p:spPr>
          <a:xfrm>
            <a:off x="4398964" y="6001215"/>
            <a:ext cx="1374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GET /</a:t>
            </a:r>
            <a:r>
              <a:rPr lang="fr-FR" sz="1400" b="1" dirty="0" err="1"/>
              <a:t>auth</a:t>
            </a:r>
            <a:r>
              <a:rPr lang="fr-FR" sz="1400" b="1" dirty="0"/>
              <a:t>/login</a:t>
            </a:r>
          </a:p>
          <a:p>
            <a:r>
              <a:rPr lang="fr-FR" sz="1400" b="1" dirty="0"/>
              <a:t>Traitement</a:t>
            </a:r>
            <a:endParaRPr lang="fr-FR" sz="1400" dirty="0"/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BFCCE814-1758-7943-8947-D39BC7E3BF78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1421304" y="4279315"/>
            <a:ext cx="0" cy="91788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306EE668-CB4B-0746-987C-D0C0AA3EDFCC}"/>
              </a:ext>
            </a:extLst>
          </p:cNvPr>
          <p:cNvCxnSpPr>
            <a:cxnSpLocks/>
            <a:stCxn id="38" idx="3"/>
            <a:endCxn id="50" idx="1"/>
          </p:cNvCxnSpPr>
          <p:nvPr/>
        </p:nvCxnSpPr>
        <p:spPr>
          <a:xfrm>
            <a:off x="2454508" y="5520362"/>
            <a:ext cx="159852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D970FF36-E1A8-5443-B02F-A1CE02E4198E}"/>
              </a:ext>
            </a:extLst>
          </p:cNvPr>
          <p:cNvSpPr txBox="1"/>
          <p:nvPr/>
        </p:nvSpPr>
        <p:spPr>
          <a:xfrm>
            <a:off x="7265067" y="5252759"/>
            <a:ext cx="2313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Réponse</a:t>
            </a:r>
          </a:p>
          <a:p>
            <a:r>
              <a:rPr lang="fr-FR" sz="1400" b="1" dirty="0"/>
              <a:t>Même cheminement inverse</a:t>
            </a:r>
            <a:endParaRPr lang="fr-FR" sz="1400" dirty="0"/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277F683F-FFF9-074C-B67A-387985EB25C0}"/>
              </a:ext>
            </a:extLst>
          </p:cNvPr>
          <p:cNvCxnSpPr>
            <a:cxnSpLocks/>
            <a:stCxn id="50" idx="3"/>
            <a:endCxn id="65" idx="1"/>
          </p:cNvCxnSpPr>
          <p:nvPr/>
        </p:nvCxnSpPr>
        <p:spPr>
          <a:xfrm flipV="1">
            <a:off x="6119441" y="5514369"/>
            <a:ext cx="1145626" cy="599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72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4" grpId="0" animBg="1"/>
      <p:bldP spid="11" grpId="0" animBg="1"/>
      <p:bldP spid="24" grpId="0"/>
      <p:bldP spid="26" grpId="0" animBg="1"/>
      <p:bldP spid="27" grpId="0"/>
      <p:bldP spid="28" grpId="0" animBg="1"/>
      <p:bldP spid="34" grpId="0"/>
      <p:bldP spid="36" grpId="0" animBg="1"/>
      <p:bldP spid="37" grpId="0" animBg="1"/>
      <p:bldP spid="38" grpId="0" animBg="1"/>
      <p:bldP spid="49" grpId="0"/>
      <p:bldP spid="50" grpId="0" animBg="1"/>
      <p:bldP spid="51" grpId="0"/>
      <p:bldP spid="52" grpId="0"/>
      <p:bldP spid="53" grpId="0"/>
      <p:bldP spid="55" grpId="0"/>
      <p:bldP spid="56" grpId="0"/>
      <p:bldP spid="6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7" y="751067"/>
            <a:ext cx="1011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Bases serveur, </a:t>
            </a:r>
            <a:r>
              <a:rPr lang="fr-FR" sz="3600" b="1" dirty="0">
                <a:solidFill>
                  <a:schemeClr val="accent2"/>
                </a:solidFill>
              </a:rPr>
              <a:t>proxy</a:t>
            </a:r>
            <a:r>
              <a:rPr lang="fr-FR" sz="3600" b="1" dirty="0"/>
              <a:t>, </a:t>
            </a:r>
            <a:r>
              <a:rPr lang="fr-FR" sz="3600" b="1" dirty="0">
                <a:solidFill>
                  <a:schemeClr val="accent6"/>
                </a:solidFill>
              </a:rPr>
              <a:t>serveur http</a:t>
            </a:r>
            <a:r>
              <a:rPr lang="fr-FR" sz="3600" b="1" dirty="0"/>
              <a:t>, </a:t>
            </a:r>
            <a:r>
              <a:rPr lang="fr-FR" sz="3600" b="1" dirty="0">
                <a:solidFill>
                  <a:schemeClr val="accent1"/>
                </a:solidFill>
              </a:rPr>
              <a:t>domaines</a:t>
            </a:r>
            <a:r>
              <a:rPr lang="fr-FR" sz="3600" b="1" dirty="0"/>
              <a:t> …, 2</a:t>
            </a:r>
            <a:endParaRPr lang="fr-FR" b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74C750-B10C-EE48-853A-BF364100A80F}"/>
              </a:ext>
            </a:extLst>
          </p:cNvPr>
          <p:cNvSpPr txBox="1"/>
          <p:nvPr/>
        </p:nvSpPr>
        <p:spPr>
          <a:xfrm>
            <a:off x="393405" y="1765005"/>
            <a:ext cx="10582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b="1" dirty="0">
                <a:solidFill>
                  <a:schemeClr val="accent1"/>
                </a:solidFill>
              </a:rPr>
              <a:t>Que url dois-je demander ? Quel domaine, quel sous domaine ? A quel serveur il correspond ? </a:t>
            </a:r>
            <a:endParaRPr lang="fr-FR" sz="2000" i="1" dirty="0">
              <a:solidFill>
                <a:schemeClr val="accent1"/>
              </a:solidFill>
              <a:sym typeface="Wingdings" pitchFamily="2" charset="2"/>
            </a:endParaRPr>
          </a:p>
          <a:p>
            <a:endParaRPr lang="fr-FR" sz="2000" i="1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34DE97-8DF9-1047-B082-D9FE1E3B68E6}"/>
              </a:ext>
            </a:extLst>
          </p:cNvPr>
          <p:cNvSpPr/>
          <p:nvPr/>
        </p:nvSpPr>
        <p:spPr>
          <a:xfrm>
            <a:off x="393405" y="24484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  <a:sym typeface="Wingdings" pitchFamily="2" charset="2"/>
              </a:rPr>
              <a:t>	</a:t>
            </a:r>
            <a:r>
              <a:rPr lang="fr-FR" dirty="0">
                <a:solidFill>
                  <a:schemeClr val="accent1"/>
                </a:solidFill>
                <a:sym typeface="Wingdings" pitchFamily="2" charset="2"/>
              </a:rPr>
              <a:t> gestionnaire de domaine</a:t>
            </a:r>
          </a:p>
          <a:p>
            <a:r>
              <a:rPr lang="fr-FR" dirty="0">
                <a:solidFill>
                  <a:schemeClr val="accent1"/>
                </a:solidFill>
                <a:sym typeface="Wingdings" pitchFamily="2" charset="2"/>
              </a:rPr>
              <a:t>	</a:t>
            </a:r>
            <a:r>
              <a:rPr lang="fr-FR" i="1" dirty="0">
                <a:solidFill>
                  <a:schemeClr val="accent1"/>
                </a:solidFill>
                <a:sym typeface="Wingdings" pitchFamily="2" charset="2"/>
              </a:rPr>
              <a:t>Souvent un prestataire payant (OVH, ONLINE,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3D0C15-8A29-7244-805E-2771AA16FDB7}"/>
              </a:ext>
            </a:extLst>
          </p:cNvPr>
          <p:cNvSpPr/>
          <p:nvPr/>
        </p:nvSpPr>
        <p:spPr>
          <a:xfrm>
            <a:off x="356023" y="3255602"/>
            <a:ext cx="9256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b="1" dirty="0">
                <a:solidFill>
                  <a:schemeClr val="accent2"/>
                </a:solidFill>
              </a:rPr>
              <a:t>Quel serveur doit traiter la demande spécifique ? Quel port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57A49B-22D4-FA46-A3F0-886E69CD59F8}"/>
              </a:ext>
            </a:extLst>
          </p:cNvPr>
          <p:cNvSpPr/>
          <p:nvPr/>
        </p:nvSpPr>
        <p:spPr>
          <a:xfrm>
            <a:off x="393405" y="4542001"/>
            <a:ext cx="10283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b="1" dirty="0">
                <a:solidFill>
                  <a:schemeClr val="accent6"/>
                </a:solidFill>
              </a:rPr>
              <a:t>Quelle application doit traiter cette demande qui vient de tel port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19FF1A-EC7E-674F-B3A7-EA6C47940B4E}"/>
              </a:ext>
            </a:extLst>
          </p:cNvPr>
          <p:cNvSpPr/>
          <p:nvPr/>
        </p:nvSpPr>
        <p:spPr>
          <a:xfrm>
            <a:off x="393405" y="4911333"/>
            <a:ext cx="122737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6"/>
                </a:solidFill>
                <a:sym typeface="Wingdings" pitchFamily="2" charset="2"/>
              </a:rPr>
              <a:t>	</a:t>
            </a:r>
            <a:r>
              <a:rPr lang="fr-FR" dirty="0">
                <a:solidFill>
                  <a:schemeClr val="accent6"/>
                </a:solidFill>
                <a:sym typeface="Wingdings" pitchFamily="2" charset="2"/>
              </a:rPr>
              <a:t> serveur HTTP</a:t>
            </a:r>
          </a:p>
          <a:p>
            <a:r>
              <a:rPr lang="fr-FR" dirty="0">
                <a:solidFill>
                  <a:schemeClr val="accent6"/>
                </a:solidFill>
                <a:sym typeface="Wingdings" pitchFamily="2" charset="2"/>
              </a:rPr>
              <a:t>	</a:t>
            </a:r>
            <a:r>
              <a:rPr lang="fr-FR" i="1" dirty="0">
                <a:solidFill>
                  <a:schemeClr val="accent6"/>
                </a:solidFill>
                <a:sym typeface="Wingdings" pitchFamily="2" charset="2"/>
              </a:rPr>
              <a:t>Un serveur (peut être le même que le reverse proxy) ou chez un prestataire</a:t>
            </a:r>
          </a:p>
          <a:p>
            <a:r>
              <a:rPr lang="fr-FR" i="1" dirty="0">
                <a:solidFill>
                  <a:schemeClr val="accent6"/>
                </a:solidFill>
                <a:sym typeface="Wingdings" pitchFamily="2" charset="2"/>
              </a:rPr>
              <a:t>	</a:t>
            </a:r>
            <a:r>
              <a:rPr lang="fr-FR" b="1" dirty="0">
                <a:solidFill>
                  <a:schemeClr val="accent6"/>
                </a:solidFill>
                <a:sym typeface="Wingdings" pitchFamily="2" charset="2"/>
              </a:rPr>
              <a:t>Borgia se trouve ici aussi </a:t>
            </a:r>
            <a:endParaRPr lang="fr-FR" b="1" dirty="0">
              <a:solidFill>
                <a:schemeClr val="accent6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12251-4A9F-B048-B251-9CB1B3400604}"/>
              </a:ext>
            </a:extLst>
          </p:cNvPr>
          <p:cNvSpPr/>
          <p:nvPr/>
        </p:nvSpPr>
        <p:spPr>
          <a:xfrm>
            <a:off x="356022" y="3647031"/>
            <a:ext cx="86669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sym typeface="Wingdings" pitchFamily="2" charset="2"/>
              </a:rPr>
              <a:t>	</a:t>
            </a:r>
            <a:r>
              <a:rPr lang="fr-FR" dirty="0">
                <a:solidFill>
                  <a:schemeClr val="accent2"/>
                </a:solidFill>
                <a:sym typeface="Wingdings" pitchFamily="2" charset="2"/>
              </a:rPr>
              <a:t> reverse proxy</a:t>
            </a:r>
          </a:p>
          <a:p>
            <a:r>
              <a:rPr lang="fr-FR" dirty="0">
                <a:solidFill>
                  <a:schemeClr val="accent2"/>
                </a:solidFill>
                <a:sym typeface="Wingdings" pitchFamily="2" charset="2"/>
              </a:rPr>
              <a:t>	</a:t>
            </a:r>
            <a:r>
              <a:rPr lang="fr-FR" i="1" dirty="0">
                <a:solidFill>
                  <a:schemeClr val="accent2"/>
                </a:solidFill>
                <a:sym typeface="Wingdings" pitchFamily="2" charset="2"/>
              </a:rPr>
              <a:t>Un serveur, en local (</a:t>
            </a:r>
            <a:r>
              <a:rPr lang="fr-FR" i="1" dirty="0" err="1">
                <a:solidFill>
                  <a:schemeClr val="accent2"/>
                </a:solidFill>
                <a:sym typeface="Wingdings" pitchFamily="2" charset="2"/>
              </a:rPr>
              <a:t>Iresam</a:t>
            </a:r>
            <a:r>
              <a:rPr lang="fr-FR" i="1" dirty="0">
                <a:solidFill>
                  <a:schemeClr val="accent2"/>
                </a:solidFill>
                <a:sym typeface="Wingdings" pitchFamily="2" charset="2"/>
              </a:rPr>
              <a:t>, </a:t>
            </a:r>
            <a:r>
              <a:rPr lang="fr-FR" i="1" dirty="0" err="1">
                <a:solidFill>
                  <a:schemeClr val="accent2"/>
                </a:solidFill>
                <a:sym typeface="Wingdings" pitchFamily="2" charset="2"/>
              </a:rPr>
              <a:t>elrond</a:t>
            </a:r>
            <a:r>
              <a:rPr lang="fr-FR" i="1" dirty="0">
                <a:solidFill>
                  <a:schemeClr val="accent2"/>
                </a:solidFill>
                <a:sym typeface="Wingdings" pitchFamily="2" charset="2"/>
              </a:rPr>
              <a:t> ?) ou chez un prestataire</a:t>
            </a:r>
            <a:endParaRPr lang="fr-FR" i="1" dirty="0">
              <a:solidFill>
                <a:schemeClr val="accent2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EB304CA-1840-BE4A-9AD7-9510410817AA}"/>
              </a:ext>
            </a:extLst>
          </p:cNvPr>
          <p:cNvSpPr/>
          <p:nvPr/>
        </p:nvSpPr>
        <p:spPr>
          <a:xfrm>
            <a:off x="397887" y="6027003"/>
            <a:ext cx="10283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b="1" dirty="0"/>
              <a:t>Comment Borgia traite les demandes ? Qu’est-ce qui est renvoyé ?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1B8EFD-B2DF-D249-8728-AED7B3E61003}"/>
              </a:ext>
            </a:extLst>
          </p:cNvPr>
          <p:cNvSpPr/>
          <p:nvPr/>
        </p:nvSpPr>
        <p:spPr>
          <a:xfrm>
            <a:off x="397887" y="6396335"/>
            <a:ext cx="12273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ym typeface="Wingdings" pitchFamily="2" charset="2"/>
              </a:rPr>
              <a:t>	</a:t>
            </a:r>
            <a:r>
              <a:rPr lang="fr-FR" dirty="0">
                <a:sym typeface="Wingdings" pitchFamily="2" charset="2"/>
              </a:rPr>
              <a:t> Borgia !</a:t>
            </a:r>
            <a:endParaRPr lang="fr-FR" b="1" dirty="0"/>
          </a:p>
        </p:txBody>
      </p:sp>
      <p:sp>
        <p:nvSpPr>
          <p:cNvPr id="13" name="Parenthèse fermante 12">
            <a:extLst>
              <a:ext uri="{FF2B5EF4-FFF2-40B4-BE49-F238E27FC236}">
                <a16:creationId xmlns:a16="http://schemas.microsoft.com/office/drawing/2014/main" id="{84D811B8-8B78-CB42-B37B-288D5F52BAA6}"/>
              </a:ext>
            </a:extLst>
          </p:cNvPr>
          <p:cNvSpPr/>
          <p:nvPr/>
        </p:nvSpPr>
        <p:spPr>
          <a:xfrm>
            <a:off x="8341657" y="2448497"/>
            <a:ext cx="183778" cy="3547529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arenthèse fermante 41">
            <a:extLst>
              <a:ext uri="{FF2B5EF4-FFF2-40B4-BE49-F238E27FC236}">
                <a16:creationId xmlns:a16="http://schemas.microsoft.com/office/drawing/2014/main" id="{DAB5DBE8-04A6-E249-91A8-A6ADA4C0D5B9}"/>
              </a:ext>
            </a:extLst>
          </p:cNvPr>
          <p:cNvSpPr/>
          <p:nvPr/>
        </p:nvSpPr>
        <p:spPr>
          <a:xfrm>
            <a:off x="8341657" y="6157157"/>
            <a:ext cx="183778" cy="571751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3C99A4A-F349-5D4E-8BDE-85F0231870E8}"/>
              </a:ext>
            </a:extLst>
          </p:cNvPr>
          <p:cNvSpPr txBox="1"/>
          <p:nvPr/>
        </p:nvSpPr>
        <p:spPr>
          <a:xfrm>
            <a:off x="8901953" y="3792071"/>
            <a:ext cx="2911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Rarement modifié</a:t>
            </a:r>
          </a:p>
          <a:p>
            <a:r>
              <a:rPr lang="fr-FR" dirty="0"/>
              <a:t>Quand ça marche, ça marche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B2EC071-2A18-BB47-8C39-535C6B899964}"/>
              </a:ext>
            </a:extLst>
          </p:cNvPr>
          <p:cNvSpPr txBox="1"/>
          <p:nvPr/>
        </p:nvSpPr>
        <p:spPr>
          <a:xfrm>
            <a:off x="8850552" y="6235205"/>
            <a:ext cx="253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Régulièrement mis à jour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036A0-22F0-D743-9C66-DFACCE9025E3}"/>
              </a:ext>
            </a:extLst>
          </p:cNvPr>
          <p:cNvSpPr/>
          <p:nvPr/>
        </p:nvSpPr>
        <p:spPr>
          <a:xfrm>
            <a:off x="356022" y="1508473"/>
            <a:ext cx="23580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/>
              <a:t>Configurations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43147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8" grpId="0"/>
      <p:bldP spid="10" grpId="0"/>
      <p:bldP spid="12" grpId="0"/>
      <p:bldP spid="40" grpId="0"/>
      <p:bldP spid="41" grpId="0"/>
      <p:bldP spid="13" grpId="0" animBg="1"/>
      <p:bldP spid="42" grpId="0" animBg="1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40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Langage interprété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9BDC7-52D9-E14B-8474-1EB8FB1ACB5F}"/>
              </a:ext>
            </a:extLst>
          </p:cNvPr>
          <p:cNvSpPr/>
          <p:nvPr/>
        </p:nvSpPr>
        <p:spPr>
          <a:xfrm>
            <a:off x="7353874" y="701389"/>
            <a:ext cx="455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https://fr.wikipedia.org/wiki/Python_(langage)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220D5-97EF-F543-93AD-CA3E45023544}"/>
              </a:ext>
            </a:extLst>
          </p:cNvPr>
          <p:cNvSpPr/>
          <p:nvPr/>
        </p:nvSpPr>
        <p:spPr>
          <a:xfrm>
            <a:off x="9282056" y="1038796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https://www.python.org/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C550933-B3A6-3244-869F-81704BE72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98" y="3568849"/>
            <a:ext cx="5990067" cy="2995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6728371-FADC-244B-8E52-94CF2F75BF0E}"/>
              </a:ext>
            </a:extLst>
          </p:cNvPr>
          <p:cNvSpPr txBox="1"/>
          <p:nvPr/>
        </p:nvSpPr>
        <p:spPr>
          <a:xfrm>
            <a:off x="279699" y="1603711"/>
            <a:ext cx="59900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Python, interprété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Lecture ligne par ligne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Utilisation possible de stop points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Erreurs détectés uniquement si exécutées !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Multi plateforme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CE50677-DAAD-D944-BCBB-D75E4825E69A}"/>
              </a:ext>
            </a:extLst>
          </p:cNvPr>
          <p:cNvSpPr txBox="1"/>
          <p:nvPr/>
        </p:nvSpPr>
        <p:spPr>
          <a:xfrm>
            <a:off x="6831692" y="1603710"/>
            <a:ext cx="50299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C++, compilé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Etude du code en amont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Optimisation directe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Erreurs détectées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77BC30F-C375-AF4C-9FD6-790F8CDABB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874" y="3191983"/>
            <a:ext cx="4156808" cy="337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B66D68F-4897-3148-90FC-2AA9B744FC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285" b="93796" l="6376" r="89933">
                        <a14:foregroundMark x1="62081" y1="37591" x2="62081" y2="37591"/>
                        <a14:foregroundMark x1="43960" y1="35036" x2="43960" y2="35036"/>
                        <a14:foregroundMark x1="49664" y1="12774" x2="49664" y2="12774"/>
                        <a14:foregroundMark x1="41611" y1="7299" x2="41611" y2="7299"/>
                        <a14:foregroundMark x1="46309" y1="3285" x2="46309" y2="3285"/>
                        <a14:foregroundMark x1="6376" y1="49270" x2="6376" y2="49270"/>
                        <a14:foregroundMark x1="43960" y1="60949" x2="43960" y2="60949"/>
                        <a14:foregroundMark x1="38255" y1="75912" x2="38255" y2="75912"/>
                        <a14:foregroundMark x1="41275" y1="60949" x2="41275" y2="60949"/>
                        <a14:foregroundMark x1="34228" y1="66423" x2="34228" y2="66423"/>
                        <a14:foregroundMark x1="34228" y1="66423" x2="34228" y2="66423"/>
                        <a14:foregroundMark x1="34228" y1="66423" x2="34228" y2="66423"/>
                        <a14:foregroundMark x1="41611" y1="81387" x2="37248" y2="62044"/>
                        <a14:foregroundMark x1="53691" y1="83942" x2="38926" y2="84672"/>
                        <a14:foregroundMark x1="46644" y1="89416" x2="46644" y2="89416"/>
                        <a14:foregroundMark x1="54362" y1="91971" x2="41611" y2="937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948" y="214557"/>
            <a:ext cx="433275" cy="39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7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40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Orienté objet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9BDC7-52D9-E14B-8474-1EB8FB1ACB5F}"/>
              </a:ext>
            </a:extLst>
          </p:cNvPr>
          <p:cNvSpPr/>
          <p:nvPr/>
        </p:nvSpPr>
        <p:spPr>
          <a:xfrm>
            <a:off x="7353874" y="701389"/>
            <a:ext cx="455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https://fr.wikipedia.org/wiki/Python_(langage)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220D5-97EF-F543-93AD-CA3E45023544}"/>
              </a:ext>
            </a:extLst>
          </p:cNvPr>
          <p:cNvSpPr/>
          <p:nvPr/>
        </p:nvSpPr>
        <p:spPr>
          <a:xfrm>
            <a:off x="9282056" y="1038796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https://www.python.org/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6728371-FADC-244B-8E52-94CF2F75BF0E}"/>
              </a:ext>
            </a:extLst>
          </p:cNvPr>
          <p:cNvSpPr txBox="1"/>
          <p:nvPr/>
        </p:nvSpPr>
        <p:spPr>
          <a:xfrm>
            <a:off x="279699" y="1603711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Création de classe</a:t>
            </a:r>
          </a:p>
          <a:p>
            <a:r>
              <a:rPr lang="fr-FR" sz="2000" dirty="0"/>
              <a:t>Héritage entre les classes</a:t>
            </a:r>
          </a:p>
          <a:p>
            <a:endParaRPr lang="fr-FR" sz="2000" dirty="0"/>
          </a:p>
          <a:p>
            <a:r>
              <a:rPr lang="fr-FR" sz="2000" dirty="0"/>
              <a:t>Similaire à ce qui se fait en C++, Java ou </a:t>
            </a:r>
            <a:r>
              <a:rPr lang="fr-FR" sz="2000" dirty="0" err="1"/>
              <a:t>Javascript</a:t>
            </a:r>
            <a:r>
              <a:rPr lang="fr-FR" sz="2000" dirty="0"/>
              <a:t> (</a:t>
            </a:r>
            <a:r>
              <a:rPr lang="fr-FR" sz="2000" dirty="0" err="1"/>
              <a:t>Node</a:t>
            </a:r>
            <a:r>
              <a:rPr lang="fr-FR" sz="2000" dirty="0"/>
              <a:t>)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3505BD2-47B0-6449-8431-782BEF00C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98" y="3598972"/>
            <a:ext cx="7116142" cy="2330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B66D68F-4897-3148-90FC-2AA9B744FC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285" b="93796" l="6376" r="89933">
                        <a14:foregroundMark x1="62081" y1="37591" x2="62081" y2="37591"/>
                        <a14:foregroundMark x1="43960" y1="35036" x2="43960" y2="35036"/>
                        <a14:foregroundMark x1="49664" y1="12774" x2="49664" y2="12774"/>
                        <a14:foregroundMark x1="41611" y1="7299" x2="41611" y2="7299"/>
                        <a14:foregroundMark x1="46309" y1="3285" x2="46309" y2="3285"/>
                        <a14:foregroundMark x1="6376" y1="49270" x2="6376" y2="49270"/>
                        <a14:foregroundMark x1="43960" y1="60949" x2="43960" y2="60949"/>
                        <a14:foregroundMark x1="38255" y1="75912" x2="38255" y2="75912"/>
                        <a14:foregroundMark x1="41275" y1="60949" x2="41275" y2="60949"/>
                        <a14:foregroundMark x1="34228" y1="66423" x2="34228" y2="66423"/>
                        <a14:foregroundMark x1="34228" y1="66423" x2="34228" y2="66423"/>
                        <a14:foregroundMark x1="34228" y1="66423" x2="34228" y2="66423"/>
                        <a14:foregroundMark x1="41611" y1="81387" x2="37248" y2="62044"/>
                        <a14:foregroundMark x1="53691" y1="83942" x2="38926" y2="84672"/>
                        <a14:foregroundMark x1="46644" y1="89416" x2="46644" y2="89416"/>
                        <a14:foregroundMark x1="54362" y1="91971" x2="41611" y2="937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948" y="214557"/>
            <a:ext cx="433275" cy="39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6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40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Typage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9BDC7-52D9-E14B-8474-1EB8FB1ACB5F}"/>
              </a:ext>
            </a:extLst>
          </p:cNvPr>
          <p:cNvSpPr/>
          <p:nvPr/>
        </p:nvSpPr>
        <p:spPr>
          <a:xfrm>
            <a:off x="7353874" y="701389"/>
            <a:ext cx="455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https://fr.wikipedia.org/wiki/Python_(langage)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220D5-97EF-F543-93AD-CA3E45023544}"/>
              </a:ext>
            </a:extLst>
          </p:cNvPr>
          <p:cNvSpPr/>
          <p:nvPr/>
        </p:nvSpPr>
        <p:spPr>
          <a:xfrm>
            <a:off x="9282056" y="1038796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https://www.python.org/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6728371-FADC-244B-8E52-94CF2F75BF0E}"/>
              </a:ext>
            </a:extLst>
          </p:cNvPr>
          <p:cNvSpPr txBox="1"/>
          <p:nvPr/>
        </p:nvSpPr>
        <p:spPr>
          <a:xfrm>
            <a:off x="279698" y="1603711"/>
            <a:ext cx="87352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Dynamique …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Pas de déclaration de variable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Ni de type</a:t>
            </a:r>
          </a:p>
          <a:p>
            <a:r>
              <a:rPr lang="fr-FR" sz="2000" dirty="0"/>
              <a:t>	(hors exception « constante »)</a:t>
            </a:r>
          </a:p>
          <a:p>
            <a:pPr marL="342900" indent="-342900">
              <a:buFontTx/>
              <a:buChar char="-"/>
            </a:pPr>
            <a:r>
              <a:rPr lang="fr-FR" sz="2000" dirty="0" err="1"/>
              <a:t>Re-affectation</a:t>
            </a:r>
            <a:r>
              <a:rPr lang="fr-FR" sz="2000" dirty="0"/>
              <a:t> à la volée</a:t>
            </a:r>
          </a:p>
          <a:p>
            <a:endParaRPr lang="fr-FR" sz="20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C3E6400-97CA-374E-BAC6-60BC72030CEB}"/>
              </a:ext>
            </a:extLst>
          </p:cNvPr>
          <p:cNvSpPr txBox="1"/>
          <p:nvPr/>
        </p:nvSpPr>
        <p:spPr>
          <a:xfrm>
            <a:off x="279699" y="423348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… Mais fort !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Vérifications des types lors de l’interprétation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Pas de changement de type non voulus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Pas de mélange n’importe comment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B3B2BB1-00E7-824C-9831-B5664DB9F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648" y="2098905"/>
            <a:ext cx="6734960" cy="837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8B301BC-75B7-894D-AB64-25FDCB461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107" y="4359480"/>
            <a:ext cx="5511501" cy="1197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B66D68F-4897-3148-90FC-2AA9B744FC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285" b="93796" l="6376" r="89933">
                        <a14:foregroundMark x1="62081" y1="37591" x2="62081" y2="37591"/>
                        <a14:foregroundMark x1="43960" y1="35036" x2="43960" y2="35036"/>
                        <a14:foregroundMark x1="49664" y1="12774" x2="49664" y2="12774"/>
                        <a14:foregroundMark x1="41611" y1="7299" x2="41611" y2="7299"/>
                        <a14:foregroundMark x1="46309" y1="3285" x2="46309" y2="3285"/>
                        <a14:foregroundMark x1="6376" y1="49270" x2="6376" y2="49270"/>
                        <a14:foregroundMark x1="43960" y1="60949" x2="43960" y2="60949"/>
                        <a14:foregroundMark x1="38255" y1="75912" x2="38255" y2="75912"/>
                        <a14:foregroundMark x1="41275" y1="60949" x2="41275" y2="60949"/>
                        <a14:foregroundMark x1="34228" y1="66423" x2="34228" y2="66423"/>
                        <a14:foregroundMark x1="34228" y1="66423" x2="34228" y2="66423"/>
                        <a14:foregroundMark x1="34228" y1="66423" x2="34228" y2="66423"/>
                        <a14:foregroundMark x1="41611" y1="81387" x2="37248" y2="62044"/>
                        <a14:foregroundMark x1="53691" y1="83942" x2="38926" y2="84672"/>
                        <a14:foregroundMark x1="46644" y1="89416" x2="46644" y2="89416"/>
                        <a14:foregroundMark x1="54362" y1="91971" x2="41611" y2="937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948" y="214557"/>
            <a:ext cx="433275" cy="39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0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40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Syntaxe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9BDC7-52D9-E14B-8474-1EB8FB1ACB5F}"/>
              </a:ext>
            </a:extLst>
          </p:cNvPr>
          <p:cNvSpPr/>
          <p:nvPr/>
        </p:nvSpPr>
        <p:spPr>
          <a:xfrm>
            <a:off x="7353874" y="701389"/>
            <a:ext cx="455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https://fr.wikipedia.org/wiki/Python_(langage)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220D5-97EF-F543-93AD-CA3E45023544}"/>
              </a:ext>
            </a:extLst>
          </p:cNvPr>
          <p:cNvSpPr/>
          <p:nvPr/>
        </p:nvSpPr>
        <p:spPr>
          <a:xfrm>
            <a:off x="9282056" y="1038796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https://www.python.org/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6728371-FADC-244B-8E52-94CF2F75BF0E}"/>
              </a:ext>
            </a:extLst>
          </p:cNvPr>
          <p:cNvSpPr txBox="1"/>
          <p:nvPr/>
        </p:nvSpPr>
        <p:spPr>
          <a:xfrm>
            <a:off x="279698" y="1603711"/>
            <a:ext cx="563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Fichiers .</a:t>
            </a:r>
            <a:r>
              <a:rPr lang="fr-FR" sz="2000" dirty="0" err="1"/>
              <a:t>py</a:t>
            </a:r>
            <a:endParaRPr lang="fr-FR" sz="20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0BB0AD3-F41F-2C40-837B-646A8EBA6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028" y="3429000"/>
            <a:ext cx="5990067" cy="2995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663DC3-CB81-8947-9927-3810861F8015}"/>
              </a:ext>
            </a:extLst>
          </p:cNvPr>
          <p:cNvSpPr/>
          <p:nvPr/>
        </p:nvSpPr>
        <p:spPr>
          <a:xfrm>
            <a:off x="6174889" y="3396726"/>
            <a:ext cx="4034118" cy="6373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2AB627E-E226-4F41-89A1-9FC0438437B5}"/>
              </a:ext>
            </a:extLst>
          </p:cNvPr>
          <p:cNvCxnSpPr>
            <a:cxnSpLocks/>
            <a:stCxn id="2" idx="0"/>
            <a:endCxn id="14" idx="2"/>
          </p:cNvCxnSpPr>
          <p:nvPr/>
        </p:nvCxnSpPr>
        <p:spPr>
          <a:xfrm flipH="1" flipV="1">
            <a:off x="7639226" y="2517118"/>
            <a:ext cx="552722" cy="87960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766A19C-1346-B242-9016-11FF48AA2FD9}"/>
              </a:ext>
            </a:extLst>
          </p:cNvPr>
          <p:cNvSpPr txBox="1"/>
          <p:nvPr/>
        </p:nvSpPr>
        <p:spPr>
          <a:xfrm>
            <a:off x="6226884" y="2147786"/>
            <a:ext cx="282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Importations des ressources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B72C1A-9D8C-554B-89E2-2A9CD9F8A519}"/>
              </a:ext>
            </a:extLst>
          </p:cNvPr>
          <p:cNvSpPr/>
          <p:nvPr/>
        </p:nvSpPr>
        <p:spPr>
          <a:xfrm>
            <a:off x="6565749" y="4704979"/>
            <a:ext cx="5117055" cy="1141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7BAF29E-FFF3-B24A-A003-264D477482D3}"/>
              </a:ext>
            </a:extLst>
          </p:cNvPr>
          <p:cNvCxnSpPr>
            <a:cxnSpLocks/>
          </p:cNvCxnSpPr>
          <p:nvPr/>
        </p:nvCxnSpPr>
        <p:spPr>
          <a:xfrm flipH="1" flipV="1">
            <a:off x="10854771" y="2886451"/>
            <a:ext cx="51995" cy="181852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34301D6F-6FE5-3A45-AAF2-3224F8D3F5AE}"/>
              </a:ext>
            </a:extLst>
          </p:cNvPr>
          <p:cNvSpPr txBox="1"/>
          <p:nvPr/>
        </p:nvSpPr>
        <p:spPr>
          <a:xfrm>
            <a:off x="10223006" y="2499441"/>
            <a:ext cx="110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Docstring</a:t>
            </a:r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B66D68F-4897-3148-90FC-2AA9B744FC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285" b="93796" l="6376" r="89933">
                        <a14:foregroundMark x1="62081" y1="37591" x2="62081" y2="37591"/>
                        <a14:foregroundMark x1="43960" y1="35036" x2="43960" y2="35036"/>
                        <a14:foregroundMark x1="49664" y1="12774" x2="49664" y2="12774"/>
                        <a14:foregroundMark x1="41611" y1="7299" x2="41611" y2="7299"/>
                        <a14:foregroundMark x1="46309" y1="3285" x2="46309" y2="3285"/>
                        <a14:foregroundMark x1="6376" y1="49270" x2="6376" y2="49270"/>
                        <a14:foregroundMark x1="43960" y1="60949" x2="43960" y2="60949"/>
                        <a14:foregroundMark x1="38255" y1="75912" x2="38255" y2="75912"/>
                        <a14:foregroundMark x1="41275" y1="60949" x2="41275" y2="60949"/>
                        <a14:foregroundMark x1="34228" y1="66423" x2="34228" y2="66423"/>
                        <a14:foregroundMark x1="34228" y1="66423" x2="34228" y2="66423"/>
                        <a14:foregroundMark x1="34228" y1="66423" x2="34228" y2="66423"/>
                        <a14:foregroundMark x1="41611" y1="81387" x2="37248" y2="62044"/>
                        <a14:foregroundMark x1="53691" y1="83942" x2="38926" y2="84672"/>
                        <a14:foregroundMark x1="46644" y1="89416" x2="46644" y2="89416"/>
                        <a14:foregroundMark x1="54362" y1="91971" x2="41611" y2="937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948" y="214557"/>
            <a:ext cx="433275" cy="3983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553D25-087A-C446-9766-0508ED13291E}"/>
              </a:ext>
            </a:extLst>
          </p:cNvPr>
          <p:cNvSpPr/>
          <p:nvPr/>
        </p:nvSpPr>
        <p:spPr>
          <a:xfrm>
            <a:off x="295587" y="24283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r>
              <a:rPr lang="fr-FR" dirty="0"/>
              <a:t>Indentation indispensable</a:t>
            </a:r>
          </a:p>
          <a:p>
            <a:pPr marL="342900" indent="-342900">
              <a:buFontTx/>
              <a:buChar char="-"/>
            </a:pPr>
            <a:r>
              <a:rPr lang="fr-FR" dirty="0"/>
              <a:t>Pas de { - } ou de ( - ) partout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BB1694-6CB8-4E47-A392-5639E3358AE7}"/>
              </a:ext>
            </a:extLst>
          </p:cNvPr>
          <p:cNvSpPr/>
          <p:nvPr/>
        </p:nvSpPr>
        <p:spPr>
          <a:xfrm>
            <a:off x="374948" y="334839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Fonctions « </a:t>
            </a:r>
            <a:r>
              <a:rPr lang="fr-FR" dirty="0" err="1"/>
              <a:t>def</a:t>
            </a:r>
            <a:r>
              <a:rPr lang="fr-FR" dirty="0"/>
              <a:t>  … »</a:t>
            </a:r>
          </a:p>
          <a:p>
            <a:pPr marL="342900" indent="-342900">
              <a:buFontTx/>
              <a:buChar char="-"/>
            </a:pPr>
            <a:r>
              <a:rPr lang="fr-FR" dirty="0"/>
              <a:t>Classes « class … »</a:t>
            </a:r>
          </a:p>
          <a:p>
            <a:pPr marL="342900" indent="-342900">
              <a:buFontTx/>
              <a:buChar char="-"/>
            </a:pPr>
            <a:r>
              <a:rPr lang="fr-FR" dirty="0"/>
              <a:t>Liste « [a, b] »</a:t>
            </a:r>
          </a:p>
          <a:p>
            <a:pPr marL="342900" indent="-342900">
              <a:buFontTx/>
              <a:buChar char="-"/>
            </a:pPr>
            <a:r>
              <a:rPr lang="fr-FR" dirty="0"/>
              <a:t>Dictionnaire « {  `k1`: v1, `k2`: v2 }</a:t>
            </a:r>
          </a:p>
          <a:p>
            <a:pPr marL="342900" indent="-342900">
              <a:buFontTx/>
              <a:buChar char="-"/>
            </a:pPr>
            <a:r>
              <a:rPr lang="fr-FR" dirty="0"/>
              <a:t>…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1FC199-D7A9-AA49-8EE6-789C01961254}"/>
              </a:ext>
            </a:extLst>
          </p:cNvPr>
          <p:cNvSpPr/>
          <p:nvPr/>
        </p:nvSpPr>
        <p:spPr>
          <a:xfrm>
            <a:off x="374948" y="53763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r>
              <a:rPr lang="fr-FR" dirty="0"/>
              <a:t>Commentaire simple « # … »</a:t>
            </a:r>
          </a:p>
          <a:p>
            <a:pPr marL="342900" indent="-342900">
              <a:buFontTx/>
              <a:buChar char="-"/>
            </a:pPr>
            <a:r>
              <a:rPr lang="fr-FR" dirty="0" err="1"/>
              <a:t>Docstring</a:t>
            </a:r>
            <a:r>
              <a:rPr lang="fr-FR" dirty="0"/>
              <a:t> (</a:t>
            </a:r>
            <a:r>
              <a:rPr lang="fr-FR" dirty="0" err="1"/>
              <a:t>multiligne</a:t>
            </a:r>
            <a:r>
              <a:rPr lang="fr-FR" dirty="0"/>
              <a:t>) « ’’’ … ‘’’ »</a:t>
            </a:r>
          </a:p>
        </p:txBody>
      </p:sp>
    </p:spTree>
    <p:extLst>
      <p:ext uri="{BB962C8B-B14F-4D97-AF65-F5344CB8AC3E}">
        <p14:creationId xmlns:p14="http://schemas.microsoft.com/office/powerpoint/2010/main" val="425687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  <p:bldP spid="2" grpId="0" animBg="1"/>
      <p:bldP spid="14" grpId="0"/>
      <p:bldP spid="19" grpId="0" animBg="1"/>
      <p:bldP spid="21" grpId="0"/>
      <p:bldP spid="4" grpId="0"/>
      <p:bldP spid="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562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Python Software </a:t>
            </a:r>
            <a:r>
              <a:rPr lang="fr-FR" sz="3600" dirty="0" err="1"/>
              <a:t>Foundation</a:t>
            </a:r>
            <a:endParaRPr lang="fr-FR" sz="3600" dirty="0"/>
          </a:p>
          <a:p>
            <a:r>
              <a:rPr lang="fr-FR" sz="3600" dirty="0"/>
              <a:t>PEP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9BDC7-52D9-E14B-8474-1EB8FB1ACB5F}"/>
              </a:ext>
            </a:extLst>
          </p:cNvPr>
          <p:cNvSpPr/>
          <p:nvPr/>
        </p:nvSpPr>
        <p:spPr>
          <a:xfrm>
            <a:off x="7353874" y="701389"/>
            <a:ext cx="455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https://fr.wikipedia.org/wiki/Python_(langage)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220D5-97EF-F543-93AD-CA3E45023544}"/>
              </a:ext>
            </a:extLst>
          </p:cNvPr>
          <p:cNvSpPr/>
          <p:nvPr/>
        </p:nvSpPr>
        <p:spPr>
          <a:xfrm>
            <a:off x="9282056" y="1038796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https://www.python.org/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6728371-FADC-244B-8E52-94CF2F75BF0E}"/>
              </a:ext>
            </a:extLst>
          </p:cNvPr>
          <p:cNvSpPr txBox="1"/>
          <p:nvPr/>
        </p:nvSpPr>
        <p:spPr>
          <a:xfrm>
            <a:off x="279698" y="2227656"/>
            <a:ext cx="83694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Fondation open source</a:t>
            </a:r>
          </a:p>
          <a:p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Peu de  « </a:t>
            </a:r>
            <a:r>
              <a:rPr lang="fr-FR" sz="2000" dirty="0" err="1"/>
              <a:t>builtins</a:t>
            </a:r>
            <a:r>
              <a:rPr lang="fr-FR" sz="2000" dirty="0"/>
              <a:t> » et ceux maintenus sont de qualité et cohérents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Guides du langage : PEP</a:t>
            </a:r>
          </a:p>
          <a:p>
            <a:endParaRPr lang="fr-FR" sz="2000" dirty="0"/>
          </a:p>
          <a:p>
            <a:pPr lvl="1"/>
            <a:r>
              <a:rPr lang="fr-FR" sz="2000" dirty="0"/>
              <a:t>	Exemple du PEP8 : guide d’écriture de code en Python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B7C2B5-E8D3-0549-BA27-D52DB3F1E1B0}"/>
              </a:ext>
            </a:extLst>
          </p:cNvPr>
          <p:cNvSpPr/>
          <p:nvPr/>
        </p:nvSpPr>
        <p:spPr>
          <a:xfrm>
            <a:off x="1232554" y="4474425"/>
            <a:ext cx="4218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http://sametmax.com/le-pep8-en-resume/</a:t>
            </a:r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B66D68F-4897-3148-90FC-2AA9B744FC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285" b="93796" l="6376" r="89933">
                        <a14:foregroundMark x1="62081" y1="37591" x2="62081" y2="37591"/>
                        <a14:foregroundMark x1="43960" y1="35036" x2="43960" y2="35036"/>
                        <a14:foregroundMark x1="49664" y1="12774" x2="49664" y2="12774"/>
                        <a14:foregroundMark x1="41611" y1="7299" x2="41611" y2="7299"/>
                        <a14:foregroundMark x1="46309" y1="3285" x2="46309" y2="3285"/>
                        <a14:foregroundMark x1="6376" y1="49270" x2="6376" y2="49270"/>
                        <a14:foregroundMark x1="43960" y1="60949" x2="43960" y2="60949"/>
                        <a14:foregroundMark x1="38255" y1="75912" x2="38255" y2="75912"/>
                        <a14:foregroundMark x1="41275" y1="60949" x2="41275" y2="60949"/>
                        <a14:foregroundMark x1="34228" y1="66423" x2="34228" y2="66423"/>
                        <a14:foregroundMark x1="34228" y1="66423" x2="34228" y2="66423"/>
                        <a14:foregroundMark x1="34228" y1="66423" x2="34228" y2="66423"/>
                        <a14:foregroundMark x1="41611" y1="81387" x2="37248" y2="62044"/>
                        <a14:foregroundMark x1="53691" y1="83942" x2="38926" y2="84672"/>
                        <a14:foregroundMark x1="46644" y1="89416" x2="46644" y2="89416"/>
                        <a14:foregroundMark x1="54362" y1="91971" x2="41611" y2="937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948" y="214557"/>
            <a:ext cx="433275" cy="39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2 versions majeures qui cohabitent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9BDC7-52D9-E14B-8474-1EB8FB1ACB5F}"/>
              </a:ext>
            </a:extLst>
          </p:cNvPr>
          <p:cNvSpPr/>
          <p:nvPr/>
        </p:nvSpPr>
        <p:spPr>
          <a:xfrm>
            <a:off x="7353874" y="701389"/>
            <a:ext cx="455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https://fr.wikipedia.org/wiki/Python_(langage)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220D5-97EF-F543-93AD-CA3E45023544}"/>
              </a:ext>
            </a:extLst>
          </p:cNvPr>
          <p:cNvSpPr/>
          <p:nvPr/>
        </p:nvSpPr>
        <p:spPr>
          <a:xfrm>
            <a:off x="9282056" y="1038796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https://www.python.org/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6728371-FADC-244B-8E52-94CF2F75BF0E}"/>
              </a:ext>
            </a:extLst>
          </p:cNvPr>
          <p:cNvSpPr txBox="1"/>
          <p:nvPr/>
        </p:nvSpPr>
        <p:spPr>
          <a:xfrm>
            <a:off x="279698" y="1603711"/>
            <a:ext cx="8369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b="1" dirty="0"/>
              <a:t>Python 2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Depuis 2000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Plébiscitée jusqu’en 2016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Encore mis à jour : 2.7.16 </a:t>
            </a:r>
            <a:r>
              <a:rPr lang="fr-FR" sz="2000" dirty="0" err="1"/>
              <a:t>released</a:t>
            </a:r>
            <a:r>
              <a:rPr lang="fr-FR" sz="2000" dirty="0"/>
              <a:t> en mars 2019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B66D68F-4897-3148-90FC-2AA9B744F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285" b="93796" l="6376" r="89933">
                        <a14:foregroundMark x1="62081" y1="37591" x2="62081" y2="37591"/>
                        <a14:foregroundMark x1="43960" y1="35036" x2="43960" y2="35036"/>
                        <a14:foregroundMark x1="49664" y1="12774" x2="49664" y2="12774"/>
                        <a14:foregroundMark x1="41611" y1="7299" x2="41611" y2="7299"/>
                        <a14:foregroundMark x1="46309" y1="3285" x2="46309" y2="3285"/>
                        <a14:foregroundMark x1="6376" y1="49270" x2="6376" y2="49270"/>
                        <a14:foregroundMark x1="43960" y1="60949" x2="43960" y2="60949"/>
                        <a14:foregroundMark x1="38255" y1="75912" x2="38255" y2="75912"/>
                        <a14:foregroundMark x1="41275" y1="60949" x2="41275" y2="60949"/>
                        <a14:foregroundMark x1="34228" y1="66423" x2="34228" y2="66423"/>
                        <a14:foregroundMark x1="34228" y1="66423" x2="34228" y2="66423"/>
                        <a14:foregroundMark x1="34228" y1="66423" x2="34228" y2="66423"/>
                        <a14:foregroundMark x1="41611" y1="81387" x2="37248" y2="62044"/>
                        <a14:foregroundMark x1="53691" y1="83942" x2="38926" y2="84672"/>
                        <a14:foregroundMark x1="46644" y1="89416" x2="46644" y2="89416"/>
                        <a14:foregroundMark x1="54362" y1="91971" x2="41611" y2="937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948" y="214557"/>
            <a:ext cx="433275" cy="3983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55FC44C-CF48-9442-8B11-01B57DCF4581}"/>
              </a:ext>
            </a:extLst>
          </p:cNvPr>
          <p:cNvSpPr/>
          <p:nvPr/>
        </p:nvSpPr>
        <p:spPr>
          <a:xfrm>
            <a:off x="276113" y="3133463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b="1" dirty="0"/>
              <a:t>Python 3</a:t>
            </a:r>
            <a:r>
              <a:rPr lang="fr-FR" sz="2000" dirty="0"/>
              <a:t> depuis 2008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Plus de soucis d’encodage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Tri dans les </a:t>
            </a:r>
            <a:r>
              <a:rPr lang="fr-FR" sz="2000" dirty="0" err="1"/>
              <a:t>builtins</a:t>
            </a:r>
            <a:endParaRPr lang="fr-FR" sz="2000" dirty="0"/>
          </a:p>
          <a:p>
            <a:pPr marL="800100" lvl="1" indent="-342900">
              <a:buFontTx/>
              <a:buChar char="-"/>
            </a:pPr>
            <a:r>
              <a:rPr lang="fr-FR" sz="2000" dirty="0"/>
              <a:t>Diverses mises à jour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EFD5ED-190B-FC4C-BB6A-00A5B90AF6A2}"/>
              </a:ext>
            </a:extLst>
          </p:cNvPr>
          <p:cNvSpPr/>
          <p:nvPr/>
        </p:nvSpPr>
        <p:spPr>
          <a:xfrm>
            <a:off x="276112" y="4663215"/>
            <a:ext cx="90059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b="1" dirty="0"/>
              <a:t>Mais !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Entre 2008 et 2019, ambiguïté quant à la version à utiliser …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La faute à la non compatibilité 3 / 2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Enfin, fin 2018 : annonce de la fin du support version 2 en ... 2020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0019E4-6E25-1D43-8403-A9F6D3D57961}"/>
              </a:ext>
            </a:extLst>
          </p:cNvPr>
          <p:cNvSpPr/>
          <p:nvPr/>
        </p:nvSpPr>
        <p:spPr>
          <a:xfrm>
            <a:off x="8396467" y="5324934"/>
            <a:ext cx="3515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b="1" dirty="0"/>
              <a:t>Borgia </a:t>
            </a:r>
            <a:r>
              <a:rPr lang="fr-FR" b="1" dirty="0">
                <a:sym typeface="Wingdings" pitchFamily="2" charset="2"/>
              </a:rPr>
              <a:t> Python 3 (3.5 et plus)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58177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1044984"/>
            <a:ext cx="686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Python, pas pour le web ?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9BDC7-52D9-E14B-8474-1EB8FB1ACB5F}"/>
              </a:ext>
            </a:extLst>
          </p:cNvPr>
          <p:cNvSpPr/>
          <p:nvPr/>
        </p:nvSpPr>
        <p:spPr>
          <a:xfrm>
            <a:off x="7353874" y="701389"/>
            <a:ext cx="455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https://fr.wikipedia.org/wiki/Python_(langage)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220D5-97EF-F543-93AD-CA3E45023544}"/>
              </a:ext>
            </a:extLst>
          </p:cNvPr>
          <p:cNvSpPr/>
          <p:nvPr/>
        </p:nvSpPr>
        <p:spPr>
          <a:xfrm>
            <a:off x="9282056" y="1038796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https://www.python.org/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6728371-FADC-244B-8E52-94CF2F75BF0E}"/>
              </a:ext>
            </a:extLst>
          </p:cNvPr>
          <p:cNvSpPr txBox="1"/>
          <p:nvPr/>
        </p:nvSpPr>
        <p:spPr>
          <a:xfrm>
            <a:off x="279698" y="1897628"/>
            <a:ext cx="8369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Python fait tout, mais pas tout simplement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3046213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https://docs.djangoproject.com/en/2.2/</a:t>
            </a:r>
            <a:endParaRPr lang="fr-FR" dirty="0"/>
          </a:p>
        </p:txBody>
      </p:sp>
      <p:pic>
        <p:nvPicPr>
          <p:cNvPr id="5" name="Image 4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5333" y="3595895"/>
            <a:ext cx="1447800" cy="5969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0442D50-2C4E-A048-A909-302B4C602351}"/>
              </a:ext>
            </a:extLst>
          </p:cNvPr>
          <p:cNvSpPr txBox="1"/>
          <p:nvPr/>
        </p:nvSpPr>
        <p:spPr>
          <a:xfrm>
            <a:off x="279698" y="2949564"/>
            <a:ext cx="686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Le Framework Django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162AEC3-6AC3-994D-823C-BE3B7C610428}"/>
              </a:ext>
            </a:extLst>
          </p:cNvPr>
          <p:cNvSpPr txBox="1"/>
          <p:nvPr/>
        </p:nvSpPr>
        <p:spPr>
          <a:xfrm>
            <a:off x="279698" y="3779258"/>
            <a:ext cx="8369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Framework = outils et guides d’écritures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Pour Python, pour le web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Permet de créer une « application web » complète et puissante</a:t>
            </a:r>
          </a:p>
        </p:txBody>
      </p:sp>
      <p:pic>
        <p:nvPicPr>
          <p:cNvPr id="15" name="Image 14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5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2" grpId="0"/>
      <p:bldP spid="10" grpId="0"/>
      <p:bldP spid="1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2694</Words>
  <Application>Microsoft Macintosh PowerPoint</Application>
  <PresentationFormat>Grand écran</PresentationFormat>
  <Paragraphs>500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Thème Office</vt:lpstr>
      <vt:lpstr>Borgia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P.</dc:creator>
  <cp:lastModifiedBy>Alexandre P.</cp:lastModifiedBy>
  <cp:revision>480</cp:revision>
  <dcterms:created xsi:type="dcterms:W3CDTF">2019-07-03T17:06:52Z</dcterms:created>
  <dcterms:modified xsi:type="dcterms:W3CDTF">2019-07-06T12:14:10Z</dcterms:modified>
</cp:coreProperties>
</file>