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>
        <p:scale>
          <a:sx n="93" d="100"/>
          <a:sy n="93" d="100"/>
        </p:scale>
        <p:origin x="1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borgia-app/Borgia/blob/master/borgia/urls.py" TargetMode="External"/><Relationship Id="rId4" Type="http://schemas.openxmlformats.org/officeDocument/2006/relationships/hyperlink" Target="https://google.com/?search=blablabla&amp;lang=f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r.wikipedia.org/wiki/Python_(langage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2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3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.png"/><Relationship Id="rId4" Type="http://schemas.openxmlformats.org/officeDocument/2006/relationships/hyperlink" Target="http://sametmax.com/le-pep8-en-resum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djangoproject.com/en/2.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+mn-lt"/>
              </a:rPr>
              <a:t>Introduction - 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1 – Python, Django, HTML JINJA, CSS, JS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E3A8F6B-809A-4A47-84DB-8C5365A4AB44}"/>
              </a:ext>
            </a:extLst>
          </p:cNvPr>
          <p:cNvSpPr/>
          <p:nvPr/>
        </p:nvSpPr>
        <p:spPr>
          <a:xfrm>
            <a:off x="1648690" y="2073934"/>
            <a:ext cx="8727059" cy="43961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fonctionnement </a:t>
            </a:r>
            <a:r>
              <a:rPr lang="fr-FR" sz="3600" b="1" dirty="0"/>
              <a:t>MVC</a:t>
            </a:r>
          </a:p>
          <a:p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fr-FR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Controller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9FA7E4-7EC4-0B40-89F1-825F15CAF7EC}"/>
              </a:ext>
            </a:extLst>
          </p:cNvPr>
          <p:cNvSpPr/>
          <p:nvPr/>
        </p:nvSpPr>
        <p:spPr>
          <a:xfrm>
            <a:off x="1816250" y="4019773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EE9748-34B2-174C-96C3-C4F1EB5E4B8D}"/>
              </a:ext>
            </a:extLst>
          </p:cNvPr>
          <p:cNvSpPr/>
          <p:nvPr/>
        </p:nvSpPr>
        <p:spPr>
          <a:xfrm>
            <a:off x="4469354" y="2362899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Models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models.py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1EFAA38-5638-7D48-B9ED-84BC39CBBCF0}"/>
              </a:ext>
            </a:extLst>
          </p:cNvPr>
          <p:cNvSpPr/>
          <p:nvPr/>
        </p:nvSpPr>
        <p:spPr>
          <a:xfrm>
            <a:off x="4469354" y="5655140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Forms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forms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DD0CAF1-5034-B04E-BF81-4F1996CCE34E}"/>
              </a:ext>
            </a:extLst>
          </p:cNvPr>
          <p:cNvSpPr/>
          <p:nvPr/>
        </p:nvSpPr>
        <p:spPr>
          <a:xfrm>
            <a:off x="4568414" y="4012604"/>
            <a:ext cx="188707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DF409F1-E939-6547-8316-D1AF01124D62}"/>
              </a:ext>
            </a:extLst>
          </p:cNvPr>
          <p:cNvSpPr/>
          <p:nvPr/>
        </p:nvSpPr>
        <p:spPr>
          <a:xfrm>
            <a:off x="7936453" y="3896039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Template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Dossiers </a:t>
            </a:r>
            <a:r>
              <a:rPr lang="fr-FR" i="1" dirty="0" err="1">
                <a:solidFill>
                  <a:srgbClr val="FF0000"/>
                </a:solidFill>
              </a:rPr>
              <a:t>templates</a:t>
            </a:r>
            <a:endParaRPr lang="fr-FR" i="1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.html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17464C7-4A3A-D844-A676-CC58F4BD0215}"/>
              </a:ext>
            </a:extLst>
          </p:cNvPr>
          <p:cNvSpPr/>
          <p:nvPr/>
        </p:nvSpPr>
        <p:spPr>
          <a:xfrm>
            <a:off x="8064649" y="2362899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Styles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css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CD3B67-8999-4A4E-99E2-DE8AFCE80EA9}"/>
              </a:ext>
            </a:extLst>
          </p:cNvPr>
          <p:cNvSpPr/>
          <p:nvPr/>
        </p:nvSpPr>
        <p:spPr>
          <a:xfrm>
            <a:off x="8064649" y="5655140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Scripts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js</a:t>
            </a:r>
            <a:endParaRPr lang="fr-FR" i="1" dirty="0">
              <a:solidFill>
                <a:srgbClr val="00B05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A8EA2C-9DCA-3045-B992-7670A05022B1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3505200" y="4335769"/>
            <a:ext cx="1063214" cy="7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40DD944-B191-934D-B047-0321718EDD3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455484" y="4335769"/>
            <a:ext cx="148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E0CCF31-4ABC-9745-8665-21D0A50F3E43}"/>
              </a:ext>
            </a:extLst>
          </p:cNvPr>
          <p:cNvCxnSpPr>
            <a:cxnSpLocks/>
          </p:cNvCxnSpPr>
          <p:nvPr/>
        </p:nvCxnSpPr>
        <p:spPr>
          <a:xfrm flipV="1">
            <a:off x="5199977" y="3009229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E8A6520-07AB-334D-87E2-B96CB2E6378D}"/>
              </a:ext>
            </a:extLst>
          </p:cNvPr>
          <p:cNvCxnSpPr>
            <a:cxnSpLocks/>
          </p:cNvCxnSpPr>
          <p:nvPr/>
        </p:nvCxnSpPr>
        <p:spPr>
          <a:xfrm>
            <a:off x="5791648" y="301281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BFDC368-0FC8-474C-BA36-74D79BE5EA5D}"/>
              </a:ext>
            </a:extLst>
          </p:cNvPr>
          <p:cNvCxnSpPr>
            <a:cxnSpLocks/>
          </p:cNvCxnSpPr>
          <p:nvPr/>
        </p:nvCxnSpPr>
        <p:spPr>
          <a:xfrm flipV="1">
            <a:off x="5784924" y="4658934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98D53BD-0916-A047-AE5E-E48989504F48}"/>
              </a:ext>
            </a:extLst>
          </p:cNvPr>
          <p:cNvCxnSpPr>
            <a:cxnSpLocks/>
          </p:cNvCxnSpPr>
          <p:nvPr/>
        </p:nvCxnSpPr>
        <p:spPr>
          <a:xfrm>
            <a:off x="5199977" y="466610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406525-2ACF-8748-8ADA-B376F5870959}"/>
              </a:ext>
            </a:extLst>
          </p:cNvPr>
          <p:cNvCxnSpPr>
            <a:cxnSpLocks/>
          </p:cNvCxnSpPr>
          <p:nvPr/>
        </p:nvCxnSpPr>
        <p:spPr>
          <a:xfrm flipV="1">
            <a:off x="8690385" y="3009230"/>
            <a:ext cx="0" cy="88680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A0286FC-1088-3F4F-8ABD-B37329871F6E}"/>
              </a:ext>
            </a:extLst>
          </p:cNvPr>
          <p:cNvCxnSpPr>
            <a:cxnSpLocks/>
          </p:cNvCxnSpPr>
          <p:nvPr/>
        </p:nvCxnSpPr>
        <p:spPr>
          <a:xfrm>
            <a:off x="9282056" y="3012813"/>
            <a:ext cx="0" cy="88322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12B8014-2D1E-7F4A-8B33-DBD721278038}"/>
              </a:ext>
            </a:extLst>
          </p:cNvPr>
          <p:cNvCxnSpPr>
            <a:cxnSpLocks/>
          </p:cNvCxnSpPr>
          <p:nvPr/>
        </p:nvCxnSpPr>
        <p:spPr>
          <a:xfrm flipV="1">
            <a:off x="9275332" y="4775498"/>
            <a:ext cx="6724" cy="88681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589BD0-59DD-A840-888B-ED84E3A2CBB4}"/>
              </a:ext>
            </a:extLst>
          </p:cNvPr>
          <p:cNvCxnSpPr>
            <a:cxnSpLocks/>
          </p:cNvCxnSpPr>
          <p:nvPr/>
        </p:nvCxnSpPr>
        <p:spPr>
          <a:xfrm>
            <a:off x="8690385" y="4775498"/>
            <a:ext cx="0" cy="88681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4A276BC-EB3C-BC48-86DD-EE28713D4FE1}"/>
              </a:ext>
            </a:extLst>
          </p:cNvPr>
          <p:cNvSpPr txBox="1"/>
          <p:nvPr/>
        </p:nvSpPr>
        <p:spPr>
          <a:xfrm>
            <a:off x="3561131" y="396869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Redirige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6791B9C-388B-3D44-B2E6-7077BA704CB8}"/>
              </a:ext>
            </a:extLst>
          </p:cNvPr>
          <p:cNvSpPr txBox="1"/>
          <p:nvPr/>
        </p:nvSpPr>
        <p:spPr>
          <a:xfrm>
            <a:off x="6719942" y="3966436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Construit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4D2D4C3-EF43-3247-827F-8DF151D7FA57}"/>
              </a:ext>
            </a:extLst>
          </p:cNvPr>
          <p:cNvSpPr txBox="1"/>
          <p:nvPr/>
        </p:nvSpPr>
        <p:spPr>
          <a:xfrm>
            <a:off x="10517453" y="4428608"/>
            <a:ext cx="99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51EF30F-3884-3B43-BC66-E9D85E554736}"/>
              </a:ext>
            </a:extLst>
          </p:cNvPr>
          <p:cNvSpPr txBox="1"/>
          <p:nvPr/>
        </p:nvSpPr>
        <p:spPr>
          <a:xfrm>
            <a:off x="373186" y="435817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5CB685E-1EEC-8F4A-80F0-A245405337CC}"/>
              </a:ext>
            </a:extLst>
          </p:cNvPr>
          <p:cNvSpPr txBox="1"/>
          <p:nvPr/>
        </p:nvSpPr>
        <p:spPr>
          <a:xfrm>
            <a:off x="7851337" y="32715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Stylise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FCF23C-B1E3-5C49-A527-ACD8B7022858}"/>
              </a:ext>
            </a:extLst>
          </p:cNvPr>
          <p:cNvSpPr txBox="1"/>
          <p:nvPr/>
        </p:nvSpPr>
        <p:spPr>
          <a:xfrm>
            <a:off x="7594301" y="50159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Dynamise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A287A0F-2970-DE4E-B7CE-3CC15BB238BC}"/>
              </a:ext>
            </a:extLst>
          </p:cNvPr>
          <p:cNvSpPr txBox="1"/>
          <p:nvPr/>
        </p:nvSpPr>
        <p:spPr>
          <a:xfrm>
            <a:off x="3822874" y="3182174"/>
            <a:ext cx="138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Gère les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BB4BF1C-7ED6-394C-90F0-D95F432435E7}"/>
              </a:ext>
            </a:extLst>
          </p:cNvPr>
          <p:cNvSpPr txBox="1"/>
          <p:nvPr/>
        </p:nvSpPr>
        <p:spPr>
          <a:xfrm>
            <a:off x="3732400" y="4788406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Construit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formulaire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A2D86C8-E8CD-AD40-BDFC-34C54B92F9C1}"/>
              </a:ext>
            </a:extLst>
          </p:cNvPr>
          <p:cNvSpPr/>
          <p:nvPr/>
        </p:nvSpPr>
        <p:spPr>
          <a:xfrm>
            <a:off x="105061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28340E2-1CD1-BB4C-B8D2-1570F9156C5E}"/>
              </a:ext>
            </a:extLst>
          </p:cNvPr>
          <p:cNvSpPr/>
          <p:nvPr/>
        </p:nvSpPr>
        <p:spPr>
          <a:xfrm>
            <a:off x="10657070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63" name="Connecteur en angle 62">
            <a:extLst>
              <a:ext uri="{FF2B5EF4-FFF2-40B4-BE49-F238E27FC236}">
                <a16:creationId xmlns:a16="http://schemas.microsoft.com/office/drawing/2014/main" id="{5DE7918E-DC01-7A44-B9B9-E4B929F96922}"/>
              </a:ext>
            </a:extLst>
          </p:cNvPr>
          <p:cNvCxnSpPr>
            <a:stCxn id="59" idx="2"/>
            <a:endCxn id="4" idx="1"/>
          </p:cNvCxnSpPr>
          <p:nvPr/>
        </p:nvCxnSpPr>
        <p:spPr>
          <a:xfrm rot="16200000" flipH="1">
            <a:off x="1094674" y="3621361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B4BC024B-71A1-D245-8724-F7FDEA3B8CEC}"/>
              </a:ext>
            </a:extLst>
          </p:cNvPr>
          <p:cNvCxnSpPr>
            <a:cxnSpLocks/>
            <a:stCxn id="25" idx="3"/>
            <a:endCxn id="61" idx="2"/>
          </p:cNvCxnSpPr>
          <p:nvPr/>
        </p:nvCxnSpPr>
        <p:spPr>
          <a:xfrm flipV="1">
            <a:off x="10079915" y="3896039"/>
            <a:ext cx="1292090" cy="4397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6ED9AAC-0546-4746-B04C-19D323916BDC}"/>
              </a:ext>
            </a:extLst>
          </p:cNvPr>
          <p:cNvSpPr txBox="1"/>
          <p:nvPr/>
        </p:nvSpPr>
        <p:spPr>
          <a:xfrm>
            <a:off x="1709374" y="2114717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Serveur Django</a:t>
            </a:r>
          </a:p>
        </p:txBody>
      </p:sp>
    </p:spTree>
    <p:extLst>
      <p:ext uri="{BB962C8B-B14F-4D97-AF65-F5344CB8AC3E}">
        <p14:creationId xmlns:p14="http://schemas.microsoft.com/office/powerpoint/2010/main" val="119041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urls</a:t>
            </a:r>
            <a:r>
              <a:rPr lang="fr-FR" sz="3600" dirty="0"/>
              <a:t> qui redirigent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467EBB-3FD8-9E4B-8A6D-5CD490A7C6CE}"/>
              </a:ext>
            </a:extLst>
          </p:cNvPr>
          <p:cNvSpPr txBox="1"/>
          <p:nvPr/>
        </p:nvSpPr>
        <p:spPr>
          <a:xfrm>
            <a:off x="279698" y="1603711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Traitent les demandes des clients en premier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En fonction de l’url et du type, décide quelle vue doit travailler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urls.py</a:t>
            </a:r>
            <a:r>
              <a:rPr lang="fr-FR" sz="2000" dirty="0"/>
              <a:t> » dans chaque applications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0C4AD7-8B09-DC40-8E7C-ABB7C8E85109}"/>
              </a:ext>
            </a:extLst>
          </p:cNvPr>
          <p:cNvSpPr txBox="1"/>
          <p:nvPr/>
        </p:nvSpPr>
        <p:spPr>
          <a:xfrm>
            <a:off x="279698" y="4537273"/>
            <a:ext cx="8369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Point sur les requêtes HTTP</a:t>
            </a:r>
          </a:p>
          <a:p>
            <a:endParaRPr lang="fr-FR" sz="2000" b="1" dirty="0"/>
          </a:p>
          <a:p>
            <a:r>
              <a:rPr lang="fr-FR" sz="2000" dirty="0"/>
              <a:t>Types : GET, POST, DELETE, OPTION,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GET : demande d’affichage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POST : demande de traitement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F132D-F516-5C4D-935C-2807EE539BC4}"/>
              </a:ext>
            </a:extLst>
          </p:cNvPr>
          <p:cNvSpPr txBox="1"/>
          <p:nvPr/>
        </p:nvSpPr>
        <p:spPr>
          <a:xfrm>
            <a:off x="6096000" y="4537273"/>
            <a:ext cx="8369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Paramètres envoyés :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GET : directement dans l’url </a:t>
            </a:r>
          </a:p>
          <a:p>
            <a:pPr lvl="1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https://google.com?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search=blablabla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lang=fr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/>
              <a:t>POST : dans le corps (body) de la requête</a:t>
            </a:r>
          </a:p>
          <a:p>
            <a:pPr lvl="1"/>
            <a:r>
              <a:rPr lang="fr-FR" sz="2000" dirty="0"/>
              <a:t>Plusieurs formats possibles : x-</a:t>
            </a:r>
            <a:r>
              <a:rPr lang="fr-FR" sz="2000" dirty="0" err="1"/>
              <a:t>form</a:t>
            </a:r>
            <a:r>
              <a:rPr lang="fr-FR" sz="2000" dirty="0"/>
              <a:t>-data, </a:t>
            </a:r>
            <a:r>
              <a:rPr lang="fr-FR" sz="2000" dirty="0" err="1"/>
              <a:t>json</a:t>
            </a:r>
            <a:r>
              <a:rPr lang="fr-FR" sz="2000" dirty="0"/>
              <a:t>, …</a:t>
            </a:r>
          </a:p>
          <a:p>
            <a:pPr marL="342900" indent="-342900">
              <a:buFontTx/>
              <a:buChar char="-"/>
            </a:pPr>
            <a:endParaRPr lang="fr-FR" sz="2000" b="1" dirty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9913A-A5F3-1B41-BA17-21D392B9D99B}"/>
              </a:ext>
            </a:extLst>
          </p:cNvPr>
          <p:cNvSpPr/>
          <p:nvPr/>
        </p:nvSpPr>
        <p:spPr>
          <a:xfrm>
            <a:off x="8053892" y="3176799"/>
            <a:ext cx="385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https://github.com/borgia-app/Borgia/blob/master/borgia/urls.py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653B6CF-9376-4A4F-AD46-A2CCEE459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98" y="2870977"/>
            <a:ext cx="7487323" cy="13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vues</a:t>
            </a:r>
            <a:r>
              <a:rPr lang="fr-FR" sz="3600" dirty="0"/>
              <a:t> qui traitent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modèles</a:t>
            </a:r>
            <a:r>
              <a:rPr lang="fr-FR" sz="3600" dirty="0"/>
              <a:t> qui stockent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templates</a:t>
            </a:r>
            <a:r>
              <a:rPr lang="fr-FR" sz="3600" dirty="0"/>
              <a:t> qui affichent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4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Un </a:t>
            </a:r>
            <a:r>
              <a:rPr lang="fr-FR" sz="3600" b="1" dirty="0"/>
              <a:t>exemple</a:t>
            </a:r>
            <a:r>
              <a:rPr lang="fr-FR" sz="3600" dirty="0"/>
              <a:t> concret</a:t>
            </a:r>
          </a:p>
          <a:p>
            <a:r>
              <a:rPr lang="fr-FR" sz="3600" dirty="0"/>
              <a:t>Création d’un utilisateur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Backend</a:t>
            </a:r>
            <a:r>
              <a:rPr lang="fr-FR" sz="3600" dirty="0"/>
              <a:t> vs </a:t>
            </a:r>
            <a:r>
              <a:rPr lang="fr-FR" sz="3600" b="1" dirty="0" err="1"/>
              <a:t>frontend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HTML Jinja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0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CSS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Javascript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271" y="1367966"/>
            <a:ext cx="1447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279698" y="1755406"/>
            <a:ext cx="115752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Langage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Orienté Objet (POO) mais pas obligatoire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Typage dynamique mais fort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Syntaxe par indentation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Fortement soutenu et vérifié par la communauté et la Python Software </a:t>
            </a:r>
            <a:r>
              <a:rPr lang="fr-FR" sz="2000" dirty="0" err="1"/>
              <a:t>Foundation</a:t>
            </a:r>
            <a:r>
              <a:rPr lang="fr-FR" sz="2000" dirty="0"/>
              <a:t> et guidé par les PEP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2 versions majeures tenues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Calculs complexes (sciences),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Algorithmes, intelligence artificielle,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Rendus de graphiques (en sciences aussi),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Mais pas le web initialement !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718A88-34D0-7C4C-986E-96E2113A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4862" y="672341"/>
            <a:ext cx="866548" cy="7967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4A69930-D07B-F045-9C3E-0A8403A31B49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https://fr.wikipedia.org/wiki/Python_(langage)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7ADD5-D5FB-8442-A081-E25AB6E4A863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https://www.python.org/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Langage interprété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550933-B3A6-3244-869F-81704BE7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68849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59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Python,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Lecture ligne par ligne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Utilisation possible de stop points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détectés uniquement si exécutées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Multi plateforme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E50677-DAAD-D944-BCBB-D75E4825E69A}"/>
              </a:ext>
            </a:extLst>
          </p:cNvPr>
          <p:cNvSpPr txBox="1"/>
          <p:nvPr/>
        </p:nvSpPr>
        <p:spPr>
          <a:xfrm>
            <a:off x="6831692" y="1603710"/>
            <a:ext cx="502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C++, compilé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Etude du code en amont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Optimisation directe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77BC30F-C375-AF4C-9FD6-790F8CDAB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74" y="3191983"/>
            <a:ext cx="4156808" cy="33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01E0A7F-3D4F-D14A-97E1-7463072E6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692" y="851558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Orienté objet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de classe</a:t>
            </a:r>
          </a:p>
          <a:p>
            <a:r>
              <a:rPr lang="fr-FR" sz="2000" dirty="0"/>
              <a:t>Héritage entre les classes</a:t>
            </a:r>
          </a:p>
          <a:p>
            <a:endParaRPr lang="fr-FR" sz="2000" dirty="0"/>
          </a:p>
          <a:p>
            <a:r>
              <a:rPr lang="fr-FR" sz="2000" dirty="0"/>
              <a:t>Similaire à ce qui se fait en C++, Java ou </a:t>
            </a:r>
            <a:r>
              <a:rPr lang="fr-FR" sz="2000" dirty="0" err="1"/>
              <a:t>Javascript</a:t>
            </a:r>
            <a:r>
              <a:rPr lang="fr-FR" sz="2000" dirty="0"/>
              <a:t> (</a:t>
            </a:r>
            <a:r>
              <a:rPr lang="fr-FR" sz="2000" dirty="0" err="1"/>
              <a:t>Node</a:t>
            </a:r>
            <a:r>
              <a:rPr lang="fr-FR" sz="2000" dirty="0"/>
              <a:t>)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505BD2-47B0-6449-8431-782BEF0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98972"/>
            <a:ext cx="7116142" cy="233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6ED3690-8BD7-D345-9AD6-5122E552B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692" y="851558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Typage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735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Dynamique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déclaration de variable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Ni de type</a:t>
            </a:r>
          </a:p>
          <a:p>
            <a:r>
              <a:rPr lang="fr-FR" sz="2000" dirty="0"/>
              <a:t>	(hors exception « constante »)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Re-affectation</a:t>
            </a:r>
            <a:r>
              <a:rPr lang="fr-FR" sz="2000" dirty="0"/>
              <a:t> à la volée</a:t>
            </a:r>
          </a:p>
          <a:p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3E6400-97CA-374E-BAC6-60BC72030CEB}"/>
              </a:ext>
            </a:extLst>
          </p:cNvPr>
          <p:cNvSpPr txBox="1"/>
          <p:nvPr/>
        </p:nvSpPr>
        <p:spPr>
          <a:xfrm>
            <a:off x="279699" y="423348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… Mais fort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Vérifications des types lors de l’interprétation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changement de type non voulus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mélange n’importe comment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3B2BB1-00E7-824C-9831-B5664DB9F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648" y="2098905"/>
            <a:ext cx="6734960" cy="83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B301BC-75B7-894D-AB64-25FDCB461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07" y="4359480"/>
            <a:ext cx="5511501" cy="119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68D883-F280-1043-A323-A4DBDE72A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692" y="851558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Syntaxe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5637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 .</a:t>
            </a:r>
            <a:r>
              <a:rPr lang="fr-FR" sz="2000" dirty="0" err="1"/>
              <a:t>py</a:t>
            </a: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Indentation indispensable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{ - } ou de ( - ) partout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Fonctions « </a:t>
            </a:r>
            <a:r>
              <a:rPr lang="fr-FR" sz="2000" dirty="0" err="1"/>
              <a:t>def</a:t>
            </a:r>
            <a:r>
              <a:rPr lang="fr-FR" sz="2000" dirty="0"/>
              <a:t>  …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Classes « class …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Liste « [a, b]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Dictionnaire « {  `k1`: v1, `k2`: v2 }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… 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Commentaire simple « # … »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Docstring</a:t>
            </a:r>
            <a:r>
              <a:rPr lang="fr-FR" sz="2000" dirty="0"/>
              <a:t> (</a:t>
            </a:r>
            <a:r>
              <a:rPr lang="fr-FR" sz="2000" dirty="0" err="1"/>
              <a:t>multiligne</a:t>
            </a:r>
            <a:r>
              <a:rPr lang="fr-FR" sz="2000" dirty="0"/>
              <a:t>) « ’’’ … ‘’’ »</a:t>
            </a:r>
          </a:p>
          <a:p>
            <a:endParaRPr lang="fr-FR" sz="2000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BB0AD3-F41F-2C40-837B-646A8EBA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28" y="3429000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663DC3-CB81-8947-9927-3810861F8015}"/>
              </a:ext>
            </a:extLst>
          </p:cNvPr>
          <p:cNvSpPr/>
          <p:nvPr/>
        </p:nvSpPr>
        <p:spPr>
          <a:xfrm>
            <a:off x="6174889" y="3396726"/>
            <a:ext cx="4034118" cy="637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2AB627E-E226-4F41-89A1-9FC0438437B5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H="1" flipV="1">
            <a:off x="7639226" y="2517118"/>
            <a:ext cx="552722" cy="879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766A19C-1346-B242-9016-11FF48AA2FD9}"/>
              </a:ext>
            </a:extLst>
          </p:cNvPr>
          <p:cNvSpPr txBox="1"/>
          <p:nvPr/>
        </p:nvSpPr>
        <p:spPr>
          <a:xfrm>
            <a:off x="6226884" y="2147786"/>
            <a:ext cx="28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Importations des ressources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72C1A-9D8C-554B-89E2-2A9CD9F8A519}"/>
              </a:ext>
            </a:extLst>
          </p:cNvPr>
          <p:cNvSpPr/>
          <p:nvPr/>
        </p:nvSpPr>
        <p:spPr>
          <a:xfrm>
            <a:off x="6565749" y="4704979"/>
            <a:ext cx="5117055" cy="1141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7BAF29E-FFF3-B24A-A003-264D477482D3}"/>
              </a:ext>
            </a:extLst>
          </p:cNvPr>
          <p:cNvCxnSpPr>
            <a:cxnSpLocks/>
          </p:cNvCxnSpPr>
          <p:nvPr/>
        </p:nvCxnSpPr>
        <p:spPr>
          <a:xfrm flipH="1" flipV="1">
            <a:off x="10854771" y="2886451"/>
            <a:ext cx="51995" cy="18185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4301D6F-6FE5-3A45-AAF2-3224F8D3F5AE}"/>
              </a:ext>
            </a:extLst>
          </p:cNvPr>
          <p:cNvSpPr txBox="1"/>
          <p:nvPr/>
        </p:nvSpPr>
        <p:spPr>
          <a:xfrm>
            <a:off x="10223006" y="2499441"/>
            <a:ext cx="11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Docstring</a:t>
            </a:r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C698645-9042-8243-B1D4-E78CA1D43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692" y="851558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56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 Software </a:t>
            </a:r>
            <a:r>
              <a:rPr lang="fr-FR" sz="3600" dirty="0" err="1"/>
              <a:t>Foundation</a:t>
            </a:r>
            <a:endParaRPr lang="fr-FR" sz="3600" dirty="0"/>
          </a:p>
          <a:p>
            <a:r>
              <a:rPr lang="fr-FR" sz="3600" dirty="0"/>
              <a:t>PEP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2227656"/>
            <a:ext cx="8369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Fondation open source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Peu de  « </a:t>
            </a:r>
            <a:r>
              <a:rPr lang="fr-FR" sz="2000" dirty="0" err="1"/>
              <a:t>builtins</a:t>
            </a:r>
            <a:r>
              <a:rPr lang="fr-FR" sz="2000" dirty="0"/>
              <a:t> » et ceux maintenus sont de qualité et cohérents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Guides du langage : PEP</a:t>
            </a:r>
          </a:p>
          <a:p>
            <a:endParaRPr lang="fr-FR" sz="2000" dirty="0"/>
          </a:p>
          <a:p>
            <a:pPr lvl="1"/>
            <a:r>
              <a:rPr lang="fr-FR" sz="2000" dirty="0"/>
              <a:t>	Exemple du PEP8 : guide d’écriture de code en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C2B5-E8D3-0549-BA27-D52DB3F1E1B0}"/>
              </a:ext>
            </a:extLst>
          </p:cNvPr>
          <p:cNvSpPr/>
          <p:nvPr/>
        </p:nvSpPr>
        <p:spPr>
          <a:xfrm>
            <a:off x="1232554" y="4474425"/>
            <a:ext cx="4218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http://sametmax.com/le-pep8-en-resume/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692" y="851558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 versions majeures qui cohabitent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3694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Python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Depuis 2000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Plébiscitée jusqu’en 2016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Encore mis à jour : 2.7.16 </a:t>
            </a:r>
            <a:r>
              <a:rPr lang="fr-FR" sz="2000" dirty="0" err="1"/>
              <a:t>released</a:t>
            </a:r>
            <a:r>
              <a:rPr lang="fr-FR" sz="2000" dirty="0"/>
              <a:t> en mars 2019</a:t>
            </a:r>
          </a:p>
          <a:p>
            <a:pPr lvl="1"/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/>
              <a:t>Python 3</a:t>
            </a:r>
            <a:r>
              <a:rPr lang="fr-FR" sz="2000" dirty="0"/>
              <a:t> depuis 2008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Plus de soucis d’encodage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Tri dans les </a:t>
            </a:r>
            <a:r>
              <a:rPr lang="fr-FR" sz="2000" dirty="0" err="1"/>
              <a:t>builtins</a:t>
            </a: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Diverses mises à jour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/>
              <a:t>Mais !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Entre 2008 et 2019, ambiguïté quant à la version à utiliser …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La faute à la non compatibilité 3 /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Enfin, fin 2018 : annonce de la fin du support version 2 en ... 2020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/>
              <a:t>Borgia </a:t>
            </a:r>
            <a:r>
              <a:rPr lang="fr-FR" sz="2000" b="1" dirty="0">
                <a:sym typeface="Wingdings" pitchFamily="2" charset="2"/>
              </a:rPr>
              <a:t> Python 3 (3.5 et plus)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8177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Python, pas pour le web ?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Python fait tout, mais pas tout simplement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3046213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333" y="3595895"/>
            <a:ext cx="1447800" cy="596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442D50-2C4E-A048-A909-302B4C602351}"/>
              </a:ext>
            </a:extLst>
          </p:cNvPr>
          <p:cNvSpPr txBox="1"/>
          <p:nvPr/>
        </p:nvSpPr>
        <p:spPr>
          <a:xfrm>
            <a:off x="279698" y="2949564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Framework Django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62AEC3-6AC3-994D-823C-BE3B7C610428}"/>
              </a:ext>
            </a:extLst>
          </p:cNvPr>
          <p:cNvSpPr txBox="1"/>
          <p:nvPr/>
        </p:nvSpPr>
        <p:spPr>
          <a:xfrm>
            <a:off x="279698" y="3779258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Framework = outils et guides d’écritures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Pour Python, pour le web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Permet de créer un « serveur web » complet et puissant</a:t>
            </a:r>
          </a:p>
        </p:txBody>
      </p:sp>
    </p:spTree>
    <p:extLst>
      <p:ext uri="{BB962C8B-B14F-4D97-AF65-F5344CB8AC3E}">
        <p14:creationId xmlns:p14="http://schemas.microsoft.com/office/powerpoint/2010/main" val="3312851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1051</Words>
  <Application>Microsoft Macintosh PowerPoint</Application>
  <PresentationFormat>Grand écran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Introduction - 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122</cp:revision>
  <dcterms:created xsi:type="dcterms:W3CDTF">2019-07-03T17:06:52Z</dcterms:created>
  <dcterms:modified xsi:type="dcterms:W3CDTF">2019-07-04T05:51:21Z</dcterms:modified>
</cp:coreProperties>
</file>