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279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12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SVM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 mentioned, SVM can also be used to train regression models</a:t>
            </a:r>
          </a:p>
          <a:p>
            <a:pPr marL="533400" indent="-457200"/>
            <a:r>
              <a:rPr lang="en-US" dirty="0"/>
              <a:t>Instead of limiting the number of  instances between the support vectors, we want as many instances as possible in between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AA6E-8A46-369F-547D-07E963CA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86200"/>
            <a:ext cx="6315075" cy="27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SVM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width between the support vectors is controlled by the hyper parameter ε</a:t>
            </a:r>
          </a:p>
          <a:p>
            <a:pPr marL="533400" indent="-457200"/>
            <a:r>
              <a:rPr lang="en-US" dirty="0"/>
              <a:t>With regression, adding new instances will not affect our model’s performance, so the model is considered </a:t>
            </a:r>
            <a:r>
              <a:rPr lang="el-GR" dirty="0"/>
              <a:t>ε</a:t>
            </a:r>
            <a:r>
              <a:rPr lang="en-US" dirty="0"/>
              <a:t>-insensitive</a:t>
            </a:r>
          </a:p>
          <a:p>
            <a:pPr marL="533400" indent="-457200"/>
            <a:r>
              <a:rPr lang="en-US" dirty="0"/>
              <a:t>Just as was the case with classification, if a linear model doesn’t fit your data, you can use a kernel to try and address this issue </a:t>
            </a:r>
          </a:p>
          <a:p>
            <a:pPr marL="533400" indent="-457200"/>
            <a:r>
              <a:rPr lang="en-US" dirty="0"/>
              <a:t> However, remember using a kernel like RFB will introduce more complexity to your model and require more computation time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Scaling with SVM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SVM models are very sensitive to feature scaling, without scaling you will notice a big difference in the quality of your models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0424-7D8C-06FB-A6AA-54B331B8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42900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Sklearn</a:t>
            </a:r>
            <a:r>
              <a:rPr lang="en-US" dirty="0"/>
              <a:t> SVM Classes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several classes you can use to train SVM models</a:t>
            </a:r>
          </a:p>
          <a:p>
            <a:pPr marL="533400" indent="-457200"/>
            <a:r>
              <a:rPr lang="en-US" dirty="0"/>
              <a:t>For linear SVM models you can use: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sklearn.svm.SVC</a:t>
            </a:r>
            <a:r>
              <a:rPr lang="en-US" dirty="0"/>
              <a:t> (good for smaller datasets)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sklearn.svm.LinearSVC</a:t>
            </a:r>
            <a:r>
              <a:rPr lang="en-US" dirty="0"/>
              <a:t> (scales better for larger datasets)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sklearn.linear_model.SGDClassifier</a:t>
            </a:r>
            <a:r>
              <a:rPr lang="en-US" dirty="0"/>
              <a:t> (Also very good for larger datasets) </a:t>
            </a:r>
          </a:p>
          <a:p>
            <a:r>
              <a:rPr lang="en-US" dirty="0"/>
              <a:t>If you want to train a Nonlinear SVM model, it easiest to add the kernel you need with the ‘kernel’ hyperparameter with SVC </a:t>
            </a:r>
          </a:p>
          <a:p>
            <a:r>
              <a:rPr lang="en-US" dirty="0"/>
              <a:t>As you may have guessed SVM classification only works with binary classification, to train a multi-class model you will need to use One Vs. One  approach we discussed before </a:t>
            </a:r>
          </a:p>
        </p:txBody>
      </p:sp>
    </p:spTree>
    <p:extLst>
      <p:ext uri="{BB962C8B-B14F-4D97-AF65-F5344CB8AC3E}">
        <p14:creationId xmlns:p14="http://schemas.microsoft.com/office/powerpoint/2010/main" val="32253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Sklearn</a:t>
            </a:r>
            <a:r>
              <a:rPr lang="en-US" dirty="0"/>
              <a:t> SVM Classes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For regression SVM models using the class: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sklearn.svm.SVR</a:t>
            </a:r>
            <a:r>
              <a:rPr lang="en-US" dirty="0"/>
              <a:t>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sklearn.svm.LinearSVR</a:t>
            </a: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sklearn.linear_model.SGDRegressor</a:t>
            </a:r>
            <a:endParaRPr lang="en-US" dirty="0"/>
          </a:p>
          <a:p>
            <a:pPr marL="533400" indent="-457200"/>
            <a:r>
              <a:rPr lang="en-US" dirty="0"/>
              <a:t>As a find note, we have really only scratched the surface on how SVM models work</a:t>
            </a:r>
          </a:p>
          <a:p>
            <a:pPr marL="533400" indent="-457200"/>
            <a:r>
              <a:rPr lang="en-US" dirty="0"/>
              <a:t>There is still a significant amount of work being done under the hood to train these models </a:t>
            </a:r>
          </a:p>
          <a:p>
            <a:pPr marL="533400" indent="-457200"/>
            <a:r>
              <a:rPr lang="en-US" dirty="0"/>
              <a:t>That said, this should give you all the information you need to work with SVM models </a:t>
            </a:r>
          </a:p>
        </p:txBody>
      </p:sp>
    </p:spTree>
    <p:extLst>
      <p:ext uri="{BB962C8B-B14F-4D97-AF65-F5344CB8AC3E}">
        <p14:creationId xmlns:p14="http://schemas.microsoft.com/office/powerpoint/2010/main" val="9836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this class we have focused on problems and datasets where we have information on the outcome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In regression, we have data that contains known values, like those we want to predict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In classification, we have data that fits a known group and try and classify new samples to those groups </a:t>
            </a:r>
          </a:p>
          <a:p>
            <a:r>
              <a:rPr lang="en-US" dirty="0"/>
              <a:t>Having the labels allows us to create powerful models, but in reality, there will be more cases where our data will not have a target label </a:t>
            </a:r>
          </a:p>
          <a:p>
            <a:r>
              <a:rPr lang="en-US" dirty="0"/>
              <a:t>In these cases, we must make use of a different approach for training models, known as unsupervised learning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the greater scheme of things, having effective unsupervised learning models is probably the end goal of machine learning </a:t>
            </a:r>
          </a:p>
          <a:p>
            <a:pPr marL="533400" indent="-457200"/>
            <a:r>
              <a:rPr lang="en-US" dirty="0"/>
              <a:t>The potential is much greater in this area than it is with supervised learning (though that is great too!) </a:t>
            </a:r>
          </a:p>
          <a:p>
            <a:pPr marL="533400" indent="-457200"/>
            <a:r>
              <a:rPr lang="en-US" dirty="0"/>
              <a:t>Consider you want to develop a machine learning algorithm that can identify defects in a product using pictures </a:t>
            </a:r>
          </a:p>
          <a:p>
            <a:pPr marL="533400" indent="-457200"/>
            <a:r>
              <a:rPr lang="en-US" dirty="0"/>
              <a:t>If we were to use a supervised learning model like </a:t>
            </a:r>
            <a:r>
              <a:rPr lang="en-US" dirty="0" err="1"/>
              <a:t>kNN</a:t>
            </a:r>
            <a:r>
              <a:rPr lang="en-US" dirty="0"/>
              <a:t>, decision trees ,etc. what would we need?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first issue with a supervised model is we need to label all our images “defect” or “no defect”, if we have thousands of images that might take time and cost a lot </a:t>
            </a:r>
          </a:p>
          <a:p>
            <a:pPr marL="533400" indent="-457200"/>
            <a:r>
              <a:rPr lang="en-US" dirty="0"/>
              <a:t>A supervised learning model would likely have to be trained on a small subset a photos, which would limit its effectiveness  </a:t>
            </a:r>
          </a:p>
          <a:p>
            <a:pPr marL="533400" indent="-457200"/>
            <a:r>
              <a:rPr lang="en-US" dirty="0"/>
              <a:t>In cases like this, a supervised learning model also places severe limitations on us </a:t>
            </a:r>
          </a:p>
          <a:p>
            <a:pPr marL="533400" indent="-457200"/>
            <a:r>
              <a:rPr lang="en-US" dirty="0"/>
              <a:t>The supervised learning model can only identify defects its trained on, we want something that can identify not only defects we know about, but also those we don’t know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Unsupervised learning is used in three major applications: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Clustering, where the goal is to group instances that are “similar” together into groups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Anomaly detection, where the goal is to learn what “normal” looks like and detect instances that are “abnormal”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Density estimation, where we want to estimate the probability density function (PDF) of the process that generated the data </a:t>
            </a:r>
          </a:p>
          <a:p>
            <a:pPr marL="533400" indent="-457200"/>
            <a:r>
              <a:rPr lang="en-US" dirty="0"/>
              <a:t>Unsupervised learning can also be used in dimensionality reduction to help pre-process data  (we will cover this very soon)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Clustering is the approach that is most commonly associated with unsupervised machine learning </a:t>
            </a:r>
          </a:p>
          <a:p>
            <a:pPr marL="533400" indent="-457200"/>
            <a:r>
              <a:rPr lang="en-US" dirty="0"/>
              <a:t>The key difference between clustering and the classification techniques we have is discussed is that clustering doesn’t make use of labeled data </a:t>
            </a:r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54852-8DA2-6954-5A85-CB1F75D8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91000"/>
            <a:ext cx="6324600" cy="24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Applying conditional probabilities to train Naïve Bayes Models 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Support Vector Machines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Introduction to Unsupervised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Clustering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K-means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Common applications for clustering include: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Customer segmentation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Data analysis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Dimensionality reduction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Anomaly detection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Semi-supervised Learning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Search Engines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Image Segmentation 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F3E3A64-468F-888C-3BB3-7E234025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17" y="2286000"/>
            <a:ext cx="6118077" cy="409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Its important to note that Clustering is a loose term, there really is not a set definition on what is and is not a cluster </a:t>
            </a:r>
          </a:p>
          <a:p>
            <a:pPr marL="533400" indent="-457200"/>
            <a:r>
              <a:rPr lang="en-US" dirty="0"/>
              <a:t>Different algorithms will define clusters in their own way, for example many clustering algorithms will focus a cluster around a centroid </a:t>
            </a:r>
          </a:p>
          <a:p>
            <a:pPr marL="533400" indent="-457200"/>
            <a:r>
              <a:rPr lang="en-US" dirty="0"/>
              <a:t>Other examples include: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Continuous regions of densely packed instances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Hierarchical, where the algorithm looks for clusters of clusters </a:t>
            </a:r>
          </a:p>
          <a:p>
            <a:r>
              <a:rPr lang="en-US" dirty="0"/>
              <a:t>We will focus on two clustering techniques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K-Means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DBSCAN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Consider the following figure from </a:t>
            </a:r>
            <a:r>
              <a:rPr lang="en-US" dirty="0" err="1"/>
              <a:t>Geron</a:t>
            </a:r>
            <a:r>
              <a:rPr lang="en-US" dirty="0"/>
              <a:t>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How many “blobs” or clusters do you see? </a:t>
            </a:r>
          </a:p>
          <a:p>
            <a:pPr marL="533400" indent="-457200"/>
            <a:r>
              <a:rPr lang="en-US" dirty="0"/>
              <a:t>This type of data is perfect for clustering using K-Means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F2BB-C011-59F7-7AB0-E4CE720F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90800"/>
            <a:ext cx="5467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K-Means was first proposed by Stuart Lloyd in 1957 at Bell Labs, where the technique was used pulse code modulation </a:t>
            </a:r>
          </a:p>
          <a:p>
            <a:pPr marL="533400" indent="-457200"/>
            <a:r>
              <a:rPr lang="en-US" dirty="0"/>
              <a:t>Bell Labs would publish the code in the 1982</a:t>
            </a:r>
          </a:p>
          <a:p>
            <a:pPr marL="533400" indent="-457200"/>
            <a:r>
              <a:rPr lang="en-US" dirty="0"/>
              <a:t>Edward W. </a:t>
            </a:r>
            <a:r>
              <a:rPr lang="en-US" dirty="0" err="1"/>
              <a:t>Forgy</a:t>
            </a:r>
            <a:r>
              <a:rPr lang="en-US" dirty="0"/>
              <a:t>, published a similar algorithm in the 1965, so K-Means is sometimes referred to as Lloyd-</a:t>
            </a:r>
            <a:r>
              <a:rPr lang="en-US" dirty="0" err="1"/>
              <a:t>Forgy</a:t>
            </a:r>
            <a:r>
              <a:rPr lang="en-US" dirty="0"/>
              <a:t> clustering </a:t>
            </a:r>
          </a:p>
          <a:p>
            <a:pPr marL="533400" indent="-457200"/>
            <a:r>
              <a:rPr lang="en-US" dirty="0"/>
              <a:t>When training a K-Means model, we need to specify the number of clusters (K), we want the model to find </a:t>
            </a:r>
          </a:p>
          <a:p>
            <a:pPr marL="533400" indent="-457200"/>
            <a:r>
              <a:rPr lang="en-US" dirty="0"/>
              <a:t>In our example, it was easy to tell we need 5, but as we add more dimensions to our data, and data become less grouped this becomes much harder </a:t>
            </a:r>
          </a:p>
        </p:txBody>
      </p:sp>
    </p:spTree>
    <p:extLst>
      <p:ext uri="{BB962C8B-B14F-4D97-AF65-F5344CB8AC3E}">
        <p14:creationId xmlns:p14="http://schemas.microsoft.com/office/powerpoint/2010/main" val="9824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we add the decision boundaries to our blobs, we get what is known as a Voronoi diagram or Voronoi tessellation </a:t>
            </a:r>
          </a:p>
          <a:p>
            <a:pPr marL="533400" indent="-457200"/>
            <a:r>
              <a:rPr lang="en-US" dirty="0"/>
              <a:t>You can probably guess as instances get boundary the chance of them being misclassified increases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A6CBF-294A-3948-48A9-81F4BA2C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5572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K-Means doesn’t perform as well when we have data clusters of vastly different diameters </a:t>
            </a:r>
          </a:p>
          <a:p>
            <a:pPr marL="533400" indent="-457200"/>
            <a:r>
              <a:rPr lang="en-US" dirty="0"/>
              <a:t>Typically, we use what is known as </a:t>
            </a:r>
            <a:r>
              <a:rPr lang="en-US" i="1" dirty="0"/>
              <a:t>hard clustering</a:t>
            </a:r>
            <a:r>
              <a:rPr lang="en-US" dirty="0"/>
              <a:t> which only allows a point to be assigned to a single cluster </a:t>
            </a:r>
          </a:p>
          <a:p>
            <a:pPr marL="533400" indent="-457200"/>
            <a:r>
              <a:rPr lang="en-US" dirty="0"/>
              <a:t>We can also assign each instance a score, usually the distance between the centroid and the instance (similar </a:t>
            </a:r>
            <a:r>
              <a:rPr lang="en-US" dirty="0" err="1"/>
              <a:t>kNN</a:t>
            </a:r>
            <a:r>
              <a:rPr lang="en-US" dirty="0"/>
              <a:t>, with the distance between points)</a:t>
            </a:r>
          </a:p>
          <a:p>
            <a:pPr marL="533400" indent="-457200"/>
            <a:r>
              <a:rPr lang="en-US" dirty="0"/>
              <a:t>You can also use a similarity function such as Gaussian Radial Basis Function </a:t>
            </a:r>
          </a:p>
          <a:p>
            <a:pPr marL="533400" indent="-457200"/>
            <a:r>
              <a:rPr lang="en-US" dirty="0"/>
              <a:t>These scores can used for dimensionality reduction </a:t>
            </a:r>
          </a:p>
        </p:txBody>
      </p:sp>
    </p:spTree>
    <p:extLst>
      <p:ext uri="{BB962C8B-B14F-4D97-AF65-F5344CB8AC3E}">
        <p14:creationId xmlns:p14="http://schemas.microsoft.com/office/powerpoint/2010/main" val="28681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 challenge of training a K-Means model is finding the optimal centroid for our data </a:t>
            </a:r>
          </a:p>
          <a:p>
            <a:pPr marL="533400" indent="-457200"/>
            <a:r>
              <a:rPr lang="en-US" dirty="0"/>
              <a:t>This is an iterative process; our first step is to randomly choose a point to be our centroid</a:t>
            </a:r>
          </a:p>
          <a:p>
            <a:pPr marL="533400" indent="-457200"/>
            <a:r>
              <a:rPr lang="en-US" dirty="0"/>
              <a:t>Then we label our instance (define our decision boundaries), and update our centroid, until our centroid stops moving </a:t>
            </a:r>
          </a:p>
          <a:p>
            <a:pPr marL="533400" indent="-457200"/>
            <a:r>
              <a:rPr lang="en-US" dirty="0"/>
              <a:t>The centroid will usually become relatively stable and converges within a few iterations </a:t>
            </a:r>
          </a:p>
          <a:p>
            <a:pPr marL="533400" indent="-457200"/>
            <a:r>
              <a:rPr lang="en-US" dirty="0"/>
              <a:t>In terms of complexity K-Means can be very efficient, if our data has a good clustering structure this will be O(n) </a:t>
            </a:r>
          </a:p>
        </p:txBody>
      </p:sp>
    </p:spTree>
    <p:extLst>
      <p:ext uri="{BB962C8B-B14F-4D97-AF65-F5344CB8AC3E}">
        <p14:creationId xmlns:p14="http://schemas.microsoft.com/office/powerpoint/2010/main" val="20100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B6A9-E0E4-3924-ED8F-1CF4F66B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762000"/>
            <a:ext cx="7048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Now while our centroids will eventually converge, there is no guarantee it will converge to the best solution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Notice that our random points converged to a local optimum rather than the actual 5 clusters we wanted 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F050F-0ED6-A291-3DF8-2C535BF4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971800"/>
            <a:ext cx="7048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K-Means Clustering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There are some techniques we can use to reduce the chances of this happening: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If we have an approximation of where the centroids should be we can, specify these points as are starting points 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 more likely approach is that we run the algorithm several times and keep the best solution </a:t>
            </a:r>
          </a:p>
          <a:p>
            <a:pPr marL="533400" indent="-457200"/>
            <a:r>
              <a:rPr lang="en-US" dirty="0"/>
              <a:t>Most K-Means algorithms will allow you to specify the number of time your run the algorithm (</a:t>
            </a:r>
            <a:r>
              <a:rPr lang="en-US" dirty="0" err="1"/>
              <a:t>sklearn</a:t>
            </a:r>
            <a:r>
              <a:rPr lang="en-US" dirty="0"/>
              <a:t> uses 10 by default) </a:t>
            </a:r>
          </a:p>
          <a:p>
            <a:pPr marL="533400" indent="-457200"/>
            <a:r>
              <a:rPr lang="en-US" dirty="0"/>
              <a:t>In terms of computation time this is fine, as K-Means is simple and usually one of the fastest machine learning techniques we have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Support Vector Machines (SVM) is one of the most popular supervised machine learning techniques in use today </a:t>
            </a:r>
          </a:p>
          <a:p>
            <a:pPr marL="533400" indent="-457200"/>
            <a:r>
              <a:rPr lang="en-US" dirty="0"/>
              <a:t>SVM is a very versatile approach that can be used in both regression and classification </a:t>
            </a:r>
          </a:p>
          <a:p>
            <a:pPr marL="533400" indent="-457200"/>
            <a:r>
              <a:rPr lang="en-US" dirty="0"/>
              <a:t>SVM is best suited for use with small and medium sized datasets </a:t>
            </a:r>
          </a:p>
          <a:p>
            <a:pPr marL="533400" indent="-457200"/>
            <a:r>
              <a:rPr lang="en-US" dirty="0"/>
              <a:t>SVM is similar to </a:t>
            </a:r>
            <a:r>
              <a:rPr lang="en-US" dirty="0" err="1"/>
              <a:t>kNN</a:t>
            </a:r>
            <a:r>
              <a:rPr lang="en-US" dirty="0"/>
              <a:t>, DTs and logistic regression where we will use a decision boundary to separate our classes </a:t>
            </a:r>
          </a:p>
          <a:p>
            <a:pPr marL="533400" indent="-457200"/>
            <a:r>
              <a:rPr lang="en-US" dirty="0"/>
              <a:t>The key difference is that SVM uses a straight line for the decision boundary (referred to as linearly separable)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Calculating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How do you we know which is the results is the best? </a:t>
            </a:r>
          </a:p>
          <a:p>
            <a:pPr marL="533400" indent="-457200"/>
            <a:r>
              <a:rPr lang="en-US" dirty="0"/>
              <a:t>We can use a metric known as model inertia to evaluate our iterations </a:t>
            </a:r>
          </a:p>
          <a:p>
            <a:pPr marL="533400" indent="-457200"/>
            <a:r>
              <a:rPr lang="en-US" dirty="0"/>
              <a:t>Inertia is simply the mean squared distance between each point and its closest centroid </a:t>
            </a:r>
          </a:p>
          <a:p>
            <a:pPr marL="533400" indent="-457200"/>
            <a:r>
              <a:rPr lang="en-US" dirty="0"/>
              <a:t>We keep the results that have the lowest inertia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does have a method to get the inertia (.inertia_) but be very wary of using .score with K-Means as it is possible to get a negative value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Improving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There have been several improvements that have been introduced to improve the process of calculating centroids: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K-Means++, which seeks to ensure centroids are further away from each other</a:t>
            </a:r>
          </a:p>
          <a:p>
            <a:pPr marL="533400" lvl="1" indent="0">
              <a:buNone/>
            </a:pPr>
            <a:r>
              <a:rPr lang="en-US" dirty="0"/>
              <a:t>The first centroid is placed at random, and probabilities are used to ensure the next centroid is a distance D(</a:t>
            </a:r>
            <a:r>
              <a:rPr lang="en-US" dirty="0" err="1"/>
              <a:t>x</a:t>
            </a:r>
            <a:r>
              <a:rPr lang="en-US" baseline="30000" dirty="0" err="1"/>
              <a:t>j</a:t>
            </a:r>
            <a:r>
              <a:rPr lang="en-US" dirty="0"/>
              <a:t>) away from the first 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Accelerated K-Means, which looks to reduce computation time by reducing the number of distance calculations needed </a:t>
            </a:r>
          </a:p>
          <a:p>
            <a:pPr marL="590550" indent="-514350"/>
            <a:r>
              <a:rPr lang="en-US" dirty="0" err="1"/>
              <a:t>Sklearn</a:t>
            </a:r>
            <a:r>
              <a:rPr lang="en-US" dirty="0"/>
              <a:t> uses both of this improvements by defaults  </a:t>
            </a:r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Mini-Batch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Mini-batch K-Means will use small subsets of the dataset rather than the entire dataset for each iteration</a:t>
            </a:r>
          </a:p>
          <a:p>
            <a:pPr marL="533400" indent="-457200"/>
            <a:r>
              <a:rPr lang="en-US" dirty="0"/>
              <a:t>This can speed up the algorithm by a lot and can allows for the use of very large datasets that would not fit into memory otherwise </a:t>
            </a:r>
          </a:p>
          <a:p>
            <a:pPr marL="533400" indent="-457200"/>
            <a:r>
              <a:rPr lang="en-US" dirty="0"/>
              <a:t>However, the inertia tends to be higher with these types of models, especially as k increases 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class for mini-batch K-Means: </a:t>
            </a:r>
            <a:r>
              <a:rPr lang="en-US" dirty="0" err="1"/>
              <a:t>sklearn.cluster.MiniBatchKMeans</a:t>
            </a:r>
            <a:r>
              <a:rPr lang="en-US" dirty="0"/>
              <a:t>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major consideration for a training a K-Means model is the number of clusters we will create </a:t>
            </a:r>
          </a:p>
          <a:p>
            <a:pPr marL="533400" indent="-457200"/>
            <a:r>
              <a:rPr lang="en-US" dirty="0"/>
              <a:t>Our example showed 5 clear clusters, but it in application this will rarely be obvious </a:t>
            </a:r>
          </a:p>
          <a:p>
            <a:pPr marL="533400" indent="-457200"/>
            <a:r>
              <a:rPr lang="en-US" dirty="0"/>
              <a:t>This may be the most important consideration, as a poor k number will likely result in a poor model </a:t>
            </a:r>
          </a:p>
          <a:p>
            <a:pPr marL="533400" indent="-457200"/>
            <a:r>
              <a:rPr lang="en-US" dirty="0"/>
              <a:t>If we use too many clusters, we will cut-up good clusters into smaller clusters we don’t need </a:t>
            </a:r>
          </a:p>
          <a:p>
            <a:pPr marL="533400" indent="-457200"/>
            <a:r>
              <a:rPr lang="en-US" dirty="0"/>
              <a:t>If we use to few clusters, our clusters will start merging into large less useful clusters </a:t>
            </a:r>
          </a:p>
        </p:txBody>
      </p:sp>
    </p:spTree>
    <p:extLst>
      <p:ext uri="{BB962C8B-B14F-4D97-AF65-F5344CB8AC3E}">
        <p14:creationId xmlns:p14="http://schemas.microsoft.com/office/powerpoint/2010/main" val="213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Consider these versions of our previous example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An easy trap to fall into is to only consider the inertia value for our data, however this is not always the case (the inertial value for k=8 is 119.1 vs 211.6 for our example)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D10-E0A5-8430-7C4A-266FDCFF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590801"/>
            <a:ext cx="6715125" cy="21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fact, as the number of clusters increases the inertia decreases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You will notice that at k=4 we have a major inflection point for our inertia values, after 4 the improvement in inertia is minimal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B803B-A941-CD21-17CD-E2725EB9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7019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Silhouette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A more exact technique for determining the number of clusters is called silhouette score</a:t>
                </a:r>
              </a:p>
              <a:p>
                <a:pPr marL="533400" indent="-457200"/>
                <a:r>
                  <a:rPr lang="en-US" dirty="0"/>
                  <a:t>The silhouette score is given with the following equation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533400" lvl="1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:r>
                  <a:rPr lang="en-US" dirty="0"/>
                  <a:t> a is the mean distance to the other distance in the same cluster </a:t>
                </a:r>
              </a:p>
              <a:p>
                <a:pPr lvl="1"/>
                <a:r>
                  <a:rPr lang="en-US" dirty="0"/>
                  <a:t>b is the mean nearest cluster distance </a:t>
                </a:r>
              </a:p>
              <a:p>
                <a:pPr marL="533400" indent="-457200"/>
                <a:r>
                  <a:rPr lang="en-US" dirty="0"/>
                  <a:t>This will give a value between -1 and 1</a:t>
                </a:r>
              </a:p>
              <a:p>
                <a:pPr marL="533400" indent="-457200"/>
                <a:r>
                  <a:rPr lang="en-US" dirty="0"/>
                  <a:t>The closer you are to 1 the more confident you can be it is within the right cluster </a:t>
                </a:r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23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Silhouette Score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Let’s look at the silhouette score for our blobs example: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From this you can tell both 4 and 5 are excellent choices for your k value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function for silhouette score </a:t>
            </a:r>
            <a:r>
              <a:rPr lang="en-US" dirty="0" err="1"/>
              <a:t>sklearn.metrics</a:t>
            </a:r>
            <a:r>
              <a:rPr lang="en-US" dirty="0"/>
              <a:t>. </a:t>
            </a:r>
            <a:r>
              <a:rPr lang="en-US" dirty="0" err="1"/>
              <a:t>silhoutte_score</a:t>
            </a:r>
            <a:r>
              <a:rPr lang="en-US" dirty="0"/>
              <a:t>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205ED-6B6B-CA80-5D6F-0FB6A970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7038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Pros and Cons of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K-Means is a popular choice in the area of unsupervised learning because: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Fast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Scalable </a:t>
            </a:r>
          </a:p>
          <a:p>
            <a:pPr marL="590550" indent="-514350"/>
            <a:r>
              <a:rPr lang="en-US" dirty="0"/>
              <a:t>However, there are a number of issues with the approach that should be considered: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It is a very iterative process (finding the right centroid, finding the optimal k, etc.)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K-Means does not like clusters that vary significantly in size, shape, or density 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Move on to Unsupervised Learning:</a:t>
            </a:r>
            <a:endParaRPr lang="en-US" sz="2800" dirty="0"/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DBSCAN Clustering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Dimensionality Reduction </a:t>
            </a:r>
          </a:p>
          <a:p>
            <a:pPr marL="508000" lvl="1" indent="0">
              <a:buNone/>
            </a:pPr>
            <a:endParaRPr lang="en-US" sz="2800" dirty="0"/>
          </a:p>
          <a:p>
            <a:r>
              <a:rPr lang="en-US" sz="3200"/>
              <a:t>Homework 7 is due Monday 4/17</a:t>
            </a:r>
          </a:p>
          <a:p>
            <a:r>
              <a:rPr lang="en-US" sz="3200" dirty="0"/>
              <a:t>The undergraduate final project will also be assigned 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this figure from </a:t>
            </a:r>
            <a:r>
              <a:rPr lang="en-US" dirty="0" err="1"/>
              <a:t>Geron</a:t>
            </a:r>
            <a:r>
              <a:rPr lang="en-US" dirty="0"/>
              <a:t>: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What are some issues with the three classifiers on the left? </a:t>
            </a:r>
          </a:p>
          <a:p>
            <a:pPr marL="533400" indent="-457200"/>
            <a:r>
              <a:rPr lang="en-US" dirty="0"/>
              <a:t>The graph on the right represents a SVM classifier and you will notice there is a large gap between the instances and the decision boundary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A4401-8072-67D3-F04C-806FA24C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7381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this figure from </a:t>
            </a:r>
            <a:r>
              <a:rPr lang="en-US" dirty="0" err="1"/>
              <a:t>Geron</a:t>
            </a:r>
            <a:r>
              <a:rPr lang="en-US" dirty="0"/>
              <a:t>: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two highlighted instances, are known as support vectors </a:t>
            </a:r>
          </a:p>
          <a:p>
            <a:pPr marL="533400" indent="-457200"/>
            <a:r>
              <a:rPr lang="en-US" dirty="0"/>
              <a:t>These are the two datapoints closes to our decision boundary (also known as the hyperplane)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A4401-8072-67D3-F04C-806FA24C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7381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Forms of SVM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When preforming “linear” classification, we two rules we can impose for our model: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Hard margin classification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Soft margin classification </a:t>
            </a:r>
          </a:p>
          <a:p>
            <a:pPr marL="590550" indent="-514350"/>
            <a:r>
              <a:rPr lang="en-US" dirty="0"/>
              <a:t>With Hard margin, we strive to keep data points off the gap between the support vectors and the hyperplane </a:t>
            </a:r>
          </a:p>
          <a:p>
            <a:pPr marL="590550" indent="-514350"/>
            <a:r>
              <a:rPr lang="en-US" dirty="0"/>
              <a:t>When working with a Hard margin the classification is extremally sensitive to outliers </a:t>
            </a:r>
          </a:p>
          <a:p>
            <a:pPr marL="590550" indent="-514350"/>
            <a:r>
              <a:rPr lang="en-US" dirty="0"/>
              <a:t>This only works if our data is linearly separable </a:t>
            </a:r>
          </a:p>
        </p:txBody>
      </p:sp>
    </p:spTree>
    <p:extLst>
      <p:ext uri="{BB962C8B-B14F-4D97-AF65-F5344CB8AC3E}">
        <p14:creationId xmlns:p14="http://schemas.microsoft.com/office/powerpoint/2010/main" val="2034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 Margin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Soft Margin classification allows our model to be more flexible </a:t>
            </a:r>
          </a:p>
          <a:p>
            <a:pPr marL="533400" indent="-457200"/>
            <a:r>
              <a:rPr lang="en-US" dirty="0"/>
              <a:t>Our goal is to balance the distance between support vectors, with the number of violators (points between the SV and the hyperplane) </a:t>
            </a:r>
          </a:p>
          <a:p>
            <a:pPr marL="533400" indent="-457200"/>
            <a:r>
              <a:rPr lang="en-US" dirty="0"/>
              <a:t>One of the most important hyperparameters for this type of classification is known as the C value (or just C) </a:t>
            </a:r>
          </a:p>
          <a:p>
            <a:pPr marL="533400" indent="-457200"/>
            <a:r>
              <a:rPr lang="en-US" dirty="0"/>
              <a:t>C allows us to control the distance between support vectors, a high value of C means a smaller distance (and lower number of violators) and a lower C means the opposite 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 Margin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A high C value also increases the chances your model will be overfit </a:t>
            </a:r>
          </a:p>
          <a:p>
            <a:pPr marL="533400" indent="-457200"/>
            <a:r>
              <a:rPr lang="en-US" dirty="0"/>
              <a:t>Although violators are considered bad, the model on the left (more prone to misclassifications) will likely generalize better than the one on the right </a:t>
            </a:r>
          </a:p>
          <a:p>
            <a:pPr marL="533400" indent="-45720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4806F-7A97-42C7-8951-F4FA9F59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1382"/>
            <a:ext cx="7391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Nonlinear SVM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Linear SVM is a very efficient approach for training a machine learning model</a:t>
            </a:r>
          </a:p>
          <a:p>
            <a:pPr marL="533400" indent="-457200"/>
            <a:r>
              <a:rPr lang="en-US" dirty="0"/>
              <a:t>However, many dataset are not linearly separable, there are two commons ways we can deal with this: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We can use a polynomial kernel (a hyper parameter we can specify)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We can implement a similarity function using a Gaussian Radial Basis Function (RBF) (again we specify this with the kernel </a:t>
            </a:r>
            <a:r>
              <a:rPr lang="en-US" dirty="0" err="1"/>
              <a:t>hyperpameter</a:t>
            </a:r>
            <a:r>
              <a:rPr lang="en-US" dirty="0"/>
              <a:t>) </a:t>
            </a:r>
          </a:p>
          <a:p>
            <a:pPr marL="533400" indent="-457200"/>
            <a:r>
              <a:rPr lang="en-US" dirty="0"/>
              <a:t>Note that a kernel method will add a high degree of complexity to your algorithm (typically O(n</a:t>
            </a:r>
            <a:r>
              <a:rPr lang="en-US" baseline="30000" dirty="0"/>
              <a:t>2 </a:t>
            </a:r>
            <a:r>
              <a:rPr lang="en-US" dirty="0"/>
              <a:t>)to O( n</a:t>
            </a:r>
            <a:r>
              <a:rPr lang="en-US" baseline="30000" dirty="0"/>
              <a:t>3</a:t>
            </a:r>
            <a:r>
              <a:rPr lang="en-US" dirty="0"/>
              <a:t> ))  </a:t>
            </a:r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25867</TotalTime>
  <Words>2529</Words>
  <Application>Microsoft Office PowerPoint</Application>
  <PresentationFormat>Widescreen</PresentationFormat>
  <Paragraphs>257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Support Vector Machines </vt:lpstr>
      <vt:lpstr>Support Vector Machines </vt:lpstr>
      <vt:lpstr>Support Vector Machines </vt:lpstr>
      <vt:lpstr>Forms of SVM Classification </vt:lpstr>
      <vt:lpstr>Soft Margin Classification </vt:lpstr>
      <vt:lpstr>Soft Margin Classification </vt:lpstr>
      <vt:lpstr>Nonlinear SVM Classification </vt:lpstr>
      <vt:lpstr>SVM Regression</vt:lpstr>
      <vt:lpstr>SVM Regression</vt:lpstr>
      <vt:lpstr>Feature Scaling with SVM</vt:lpstr>
      <vt:lpstr>Sklearn SVM Classes </vt:lpstr>
      <vt:lpstr>Sklearn SVM Classes </vt:lpstr>
      <vt:lpstr>Unsupervised Learning </vt:lpstr>
      <vt:lpstr>Unsupervised Learning </vt:lpstr>
      <vt:lpstr>Unsupervised Learning </vt:lpstr>
      <vt:lpstr>Unsupervised Learning </vt:lpstr>
      <vt:lpstr>Clustering </vt:lpstr>
      <vt:lpstr>Clustering </vt:lpstr>
      <vt:lpstr>Clustering </vt:lpstr>
      <vt:lpstr>K-Means Clustering  </vt:lpstr>
      <vt:lpstr>K-Means Clustering  </vt:lpstr>
      <vt:lpstr>K-Means Clustering  </vt:lpstr>
      <vt:lpstr>K-Means Clustering  </vt:lpstr>
      <vt:lpstr>K-Means Clustering  </vt:lpstr>
      <vt:lpstr>PowerPoint Presentation</vt:lpstr>
      <vt:lpstr>K-Means Clustering  </vt:lpstr>
      <vt:lpstr>K-Means Clustering  </vt:lpstr>
      <vt:lpstr>Calculating Centroids </vt:lpstr>
      <vt:lpstr>Improving K-Means </vt:lpstr>
      <vt:lpstr>Mini-Batch K-Means </vt:lpstr>
      <vt:lpstr>Optimal Number of Centroids </vt:lpstr>
      <vt:lpstr>Optimal Number of Centroids </vt:lpstr>
      <vt:lpstr>Optimal Number of Centroids </vt:lpstr>
      <vt:lpstr>Silhouette Score </vt:lpstr>
      <vt:lpstr>Silhouette Score </vt:lpstr>
      <vt:lpstr>Pros and Cons of K-Means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863</cp:revision>
  <dcterms:created xsi:type="dcterms:W3CDTF">2019-07-31T20:40:14Z</dcterms:created>
  <dcterms:modified xsi:type="dcterms:W3CDTF">2023-04-12T18:09:28Z</dcterms:modified>
</cp:coreProperties>
</file>