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16" r:id="rId13"/>
    <p:sldId id="317" r:id="rId14"/>
    <p:sldId id="318" r:id="rId15"/>
    <p:sldId id="332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31" r:id="rId25"/>
    <p:sldId id="327" r:id="rId26"/>
    <p:sldId id="328" r:id="rId27"/>
    <p:sldId id="329" r:id="rId28"/>
    <p:sldId id="330" r:id="rId29"/>
    <p:sldId id="27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>
      <p:cViewPr varScale="1">
        <p:scale>
          <a:sx n="78" d="100"/>
          <a:sy n="78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April 17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Improving K-Means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There have been several improvements that have been introduced to improve the process of calculating centroids: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/>
              <a:t>K-Means++, which seeks to ensure centroids are further away from each other</a:t>
            </a:r>
          </a:p>
          <a:p>
            <a:pPr marL="533400" lvl="1" indent="0">
              <a:buNone/>
            </a:pPr>
            <a:r>
              <a:rPr lang="en-US" dirty="0"/>
              <a:t>The first centroid is placed at random, and probabilities are used to ensure the next centroid is a distance D(</a:t>
            </a:r>
            <a:r>
              <a:rPr lang="en-US" dirty="0" err="1"/>
              <a:t>x</a:t>
            </a:r>
            <a:r>
              <a:rPr lang="en-US" baseline="30000" dirty="0" err="1"/>
              <a:t>j</a:t>
            </a:r>
            <a:r>
              <a:rPr lang="en-US" dirty="0"/>
              <a:t>) away from the first 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/>
              <a:t>Accelerated K-Means, which looks to reduce computation time by reducing the number of distance calculations needed </a:t>
            </a:r>
          </a:p>
          <a:p>
            <a:pPr marL="590550" indent="-514350"/>
            <a:r>
              <a:rPr lang="en-US" dirty="0" err="1"/>
              <a:t>Sklearn</a:t>
            </a:r>
            <a:r>
              <a:rPr lang="en-US" dirty="0"/>
              <a:t> uses both of this improvements by defaults  </a:t>
            </a:r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Mini-Batch K-Means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Mini-batch K-Means will use small subsets of the dataset rather than the entire dataset for each iteration</a:t>
            </a:r>
          </a:p>
          <a:p>
            <a:pPr marL="533400" indent="-457200"/>
            <a:r>
              <a:rPr lang="en-US" dirty="0"/>
              <a:t>This can speed up the algorithm by a lot and can allows for the use of very large datasets that would not fit into memory otherwise </a:t>
            </a:r>
          </a:p>
          <a:p>
            <a:pPr marL="533400" indent="-457200"/>
            <a:r>
              <a:rPr lang="en-US" dirty="0"/>
              <a:t>However, the inertia tends to be higher with these types of models, especially as k increases 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class for mini-batch K-Means: </a:t>
            </a:r>
            <a:r>
              <a:rPr lang="en-US" dirty="0" err="1"/>
              <a:t>sklearn.cluster.MiniBatchKMeans</a:t>
            </a:r>
            <a:r>
              <a:rPr lang="en-US" dirty="0"/>
              <a:t>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DBSCAN Clustering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As we discussed last time, clustering is a very vague term and different methods define a cluster differently </a:t>
            </a:r>
          </a:p>
          <a:p>
            <a:pPr marL="533400" indent="-457200"/>
            <a:r>
              <a:rPr lang="en-US" dirty="0"/>
              <a:t>The DBSCAN clustering method uses continuous regions of high density as clusters </a:t>
            </a:r>
          </a:p>
          <a:p>
            <a:pPr marL="533400" indent="-457200"/>
            <a:r>
              <a:rPr lang="en-US" dirty="0"/>
              <a:t>DBSCAN counts how many instances are located within a distance (</a:t>
            </a:r>
            <a:r>
              <a:rPr lang="el-GR" dirty="0"/>
              <a:t>ε</a:t>
            </a:r>
            <a:r>
              <a:rPr lang="en-US" dirty="0"/>
              <a:t>), this is known as the instances </a:t>
            </a:r>
            <a:r>
              <a:rPr lang="el-GR" dirty="0"/>
              <a:t>ε</a:t>
            </a:r>
            <a:r>
              <a:rPr lang="en-US" dirty="0"/>
              <a:t>-neighborhood </a:t>
            </a:r>
          </a:p>
          <a:p>
            <a:pPr marL="533400" indent="-457200"/>
            <a:r>
              <a:rPr lang="en-US" dirty="0"/>
              <a:t>If an instance has least </a:t>
            </a:r>
            <a:r>
              <a:rPr lang="en-US" i="1" dirty="0" err="1"/>
              <a:t>min_instances</a:t>
            </a:r>
            <a:r>
              <a:rPr lang="en-US" i="1" dirty="0"/>
              <a:t> </a:t>
            </a:r>
            <a:r>
              <a:rPr lang="en-US" dirty="0"/>
              <a:t>(a user specified value), then the instance is considered a </a:t>
            </a:r>
            <a:r>
              <a:rPr lang="en-US" i="1" dirty="0"/>
              <a:t>core instance </a:t>
            </a:r>
          </a:p>
          <a:p>
            <a:pPr marL="533400" indent="-457200"/>
            <a:r>
              <a:rPr lang="en-US" dirty="0"/>
              <a:t>All instances within a neighborhood of a core instance belong to the same class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DBSCAN Clustering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It is important to note, that a neighborhood may include other core instances, so a long sequence of neighboring cores will form a single cluster </a:t>
            </a:r>
          </a:p>
          <a:p>
            <a:pPr marL="533400" indent="-457200"/>
            <a:r>
              <a:rPr lang="en-US" dirty="0"/>
              <a:t>Any instance that is not a core instance and does not have one in its neighborhood is consider an anomaly </a:t>
            </a:r>
          </a:p>
          <a:p>
            <a:pPr marL="533400" indent="-457200"/>
            <a:r>
              <a:rPr lang="en-US" dirty="0"/>
              <a:t>Anomalies are labeled as a -1 by the </a:t>
            </a:r>
            <a:r>
              <a:rPr lang="en-US" dirty="0" err="1"/>
              <a:t>sklearn</a:t>
            </a:r>
            <a:r>
              <a:rPr lang="en-US" dirty="0"/>
              <a:t> DBSCN class</a:t>
            </a:r>
          </a:p>
          <a:p>
            <a:pPr marL="533400" indent="-457200"/>
            <a:r>
              <a:rPr lang="en-US" dirty="0"/>
              <a:t>DBSCAN works best when the cluster are dense and if they are well separated </a:t>
            </a:r>
          </a:p>
          <a:p>
            <a:pPr marL="533400" indent="-457200"/>
            <a:r>
              <a:rPr lang="en-US" dirty="0"/>
              <a:t>Unlike K-Means this approach is very robust to outliers and can handle clusters of any shape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DBSCAN Clustering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class for DBSCAN doesn’t use a predict function, instead it uses </a:t>
            </a:r>
            <a:r>
              <a:rPr lang="en-US" dirty="0" err="1"/>
              <a:t>fit_predict</a:t>
            </a:r>
            <a:r>
              <a:rPr lang="en-US" dirty="0"/>
              <a:t>() function</a:t>
            </a:r>
          </a:p>
          <a:p>
            <a:pPr marL="533400" indent="-457200"/>
            <a:r>
              <a:rPr lang="en-US" dirty="0"/>
              <a:t>This means rather than predict which cluster a new instance belongs to, we implement this method with a different approach ( we will do an example of this) </a:t>
            </a:r>
          </a:p>
          <a:p>
            <a:pPr marL="533400" indent="-457200"/>
            <a:r>
              <a:rPr lang="en-US" dirty="0"/>
              <a:t>DBSCAN is typically very fast, most time you will have run at O(n), the worst case is O(n</a:t>
            </a:r>
            <a:r>
              <a:rPr lang="en-US" baseline="30000" dirty="0"/>
              <a:t>2</a:t>
            </a:r>
            <a:r>
              <a:rPr lang="en-US" dirty="0"/>
              <a:t>) (especially if your </a:t>
            </a:r>
            <a:r>
              <a:rPr lang="el-GR" dirty="0"/>
              <a:t>ε</a:t>
            </a:r>
            <a:r>
              <a:rPr lang="en-US" dirty="0"/>
              <a:t> is high)</a:t>
            </a:r>
          </a:p>
          <a:p>
            <a:pPr marL="533400" indent="-457200"/>
            <a:r>
              <a:rPr lang="en-US" dirty="0"/>
              <a:t>Note that if your clusters are not very dense or the density varies across the data, the models produced will likely be of poor quality 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3"/>
            <a:ext cx="10820400" cy="685800"/>
          </a:xfrm>
        </p:spPr>
        <p:txBody>
          <a:bodyPr/>
          <a:lstStyle/>
          <a:p>
            <a:pPr algn="l"/>
            <a:r>
              <a:rPr lang="en-US" dirty="0"/>
              <a:t>Other Forms of Unsupervised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 few other popular unsupervised learning techniques include: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Gaussian Mixtures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Fast Minimum Covariance Determinate (Fast-MCD)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Isolation Forest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Local Outlier Factor (LOF)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One Class SVM </a:t>
            </a:r>
          </a:p>
        </p:txBody>
      </p:sp>
    </p:spTree>
    <p:extLst>
      <p:ext uri="{BB962C8B-B14F-4D97-AF65-F5344CB8AC3E}">
        <p14:creationId xmlns:p14="http://schemas.microsoft.com/office/powerpoint/2010/main" val="15971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Image Segmentation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common application of unsupervised learning is image segmentation </a:t>
            </a:r>
          </a:p>
          <a:p>
            <a:pPr marL="533400" indent="-457200"/>
            <a:r>
              <a:rPr lang="en-US" dirty="0"/>
              <a:t>The goal of image segmentation is to divide up our image into segments, we can go a step further and use sematic segmentation to divide up object types into specific segments </a:t>
            </a:r>
          </a:p>
          <a:p>
            <a:pPr marL="533400" indent="-457200"/>
            <a:r>
              <a:rPr lang="en-US" dirty="0"/>
              <a:t>Today most image segmentation is done by Convolutional  Neural Networks (CNNs), but this is a good intro </a:t>
            </a:r>
          </a:p>
          <a:p>
            <a:pPr marL="533400" indent="-457200"/>
            <a:r>
              <a:rPr lang="en-US" dirty="0"/>
              <a:t>For right now we will focus on color segmentation </a:t>
            </a:r>
          </a:p>
        </p:txBody>
      </p:sp>
    </p:spTree>
    <p:extLst>
      <p:ext uri="{BB962C8B-B14F-4D97-AF65-F5344CB8AC3E}">
        <p14:creationId xmlns:p14="http://schemas.microsoft.com/office/powerpoint/2010/main" val="41893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Dimensionality Reduction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You probably noticed with the image example, data can contain a great number of features </a:t>
            </a:r>
          </a:p>
          <a:p>
            <a:pPr marL="533400" indent="-457200"/>
            <a:r>
              <a:rPr lang="en-US" dirty="0"/>
              <a:t>As our problems get more complex our data will have a greater chance of suffering from the “curse of dimensionality” </a:t>
            </a:r>
          </a:p>
          <a:p>
            <a:pPr marL="533400" indent="-457200"/>
            <a:r>
              <a:rPr lang="en-US" dirty="0"/>
              <a:t>Too many features makes our models slower to train and can hurt model performance </a:t>
            </a:r>
          </a:p>
          <a:p>
            <a:pPr marL="533400" indent="-457200"/>
            <a:r>
              <a:rPr lang="en-US" dirty="0"/>
              <a:t>In many cases we can remove certain features or combine only important components of feature to improve our model’s performance</a:t>
            </a:r>
          </a:p>
          <a:p>
            <a:pPr marL="533400" indent="-457200"/>
            <a:r>
              <a:rPr lang="en-US" dirty="0"/>
              <a:t>Many of the techniques used for feature reduction are forms of unsupervised learning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Dimensionality Reduction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Dimensionality Reduction can be broken down into 2 approaches: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Projection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Manifold Learning </a:t>
            </a:r>
          </a:p>
        </p:txBody>
      </p:sp>
    </p:spTree>
    <p:extLst>
      <p:ext uri="{BB962C8B-B14F-4D97-AF65-F5344CB8AC3E}">
        <p14:creationId xmlns:p14="http://schemas.microsoft.com/office/powerpoint/2010/main" val="30227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most real word problems, instance are not spread out uniformly, most instances lie within a lower subspace </a:t>
            </a:r>
          </a:p>
          <a:p>
            <a:pPr marL="533400" indent="-457200"/>
            <a:r>
              <a:rPr lang="en-US" dirty="0"/>
              <a:t>Consider this example from </a:t>
            </a:r>
            <a:r>
              <a:rPr lang="en-US" dirty="0" err="1"/>
              <a:t>Geron</a:t>
            </a:r>
            <a:r>
              <a:rPr lang="en-US" dirty="0"/>
              <a:t>:</a:t>
            </a:r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CD983-48BF-2052-CD41-36C3673A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29000"/>
            <a:ext cx="5334000" cy="30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Discussed the basics of unsupervised learning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Clustering using K-Means 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Finish K-Means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DBSCAN Clustering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Image Segmentation with Unsupervised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Dimensionality Reduction 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Principal Component Analysis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You can clearly see that in that example there is very little variation along that x3 axis </a:t>
            </a:r>
          </a:p>
          <a:p>
            <a:pPr marL="533400" indent="-457200"/>
            <a:r>
              <a:rPr lang="en-US" dirty="0"/>
              <a:t>We can project all those instances perpendicularly into a 2D plane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8DC9B-8F85-D41E-2EFC-9AC63E2A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733800"/>
            <a:ext cx="4191000" cy="28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Manifold Learning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5105401" cy="4063543"/>
          </a:xfrm>
        </p:spPr>
        <p:txBody>
          <a:bodyPr/>
          <a:lstStyle/>
          <a:p>
            <a:pPr marL="533400" indent="-457200"/>
            <a:r>
              <a:rPr lang="en-US" dirty="0"/>
              <a:t>Projection isn’t always the best case, take this Swiss role data: </a:t>
            </a:r>
          </a:p>
          <a:p>
            <a:pPr marL="533400" indent="-457200"/>
            <a:r>
              <a:rPr lang="en-US" dirty="0"/>
              <a:t>If we project this data into a 2D plane, it is going to compress those layers together </a:t>
            </a:r>
          </a:p>
          <a:p>
            <a:pPr marL="533400" indent="-457200"/>
            <a:r>
              <a:rPr lang="en-US" dirty="0"/>
              <a:t>What we want to do is “unroll” this data into 2D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DF97D-F4E8-32DB-DA03-C052FA39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16378"/>
            <a:ext cx="485208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Manifold Learning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A manifold is a shape that we can bend and twist into a higher dimension space (the Swiss roll is a 2D manifold) </a:t>
            </a:r>
          </a:p>
          <a:p>
            <a:pPr marL="533400" indent="-457200"/>
            <a:r>
              <a:rPr lang="en-US" dirty="0"/>
              <a:t>Many dimensionality reduction techniques work by modeling manifolds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3DF42-39F3-3EA2-2ADE-2591D940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038600"/>
            <a:ext cx="7029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Manifold Learning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Its important to note this is not a “one size fits all” approach</a:t>
            </a:r>
          </a:p>
          <a:p>
            <a:pPr marL="533400" indent="-457200"/>
            <a:r>
              <a:rPr lang="en-US" dirty="0"/>
              <a:t>Manifold learning relies upon the assumption that real high dimension data lie close to a lower dimension manifold, this is known as the </a:t>
            </a:r>
            <a:r>
              <a:rPr lang="en-US" i="1" dirty="0"/>
              <a:t>Manifold Hypothesis </a:t>
            </a:r>
          </a:p>
          <a:p>
            <a:pPr marL="533400" indent="-457200"/>
            <a:r>
              <a:rPr lang="en-US" dirty="0"/>
              <a:t>As always this depends on your data </a:t>
            </a:r>
          </a:p>
          <a:p>
            <a:pPr marL="533400" indent="-457200"/>
            <a:r>
              <a:rPr lang="en-US" dirty="0"/>
              <a:t>Now we will look at two algorithms for dimensionality reduction: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Principal Component Analysis (PCA)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t-distributed stochastic neighbor embedding (t-SNE)</a:t>
            </a:r>
          </a:p>
        </p:txBody>
      </p:sp>
    </p:spTree>
    <p:extLst>
      <p:ext uri="{BB962C8B-B14F-4D97-AF65-F5344CB8AC3E}">
        <p14:creationId xmlns:p14="http://schemas.microsoft.com/office/powerpoint/2010/main" val="403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MNIST Dataset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Before we discuss PCA, we should discuss the dataset we will be </a:t>
            </a:r>
            <a:r>
              <a:rPr lang="en-US"/>
              <a:t>working with </a:t>
            </a:r>
            <a:endParaRPr lang="en-US" dirty="0"/>
          </a:p>
          <a:p>
            <a:pPr marL="533400" indent="-457200"/>
            <a:r>
              <a:rPr lang="en-US" dirty="0"/>
              <a:t>The MNIST dataset like the Iris dataset is one of the most famous datasets in the field </a:t>
            </a:r>
          </a:p>
          <a:p>
            <a:pPr marL="533400" indent="-457200"/>
            <a:r>
              <a:rPr lang="en-US" dirty="0"/>
              <a:t>The Modified National Institute of Standards and Technology (MNIST) dataset is a collection of 70,000 images of the numbers 0 through 9 </a:t>
            </a:r>
          </a:p>
          <a:p>
            <a:pPr marL="533400" indent="-457200"/>
            <a:r>
              <a:rPr lang="en-US" dirty="0"/>
              <a:t>Many machine learning researcher use this dataset as a testing set for their models </a:t>
            </a:r>
          </a:p>
          <a:p>
            <a:pPr marL="533400" indent="-457200"/>
            <a:r>
              <a:rPr lang="en-US" dirty="0"/>
              <a:t>If you plan to continue on to neural networks, you will work with this set a lot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7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PCA is one of the most popular approaches for dimensionality reduction </a:t>
            </a:r>
          </a:p>
          <a:p>
            <a:pPr marL="533400" indent="-457200"/>
            <a:r>
              <a:rPr lang="en-US" dirty="0"/>
              <a:t>It is a Linear Algebra based technique where we: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Identify the hyperplane that lies closest to the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Then project the data on to that hyperplane  </a:t>
            </a:r>
          </a:p>
          <a:p>
            <a:pPr marL="533400" indent="-457200"/>
            <a:r>
              <a:rPr lang="en-US" dirty="0"/>
              <a:t>To find the optimal hyperplane we focus on preserving the max variance </a:t>
            </a:r>
          </a:p>
          <a:p>
            <a:pPr marL="533400" indent="-457200"/>
            <a:r>
              <a:rPr lang="en-US" dirty="0"/>
              <a:t>The goal is to project on the hyperplane that has the most variance, so we lose the least amount of information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PCA identifies the axis that account for the largest  amount of variance as well as an axis orthogonal to that axis (the one that account for the most remaining variance) </a:t>
            </a:r>
          </a:p>
          <a:p>
            <a:pPr marL="533400" indent="-45720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34026-61AD-F41E-F9D4-4EE3B312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81400"/>
            <a:ext cx="6324600" cy="29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PCA will find as many orthogonal axis as there are dimensions in the dataset </a:t>
            </a:r>
          </a:p>
          <a:p>
            <a:pPr marL="533400" indent="-457200"/>
            <a:r>
              <a:rPr lang="en-US" dirty="0"/>
              <a:t>Theses axes are referred to as principal components and can be found with a matrix factorization technique called Singular Value Decomposition (SVD)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makes use of </a:t>
            </a:r>
            <a:r>
              <a:rPr lang="en-US" dirty="0" err="1"/>
              <a:t>Numpy’s</a:t>
            </a:r>
            <a:r>
              <a:rPr lang="en-US" dirty="0"/>
              <a:t> SVD  function for its PCA class </a:t>
            </a:r>
          </a:p>
          <a:p>
            <a:pPr marL="533400" indent="-457200"/>
            <a:r>
              <a:rPr lang="en-US" dirty="0"/>
              <a:t>Once we have all the principal components, we can reduce the number dimensions by projecting onto the hyperplane </a:t>
            </a:r>
          </a:p>
          <a:p>
            <a:pPr marL="533400" indent="-457200"/>
            <a:r>
              <a:rPr lang="en-US" dirty="0"/>
              <a:t>The </a:t>
            </a:r>
            <a:r>
              <a:rPr lang="en-US" dirty="0" err="1"/>
              <a:t>explained_variance_ratio</a:t>
            </a:r>
            <a:r>
              <a:rPr lang="en-US" dirty="0"/>
              <a:t> method can be used to show the variances of each principal component </a:t>
            </a:r>
          </a:p>
        </p:txBody>
      </p:sp>
    </p:spTree>
    <p:extLst>
      <p:ext uri="{BB962C8B-B14F-4D97-AF65-F5344CB8AC3E}">
        <p14:creationId xmlns:p14="http://schemas.microsoft.com/office/powerpoint/2010/main" val="10576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Reducing Dimensions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210800" cy="4063543"/>
          </a:xfrm>
        </p:spPr>
        <p:txBody>
          <a:bodyPr/>
          <a:lstStyle/>
          <a:p>
            <a:pPr marL="533400" indent="-457200"/>
            <a:r>
              <a:rPr lang="en-US" dirty="0"/>
              <a:t>Now a major question that we need to address is how many dimensions should we reduce our dataset by? </a:t>
            </a:r>
          </a:p>
          <a:p>
            <a:pPr marL="533400" indent="-457200"/>
            <a:r>
              <a:rPr lang="en-US" dirty="0"/>
              <a:t>If you want to visualize your data, you will most likely reduce to 2 or 3 </a:t>
            </a:r>
          </a:p>
          <a:p>
            <a:pPr marL="533400" indent="-457200"/>
            <a:r>
              <a:rPr lang="en-US" dirty="0"/>
              <a:t>Rather than arbitrarily reducing dimensions you want to select a number that will keep a significant amount of variance (in academics that is usually 95%) </a:t>
            </a:r>
          </a:p>
          <a:p>
            <a:pPr marL="533400" indent="-457200"/>
            <a:r>
              <a:rPr lang="en-US" dirty="0"/>
              <a:t>We can specify the amount of variance using the </a:t>
            </a:r>
            <a:r>
              <a:rPr lang="en-US" dirty="0" err="1"/>
              <a:t>n_components</a:t>
            </a:r>
            <a:r>
              <a:rPr lang="en-US" dirty="0"/>
              <a:t> hyperparameter in the PCA class </a:t>
            </a:r>
          </a:p>
        </p:txBody>
      </p:sp>
    </p:spTree>
    <p:extLst>
      <p:ext uri="{BB962C8B-B14F-4D97-AF65-F5344CB8AC3E}">
        <p14:creationId xmlns:p14="http://schemas.microsoft.com/office/powerpoint/2010/main" val="16785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Finish Dimensionality Reduction:</a:t>
            </a: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t-SNE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Local Linear Embedding (LLE)</a:t>
            </a:r>
          </a:p>
          <a:p>
            <a:pPr marL="533400" indent="-457200"/>
            <a:r>
              <a:rPr lang="en-US" dirty="0"/>
              <a:t>Hyperparameter Tunning and Gradient Descent </a:t>
            </a:r>
          </a:p>
          <a:p>
            <a:pPr marL="508000" lvl="1" indent="0">
              <a:buNone/>
            </a:pPr>
            <a:endParaRPr lang="en-US" sz="2800" dirty="0"/>
          </a:p>
          <a:p>
            <a:r>
              <a:rPr lang="en-US" sz="3200" dirty="0"/>
              <a:t>The undergraduate final project will be due on 5/3 by 5:00 PM </a:t>
            </a:r>
          </a:p>
          <a:p>
            <a:r>
              <a:rPr lang="en-US" sz="3200" dirty="0"/>
              <a:t>Graduate Presentations will be on </a:t>
            </a:r>
            <a:r>
              <a:rPr lang="en-US" sz="3200"/>
              <a:t>5/1 from 5:30-7:30 PM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Calculating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How do you we know which is the results is the best? </a:t>
            </a:r>
          </a:p>
          <a:p>
            <a:pPr marL="533400" indent="-457200"/>
            <a:r>
              <a:rPr lang="en-US" dirty="0"/>
              <a:t>We can use a metric known as model inertia to evaluate our iterations </a:t>
            </a:r>
          </a:p>
          <a:p>
            <a:pPr marL="533400" indent="-457200"/>
            <a:r>
              <a:rPr lang="en-US" dirty="0"/>
              <a:t>Inertia is simply the mean squared distance between each point and its closest centroid </a:t>
            </a:r>
          </a:p>
          <a:p>
            <a:pPr marL="533400" indent="-457200"/>
            <a:r>
              <a:rPr lang="en-US" dirty="0"/>
              <a:t>We keep the results that have the lowest inertia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does have a method to get the inertia (.inertia_) but be very wary of using .score with K-Means as it is possible to get a negative value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Optimal Number of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major consideration for a training a K-Means model is the number of clusters we will create </a:t>
            </a:r>
          </a:p>
          <a:p>
            <a:pPr marL="533400" indent="-457200"/>
            <a:r>
              <a:rPr lang="en-US" dirty="0"/>
              <a:t>Our example showed 5 clear clusters, but it in application this will rarely be obvious </a:t>
            </a:r>
          </a:p>
          <a:p>
            <a:pPr marL="533400" indent="-457200"/>
            <a:r>
              <a:rPr lang="en-US" dirty="0"/>
              <a:t>This may be the most important consideration, as a poor k number will likely result in a poor model </a:t>
            </a:r>
          </a:p>
          <a:p>
            <a:pPr marL="533400" indent="-457200"/>
            <a:r>
              <a:rPr lang="en-US" dirty="0"/>
              <a:t>If we use too many clusters, we will cut-up good clusters into smaller clusters we don’t need </a:t>
            </a:r>
          </a:p>
          <a:p>
            <a:pPr marL="533400" indent="-457200"/>
            <a:r>
              <a:rPr lang="en-US" dirty="0"/>
              <a:t>If we use to few clusters, our clusters will start merging into large less useful clusters </a:t>
            </a:r>
          </a:p>
        </p:txBody>
      </p:sp>
    </p:spTree>
    <p:extLst>
      <p:ext uri="{BB962C8B-B14F-4D97-AF65-F5344CB8AC3E}">
        <p14:creationId xmlns:p14="http://schemas.microsoft.com/office/powerpoint/2010/main" val="213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Optimal Number of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Consider these versions of our previous example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An easy trap to fall into is to only consider the inertia value for our data, however this is not always the case (the inertial value for k=8 is 119.1 vs 211.6 for our example)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B0D10-E0A5-8430-7C4A-266FDCFF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590801"/>
            <a:ext cx="6715125" cy="21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Optimal Number of Centroids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fact, as the number of clusters increases the inertia decreases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You will notice that at k=4 we have a major inflection point for our inertia values, after 4 the improvement in inertia is minimal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B803B-A941-CD21-17CD-E2725EB9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7019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Silhouette 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A more exact technique for determining the number of clusters is called silhouette score</a:t>
                </a:r>
              </a:p>
              <a:p>
                <a:pPr marL="533400" indent="-457200"/>
                <a:r>
                  <a:rPr lang="en-US" dirty="0"/>
                  <a:t>The silhouette score is given with the following equation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533400" lvl="1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:r>
                  <a:rPr lang="en-US" dirty="0"/>
                  <a:t> a is the mean distance to the other distance in the same cluster </a:t>
                </a:r>
              </a:p>
              <a:p>
                <a:pPr lvl="1"/>
                <a:r>
                  <a:rPr lang="en-US" dirty="0"/>
                  <a:t>b is the mean nearest cluster distance </a:t>
                </a:r>
              </a:p>
              <a:p>
                <a:pPr marL="533400" indent="-457200"/>
                <a:r>
                  <a:rPr lang="en-US" dirty="0"/>
                  <a:t>This will give a value between -1 and 1</a:t>
                </a:r>
              </a:p>
              <a:p>
                <a:pPr marL="533400" indent="-457200"/>
                <a:r>
                  <a:rPr lang="en-US" dirty="0"/>
                  <a:t>The closer you are to 1 the more confident you can be it is within the right cluster </a:t>
                </a:r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23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Silhouette Score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Let’s look at the silhouette score for our blobs example: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From this you can tell both 4 and 5 are excellent choices for your k value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function for silhouette score </a:t>
            </a:r>
            <a:r>
              <a:rPr lang="en-US" dirty="0" err="1"/>
              <a:t>sklearn.metrics</a:t>
            </a:r>
            <a:r>
              <a:rPr lang="en-US" dirty="0"/>
              <a:t>. </a:t>
            </a:r>
            <a:r>
              <a:rPr lang="en-US" dirty="0" err="1"/>
              <a:t>silhoutte_score</a:t>
            </a:r>
            <a:r>
              <a:rPr lang="en-US" dirty="0"/>
              <a:t>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205ED-6B6B-CA80-5D6F-0FB6A970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7038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Pros and Cons of K-Means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K-Means is a popular choice in the area of unsupervised learning because: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Fast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Scalable </a:t>
            </a:r>
          </a:p>
          <a:p>
            <a:pPr marL="590550" indent="-514350"/>
            <a:r>
              <a:rPr lang="en-US" dirty="0"/>
              <a:t>However, there are a number of issues with the approach that should be considered: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It is a very iterative process (finding the right centroid, finding the optimal k, etc.)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K-Means does not like clusters that vary significantly in size, shape, or density 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7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26265</TotalTime>
  <Words>1783</Words>
  <Application>Microsoft Office PowerPoint</Application>
  <PresentationFormat>Widescreen</PresentationFormat>
  <Paragraphs>172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Calculating Centroids </vt:lpstr>
      <vt:lpstr>Optimal Number of Centroids </vt:lpstr>
      <vt:lpstr>Optimal Number of Centroids </vt:lpstr>
      <vt:lpstr>Optimal Number of Centroids </vt:lpstr>
      <vt:lpstr>Silhouette Score </vt:lpstr>
      <vt:lpstr>Silhouette Score </vt:lpstr>
      <vt:lpstr>Pros and Cons of K-Means </vt:lpstr>
      <vt:lpstr>Improving K-Means </vt:lpstr>
      <vt:lpstr>Mini-Batch K-Means </vt:lpstr>
      <vt:lpstr>DBSCAN Clustering </vt:lpstr>
      <vt:lpstr>DBSCAN Clustering </vt:lpstr>
      <vt:lpstr>DBSCAN Clustering </vt:lpstr>
      <vt:lpstr>Other Forms of Unsupervised Learning </vt:lpstr>
      <vt:lpstr>Image Segmentation </vt:lpstr>
      <vt:lpstr>Dimensionality Reduction </vt:lpstr>
      <vt:lpstr>Dimensionality Reduction </vt:lpstr>
      <vt:lpstr>Projection </vt:lpstr>
      <vt:lpstr>Projection </vt:lpstr>
      <vt:lpstr>Manifold Learning  </vt:lpstr>
      <vt:lpstr>Manifold Learning  </vt:lpstr>
      <vt:lpstr>Manifold Learning  </vt:lpstr>
      <vt:lpstr>MNIST Dataset </vt:lpstr>
      <vt:lpstr>PCA </vt:lpstr>
      <vt:lpstr>PCA </vt:lpstr>
      <vt:lpstr>PCA </vt:lpstr>
      <vt:lpstr>Reducing Dimensions 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904</cp:revision>
  <dcterms:created xsi:type="dcterms:W3CDTF">2019-07-31T20:40:14Z</dcterms:created>
  <dcterms:modified xsi:type="dcterms:W3CDTF">2023-04-14T17:47:51Z</dcterms:modified>
</cp:coreProperties>
</file>