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8" r:id="rId12"/>
    <p:sldId id="329" r:id="rId13"/>
    <p:sldId id="330" r:id="rId14"/>
    <p:sldId id="324" r:id="rId15"/>
    <p:sldId id="325" r:id="rId16"/>
    <p:sldId id="326" r:id="rId17"/>
    <p:sldId id="327" r:id="rId18"/>
    <p:sldId id="27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>
      <p:cViewPr varScale="1">
        <p:scale>
          <a:sx n="78" d="100"/>
          <a:sy n="78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April 24</a:t>
            </a:r>
            <a:r>
              <a:rPr lang="en-US" sz="3200" baseline="30000" dirty="0">
                <a:solidFill>
                  <a:schemeClr val="tx1"/>
                </a:solidFill>
              </a:rPr>
              <a:t>th</a:t>
            </a:r>
            <a:r>
              <a:rPr lang="en-US" sz="3200" dirty="0">
                <a:solidFill>
                  <a:schemeClr val="tx1"/>
                </a:solidFill>
              </a:rPr>
              <a:t>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Hyperparameter Tunning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90550" indent="-514350"/>
            <a:r>
              <a:rPr lang="en-US" dirty="0"/>
              <a:t>Throughout the class we have discussed various approaches that can be used to train ML models </a:t>
            </a:r>
          </a:p>
          <a:p>
            <a:pPr marL="590550" indent="-514350"/>
            <a:r>
              <a:rPr lang="en-US" dirty="0"/>
              <a:t>Once you have trained your initial model, you may feel that your model is not performing as well as you would like </a:t>
            </a:r>
          </a:p>
          <a:p>
            <a:pPr marL="590550" indent="-514350"/>
            <a:r>
              <a:rPr lang="en-US" dirty="0"/>
              <a:t>The final step in training effective models is to adjust your hyperparameters to train the optimal model </a:t>
            </a:r>
          </a:p>
          <a:p>
            <a:pPr marL="590550" indent="-514350"/>
            <a:r>
              <a:rPr lang="en-US" dirty="0"/>
              <a:t>The only way to find the best values for your hyperparameters is to try them all </a:t>
            </a:r>
          </a:p>
          <a:p>
            <a:pPr marL="590550" indent="-514350"/>
            <a:r>
              <a:rPr lang="en-US" dirty="0"/>
              <a:t>However, as your models become more complex, the training time increases, and this is not feasible </a:t>
            </a:r>
          </a:p>
          <a:p>
            <a:pPr marL="59055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2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Grid 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 popular approach for hyperparameter tunning is a Grid Search </a:t>
            </a:r>
          </a:p>
          <a:p>
            <a:pPr marL="533400" indent="-457200"/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GridSerachCV</a:t>
            </a:r>
            <a:r>
              <a:rPr lang="en-US" dirty="0"/>
              <a:t> will try out a range of hyperparameters values (specified by the use) using cross validation</a:t>
            </a:r>
          </a:p>
          <a:p>
            <a:pPr marL="533400" indent="-457200"/>
            <a:r>
              <a:rPr lang="en-US" dirty="0"/>
              <a:t>The more parameters and higher range you use, the longer it will take to evaluate </a:t>
            </a:r>
          </a:p>
        </p:txBody>
      </p:sp>
    </p:spTree>
    <p:extLst>
      <p:ext uri="{BB962C8B-B14F-4D97-AF65-F5344CB8AC3E}">
        <p14:creationId xmlns:p14="http://schemas.microsoft.com/office/powerpoint/2010/main" val="2745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Grid 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Consider a random forest model with the following hyperparameters and ranges: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 err="1"/>
              <a:t>n_estimators</a:t>
            </a:r>
            <a:r>
              <a:rPr lang="en-US" dirty="0"/>
              <a:t>: =[3,10,30]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max_features</a:t>
            </a:r>
            <a:r>
              <a:rPr lang="en-US" dirty="0"/>
              <a:t>: [2,4,6,8] </a:t>
            </a:r>
          </a:p>
          <a:p>
            <a:pPr marL="533400" lvl="1" indent="0">
              <a:buNone/>
            </a:pPr>
            <a:r>
              <a:rPr lang="en-US" dirty="0"/>
              <a:t>How many combinations will this try? </a:t>
            </a:r>
          </a:p>
          <a:p>
            <a:r>
              <a:rPr lang="en-US" dirty="0"/>
              <a:t>If needed, we can specify multiple dictionaries of hyperparameters and ranges to better tune our search </a:t>
            </a:r>
          </a:p>
          <a:p>
            <a:pPr marL="533400" indent="-457200"/>
            <a:r>
              <a:rPr lang="en-US" dirty="0"/>
              <a:t>By default, when </a:t>
            </a:r>
            <a:r>
              <a:rPr lang="en-US" dirty="0" err="1"/>
              <a:t>sklearn</a:t>
            </a:r>
            <a:r>
              <a:rPr lang="en-US" dirty="0"/>
              <a:t> finds the best estimator, it will retrain the model on the entire dataset </a:t>
            </a:r>
          </a:p>
          <a:p>
            <a:pPr marL="533400" indent="-457200"/>
            <a:r>
              <a:rPr lang="en-US" dirty="0"/>
              <a:t>Using the .</a:t>
            </a:r>
            <a:r>
              <a:rPr lang="en-US" dirty="0" err="1"/>
              <a:t>best_estimator</a:t>
            </a:r>
            <a:r>
              <a:rPr lang="en-US" dirty="0"/>
              <a:t> function will return the optimal values for all your hyperparameters 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5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Randomized Search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Randomized Search is a good alternative to Grid Search if you have a large hyperparameter space </a:t>
            </a:r>
          </a:p>
          <a:p>
            <a:pPr marL="533400" indent="-457200"/>
            <a:r>
              <a:rPr lang="en-US" dirty="0"/>
              <a:t>As the name suggest we perform a Grid Search, but instead of trying out all the possible combinations, we evaluate a given number of random combinations </a:t>
            </a:r>
          </a:p>
          <a:p>
            <a:pPr marL="533400" indent="-457200"/>
            <a:r>
              <a:rPr lang="en-US" dirty="0"/>
              <a:t>This gives us more control of our search and allows us to manage our time and computational power </a:t>
            </a:r>
          </a:p>
          <a:p>
            <a:pPr marL="533400" indent="-457200"/>
            <a:r>
              <a:rPr lang="en-US" dirty="0"/>
              <a:t>Also, we can perform a more extensive search across more possible values </a:t>
            </a:r>
          </a:p>
          <a:p>
            <a:pPr marL="533400" indent="-457200"/>
            <a:r>
              <a:rPr lang="en-US" dirty="0"/>
              <a:t>The </a:t>
            </a:r>
            <a:r>
              <a:rPr lang="en-US" dirty="0" err="1"/>
              <a:t>sklearn</a:t>
            </a:r>
            <a:r>
              <a:rPr lang="en-US" dirty="0"/>
              <a:t> class for Randomized Search is </a:t>
            </a:r>
            <a:r>
              <a:rPr lang="en-US" dirty="0" err="1"/>
              <a:t>sklearn.model_selection.RandomizedSearchCV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Gradient Descent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90550" indent="-514350"/>
            <a:r>
              <a:rPr lang="en-US" dirty="0"/>
              <a:t>There are techniques we can use that will get us ‘close’ to the optimal value for our hyperparameters </a:t>
            </a:r>
          </a:p>
          <a:p>
            <a:pPr marL="590550" indent="-514350"/>
            <a:r>
              <a:rPr lang="en-US" dirty="0"/>
              <a:t>The most common of these is Gradient Descent, where we will slightly adjust our values to minimize a lost function </a:t>
            </a:r>
          </a:p>
          <a:p>
            <a:pPr marL="590550" indent="-514350"/>
            <a:r>
              <a:rPr lang="en-US" dirty="0"/>
              <a:t>Gradient Descent measure the local gradient of an error function with respect to a vector of values </a:t>
            </a:r>
            <a:r>
              <a:rPr lang="el-GR" dirty="0"/>
              <a:t>θ</a:t>
            </a:r>
            <a:r>
              <a:rPr lang="en-US" dirty="0"/>
              <a:t>, and when the gradient reach 0 we have the minimum </a:t>
            </a:r>
          </a:p>
          <a:p>
            <a:pPr marL="590550" indent="-514350"/>
            <a:r>
              <a:rPr lang="en-US" dirty="0"/>
              <a:t>In practice our vector θ contains random values, then we approach one small step at a time until we converge to a minimum value </a:t>
            </a:r>
          </a:p>
        </p:txBody>
      </p:sp>
    </p:spTree>
    <p:extLst>
      <p:ext uri="{BB962C8B-B14F-4D97-AF65-F5344CB8AC3E}">
        <p14:creationId xmlns:p14="http://schemas.microsoft.com/office/powerpoint/2010/main" val="26683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Gradient Descent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90550" indent="-514350"/>
            <a:r>
              <a:rPr lang="en-US" dirty="0"/>
              <a:t>One thing we must consider is the learning rate (how big our step is), to small and it will take time, too large and we may miss the minimum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33C6C-D340-DE2A-7E9B-39FB78AD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3438832"/>
            <a:ext cx="6324600" cy="292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Gradient Descent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90550" indent="-514350"/>
            <a:r>
              <a:rPr lang="en-US" dirty="0"/>
              <a:t>Note that our cost function does not have to be quadratic, it can have many hills and valleys </a:t>
            </a:r>
          </a:p>
          <a:p>
            <a:pPr marL="590550" indent="-514350"/>
            <a:r>
              <a:rPr lang="en-US" dirty="0"/>
              <a:t>For linear regression this won’t be an issue (this is a convex function), but keep it in mind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58843-3250-6602-19AF-4D5D07B70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4038600"/>
            <a:ext cx="5715000" cy="26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Gradient Descent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Gradient Descent is most common with neural network models and deep learning, but the concept is applied in many areas in machine learning</a:t>
            </a:r>
          </a:p>
          <a:p>
            <a:pPr marL="533400" indent="-457200"/>
            <a:r>
              <a:rPr lang="en-US" dirty="0"/>
              <a:t>Many neural network packages such as TensorFlow will let you add Gradient Descent when you train your model</a:t>
            </a:r>
          </a:p>
          <a:p>
            <a:pPr marL="590550" indent="-514350"/>
            <a:r>
              <a:rPr lang="en-US" dirty="0"/>
              <a:t>There are several types of Gradient Descent: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Batch Gradient Descent (Uses all the data at each step)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Stochastic Gradient Descent (Faster, but may not converge)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dirty="0"/>
              <a:t>Mini-Batch Gradient Descent (Fast, sensitive to local minimums) </a:t>
            </a:r>
          </a:p>
        </p:txBody>
      </p:sp>
    </p:spTree>
    <p:extLst>
      <p:ext uri="{BB962C8B-B14F-4D97-AF65-F5344CB8AC3E}">
        <p14:creationId xmlns:p14="http://schemas.microsoft.com/office/powerpoint/2010/main" val="397994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Finish Dimensionality Reduction:</a:t>
            </a:r>
            <a:endParaRPr lang="en-US" dirty="0"/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Discuss Pipelines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High Performance Computing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The role of CPUs/GPUs in machine learning </a:t>
            </a:r>
          </a:p>
          <a:p>
            <a:pPr marL="533400" lvl="1" indent="0">
              <a:buNone/>
            </a:pPr>
            <a:endParaRPr lang="en-US" dirty="0"/>
          </a:p>
          <a:p>
            <a:pPr marL="508000" lvl="1" indent="0">
              <a:buNone/>
            </a:pPr>
            <a:r>
              <a:rPr lang="en-US" sz="3200" dirty="0"/>
              <a:t>Remember</a:t>
            </a:r>
            <a:r>
              <a:rPr lang="en-US" sz="2800" dirty="0"/>
              <a:t>:</a:t>
            </a:r>
          </a:p>
          <a:p>
            <a:pPr marL="965200" lvl="1" indent="-457200"/>
            <a:r>
              <a:rPr lang="en-US" sz="2800" dirty="0"/>
              <a:t>No class on Wednesday 4/26</a:t>
            </a:r>
          </a:p>
          <a:p>
            <a:pPr lvl="1"/>
            <a:r>
              <a:rPr lang="en-US" sz="2800" dirty="0"/>
              <a:t>Graduate Presentations will be on 5/1 at 5:30 PM</a:t>
            </a:r>
          </a:p>
          <a:p>
            <a:pPr lvl="1"/>
            <a:r>
              <a:rPr lang="en-US" sz="2800" dirty="0"/>
              <a:t>Graduate papers will be due on 5/3 by 5:00 PM</a:t>
            </a:r>
          </a:p>
          <a:p>
            <a:pPr lvl="1"/>
            <a:r>
              <a:rPr lang="en-US" sz="2800" dirty="0"/>
              <a:t>The undergraduate final project will be due on 5/3 by 5:00 PM </a:t>
            </a:r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Clustering using DBSCAN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Image segmentation using K-Means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Dimensionality Reduction using PCA </a:t>
            </a:r>
          </a:p>
          <a:p>
            <a:pPr marL="508000" lvl="1" indent="0" fontAlgn="base">
              <a:buNone/>
            </a:pPr>
            <a:r>
              <a:rPr lang="en-US" sz="3600" dirty="0"/>
              <a:t>Today</a:t>
            </a:r>
            <a:r>
              <a:rPr lang="en-US" sz="4000" dirty="0"/>
              <a:t>: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Dimensionality Reduction with t-SNE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 err="1"/>
              <a:t>Hyperparamter</a:t>
            </a:r>
            <a:r>
              <a:rPr lang="en-US" sz="2800" dirty="0"/>
              <a:t> Tunning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Gradient Descent </a:t>
            </a:r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t-SNE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t-distributed stochastic neighbor embedding (t-SNE) is a manifold learning technique used to reduce dimensionality</a:t>
            </a:r>
          </a:p>
          <a:p>
            <a:pPr marL="533400" indent="-457200"/>
            <a:r>
              <a:rPr lang="en-US" dirty="0"/>
              <a:t>The goal of t-SNE is to keep similar instances close, while keeping dissimilar ones apart</a:t>
            </a:r>
          </a:p>
          <a:p>
            <a:pPr marL="533400" indent="-457200"/>
            <a:r>
              <a:rPr lang="en-US" dirty="0"/>
              <a:t>The most noteworthy advantage t-SNE has over other techniques like PCA is visualization </a:t>
            </a:r>
          </a:p>
          <a:p>
            <a:pPr marL="533400" indent="-457200"/>
            <a:r>
              <a:rPr lang="en-US" dirty="0"/>
              <a:t>Like PCA, t-SNE is an unsupervised learning techniques, however the math if much more complex than the linear algebra techniques used for PCA </a:t>
            </a:r>
          </a:p>
          <a:p>
            <a:pPr marL="533400" indent="-457200"/>
            <a:r>
              <a:rPr lang="en-US" dirty="0"/>
              <a:t>t-SNE is a nonlinear technique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0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t-SNE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t-SNE looks to identify patterns in the data using similarity </a:t>
            </a:r>
          </a:p>
          <a:p>
            <a:pPr marL="533400" indent="-457200"/>
            <a:r>
              <a:rPr lang="en-US" dirty="0"/>
              <a:t>This similarity is based off conditional probabilities, which try to represent our higher dimension data in a lower dimension space </a:t>
            </a:r>
          </a:p>
          <a:p>
            <a:pPr marL="533400" indent="-457200"/>
            <a:r>
              <a:rPr lang="en-US" dirty="0"/>
              <a:t>t-SNE then tries to minimize the sum of the differences between these probabilities for both the higher and lower dimensions </a:t>
            </a:r>
          </a:p>
          <a:p>
            <a:pPr marL="533400" indent="-457200"/>
            <a:r>
              <a:rPr lang="en-US" dirty="0"/>
              <a:t>This is very computational expensive, a typical t-SNE will run in O(n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4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t-SNE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Compare the Swiss roll dataset we looked at last time when reduced using t-SNE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E0B6A-3CB4-C941-011B-77FF190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819400"/>
            <a:ext cx="3005138" cy="3408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2877C-53F8-E3C0-8136-9823F079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971800"/>
            <a:ext cx="4852086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Locally Linear Embedding (LLE) is another nonlinear dimensionality reduction technique </a:t>
            </a:r>
          </a:p>
          <a:p>
            <a:pPr marL="533400" indent="-457200"/>
            <a:r>
              <a:rPr lang="en-US" dirty="0"/>
              <a:t>This technique like t-SNE doesn’t rely on data projections </a:t>
            </a:r>
          </a:p>
          <a:p>
            <a:pPr marL="533400" indent="-457200"/>
            <a:r>
              <a:rPr lang="en-US" dirty="0"/>
              <a:t>LLE measures how each training instance linearly relates to is </a:t>
            </a:r>
            <a:r>
              <a:rPr lang="en-US" i="1" dirty="0"/>
              <a:t>closest neighbor </a:t>
            </a:r>
            <a:r>
              <a:rPr lang="en-US" dirty="0"/>
              <a:t>(think something like 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  <a:p>
            <a:pPr marL="533400" indent="-457200"/>
            <a:r>
              <a:rPr lang="en-US" dirty="0"/>
              <a:t>Then we look for a low dimensional representation of the data where the local relationships are best preserved </a:t>
            </a:r>
          </a:p>
          <a:p>
            <a:pPr marL="533400" indent="-457200"/>
            <a:r>
              <a:rPr lang="en-US" dirty="0"/>
              <a:t>If there is little noise this can unroll </a:t>
            </a:r>
            <a:r>
              <a:rPr lang="en-US"/>
              <a:t>manifolds well</a:t>
            </a:r>
            <a:endParaRPr lang="en-US" dirty="0"/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0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LLE  works by reconstructing the feature point x</a:t>
            </a:r>
            <a:r>
              <a:rPr lang="en-US" baseline="30000" dirty="0"/>
              <a:t>i </a:t>
            </a:r>
            <a:r>
              <a:rPr lang="en-US" dirty="0"/>
              <a:t> as a linear function of the points neighbors </a:t>
            </a:r>
          </a:p>
          <a:p>
            <a:pPr marL="533400" indent="-457200"/>
            <a:r>
              <a:rPr lang="en-US" dirty="0"/>
              <a:t>This is done using weights such that the distance between  x</a:t>
            </a:r>
            <a:r>
              <a:rPr lang="en-US" baseline="30000" dirty="0"/>
              <a:t>i  </a:t>
            </a:r>
            <a:r>
              <a:rPr lang="en-US" dirty="0"/>
              <a:t> and its neighbors is minimized </a:t>
            </a:r>
          </a:p>
          <a:p>
            <a:pPr marL="533400" indent="-457200"/>
            <a:r>
              <a:rPr lang="en-US" dirty="0"/>
              <a:t>We can find the weights for all the neighbors using this equation:</a:t>
            </a:r>
          </a:p>
          <a:p>
            <a:pPr marL="76200" indent="0">
              <a:buNone/>
            </a:pPr>
            <a:endParaRPr lang="en-US" dirty="0"/>
          </a:p>
          <a:p>
            <a:pPr marL="533400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80206-8487-CB72-6F96-2005D0A5D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72000"/>
            <a:ext cx="5572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5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weights are then used to encode the relationship between training instances, this maps the instances into a smaller space </a:t>
            </a:r>
          </a:p>
          <a:p>
            <a:pPr marL="533400" indent="-457200"/>
            <a:r>
              <a:rPr lang="en-US" dirty="0"/>
              <a:t>This is done with this equation:  </a:t>
            </a:r>
          </a:p>
          <a:p>
            <a:pPr marL="533400" indent="-457200"/>
            <a:endParaRPr lang="en-US" dirty="0"/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Here we are just doing the reverse of the previous step, we have fixed weights, and we just look for a new position</a:t>
            </a:r>
          </a:p>
          <a:p>
            <a:pPr marL="533400" indent="-457200"/>
            <a:r>
              <a:rPr lang="en-US" dirty="0"/>
              <a:t>As you can imagine this is very computationally expensive and is a poor choice for large datasets </a:t>
            </a:r>
          </a:p>
          <a:p>
            <a:pPr marL="533400" indent="-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50E9D-F9EC-EDC7-77B9-00E02931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886200"/>
            <a:ext cx="3200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Other Reduction Techniques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90550" indent="-514350">
              <a:buFont typeface="+mj-lt"/>
              <a:buAutoNum type="arabicPeriod"/>
            </a:pPr>
            <a:r>
              <a:rPr lang="en-US" dirty="0"/>
              <a:t>Random Projections:  this is exactly how it sounds and works quite well. Quality depends on number instances rather than features </a:t>
            </a:r>
          </a:p>
          <a:p>
            <a:pPr marL="590550" indent="-514350">
              <a:buFont typeface="+mj-lt"/>
              <a:buAutoNum type="arabicPeriod"/>
            </a:pPr>
            <a:r>
              <a:rPr lang="en-US" dirty="0"/>
              <a:t>Multi-dimensional Scaling (MSD): reduces dimensionality while trying to preserve the distance between features </a:t>
            </a:r>
          </a:p>
          <a:p>
            <a:pPr marL="590550" indent="-514350">
              <a:buFont typeface="+mj-lt"/>
              <a:buAutoNum type="arabicPeriod"/>
            </a:pPr>
            <a:r>
              <a:rPr lang="en-US" dirty="0" err="1"/>
              <a:t>Isomap</a:t>
            </a:r>
            <a:r>
              <a:rPr lang="en-US" dirty="0"/>
              <a:t>: uses the nearest neighbor's concept along with the geodesic distance to reduce dimensions </a:t>
            </a:r>
          </a:p>
          <a:p>
            <a:pPr marL="590550" indent="-514350">
              <a:buFont typeface="+mj-lt"/>
              <a:buAutoNum type="arabicPeriod"/>
            </a:pPr>
            <a:r>
              <a:rPr lang="en-US" dirty="0"/>
              <a:t>Linear Discriminate Analysis: a classification technique that learns the most discriminative axis and then projects data into that hyperplane</a:t>
            </a:r>
          </a:p>
        </p:txBody>
      </p:sp>
    </p:spTree>
    <p:extLst>
      <p:ext uri="{BB962C8B-B14F-4D97-AF65-F5344CB8AC3E}">
        <p14:creationId xmlns:p14="http://schemas.microsoft.com/office/powerpoint/2010/main" val="215954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29112</TotalTime>
  <Words>1094</Words>
  <Application>Microsoft Office PowerPoint</Application>
  <PresentationFormat>Widescreen</PresentationFormat>
  <Paragraphs>102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Roboto</vt:lpstr>
      <vt:lpstr>Roboto Slab</vt:lpstr>
      <vt:lpstr>Office Theme</vt:lpstr>
      <vt:lpstr>CS4499/5599: Data Science and Applied Machine Learning </vt:lpstr>
      <vt:lpstr>Objectives </vt:lpstr>
      <vt:lpstr>t-SNE</vt:lpstr>
      <vt:lpstr>t-SNE</vt:lpstr>
      <vt:lpstr>t-SNE</vt:lpstr>
      <vt:lpstr>LLE</vt:lpstr>
      <vt:lpstr>LLE</vt:lpstr>
      <vt:lpstr>LLE</vt:lpstr>
      <vt:lpstr>Other Reduction Techniques </vt:lpstr>
      <vt:lpstr>Hyperparameter Tunning </vt:lpstr>
      <vt:lpstr>Grid Search</vt:lpstr>
      <vt:lpstr>Grid Search</vt:lpstr>
      <vt:lpstr>Randomized Search </vt:lpstr>
      <vt:lpstr>Gradient Descent </vt:lpstr>
      <vt:lpstr>Gradient Descent </vt:lpstr>
      <vt:lpstr>Gradient Descent </vt:lpstr>
      <vt:lpstr>Gradient Descent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922</cp:revision>
  <dcterms:created xsi:type="dcterms:W3CDTF">2019-07-31T20:40:14Z</dcterms:created>
  <dcterms:modified xsi:type="dcterms:W3CDTF">2023-04-24T15:59:53Z</dcterms:modified>
</cp:coreProperties>
</file>