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slides/slide7.xml" Type="http://schemas.openxmlformats.org/officeDocument/2006/relationships/slide" Id="rId12"/><Relationship Target="presProps.xml" Type="http://schemas.openxmlformats.org/officeDocument/2006/relationships/presProps" Id="rId2"/><Relationship Target="slides/slide8.xml" Type="http://schemas.openxmlformats.org/officeDocument/2006/relationships/slide" Id="rId13"/><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spcBef>
                <a:spcPts val="0"/>
              </a:spcBef>
              <a:buNone/>
            </a:pPr>
            <a:r>
              <a:t/>
            </a:r>
            <a:endParaRPr strike="noStrike" u="none" b="0" cap="none" baseline="0" sz="1000" i="0"/>
          </a:p>
        </p:txBody>
      </p:sp>
      <p:sp>
        <p:nvSpPr>
          <p:cNvPr id="90" name="Shape 90"/>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rtl="0" lvl="0">
              <a:spcBef>
                <a:spcPts val="0"/>
              </a:spcBef>
              <a:buNone/>
            </a:pPr>
            <a:r>
              <a:rPr sz="1000" lang="en-US"/>
              <a:t>Gunnar</a:t>
            </a:r>
          </a:p>
          <a:p>
            <a:pPr rtl="0" lvl="0">
              <a:spcBef>
                <a:spcPts val="0"/>
              </a:spcBef>
              <a:buNone/>
            </a:pPr>
            <a:r>
              <a:rPr sz="1000" lang="en-US"/>
              <a:t>Have you ever been in a situation where you have free time and have troubles finding out what it is that you want to do?</a:t>
            </a:r>
            <a:br>
              <a:rPr sz="1000" lang="en-US"/>
            </a:br>
            <a:r>
              <a:rPr sz="1000" lang="en-US"/>
              <a:t>And after you finally decide you realize that you actually wound up wasting time that you could have been using.</a:t>
            </a:r>
          </a:p>
          <a:p>
            <a:pPr algn="l" rtl="0" lvl="0" marR="0" indent="0" marL="0">
              <a:spcBef>
                <a:spcPts val="0"/>
              </a:spcBef>
              <a:buSzPct val="180000"/>
              <a:buFont typeface="Arial"/>
              <a:buNone/>
            </a:pPr>
            <a:br>
              <a:rPr sz="1000" lang="en-US"/>
            </a:br>
            <a:r>
              <a:rPr sz="1000" lang="en-US"/>
              <a:t>Talk about the need for finding what to do - wasting time trying to find </a:t>
            </a:r>
          </a:p>
          <a:p>
            <a:pPr algn="l" rtl="0" lvl="0" marR="0" indent="0" marL="0">
              <a:spcBef>
                <a:spcPts val="0"/>
              </a:spcBef>
              <a:buSzPct val="180000"/>
              <a:buFont typeface="Arial"/>
              <a:buNone/>
            </a:pPr>
            <a:r>
              <a:rPr sz="1000" lang="en-US"/>
              <a:t>Personal project,</a:t>
            </a:r>
          </a:p>
        </p:txBody>
      </p:sp>
      <p:sp>
        <p:nvSpPr>
          <p:cNvPr id="100" name="Shape 100"/>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rtl="0" lvl="0">
              <a:spcBef>
                <a:spcPts val="0"/>
              </a:spcBef>
              <a:buNone/>
            </a:pPr>
            <a:r>
              <a:rPr sz="1000" lang="en-US"/>
              <a:t>Gunnar</a:t>
            </a:r>
          </a:p>
          <a:p>
            <a:pPr algn="l" rtl="0" lvl="0" marR="0">
              <a:spcBef>
                <a:spcPts val="0"/>
              </a:spcBef>
              <a:buNone/>
            </a:pPr>
            <a:r>
              <a:rPr sz="1000" lang="en-US"/>
              <a:t>Our app will help you organize this free time and get things done. Instead of you needing to think about what to do first, we do that for you. </a:t>
            </a:r>
          </a:p>
        </p:txBody>
      </p:sp>
      <p:sp>
        <p:nvSpPr>
          <p:cNvPr id="110" name="Shape 110"/>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rtl="0" lvl="0">
              <a:spcBef>
                <a:spcPts val="0"/>
              </a:spcBef>
              <a:buNone/>
            </a:pPr>
            <a:r>
              <a:rPr sz="1000" lang="en-US"/>
              <a:t>Cody</a:t>
            </a:r>
          </a:p>
          <a:p>
            <a:pPr rtl="0" lvl="0">
              <a:spcBef>
                <a:spcPts val="0"/>
              </a:spcBef>
              <a:buNone/>
            </a:pPr>
            <a:r>
              <a:t/>
            </a:r>
            <a:endParaRPr strike="noStrike" u="none" b="0" cap="none" baseline="0" sz="1000" i="0"/>
          </a:p>
          <a:p>
            <a:pPr rtl="0" lvl="0">
              <a:spcBef>
                <a:spcPts val="0"/>
              </a:spcBef>
              <a:buNone/>
            </a:pPr>
            <a:r>
              <a:rPr sz="1000" lang="en-US"/>
              <a:t>We want to provide a mobile friendly web-application that will help the “doers” do and the “learners” learn </a:t>
            </a:r>
          </a:p>
          <a:p>
            <a:pPr rtl="0" lvl="0">
              <a:spcBef>
                <a:spcPts val="0"/>
              </a:spcBef>
              <a:buNone/>
            </a:pPr>
            <a:r>
              <a:rPr sz="1000" lang="en-US"/>
              <a:t>This application should alleviate the stress that goes into managing free time and allow the user to get more done during that time</a:t>
            </a:r>
          </a:p>
          <a:p>
            <a:pPr rtl="0" lvl="0">
              <a:spcBef>
                <a:spcPts val="0"/>
              </a:spcBef>
              <a:buNone/>
            </a:pPr>
            <a:r>
              <a:t/>
            </a:r>
            <a:endParaRPr sz="1000"/>
          </a:p>
          <a:p>
            <a:pPr rtl="0" lvl="0">
              <a:spcBef>
                <a:spcPts val="0"/>
              </a:spcBef>
              <a:buNone/>
            </a:pPr>
            <a:r>
              <a:rPr sz="1000" lang="en-US"/>
              <a:t>The user will create an account and sign. </a:t>
            </a:r>
          </a:p>
          <a:p>
            <a:pPr rtl="0" lvl="0">
              <a:spcBef>
                <a:spcPts val="0"/>
              </a:spcBef>
              <a:buNone/>
            </a:pPr>
            <a:r>
              <a:t/>
            </a:r>
            <a:endParaRPr sz="1000"/>
          </a:p>
          <a:p>
            <a:pPr rtl="0" lvl="0">
              <a:spcBef>
                <a:spcPts val="0"/>
              </a:spcBef>
              <a:buNone/>
            </a:pPr>
            <a:r>
              <a:rPr sz="1000" lang="en-US"/>
              <a:t>After which they will create an initial list of tasks which they want to complete as well as an estimated time for completion ( a few other properties as well) </a:t>
            </a:r>
          </a:p>
          <a:p>
            <a:pPr rtl="0" lvl="0">
              <a:spcBef>
                <a:spcPts val="0"/>
              </a:spcBef>
              <a:buNone/>
            </a:pPr>
            <a:r>
              <a:t/>
            </a:r>
            <a:endParaRPr sz="1000"/>
          </a:p>
          <a:p>
            <a:pPr rtl="0" lvl="0">
              <a:spcBef>
                <a:spcPts val="0"/>
              </a:spcBef>
              <a:buNone/>
            </a:pPr>
            <a:r>
              <a:rPr sz="1000" lang="en-US"/>
              <a:t>then the user can go to the “Roulette” page where they can provide a certain amount of time and we will give a task to fit that time. The user can accept it or decline it and the task manager will learn based on that  as well as the true completion time for the task vs the estimated time. </a:t>
            </a:r>
          </a:p>
          <a:p>
            <a:pPr rtl="0" lvl="0">
              <a:spcBef>
                <a:spcPts val="0"/>
              </a:spcBef>
              <a:buNone/>
            </a:pPr>
            <a:r>
              <a:t/>
            </a:r>
            <a:endParaRPr sz="1000"/>
          </a:p>
          <a:p>
            <a:pPr rtl="0" lvl="0">
              <a:spcBef>
                <a:spcPts val="0"/>
              </a:spcBef>
              <a:buNone/>
            </a:pPr>
            <a:r>
              <a:rPr sz="1000" lang="en-US"/>
              <a:t>We will Nodejs on the server-side as well as mongodb to manage the account information and the website will be built with angular and bootstrap.</a:t>
            </a:r>
          </a:p>
          <a:p>
            <a:pPr>
              <a:spcBef>
                <a:spcPts val="0"/>
              </a:spcBef>
              <a:buNone/>
            </a:pPr>
            <a:r>
              <a:t/>
            </a:r>
            <a:endParaRPr strike="noStrike" u="none" b="0" cap="none" baseline="0" sz="1000" i="0"/>
          </a:p>
        </p:txBody>
      </p:sp>
      <p:sp>
        <p:nvSpPr>
          <p:cNvPr id="120" name="Shape 120"/>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0" marL="0">
              <a:spcBef>
                <a:spcPts val="0"/>
              </a:spcBef>
              <a:buSzPct val="25000"/>
              <a:buFont typeface="Arial"/>
              <a:buNone/>
            </a:pPr>
            <a:r>
              <a:rPr strike="noStrike" u="none" b="0" cap="none" baseline="0" sz="1000" lang="en-US" i="0"/>
              <a:t>“An overview of who is on the team (Who is building it? Emphasize any special skills)”</a:t>
            </a:r>
          </a:p>
          <a:p>
            <a:pPr algn="l" rtl="0" lvl="0" marR="0">
              <a:spcBef>
                <a:spcPts val="0"/>
              </a:spcBef>
              <a:buNone/>
            </a:pPr>
            <a:r>
              <a:rPr sz="1000" lang="en-US"/>
              <a:t>Cody-Project Manager, Design, Angular, Bootstrap, Security</a:t>
            </a:r>
          </a:p>
          <a:p>
            <a:pPr algn="l" rtl="0" lvl="0" marR="0">
              <a:spcBef>
                <a:spcPts val="0"/>
              </a:spcBef>
              <a:buNone/>
            </a:pPr>
            <a:r>
              <a:rPr sz="1000" lang="en-US"/>
              <a:t>Jessica- Frontend - AngularJS and Bootstrap</a:t>
            </a:r>
          </a:p>
          <a:p>
            <a:pPr algn="l" rtl="0" lvl="0" marR="0">
              <a:spcBef>
                <a:spcPts val="0"/>
              </a:spcBef>
              <a:buNone/>
            </a:pPr>
            <a:r>
              <a:rPr sz="1000" lang="en-US"/>
              <a:t>Matt-MongoDB, Database, Security (building and maintaining database with MongoDB. handling security issues. no experience, but interest in the fields should be helpful)</a:t>
            </a:r>
          </a:p>
          <a:p>
            <a:pPr algn="l" rtl="0" lvl="0" marR="0">
              <a:spcBef>
                <a:spcPts val="0"/>
              </a:spcBef>
              <a:buNone/>
            </a:pPr>
            <a:r>
              <a:rPr sz="1000" lang="en-US"/>
              <a:t>Steven- Server to Frontend ( MongoDB/AngularJS for data flow between what is seen on server and the web page), mongoDB and angular, Risk (testing), very new to the technologies</a:t>
            </a:r>
          </a:p>
          <a:p>
            <a:pPr algn="l" rtl="0" lvl="0" marR="0">
              <a:spcBef>
                <a:spcPts val="0"/>
              </a:spcBef>
              <a:buNone/>
            </a:pPr>
            <a:r>
              <a:rPr sz="1000" lang="en-US"/>
              <a:t>Gunnar-NodeJS, MongoDB - serverside, handle the requests and serving of the webpages. </a:t>
            </a:r>
          </a:p>
          <a:p>
            <a:pPr algn="l" rtl="0" lvl="0" marR="0">
              <a:spcBef>
                <a:spcPts val="0"/>
              </a:spcBef>
              <a:buNone/>
            </a:pPr>
            <a:r>
              <a:t/>
            </a:r>
            <a:endParaRPr sz="1000"/>
          </a:p>
          <a:p>
            <a:pPr algn="l" rtl="0" lvl="0" marR="0">
              <a:spcBef>
                <a:spcPts val="0"/>
              </a:spcBef>
              <a:buNone/>
            </a:pPr>
            <a:r>
              <a:t/>
            </a:r>
            <a:endParaRPr sz="1000"/>
          </a:p>
        </p:txBody>
      </p:sp>
      <p:sp>
        <p:nvSpPr>
          <p:cNvPr id="138" name="Shape 138"/>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rtl="0" lvl="0">
              <a:spcBef>
                <a:spcPts val="0"/>
              </a:spcBef>
              <a:buNone/>
            </a:pPr>
            <a:r>
              <a:rPr sz="1000" lang="en-US"/>
              <a:t>Steven</a:t>
            </a:r>
          </a:p>
          <a:p>
            <a:pPr rtl="0" lvl="0">
              <a:spcBef>
                <a:spcPts val="0"/>
              </a:spcBef>
              <a:buNone/>
            </a:pPr>
            <a:r>
              <a:rPr sz="1000" lang="en-US"/>
              <a:t>Scrum</a:t>
            </a:r>
          </a:p>
          <a:p>
            <a:pPr rtl="0" lvl="0">
              <a:spcBef>
                <a:spcPts val="0"/>
              </a:spcBef>
              <a:buNone/>
            </a:pPr>
            <a:r>
              <a:t/>
            </a:r>
            <a:endParaRPr sz="1000"/>
          </a:p>
          <a:p>
            <a:pPr rtl="0" lvl="0">
              <a:spcBef>
                <a:spcPts val="0"/>
              </a:spcBef>
              <a:buNone/>
            </a:pPr>
            <a:r>
              <a:rPr sz="1000" lang="en-US"/>
              <a:t>We meet three times a week in person for 2 hours</a:t>
            </a:r>
          </a:p>
          <a:p>
            <a:pPr rtl="0" lvl="0">
              <a:spcBef>
                <a:spcPts val="0"/>
              </a:spcBef>
              <a:buNone/>
            </a:pPr>
            <a:r>
              <a:rPr sz="1000" lang="en-US"/>
              <a:t>individually work an hour a day and report to a task on hojoki</a:t>
            </a:r>
          </a:p>
          <a:p>
            <a:pPr rtl="0" lvl="0">
              <a:spcBef>
                <a:spcPts val="0"/>
              </a:spcBef>
              <a:buNone/>
            </a:pPr>
            <a:r>
              <a:rPr sz="1000" lang="en-US"/>
              <a:t>We are using Hojoki for team management, assigning tasks and keeping dropbox and google drive.</a:t>
            </a:r>
          </a:p>
          <a:p>
            <a:pPr rtl="0" lvl="0">
              <a:spcBef>
                <a:spcPts val="0"/>
              </a:spcBef>
              <a:buNone/>
            </a:pPr>
            <a:r>
              <a:t/>
            </a:r>
            <a:endParaRPr sz="1000"/>
          </a:p>
          <a:p>
            <a:pPr rtl="0" lvl="0">
              <a:spcBef>
                <a:spcPts val="0"/>
              </a:spcBef>
              <a:buNone/>
            </a:pPr>
            <a:r>
              <a:rPr sz="1000" lang="en-US"/>
              <a:t>We are using the Agile Method SCRUM. </a:t>
            </a:r>
          </a:p>
          <a:p>
            <a:pPr rtl="0" lvl="0">
              <a:spcBef>
                <a:spcPts val="0"/>
              </a:spcBef>
              <a:buNone/>
            </a:pPr>
            <a:r>
              <a:rPr sz="1000" lang="en-US"/>
              <a:t>We meet three times a week for two hours and also spend an hour working individually per day.</a:t>
            </a:r>
          </a:p>
          <a:p>
            <a:pPr rtl="0" lvl="0">
              <a:spcBef>
                <a:spcPts val="0"/>
              </a:spcBef>
              <a:buNone/>
            </a:pPr>
            <a:r>
              <a:rPr sz="1000" lang="en-US"/>
              <a:t>We are using Dropbox and Google Drive for file management, and Dropbox is used for version control and source code.</a:t>
            </a:r>
          </a:p>
          <a:p>
            <a:pPr rtl="0" lvl="0">
              <a:spcBef>
                <a:spcPts val="0"/>
              </a:spcBef>
              <a:buNone/>
            </a:pPr>
            <a:r>
              <a:rPr sz="1000" lang="en-US"/>
              <a:t>We are using Hojoki for team management, it helps schedule the meetings and assign tasks to members. It also organizes everything between Dropbox and Google Drive and displays </a:t>
            </a:r>
          </a:p>
          <a:p>
            <a:pPr rtl="0" lvl="0">
              <a:spcBef>
                <a:spcPts val="0"/>
              </a:spcBef>
              <a:buNone/>
            </a:pPr>
            <a:r>
              <a:rPr sz="1000" lang="en-US"/>
              <a:t>it in a very user friendly way.</a:t>
            </a:r>
          </a:p>
        </p:txBody>
      </p:sp>
      <p:sp>
        <p:nvSpPr>
          <p:cNvPr id="149" name="Shape 14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58" name="Shape 15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rtl="0" lvl="0">
              <a:spcBef>
                <a:spcPts val="0"/>
              </a:spcBef>
              <a:buNone/>
            </a:pPr>
            <a:r>
              <a:rPr sz="1000" lang="en-US"/>
              <a:t>Jess</a:t>
            </a:r>
          </a:p>
          <a:p>
            <a:pPr rtl="0" lvl="0">
              <a:spcBef>
                <a:spcPts val="0"/>
              </a:spcBef>
              <a:buNone/>
            </a:pPr>
            <a:r>
              <a:rPr strike="noStrike" u="none" b="0" cap="none" baseline="0" sz="1000" lang="en-US" i="0"/>
              <a:t>“A simple risk assessment (What are the primary risks? How will your team avoid/handle them?)”</a:t>
            </a:r>
          </a:p>
          <a:p>
            <a:pPr rtl="0" lvl="0">
              <a:spcBef>
                <a:spcPts val="0"/>
              </a:spcBef>
              <a:buNone/>
            </a:pPr>
            <a:r>
              <a:t/>
            </a:r>
            <a:endParaRPr sz="1000"/>
          </a:p>
          <a:p>
            <a:pPr rtl="0" lvl="0">
              <a:spcBef>
                <a:spcPts val="0"/>
              </a:spcBef>
              <a:buNone/>
            </a:pPr>
            <a:r>
              <a:rPr sz="1000" lang="en-US"/>
              <a:t>If our server goes down, we’re f*cked!</a:t>
            </a:r>
          </a:p>
          <a:p>
            <a:pPr rtl="0" lvl="0">
              <a:spcBef>
                <a:spcPts val="0"/>
              </a:spcBef>
              <a:buNone/>
            </a:pPr>
            <a:r>
              <a:rPr sz="1000" lang="en-US"/>
              <a:t>Secure user login</a:t>
            </a:r>
          </a:p>
          <a:p>
            <a:pPr rtl="0" lvl="0">
              <a:spcBef>
                <a:spcPts val="0"/>
              </a:spcBef>
              <a:buNone/>
            </a:pPr>
            <a:r>
              <a:rPr sz="1000" lang="en-US"/>
              <a:t>We don’t check content of tasks and hold legal responsibility for actions carried out by users of our site.</a:t>
            </a:r>
          </a:p>
        </p:txBody>
      </p:sp>
      <p:sp>
        <p:nvSpPr>
          <p:cNvPr id="159" name="Shape 15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68" name="Shape 16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a:spcBef>
                <a:spcPts val="0"/>
              </a:spcBef>
              <a:buNone/>
            </a:pPr>
            <a:r>
              <a:rPr sz="1000" lang="en-US"/>
              <a:t>Matts</a:t>
            </a:r>
          </a:p>
          <a:p>
            <a:pPr algn="l" rtl="0" lvl="0" marR="0">
              <a:spcBef>
                <a:spcPts val="0"/>
              </a:spcBef>
              <a:buNone/>
            </a:pPr>
            <a:r>
              <a:t/>
            </a:r>
            <a:endParaRPr sz="1000"/>
          </a:p>
          <a:p>
            <a:pPr algn="l" rtl="0" lvl="0" marR="0">
              <a:spcBef>
                <a:spcPts val="0"/>
              </a:spcBef>
              <a:buNone/>
            </a:pPr>
            <a:r>
              <a:rPr sz="1000" lang="en-US"/>
              <a:t>We are team madness, we want to release an app that is useful to all of you, can be used anywhere, at any time </a:t>
            </a:r>
          </a:p>
          <a:p>
            <a:pPr algn="l" rtl="0" lvl="0" marR="0">
              <a:spcBef>
                <a:spcPts val="0"/>
              </a:spcBef>
              <a:buNone/>
            </a:pPr>
            <a:r>
              <a:rPr sz="1000" lang="en-US"/>
              <a:t>TaskRoulette should help users to become more effective at managing their time.</a:t>
            </a:r>
          </a:p>
          <a:p>
            <a:pPr algn="l" rtl="0" lvl="0" marR="0">
              <a:spcBef>
                <a:spcPts val="0"/>
              </a:spcBef>
              <a:buNone/>
            </a:pPr>
            <a:r>
              <a:rPr sz="1000" lang="en-US"/>
              <a:t>We all hope to learn from this project and gain valuable experience for the future.</a:t>
            </a:r>
          </a:p>
          <a:p>
            <a:pPr algn="l" rtl="0" lvl="0" marR="0">
              <a:spcBef>
                <a:spcPts val="0"/>
              </a:spcBef>
              <a:buNone/>
            </a:pPr>
            <a:r>
              <a:rPr sz="1000" lang="en-US"/>
              <a:t>We hope our project will be useful for both us and the users.</a:t>
            </a:r>
          </a:p>
        </p:txBody>
      </p:sp>
      <p:sp>
        <p:nvSpPr>
          <p:cNvPr id="169" name="Shape 16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a:noFill/>
          <a:ln>
            <a:noFill/>
          </a:ln>
        </p:spPr>
        <p:txBody>
          <a:bodyPr bIns="45700" rIns="91425" lIns="91425" tIns="45700" anchor="t" anchorCtr="0">
            <a:spAutoFit/>
          </a:bodyPr>
          <a:lstStyle/>
          <a:p>
            <a:pPr algn="l" rtl="0" lvl="0" marR="0" indent="-120650" marL="171450">
              <a:spcBef>
                <a:spcPts val="0"/>
              </a:spcBef>
              <a:buClr>
                <a:srgbClr val="000000"/>
              </a:buClr>
              <a:buSzPct val="100000"/>
              <a:buFont typeface="Arial"/>
              <a:buChar char="-"/>
            </a:pPr>
            <a:r>
              <a:rPr strike="noStrike" u="none" b="0" cap="none" baseline="0" sz="1000" lang="en-US" i="0"/>
              <a:t>What should be on the final slide? It seems like there should be something after the Risk slide to end it.</a:t>
            </a:r>
          </a:p>
          <a:p>
            <a:pPr algn="l" rtl="0" lvl="0" marR="0">
              <a:spcBef>
                <a:spcPts val="0"/>
              </a:spcBef>
              <a:buNone/>
            </a:pPr>
            <a:r>
              <a:t/>
            </a:r>
            <a:endParaRPr sz="1000"/>
          </a:p>
          <a:p>
            <a:pPr algn="l" rtl="0" lvl="0" marR="0">
              <a:spcBef>
                <a:spcPts val="0"/>
              </a:spcBef>
              <a:buNone/>
            </a:pPr>
            <a:r>
              <a:rPr sz="1000" lang="en-US"/>
              <a:t>Riddler question mark</a:t>
            </a:r>
          </a:p>
        </p:txBody>
      </p:sp>
      <p:sp>
        <p:nvSpPr>
          <p:cNvPr id="179" name="Shape 179"/>
          <p:cNvSpPr txBox="1"/>
          <p:nvPr>
            <p:ph idx="12" type="sldNum"/>
          </p:nvPr>
        </p:nvSpPr>
        <p:spPr>
          <a:xfrm>
            <a:off y="8685213" x="3884612"/>
            <a:ext cy="457200" cx="2971799"/>
          </a:xfrm>
          <a:prstGeom prst="rect">
            <a:avLst/>
          </a:prstGeom>
          <a:noFill/>
          <a:ln>
            <a:noFill/>
          </a:ln>
        </p:spPr>
        <p:txBody>
          <a:bodyPr bIns="45700" rIns="91425" lIns="91425" tIns="45700" anchor="b" anchorCtr="0">
            <a:spAutoFit/>
          </a:bodyPr>
          <a:lstStyle/>
          <a:p>
            <a:pPr algn="r" rtl="0" lvl="0" marR="0" indent="0" mar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spcAft>
                <a:spcPts val="0"/>
              </a:spcAft>
              <a:buClr>
                <a:schemeClr val="dk1"/>
              </a:buClr>
              <a:buFont typeface="Calibri"/>
              <a:buNone/>
              <a:defRPr/>
            </a:lvl1pPr>
            <a:lvl2pPr algn="ctr" rtl="0" marR="0" indent="0" marL="457200">
              <a:spcBef>
                <a:spcPts val="560"/>
              </a:spcBef>
              <a:spcAft>
                <a:spcPts val="0"/>
              </a:spcAft>
              <a:buClr>
                <a:schemeClr val="dk1"/>
              </a:buClr>
              <a:buFont typeface="Calibri"/>
              <a:buNone/>
              <a:defRPr/>
            </a:lvl2pPr>
            <a:lvl3pPr algn="ctr" rtl="0" marR="0" indent="0" marL="914400">
              <a:spcBef>
                <a:spcPts val="480"/>
              </a:spcBef>
              <a:spcAft>
                <a:spcPts val="0"/>
              </a:spcAft>
              <a:buClr>
                <a:schemeClr val="dk1"/>
              </a:buClr>
              <a:buFont typeface="Calibri"/>
              <a:buNone/>
              <a:defRPr/>
            </a:lvl3pPr>
            <a:lvl4pPr algn="ctr" rtl="0" marR="0" indent="0" marL="1371600">
              <a:spcBef>
                <a:spcPts val="400"/>
              </a:spcBef>
              <a:spcAft>
                <a:spcPts val="0"/>
              </a:spcAft>
              <a:buClr>
                <a:schemeClr val="dk1"/>
              </a:buClr>
              <a:buFont typeface="Calibri"/>
              <a:buNone/>
              <a:defRPr/>
            </a:lvl4pPr>
            <a:lvl5pPr algn="ctr" rtl="0" marR="0" indent="0" marL="1828800">
              <a:spcBef>
                <a:spcPts val="400"/>
              </a:spcBef>
              <a:spcAft>
                <a:spcPts val="0"/>
              </a:spcAft>
              <a:buClr>
                <a:schemeClr val="dk1"/>
              </a:buClr>
              <a:buFont typeface="Calibri"/>
              <a:buNone/>
              <a:defRPr/>
            </a:lvl5pPr>
            <a:lvl6pPr algn="ctr" rtl="0" marR="0" indent="0" marL="2286000">
              <a:spcBef>
                <a:spcPts val="400"/>
              </a:spcBef>
              <a:spcAft>
                <a:spcPts val="0"/>
              </a:spcAft>
              <a:buClr>
                <a:schemeClr val="dk1"/>
              </a:buClr>
              <a:buFont typeface="Calibri"/>
              <a:buNone/>
              <a:defRPr/>
            </a:lvl6pPr>
            <a:lvl7pPr algn="ctr" rtl="0" marR="0" indent="0" marL="2743200">
              <a:spcBef>
                <a:spcPts val="400"/>
              </a:spcBef>
              <a:spcAft>
                <a:spcPts val="0"/>
              </a:spcAft>
              <a:buClr>
                <a:schemeClr val="dk1"/>
              </a:buClr>
              <a:buFont typeface="Calibri"/>
              <a:buNone/>
              <a:defRPr/>
            </a:lvl7pPr>
            <a:lvl8pPr algn="ctr" rtl="0" marR="0" indent="0" marL="3200400">
              <a:spcBef>
                <a:spcPts val="400"/>
              </a:spcBef>
              <a:spcAft>
                <a:spcPts val="0"/>
              </a:spcAft>
              <a:buClr>
                <a:schemeClr val="dk1"/>
              </a:buClr>
              <a:buFont typeface="Calibri"/>
              <a:buNone/>
              <a:defRPr/>
            </a:lvl8pPr>
            <a:lvl9pPr algn="ctr" rtl="0" marR="0" indent="0" marL="3657600">
              <a:spcBef>
                <a:spcPts val="400"/>
              </a:spcBef>
              <a:spcAft>
                <a:spcPts val="0"/>
              </a:spcAft>
              <a:buClr>
                <a:schemeClr val="dk1"/>
              </a:buClr>
              <a:buFont typeface="Calibri"/>
              <a:buNone/>
              <a:defRPr/>
            </a:lvl9pPr>
          </a:lstStyle>
          <a:p/>
        </p:txBody>
      </p:sp>
      <p:sp>
        <p:nvSpPr>
          <p:cNvPr id="17" name="Shape 1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9" name="Shape 19"/>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3" name="Shape 73"/>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a:lvl1pPr>
            <a:lvl2pPr algn="l" rtl="0" indent="-107950" marL="742950">
              <a:spcBef>
                <a:spcPts val="560"/>
              </a:spcBef>
              <a:spcAft>
                <a:spcPts val="0"/>
              </a:spcAft>
              <a:buClr>
                <a:schemeClr val="dk1"/>
              </a:buClr>
              <a:buFont typeface="Calibri"/>
              <a:buChar char="–"/>
              <a:defRPr/>
            </a:lvl2pPr>
            <a:lvl3pPr algn="l" rtl="0" indent="-76200" marL="1143000">
              <a:spcBef>
                <a:spcPts val="480"/>
              </a:spcBef>
              <a:spcAft>
                <a:spcPts val="0"/>
              </a:spcAft>
              <a:buClr>
                <a:schemeClr val="dk1"/>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spcAft>
                <a:spcPts val="0"/>
              </a:spcAft>
              <a:buClr>
                <a:schemeClr val="dk1"/>
              </a:buClr>
              <a:buFont typeface="Calibri"/>
              <a:buChar char="»"/>
              <a:defRPr/>
            </a:lvl6pPr>
            <a:lvl7pPr algn="l" rtl="0" indent="-101600" marL="2971800">
              <a:spcBef>
                <a:spcPts val="400"/>
              </a:spcBef>
              <a:spcAft>
                <a:spcPts val="0"/>
              </a:spcAft>
              <a:buClr>
                <a:schemeClr val="dk1"/>
              </a:buClr>
              <a:buFont typeface="Calibri"/>
              <a:buChar char="»"/>
              <a:defRPr/>
            </a:lvl7pPr>
            <a:lvl8pPr algn="l" rtl="0" indent="-101600" marL="3429000">
              <a:spcBef>
                <a:spcPts val="400"/>
              </a:spcBef>
              <a:spcAft>
                <a:spcPts val="0"/>
              </a:spcAft>
              <a:buClr>
                <a:schemeClr val="dk1"/>
              </a:buClr>
              <a:buFont typeface="Calibri"/>
              <a:buChar char="»"/>
              <a:defRPr/>
            </a:lvl8pPr>
            <a:lvl9pPr algn="l" rtl="0" indent="-101600" marL="3886200">
              <a:spcBef>
                <a:spcPts val="400"/>
              </a:spcBef>
              <a:spcAft>
                <a:spcPts val="0"/>
              </a:spcAft>
              <a:buClr>
                <a:schemeClr val="dk1"/>
              </a:buClr>
              <a:buFont typeface="Calibri"/>
              <a:buChar char="»"/>
              <a:defRPr/>
            </a:lvl9pPr>
          </a:lstStyle>
          <a:p/>
        </p:txBody>
      </p:sp>
      <p:sp>
        <p:nvSpPr>
          <p:cNvPr id="74" name="Shape 7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5" name="Shape 7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6" name="Shape 7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y="0" x="0"/>
          <a:ext cy="0" cx="0"/>
          <a:chOff y="0" x="0"/>
          <a:chExt cy="0" cx="0"/>
        </a:xfrm>
      </p:grpSpPr>
      <p:sp>
        <p:nvSpPr>
          <p:cNvPr id="78" name="Shape 78"/>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9" name="Shape 79"/>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a:lvl1pPr>
            <a:lvl2pPr algn="l" rtl="0" indent="-107950" marL="742950">
              <a:spcBef>
                <a:spcPts val="560"/>
              </a:spcBef>
              <a:spcAft>
                <a:spcPts val="0"/>
              </a:spcAft>
              <a:buClr>
                <a:schemeClr val="dk1"/>
              </a:buClr>
              <a:buFont typeface="Calibri"/>
              <a:buChar char="–"/>
              <a:defRPr/>
            </a:lvl2pPr>
            <a:lvl3pPr algn="l" rtl="0" indent="-76200" marL="1143000">
              <a:spcBef>
                <a:spcPts val="480"/>
              </a:spcBef>
              <a:spcAft>
                <a:spcPts val="0"/>
              </a:spcAft>
              <a:buClr>
                <a:schemeClr val="dk1"/>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spcAft>
                <a:spcPts val="0"/>
              </a:spcAft>
              <a:buClr>
                <a:schemeClr val="dk1"/>
              </a:buClr>
              <a:buFont typeface="Calibri"/>
              <a:buChar char="»"/>
              <a:defRPr/>
            </a:lvl6pPr>
            <a:lvl7pPr algn="l" rtl="0" indent="-101600" marL="2971800">
              <a:spcBef>
                <a:spcPts val="400"/>
              </a:spcBef>
              <a:spcAft>
                <a:spcPts val="0"/>
              </a:spcAft>
              <a:buClr>
                <a:schemeClr val="dk1"/>
              </a:buClr>
              <a:buFont typeface="Calibri"/>
              <a:buChar char="»"/>
              <a:defRPr/>
            </a:lvl7pPr>
            <a:lvl8pPr algn="l" rtl="0" indent="-101600" marL="3429000">
              <a:spcBef>
                <a:spcPts val="400"/>
              </a:spcBef>
              <a:spcAft>
                <a:spcPts val="0"/>
              </a:spcAft>
              <a:buClr>
                <a:schemeClr val="dk1"/>
              </a:buClr>
              <a:buFont typeface="Calibri"/>
              <a:buChar char="»"/>
              <a:defRPr/>
            </a:lvl8pPr>
            <a:lvl9pPr algn="l" rtl="0" indent="-101600" marL="3886200">
              <a:spcBef>
                <a:spcPts val="400"/>
              </a:spcBef>
              <a:spcAft>
                <a:spcPts val="0"/>
              </a:spcAft>
              <a:buClr>
                <a:schemeClr val="dk1"/>
              </a:buClr>
              <a:buFont typeface="Calibri"/>
              <a:buChar char="»"/>
              <a:defRPr/>
            </a:lvl9pPr>
          </a:lstStyle>
          <a:p/>
        </p:txBody>
      </p:sp>
      <p:sp>
        <p:nvSpPr>
          <p:cNvPr id="80" name="Shape 8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1" name="Shape 8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2" name="Shape 8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a:lvl1pPr>
            <a:lvl2pPr algn="l" rtl="0" indent="-107950" marL="742950">
              <a:spcBef>
                <a:spcPts val="560"/>
              </a:spcBef>
              <a:spcAft>
                <a:spcPts val="0"/>
              </a:spcAft>
              <a:buClr>
                <a:schemeClr val="dk1"/>
              </a:buClr>
              <a:buFont typeface="Calibri"/>
              <a:buChar char="–"/>
              <a:defRPr/>
            </a:lvl2pPr>
            <a:lvl3pPr algn="l" rtl="0" indent="-76200" marL="1143000">
              <a:spcBef>
                <a:spcPts val="480"/>
              </a:spcBef>
              <a:spcAft>
                <a:spcPts val="0"/>
              </a:spcAft>
              <a:buClr>
                <a:schemeClr val="dk1"/>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spcAft>
                <a:spcPts val="0"/>
              </a:spcAft>
              <a:buClr>
                <a:schemeClr val="dk1"/>
              </a:buClr>
              <a:buFont typeface="Calibri"/>
              <a:buChar char="»"/>
              <a:defRPr/>
            </a:lvl6pPr>
            <a:lvl7pPr algn="l" rtl="0" indent="-101600" marL="2971800">
              <a:spcBef>
                <a:spcPts val="400"/>
              </a:spcBef>
              <a:spcAft>
                <a:spcPts val="0"/>
              </a:spcAft>
              <a:buClr>
                <a:schemeClr val="dk1"/>
              </a:buClr>
              <a:buFont typeface="Calibri"/>
              <a:buChar char="»"/>
              <a:defRPr/>
            </a:lvl7pPr>
            <a:lvl8pPr algn="l" rtl="0" indent="-101600" marL="3429000">
              <a:spcBef>
                <a:spcPts val="400"/>
              </a:spcBef>
              <a:spcAft>
                <a:spcPts val="0"/>
              </a:spcAft>
              <a:buClr>
                <a:schemeClr val="dk1"/>
              </a:buClr>
              <a:buFont typeface="Calibri"/>
              <a:buChar char="»"/>
              <a:defRPr/>
            </a:lvl8pPr>
            <a:lvl9pPr algn="l" rtl="0" indent="-101600" marL="3886200">
              <a:spcBef>
                <a:spcPts val="400"/>
              </a:spcBef>
              <a:spcAft>
                <a:spcPts val="0"/>
              </a:spcAft>
              <a:buClr>
                <a:schemeClr val="dk1"/>
              </a:buClr>
              <a:buFont typeface="Calibri"/>
              <a:buChar char="»"/>
              <a:defRPr/>
            </a:lvl9pPr>
          </a:lstStyle>
          <a:p/>
        </p:txBody>
      </p:sp>
      <p:sp>
        <p:nvSpPr>
          <p:cNvPr id="23" name="Shape 2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5" name="Shape 25"/>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29" name="Shape 2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1" name="Shape 31"/>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4" name="Shape 34"/>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8" name="Shape 38"/>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2" name="Shape 42"/>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4" name="Shape 44"/>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6" name="Shape 5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1" name="Shape 6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3" name="Shape 6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y="612775" x="1792288"/>
            <a:ext cy="4114800" cx="5486399"/>
          </a:xfrm>
          <a:prstGeom prst="rect">
            <a:avLst/>
          </a:prstGeom>
          <a:noFill/>
          <a:ln>
            <a:noFill/>
          </a:ln>
        </p:spPr>
      </p:sp>
      <p:sp>
        <p:nvSpPr>
          <p:cNvPr id="67" name="Shape 67"/>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8" name="Shape 68"/>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9" name="Shape 6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0" name="Shape 70"/>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1.xml" Type="http://schemas.openxmlformats.org/officeDocument/2006/relationships/theme" Id="rId13"/><Relationship Target="../media/image03.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139700" marL="342900">
              <a:spcBef>
                <a:spcPts val="640"/>
              </a:spcBef>
              <a:spcAft>
                <a:spcPts val="0"/>
              </a:spcAft>
              <a:buClr>
                <a:schemeClr val="dk1"/>
              </a:buClr>
              <a:buFont typeface="Calibri"/>
              <a:buChar char="•"/>
              <a:defRPr/>
            </a:lvl1pPr>
            <a:lvl2pPr algn="l" rtl="0" marR="0" indent="-107950" marL="742950">
              <a:spcBef>
                <a:spcPts val="560"/>
              </a:spcBef>
              <a:spcAft>
                <a:spcPts val="0"/>
              </a:spcAft>
              <a:buClr>
                <a:schemeClr val="dk1"/>
              </a:buClr>
              <a:buFont typeface="Calibri"/>
              <a:buChar char="–"/>
              <a:defRPr/>
            </a:lvl2pPr>
            <a:lvl3pPr algn="l" rtl="0" marR="0" indent="-76200" marL="1143000">
              <a:spcBef>
                <a:spcPts val="480"/>
              </a:spcBef>
              <a:spcAft>
                <a:spcPts val="0"/>
              </a:spcAft>
              <a:buClr>
                <a:schemeClr val="dk1"/>
              </a:buClr>
              <a:buFont typeface="Calibri"/>
              <a:buChar char="•"/>
              <a:defRPr/>
            </a:lvl3pPr>
            <a:lvl4pPr algn="l" rtl="0" marR="0" indent="-101600" marL="1600200">
              <a:spcBef>
                <a:spcPts val="400"/>
              </a:spcBef>
              <a:spcAft>
                <a:spcPts val="0"/>
              </a:spcAft>
              <a:buClr>
                <a:schemeClr val="dk1"/>
              </a:buClr>
              <a:buFont typeface="Calibri"/>
              <a:buChar char="–"/>
              <a:defRPr/>
            </a:lvl4pPr>
            <a:lvl5pPr algn="l" rtl="0" marR="0" indent="-101600" marL="2057400">
              <a:spcBef>
                <a:spcPts val="400"/>
              </a:spcBef>
              <a:spcAft>
                <a:spcPts val="0"/>
              </a:spcAft>
              <a:buClr>
                <a:schemeClr val="dk1"/>
              </a:buClr>
              <a:buFont typeface="Calibri"/>
              <a:buChar char="»"/>
              <a:defRPr/>
            </a:lvl5pPr>
            <a:lvl6pPr algn="l" rtl="0" marR="0" indent="-101600" marL="2514600">
              <a:spcBef>
                <a:spcPts val="400"/>
              </a:spcBef>
              <a:spcAft>
                <a:spcPts val="0"/>
              </a:spcAft>
              <a:buClr>
                <a:schemeClr val="dk1"/>
              </a:buClr>
              <a:buFont typeface="Calibri"/>
              <a:buChar char="»"/>
              <a:defRPr/>
            </a:lvl6pPr>
            <a:lvl7pPr algn="l" rtl="0" marR="0" indent="-101600" marL="2971800">
              <a:spcBef>
                <a:spcPts val="400"/>
              </a:spcBef>
              <a:spcAft>
                <a:spcPts val="0"/>
              </a:spcAft>
              <a:buClr>
                <a:schemeClr val="dk1"/>
              </a:buClr>
              <a:buFont typeface="Calibri"/>
              <a:buChar char="»"/>
              <a:defRPr/>
            </a:lvl7pPr>
            <a:lvl8pPr algn="l" rtl="0" marR="0" indent="-101600" marL="3429000">
              <a:spcBef>
                <a:spcPts val="400"/>
              </a:spcBef>
              <a:spcAft>
                <a:spcPts val="0"/>
              </a:spcAft>
              <a:buClr>
                <a:schemeClr val="dk1"/>
              </a:buClr>
              <a:buFont typeface="Calibri"/>
              <a:buChar char="»"/>
              <a:defRPr/>
            </a:lvl8pPr>
            <a:lvl9pPr algn="l" rtl="0" marR="0" indent="-101600" marL="3886200">
              <a:spcBef>
                <a:spcPts val="400"/>
              </a:spcBef>
              <a:spcAft>
                <a:spcPts val="0"/>
              </a:spcAft>
              <a:buClr>
                <a:schemeClr val="dk1"/>
              </a:buClr>
              <a:buFont typeface="Calibri"/>
              <a:buChar char="»"/>
              <a:defRPr/>
            </a:lvl9pPr>
          </a:lstStyle>
          <a:p/>
        </p:txBody>
      </p:sp>
      <p:sp>
        <p:nvSpPr>
          <p:cNvPr id="11" name="Shape 1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 name="Shape 1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6.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9.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4"/><Relationship Target="../media/image02.png" Type="http://schemas.openxmlformats.org/officeDocument/2006/relationships/image" Id="rId3"/><Relationship Target="../media/image01.png" Type="http://schemas.openxmlformats.org/officeDocument/2006/relationships/image" Id="rId6"/><Relationship Target="../media/image08.png" Type="http://schemas.openxmlformats.org/officeDocument/2006/relationships/image" Id="rId5"/><Relationship Target="../media/image04.pn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14.png" Type="http://schemas.openxmlformats.org/officeDocument/2006/relationships/image" Id="rId4"/><Relationship Target="../media/image05.png" Type="http://schemas.openxmlformats.org/officeDocument/2006/relationships/image" Id="rId3"/><Relationship Target="../media/image10.pn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1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idx="1" type="subTitle"/>
          </p:nvPr>
        </p:nvSpPr>
        <p:spPr>
          <a:xfrm>
            <a:off y="3200400" x="2438399"/>
            <a:ext cy="381000" cx="4267199"/>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chemeClr val="dk1"/>
              </a:buClr>
              <a:buSzPct val="25000"/>
              <a:buFont typeface="Cabin"/>
              <a:buNone/>
            </a:pPr>
            <a:r>
              <a:rPr strike="noStrike" u="none" b="0" cap="none" baseline="0" sz="1800" lang="en-US" i="0">
                <a:solidFill>
                  <a:schemeClr val="dk1"/>
                </a:solidFill>
                <a:latin typeface="Cabin"/>
                <a:ea typeface="Cabin"/>
                <a:cs typeface="Cabin"/>
                <a:sym typeface="Cabin"/>
              </a:rPr>
              <a:t>Team MADNESS</a:t>
            </a:r>
          </a:p>
        </p:txBody>
      </p:sp>
      <p:sp>
        <p:nvSpPr>
          <p:cNvPr id="85" name="Shape 85"/>
          <p:cNvSpPr txBox="1"/>
          <p:nvPr/>
        </p:nvSpPr>
        <p:spPr>
          <a:xfrm>
            <a:off y="6183867" x="3276600"/>
            <a:ext cy="369332" cx="2528155"/>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trike="noStrike" u="none" b="0" cap="none" baseline="0" sz="1800" lang="en-US" i="0">
                <a:solidFill>
                  <a:schemeClr val="lt2"/>
                </a:solidFill>
                <a:latin typeface="Cabin"/>
                <a:ea typeface="Cabin"/>
                <a:cs typeface="Cabin"/>
                <a:sym typeface="Cabin"/>
              </a:rPr>
              <a:t>COP 4331 – Spring 2014</a:t>
            </a:r>
          </a:p>
        </p:txBody>
      </p:sp>
      <p:sp>
        <p:nvSpPr>
          <p:cNvPr id="86" name="Shape 86"/>
          <p:cNvSpPr txBox="1"/>
          <p:nvPr/>
        </p:nvSpPr>
        <p:spPr>
          <a:xfrm>
            <a:off y="1752600" x="533400"/>
            <a:ext cy="1295400" cx="8153399"/>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535353"/>
              </a:buClr>
              <a:buSzPct val="25000"/>
              <a:buFont typeface="Cabin"/>
              <a:buNone/>
            </a:pPr>
            <a:r>
              <a:rPr strike="noStrike" u="none" b="0" cap="none" baseline="0" sz="9600" lang="en-US" i="0">
                <a:solidFill>
                  <a:srgbClr val="535353"/>
                </a:solidFill>
                <a:latin typeface="Cabin"/>
                <a:ea typeface="Cabin"/>
                <a:cs typeface="Cabin"/>
                <a:sym typeface="Cabin"/>
              </a:rPr>
              <a:t>Task</a:t>
            </a:r>
            <a:r>
              <a:rPr strike="noStrike" u="none" b="0" cap="none" baseline="0" sz="9600" lang="en-US" i="1">
                <a:solidFill>
                  <a:srgbClr val="00C5F4"/>
                </a:solidFill>
                <a:latin typeface="Cabin"/>
                <a:ea typeface="Cabin"/>
                <a:cs typeface="Cabin"/>
                <a:sym typeface="Cabin"/>
              </a:rPr>
              <a:t>Roulette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idx="1" type="body"/>
          </p:nvPr>
        </p:nvSpPr>
        <p:spPr>
          <a:xfrm>
            <a:off y="1600200" x="533400"/>
            <a:ext cy="3440400" cx="49557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None/>
            </a:pPr>
            <a:r>
              <a:rPr sz="2400" lang="en-US">
                <a:solidFill>
                  <a:srgbClr val="535353"/>
                </a:solidFill>
                <a:latin typeface="Georgia"/>
                <a:ea typeface="Georgia"/>
                <a:cs typeface="Georgia"/>
                <a:sym typeface="Georgia"/>
              </a:rPr>
              <a:t>T</a:t>
            </a:r>
            <a:r>
              <a:rPr strike="noStrike" u="none" b="0" cap="none" baseline="0" sz="2400" lang="en-US" i="0">
                <a:solidFill>
                  <a:srgbClr val="535353"/>
                </a:solidFill>
                <a:latin typeface="Georgia"/>
                <a:ea typeface="Georgia"/>
                <a:cs typeface="Georgia"/>
                <a:sym typeface="Georgia"/>
              </a:rPr>
              <a:t>asks to complete?</a:t>
            </a:r>
          </a:p>
          <a:p>
            <a:pPr algn="l" rtl="0" lvl="0" marR="0" indent="0" marL="457200">
              <a:spcBef>
                <a:spcPts val="480"/>
              </a:spcBef>
              <a:spcAft>
                <a:spcPts val="0"/>
              </a:spcAft>
              <a:buNone/>
            </a:pPr>
            <a:r>
              <a:rPr sz="2400" lang="en-US">
                <a:solidFill>
                  <a:srgbClr val="535353"/>
                </a:solidFill>
                <a:latin typeface="Georgia"/>
                <a:ea typeface="Georgia"/>
                <a:cs typeface="Georgia"/>
                <a:sym typeface="Georgia"/>
              </a:rPr>
              <a:t>Which one </a:t>
            </a:r>
            <a:r>
              <a:rPr strike="noStrike" u="none" b="0" cap="none" baseline="0" sz="2400" lang="en-US" i="0">
                <a:solidFill>
                  <a:srgbClr val="535353"/>
                </a:solidFill>
                <a:latin typeface="Georgia"/>
                <a:ea typeface="Georgia"/>
                <a:cs typeface="Georgia"/>
                <a:sym typeface="Georgia"/>
              </a:rPr>
              <a:t>first?</a:t>
            </a:r>
          </a:p>
          <a:p>
            <a:pPr algn="l" rtl="0" lvl="0" marR="0" indent="0" marL="914400">
              <a:spcBef>
                <a:spcPts val="480"/>
              </a:spcBef>
              <a:spcAft>
                <a:spcPts val="0"/>
              </a:spcAft>
              <a:buNone/>
            </a:pPr>
            <a:r>
              <a:rPr strike="noStrike" u="none" b="0" cap="none" baseline="0" sz="2400" lang="en-US" i="0">
                <a:solidFill>
                  <a:srgbClr val="535353"/>
                </a:solidFill>
                <a:latin typeface="Georgia"/>
                <a:ea typeface="Georgia"/>
                <a:cs typeface="Georgia"/>
                <a:sym typeface="Georgia"/>
              </a:rPr>
              <a:t>Which one next?</a:t>
            </a:r>
          </a:p>
          <a:p>
            <a:pPr algn="l" rtl="0" lvl="0" marR="0" indent="0" marL="1371600">
              <a:spcBef>
                <a:spcPts val="480"/>
              </a:spcBef>
              <a:spcAft>
                <a:spcPts val="0"/>
              </a:spcAft>
              <a:buNone/>
            </a:pPr>
            <a:r>
              <a:rPr strike="noStrike" u="none" b="0" cap="none" baseline="0" sz="2400" lang="en-US" i="0">
                <a:solidFill>
                  <a:srgbClr val="535353"/>
                </a:solidFill>
                <a:latin typeface="Georgia"/>
                <a:ea typeface="Georgia"/>
                <a:cs typeface="Georgia"/>
                <a:sym typeface="Georgia"/>
              </a:rPr>
              <a:t>Too many decisions!</a:t>
            </a:r>
          </a:p>
          <a:p>
            <a:pPr algn="l" rtl="0" lvl="0" marR="0" indent="0" marL="0">
              <a:spcBef>
                <a:spcPts val="480"/>
              </a:spcBef>
              <a:spcAft>
                <a:spcPts val="0"/>
              </a:spcAft>
              <a:buNone/>
            </a:pPr>
            <a:r>
              <a:t/>
            </a:r>
            <a:endParaRPr b="1" sz="3000">
              <a:solidFill>
                <a:srgbClr val="535353"/>
              </a:solidFill>
              <a:latin typeface="Georgia"/>
              <a:ea typeface="Georgia"/>
              <a:cs typeface="Georgia"/>
              <a:sym typeface="Georgia"/>
            </a:endParaRPr>
          </a:p>
          <a:p>
            <a:pPr algn="l" rtl="0" lvl="0" marR="0" indent="0" marL="1828800">
              <a:spcBef>
                <a:spcPts val="480"/>
              </a:spcBef>
              <a:spcAft>
                <a:spcPts val="0"/>
              </a:spcAft>
              <a:buNone/>
            </a:pPr>
            <a:r>
              <a:rPr strike="noStrike" u="none" b="1" cap="none" baseline="0" sz="3000" lang="en-US" i="0">
                <a:solidFill>
                  <a:srgbClr val="535353"/>
                </a:solidFill>
                <a:latin typeface="Georgia"/>
                <a:ea typeface="Georgia"/>
                <a:cs typeface="Georgia"/>
                <a:sym typeface="Georgia"/>
              </a:rPr>
              <a:t>So little time!</a:t>
            </a:r>
          </a:p>
          <a:p>
            <a:pPr algn="l" rtl="0" lvl="0" marR="0" indent="0" marL="1828800">
              <a:spcBef>
                <a:spcPts val="480"/>
              </a:spcBef>
              <a:spcAft>
                <a:spcPts val="0"/>
              </a:spcAft>
              <a:buNone/>
            </a:pPr>
            <a:r>
              <a:t/>
            </a:r>
            <a:endParaRPr b="1" sz="3000">
              <a:solidFill>
                <a:srgbClr val="535353"/>
              </a:solidFill>
              <a:latin typeface="Georgia"/>
              <a:ea typeface="Georgia"/>
              <a:cs typeface="Georgia"/>
              <a:sym typeface="Georgia"/>
            </a:endParaRPr>
          </a:p>
          <a:p>
            <a:pPr algn="l" rtl="0" lvl="0" marR="0" indent="0" marL="1828800">
              <a:spcBef>
                <a:spcPts val="480"/>
              </a:spcBef>
              <a:spcAft>
                <a:spcPts val="0"/>
              </a:spcAft>
              <a:buNone/>
            </a:pPr>
            <a:r>
              <a:t/>
            </a:r>
            <a:endParaRPr b="1" sz="3000">
              <a:solidFill>
                <a:srgbClr val="535353"/>
              </a:solidFill>
              <a:latin typeface="Georgia"/>
              <a:ea typeface="Georgia"/>
              <a:cs typeface="Georgia"/>
              <a:sym typeface="Georgia"/>
            </a:endParaRPr>
          </a:p>
          <a:p>
            <a:pPr algn="l" rtl="0" lvl="0" marR="0" indent="-190500" marL="342900">
              <a:spcBef>
                <a:spcPts val="480"/>
              </a:spcBef>
              <a:spcAft>
                <a:spcPts val="0"/>
              </a:spcAft>
              <a:buClr>
                <a:schemeClr val="dk1"/>
              </a:buClr>
              <a:buFont typeface="Calibri"/>
              <a:buNone/>
            </a:pPr>
            <a:r>
              <a:t/>
            </a:r>
            <a:endParaRPr strike="noStrike" u="none" b="0" cap="none" baseline="0" sz="2400" i="0">
              <a:solidFill>
                <a:srgbClr val="535353"/>
              </a:solidFill>
              <a:latin typeface="Georgia"/>
              <a:ea typeface="Georgia"/>
              <a:cs typeface="Georgia"/>
              <a:sym typeface="Georgia"/>
            </a:endParaRPr>
          </a:p>
          <a:p>
            <a:pPr algn="l" rtl="0" lvl="0" marR="0" indent="-190500" marL="342900">
              <a:spcBef>
                <a:spcPts val="480"/>
              </a:spcBef>
              <a:spcAft>
                <a:spcPts val="0"/>
              </a:spcAft>
              <a:buClr>
                <a:schemeClr val="dk1"/>
              </a:buClr>
              <a:buFont typeface="Calibri"/>
              <a:buNone/>
            </a:pPr>
            <a:r>
              <a:t/>
            </a:r>
            <a:endParaRPr strike="noStrike" u="none" b="0" cap="none" baseline="0" sz="2400" i="0">
              <a:solidFill>
                <a:srgbClr val="535353"/>
              </a:solidFill>
              <a:latin typeface="Georgia"/>
              <a:ea typeface="Georgia"/>
              <a:cs typeface="Georgia"/>
              <a:sym typeface="Georgia"/>
            </a:endParaRPr>
          </a:p>
        </p:txBody>
      </p:sp>
      <p:sp>
        <p:nvSpPr>
          <p:cNvPr id="93" name="Shape 93"/>
          <p:cNvSpPr txBox="1"/>
          <p:nvPr/>
        </p:nvSpPr>
        <p:spPr>
          <a:xfrm>
            <a:off y="380998" x="533400"/>
            <a:ext cy="584774" cx="28956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trike="noStrike" u="none" b="0" cap="none" baseline="0" sz="3200" lang="en-US" i="0">
                <a:solidFill>
                  <a:schemeClr val="dk1"/>
                </a:solidFill>
                <a:latin typeface="Arial"/>
                <a:ea typeface="Arial"/>
                <a:cs typeface="Arial"/>
                <a:sym typeface="Arial"/>
              </a:rPr>
              <a:t>The Problem</a:t>
            </a:r>
          </a:p>
        </p:txBody>
      </p:sp>
      <p:cxnSp>
        <p:nvCxnSpPr>
          <p:cNvPr id="94" name="Shape 94"/>
          <p:cNvCxnSpPr/>
          <p:nvPr/>
        </p:nvCxnSpPr>
        <p:spPr>
          <a:xfrm flipH="1">
            <a:off y="982705" x="685800"/>
            <a:ext cy="0" cx="7619999"/>
          </a:xfrm>
          <a:prstGeom prst="straightConnector1">
            <a:avLst/>
          </a:prstGeom>
          <a:noFill/>
          <a:ln w="9525" cap="flat">
            <a:solidFill>
              <a:srgbClr val="C5C5C5"/>
            </a:solidFill>
            <a:prstDash val="solid"/>
            <a:round/>
            <a:headEnd w="med" len="med" type="none"/>
            <a:tailEnd w="med" len="med" type="none"/>
          </a:ln>
        </p:spPr>
      </p:cxnSp>
      <p:pic>
        <p:nvPicPr>
          <p:cNvPr id="95" name="Shape 95"/>
          <p:cNvPicPr preferRelativeResize="0"/>
          <p:nvPr/>
        </p:nvPicPr>
        <p:blipFill>
          <a:blip r:embed="rId3">
            <a:alphaModFix/>
          </a:blip>
          <a:stretch>
            <a:fillRect/>
          </a:stretch>
        </p:blipFill>
        <p:spPr>
          <a:xfrm>
            <a:off y="1737575" x="5462975"/>
            <a:ext cy="2629099" cx="2629099"/>
          </a:xfrm>
          <a:prstGeom prst="rect">
            <a:avLst/>
          </a:prstGeom>
          <a:noFill/>
          <a:ln>
            <a:noFill/>
          </a:ln>
        </p:spPr>
      </p:pic>
      <p:sp>
        <p:nvSpPr>
          <p:cNvPr id="96" name="Shape 96"/>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idx="1" type="body"/>
          </p:nvPr>
        </p:nvSpPr>
        <p:spPr>
          <a:xfrm>
            <a:off y="2039425" x="4369100"/>
            <a:ext cy="1650900" cx="4323600"/>
          </a:xfrm>
          <a:prstGeom prst="rect">
            <a:avLst/>
          </a:prstGeom>
          <a:noFill/>
          <a:ln>
            <a:noFill/>
          </a:ln>
        </p:spPr>
        <p:txBody>
          <a:bodyPr bIns="45700" rIns="91425" lIns="91425" tIns="45700" anchor="t" anchorCtr="0">
            <a:spAutoFit/>
          </a:bodyPr>
          <a:lstStyle/>
          <a:p>
            <a:pPr algn="l" rtl="0" lvl="0" marR="0" indent="-419100" marL="457200">
              <a:lnSpc>
                <a:spcPct val="115000"/>
              </a:lnSpc>
              <a:spcBef>
                <a:spcPts val="0"/>
              </a:spcBef>
              <a:spcAft>
                <a:spcPts val="0"/>
              </a:spcAft>
              <a:buClr>
                <a:schemeClr val="dk1"/>
              </a:buClr>
              <a:buSzPct val="100000"/>
              <a:buFont typeface="Georgia"/>
              <a:buChar char="•"/>
            </a:pPr>
            <a:r>
              <a:rPr sz="3000" lang="en-US">
                <a:solidFill>
                  <a:srgbClr val="535353"/>
                </a:solidFill>
                <a:latin typeface="Georgia"/>
                <a:ea typeface="Georgia"/>
                <a:cs typeface="Georgia"/>
                <a:sym typeface="Georgia"/>
              </a:rPr>
              <a:t>Planning for y</a:t>
            </a:r>
            <a:r>
              <a:rPr strike="noStrike" u="none" b="0" cap="none" baseline="0" sz="3000" lang="en-US" i="0">
                <a:solidFill>
                  <a:srgbClr val="535353"/>
                </a:solidFill>
                <a:latin typeface="Georgia"/>
                <a:ea typeface="Georgia"/>
                <a:cs typeface="Georgia"/>
                <a:sym typeface="Georgia"/>
              </a:rPr>
              <a:t>ou!</a:t>
            </a:r>
          </a:p>
          <a:p>
            <a:pPr algn="l" rtl="0" lvl="0" marR="0" indent="-419100" marL="457200">
              <a:lnSpc>
                <a:spcPct val="115000"/>
              </a:lnSpc>
              <a:spcBef>
                <a:spcPts val="480"/>
              </a:spcBef>
              <a:spcAft>
                <a:spcPts val="0"/>
              </a:spcAft>
              <a:buClr>
                <a:schemeClr val="dk1"/>
              </a:buClr>
              <a:buSzPct val="100000"/>
              <a:buFont typeface="Georgia"/>
              <a:buChar char="•"/>
            </a:pPr>
            <a:r>
              <a:rPr strike="noStrike" u="none" cap="none" baseline="0" sz="3000" lang="en-US" i="0">
                <a:solidFill>
                  <a:srgbClr val="535353"/>
                </a:solidFill>
                <a:latin typeface="Georgia"/>
                <a:ea typeface="Georgia"/>
                <a:cs typeface="Georgia"/>
                <a:sym typeface="Georgia"/>
              </a:rPr>
              <a:t>Productivity goes </a:t>
            </a:r>
            <a:r>
              <a:rPr sz="3000" lang="en-US">
                <a:solidFill>
                  <a:srgbClr val="535353"/>
                </a:solidFill>
                <a:latin typeface="Georgia"/>
                <a:ea typeface="Georgia"/>
                <a:cs typeface="Georgia"/>
                <a:sym typeface="Georgia"/>
              </a:rPr>
              <a:t>u</a:t>
            </a:r>
            <a:r>
              <a:rPr strike="noStrike" u="none" cap="none" baseline="0" sz="3000" lang="en-US" i="0">
                <a:solidFill>
                  <a:srgbClr val="535353"/>
                </a:solidFill>
                <a:latin typeface="Georgia"/>
                <a:ea typeface="Georgia"/>
                <a:cs typeface="Georgia"/>
                <a:sym typeface="Georgia"/>
              </a:rPr>
              <a:t>p!</a:t>
            </a:r>
          </a:p>
          <a:p>
            <a:pPr algn="l" rtl="0" lvl="0" marR="0" indent="-190500" marL="342900">
              <a:spcBef>
                <a:spcPts val="480"/>
              </a:spcBef>
              <a:spcAft>
                <a:spcPts val="0"/>
              </a:spcAft>
              <a:buClr>
                <a:schemeClr val="dk1"/>
              </a:buClr>
              <a:buFont typeface="Calibri"/>
              <a:buNone/>
            </a:pPr>
            <a:r>
              <a:t/>
            </a:r>
            <a:endParaRPr strike="noStrike" u="none" b="0" cap="none" baseline="0" sz="3000" i="0">
              <a:solidFill>
                <a:srgbClr val="535353"/>
              </a:solidFill>
              <a:latin typeface="Georgia"/>
              <a:ea typeface="Georgia"/>
              <a:cs typeface="Georgia"/>
              <a:sym typeface="Georgia"/>
            </a:endParaRPr>
          </a:p>
        </p:txBody>
      </p:sp>
      <p:sp>
        <p:nvSpPr>
          <p:cNvPr id="103" name="Shape 103"/>
          <p:cNvSpPr txBox="1"/>
          <p:nvPr/>
        </p:nvSpPr>
        <p:spPr>
          <a:xfrm>
            <a:off y="380998" x="533400"/>
            <a:ext cy="584774" cx="28956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trike="noStrike" u="none" b="0" cap="none" baseline="0" sz="3200" lang="en-US" i="0">
                <a:solidFill>
                  <a:schemeClr val="dk1"/>
                </a:solidFill>
                <a:latin typeface="Arial"/>
                <a:ea typeface="Arial"/>
                <a:cs typeface="Arial"/>
                <a:sym typeface="Arial"/>
              </a:rPr>
              <a:t>The Solution</a:t>
            </a:r>
          </a:p>
        </p:txBody>
      </p:sp>
      <p:cxnSp>
        <p:nvCxnSpPr>
          <p:cNvPr id="104" name="Shape 104"/>
          <p:cNvCxnSpPr/>
          <p:nvPr/>
        </p:nvCxnSpPr>
        <p:spPr>
          <a:xfrm rot="10800000">
            <a:off y="982705" x="685800"/>
            <a:ext cy="0" cx="7619999"/>
          </a:xfrm>
          <a:prstGeom prst="straightConnector1">
            <a:avLst/>
          </a:prstGeom>
          <a:noFill/>
          <a:ln w="9525" cap="flat">
            <a:solidFill>
              <a:srgbClr val="C5C5C5"/>
            </a:solidFill>
            <a:prstDash val="solid"/>
            <a:round/>
            <a:headEnd w="med" len="med" type="none"/>
            <a:tailEnd w="med" len="med" type="none"/>
          </a:ln>
        </p:spPr>
      </p:cxnSp>
      <p:sp>
        <p:nvSpPr>
          <p:cNvPr id="105" name="Shape 105"/>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pic>
        <p:nvPicPr>
          <p:cNvPr id="106" name="Shape 106"/>
          <p:cNvPicPr preferRelativeResize="0"/>
          <p:nvPr/>
        </p:nvPicPr>
        <p:blipFill>
          <a:blip r:embed="rId3">
            <a:alphaModFix/>
          </a:blip>
          <a:stretch>
            <a:fillRect/>
          </a:stretch>
        </p:blipFill>
        <p:spPr>
          <a:xfrm>
            <a:off y="1419750" x="685800"/>
            <a:ext cy="3753149" cx="37531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idx="1" type="body"/>
          </p:nvPr>
        </p:nvSpPr>
        <p:spPr>
          <a:xfrm>
            <a:off y="1974250" x="4634100"/>
            <a:ext cy="3733800" cx="7247400"/>
          </a:xfrm>
          <a:prstGeom prst="rect">
            <a:avLst/>
          </a:prstGeom>
          <a:noFill/>
          <a:ln>
            <a:noFill/>
          </a:ln>
        </p:spPr>
        <p:txBody>
          <a:bodyPr bIns="45700" rIns="91425" lIns="91425" tIns="45700" anchor="t" anchorCtr="0">
            <a:spAutoFit/>
          </a:bodyPr>
          <a:lstStyle/>
          <a:p>
            <a:pPr rtl="0" lvl="0" marR="0" indent="-457200" marL="342900">
              <a:spcBef>
                <a:spcPts val="0"/>
              </a:spcBef>
              <a:spcAft>
                <a:spcPts val="0"/>
              </a:spcAft>
              <a:buClr>
                <a:srgbClr val="535353"/>
              </a:buClr>
              <a:buSzPct val="100000"/>
              <a:buFont typeface="Georgia"/>
              <a:buAutoNum type="arabicPeriod"/>
            </a:pPr>
            <a:r>
              <a:rPr sz="4200" lang="en-US">
                <a:solidFill>
                  <a:srgbClr val="535353"/>
                </a:solidFill>
                <a:latin typeface="Georgia"/>
                <a:ea typeface="Georgia"/>
                <a:cs typeface="Georgia"/>
                <a:sym typeface="Georgia"/>
              </a:rPr>
              <a:t>Login</a:t>
            </a:r>
          </a:p>
          <a:p>
            <a:pPr rtl="0" lvl="0" marR="0" indent="-457200" marL="342900">
              <a:spcBef>
                <a:spcPts val="480"/>
              </a:spcBef>
              <a:spcAft>
                <a:spcPts val="0"/>
              </a:spcAft>
              <a:buClr>
                <a:srgbClr val="535353"/>
              </a:buClr>
              <a:buSzPct val="100000"/>
              <a:buFont typeface="Georgia"/>
              <a:buAutoNum type="arabicPeriod"/>
            </a:pPr>
            <a:r>
              <a:rPr sz="4200" lang="en-US">
                <a:solidFill>
                  <a:srgbClr val="535353"/>
                </a:solidFill>
                <a:latin typeface="Georgia"/>
                <a:ea typeface="Georgia"/>
                <a:cs typeface="Georgia"/>
                <a:sym typeface="Georgia"/>
              </a:rPr>
              <a:t>Build List</a:t>
            </a:r>
          </a:p>
          <a:p>
            <a:pPr rtl="0" lvl="0" marR="0" indent="-457200" marL="342900">
              <a:spcBef>
                <a:spcPts val="480"/>
              </a:spcBef>
              <a:spcAft>
                <a:spcPts val="0"/>
              </a:spcAft>
              <a:buClr>
                <a:srgbClr val="535353"/>
              </a:buClr>
              <a:buSzPct val="100000"/>
              <a:buFont typeface="Georgia"/>
              <a:buAutoNum type="arabicPeriod"/>
            </a:pPr>
            <a:r>
              <a:rPr sz="4200" lang="en-US">
                <a:solidFill>
                  <a:srgbClr val="535353"/>
                </a:solidFill>
                <a:latin typeface="Georgia"/>
                <a:ea typeface="Georgia"/>
                <a:cs typeface="Georgia"/>
                <a:sym typeface="Georgia"/>
              </a:rPr>
              <a:t>Get Working</a:t>
            </a:r>
          </a:p>
          <a:p>
            <a:pPr rtl="0" lvl="0" marR="0" indent="0" marL="0">
              <a:spcBef>
                <a:spcPts val="480"/>
              </a:spcBef>
              <a:spcAft>
                <a:spcPts val="0"/>
              </a:spcAft>
              <a:buNone/>
            </a:pPr>
            <a:r>
              <a:t/>
            </a:r>
            <a:endParaRPr strike="noStrike" u="none" b="0" cap="none" baseline="0" sz="2400" i="0">
              <a:solidFill>
                <a:srgbClr val="535353"/>
              </a:solidFill>
              <a:latin typeface="Georgia"/>
              <a:ea typeface="Georgia"/>
              <a:cs typeface="Georgia"/>
              <a:sym typeface="Georgia"/>
            </a:endParaRPr>
          </a:p>
        </p:txBody>
      </p:sp>
      <p:sp>
        <p:nvSpPr>
          <p:cNvPr id="113" name="Shape 113"/>
          <p:cNvSpPr txBox="1"/>
          <p:nvPr/>
        </p:nvSpPr>
        <p:spPr>
          <a:xfrm>
            <a:off y="380998" x="533400"/>
            <a:ext cy="584774" cx="28956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trike="noStrike" u="none" b="0" cap="none" baseline="0" sz="3200" lang="en-US" i="0">
                <a:solidFill>
                  <a:schemeClr val="dk1"/>
                </a:solidFill>
                <a:latin typeface="Arial"/>
                <a:ea typeface="Arial"/>
                <a:cs typeface="Arial"/>
                <a:sym typeface="Arial"/>
              </a:rPr>
              <a:t>The Details</a:t>
            </a:r>
          </a:p>
        </p:txBody>
      </p:sp>
      <p:cxnSp>
        <p:nvCxnSpPr>
          <p:cNvPr id="114" name="Shape 114"/>
          <p:cNvCxnSpPr/>
          <p:nvPr/>
        </p:nvCxnSpPr>
        <p:spPr>
          <a:xfrm flipH="1">
            <a:off y="982705" x="685800"/>
            <a:ext cy="0" cx="7619999"/>
          </a:xfrm>
          <a:prstGeom prst="straightConnector1">
            <a:avLst/>
          </a:prstGeom>
          <a:noFill/>
          <a:ln w="9525" cap="flat">
            <a:solidFill>
              <a:srgbClr val="C5C5C5"/>
            </a:solidFill>
            <a:prstDash val="solid"/>
            <a:round/>
            <a:headEnd w="med" len="med" type="none"/>
            <a:tailEnd w="med" len="med" type="none"/>
          </a:ln>
        </p:spPr>
      </p:cxnSp>
      <p:pic>
        <p:nvPicPr>
          <p:cNvPr id="115" name="Shape 115"/>
          <p:cNvPicPr preferRelativeResize="0"/>
          <p:nvPr/>
        </p:nvPicPr>
        <p:blipFill>
          <a:blip r:embed="rId3">
            <a:alphaModFix/>
          </a:blip>
          <a:stretch>
            <a:fillRect/>
          </a:stretch>
        </p:blipFill>
        <p:spPr>
          <a:xfrm>
            <a:off y="1881800" x="981375"/>
            <a:ext cy="2606324" cx="2606324"/>
          </a:xfrm>
          <a:prstGeom prst="rect">
            <a:avLst/>
          </a:prstGeom>
          <a:noFill/>
          <a:ln>
            <a:noFill/>
          </a:ln>
        </p:spPr>
      </p:pic>
      <p:sp>
        <p:nvSpPr>
          <p:cNvPr id="116" name="Shape 116"/>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nvSpPr>
        <p:spPr>
          <a:xfrm>
            <a:off y="1295400" x="1828800"/>
            <a:ext cy="381000" cx="6400799"/>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Cody McMahon </a:t>
            </a:r>
            <a:r>
              <a:rPr strike="noStrike" u="none" b="0" cap="none" baseline="0" sz="2400" lang="en-US" i="1">
                <a:solidFill>
                  <a:srgbClr val="525252"/>
                </a:solidFill>
                <a:latin typeface="Georgia"/>
                <a:ea typeface="Georgia"/>
                <a:cs typeface="Georgia"/>
                <a:sym typeface="Georgia"/>
              </a:rPr>
              <a:t>– can</a:t>
            </a:r>
            <a:r>
              <a:rPr sz="2400" lang="en-US" i="1">
                <a:solidFill>
                  <a:srgbClr val="525252"/>
                </a:solidFill>
                <a:latin typeface="Georgia"/>
                <a:ea typeface="Georgia"/>
                <a:cs typeface="Georgia"/>
                <a:sym typeface="Georgia"/>
              </a:rPr>
              <a:t> fly</a:t>
            </a:r>
          </a:p>
          <a:p>
            <a:pPr algn="l" rtl="0" lvl="0" marR="0" indent="0" marL="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a:p>
            <a:pPr algn="l" rtl="0" lvl="0" marR="0" indent="-228600" marL="34290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p:txBody>
      </p:sp>
      <p:sp>
        <p:nvSpPr>
          <p:cNvPr id="123" name="Shape 123"/>
          <p:cNvSpPr txBox="1"/>
          <p:nvPr/>
        </p:nvSpPr>
        <p:spPr>
          <a:xfrm>
            <a:off y="381000" x="533400"/>
            <a:ext cy="584700" cx="62877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z="3200" lang="en-US">
                <a:solidFill>
                  <a:srgbClr val="313131"/>
                </a:solidFill>
              </a:rPr>
              <a:t>This is MADNESS!</a:t>
            </a:r>
          </a:p>
        </p:txBody>
      </p:sp>
      <p:cxnSp>
        <p:nvCxnSpPr>
          <p:cNvPr id="124" name="Shape 124"/>
          <p:cNvCxnSpPr/>
          <p:nvPr/>
        </p:nvCxnSpPr>
        <p:spPr>
          <a:xfrm flipH="1">
            <a:off y="982705" x="685800"/>
            <a:ext cy="0" cx="7619999"/>
          </a:xfrm>
          <a:prstGeom prst="straightConnector1">
            <a:avLst/>
          </a:prstGeom>
          <a:noFill/>
          <a:ln w="9525" cap="flat">
            <a:solidFill>
              <a:srgbClr val="C5C5C5"/>
            </a:solidFill>
            <a:prstDash val="solid"/>
            <a:round/>
            <a:headEnd w="med" len="med" type="none"/>
            <a:tailEnd w="med" len="med" type="none"/>
          </a:ln>
        </p:spPr>
      </p:cxnSp>
      <p:sp>
        <p:nvSpPr>
          <p:cNvPr id="125" name="Shape 125"/>
          <p:cNvSpPr txBox="1"/>
          <p:nvPr/>
        </p:nvSpPr>
        <p:spPr>
          <a:xfrm>
            <a:off y="2286000" x="1828800"/>
            <a:ext cy="381000" cx="6400799"/>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Jessica Carter </a:t>
            </a:r>
            <a:r>
              <a:rPr strike="noStrike" u="none" b="0" cap="none" baseline="0" sz="2400" lang="en-US" i="1">
                <a:solidFill>
                  <a:srgbClr val="535353"/>
                </a:solidFill>
                <a:latin typeface="Georgia"/>
                <a:ea typeface="Georgia"/>
                <a:cs typeface="Georgia"/>
                <a:sym typeface="Georgia"/>
              </a:rPr>
              <a:t>– stealth</a:t>
            </a:r>
          </a:p>
          <a:p>
            <a:pPr algn="l" rtl="0" lvl="0" marR="0" indent="-228600" marL="34290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p:txBody>
      </p:sp>
      <p:sp>
        <p:nvSpPr>
          <p:cNvPr id="126" name="Shape 126"/>
          <p:cNvSpPr txBox="1"/>
          <p:nvPr/>
        </p:nvSpPr>
        <p:spPr>
          <a:xfrm>
            <a:off y="3276600" x="1828800"/>
            <a:ext cy="381000" cx="65532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Matthew McGivney </a:t>
            </a:r>
            <a:r>
              <a:rPr strike="noStrike" u="none" b="0" cap="none" baseline="0" sz="2400" lang="en-US" i="1">
                <a:solidFill>
                  <a:srgbClr val="535353"/>
                </a:solidFill>
                <a:latin typeface="Georgia"/>
                <a:ea typeface="Georgia"/>
                <a:cs typeface="Georgia"/>
                <a:sym typeface="Georgia"/>
              </a:rPr>
              <a:t>– super strength</a:t>
            </a:r>
          </a:p>
          <a:p>
            <a:pPr algn="l" rtl="0" lvl="0" marR="0" indent="-228600" marL="34290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p:txBody>
      </p:sp>
      <p:sp>
        <p:nvSpPr>
          <p:cNvPr id="127" name="Shape 127"/>
          <p:cNvSpPr txBox="1"/>
          <p:nvPr/>
        </p:nvSpPr>
        <p:spPr>
          <a:xfrm>
            <a:off y="4267200" x="1828800"/>
            <a:ext cy="381000" cx="6476999"/>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Steven Lo </a:t>
            </a:r>
            <a:r>
              <a:rPr strike="noStrike" u="none" b="0" cap="none" baseline="0" sz="2400" lang="en-US" i="1">
                <a:solidFill>
                  <a:srgbClr val="535353"/>
                </a:solidFill>
                <a:latin typeface="Georgia"/>
                <a:ea typeface="Georgia"/>
                <a:cs typeface="Georgia"/>
                <a:sym typeface="Georgia"/>
              </a:rPr>
              <a:t>– </a:t>
            </a:r>
            <a:r>
              <a:rPr sz="2400" lang="en-US" i="1">
                <a:solidFill>
                  <a:srgbClr val="535353"/>
                </a:solidFill>
                <a:latin typeface="Georgia"/>
                <a:ea typeface="Georgia"/>
                <a:cs typeface="Georgia"/>
                <a:sym typeface="Georgia"/>
              </a:rPr>
              <a:t>has a batarang</a:t>
            </a:r>
          </a:p>
          <a:p>
            <a:pPr algn="l" rtl="0" lvl="0" marR="0" indent="0" marL="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a:p>
            <a:pPr algn="l" rtl="0" lvl="0" marR="0" indent="-228600" marL="34290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p:txBody>
      </p:sp>
      <p:sp>
        <p:nvSpPr>
          <p:cNvPr id="128" name="Shape 128"/>
          <p:cNvSpPr txBox="1"/>
          <p:nvPr/>
        </p:nvSpPr>
        <p:spPr>
          <a:xfrm>
            <a:off y="5181600" x="1828800"/>
            <a:ext cy="381000" cx="67818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Clr>
                <a:srgbClr val="373737"/>
              </a:buClr>
              <a:buSzPct val="25000"/>
              <a:buFont typeface="Georgia"/>
              <a:buNone/>
            </a:pPr>
            <a:r>
              <a:rPr strike="noStrike" u="none" b="0" cap="none" baseline="0" sz="2400" lang="en-US" i="0">
                <a:solidFill>
                  <a:srgbClr val="373737"/>
                </a:solidFill>
                <a:latin typeface="Georgia"/>
                <a:ea typeface="Georgia"/>
                <a:cs typeface="Georgia"/>
                <a:sym typeface="Georgia"/>
              </a:rPr>
              <a:t>Gunnar Skotnicki </a:t>
            </a:r>
            <a:r>
              <a:rPr strike="noStrike" u="none" b="0" cap="none" baseline="0" sz="2400" lang="en-US" i="1">
                <a:solidFill>
                  <a:srgbClr val="535353"/>
                </a:solidFill>
                <a:latin typeface="Georgia"/>
                <a:ea typeface="Georgia"/>
                <a:cs typeface="Georgia"/>
                <a:sym typeface="Georgia"/>
              </a:rPr>
              <a:t>– spidey sense</a:t>
            </a:r>
          </a:p>
          <a:p>
            <a:pPr algn="l" rtl="0" lvl="0" marR="0" indent="0" marL="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a:p>
            <a:pPr algn="l" rtl="0" lvl="0" marR="0" indent="-228600" marL="342900">
              <a:spcBef>
                <a:spcPts val="360"/>
              </a:spcBef>
              <a:spcAft>
                <a:spcPts val="0"/>
              </a:spcAft>
              <a:buClr>
                <a:schemeClr val="dk1"/>
              </a:buClr>
              <a:buFont typeface="Calibri"/>
              <a:buNone/>
            </a:pPr>
            <a:r>
              <a:t/>
            </a:r>
            <a:endParaRPr strike="noStrike" u="none" b="0" cap="none" baseline="0" sz="1800" i="0">
              <a:solidFill>
                <a:srgbClr val="535353"/>
              </a:solidFill>
              <a:latin typeface="Georgia"/>
              <a:ea typeface="Georgia"/>
              <a:cs typeface="Georgia"/>
              <a:sym typeface="Georgia"/>
            </a:endParaRPr>
          </a:p>
        </p:txBody>
      </p:sp>
      <p:pic>
        <p:nvPicPr>
          <p:cNvPr id="129" name="Shape 129"/>
          <p:cNvPicPr preferRelativeResize="0"/>
          <p:nvPr/>
        </p:nvPicPr>
        <p:blipFill>
          <a:blip r:embed="rId3">
            <a:alphaModFix/>
          </a:blip>
          <a:stretch>
            <a:fillRect/>
          </a:stretch>
        </p:blipFill>
        <p:spPr>
          <a:xfrm>
            <a:off y="2133600" x="762000"/>
            <a:ext cy="761999" cx="761999"/>
          </a:xfrm>
          <a:prstGeom prst="rect">
            <a:avLst/>
          </a:prstGeom>
          <a:noFill/>
          <a:ln>
            <a:noFill/>
          </a:ln>
        </p:spPr>
      </p:pic>
      <p:pic>
        <p:nvPicPr>
          <p:cNvPr id="130" name="Shape 130"/>
          <p:cNvPicPr preferRelativeResize="0"/>
          <p:nvPr/>
        </p:nvPicPr>
        <p:blipFill>
          <a:blip r:embed="rId4">
            <a:alphaModFix/>
          </a:blip>
          <a:stretch>
            <a:fillRect/>
          </a:stretch>
        </p:blipFill>
        <p:spPr>
          <a:xfrm>
            <a:off y="1143000" x="762000"/>
            <a:ext cy="761999" cx="761999"/>
          </a:xfrm>
          <a:prstGeom prst="rect">
            <a:avLst/>
          </a:prstGeom>
          <a:noFill/>
          <a:ln>
            <a:noFill/>
          </a:ln>
        </p:spPr>
      </p:pic>
      <p:pic>
        <p:nvPicPr>
          <p:cNvPr id="131" name="Shape 131"/>
          <p:cNvPicPr preferRelativeResize="0"/>
          <p:nvPr/>
        </p:nvPicPr>
        <p:blipFill>
          <a:blip r:embed="rId5">
            <a:alphaModFix/>
          </a:blip>
          <a:stretch>
            <a:fillRect/>
          </a:stretch>
        </p:blipFill>
        <p:spPr>
          <a:xfrm>
            <a:off y="4114800" x="762000"/>
            <a:ext cy="761999" cx="761999"/>
          </a:xfrm>
          <a:prstGeom prst="rect">
            <a:avLst/>
          </a:prstGeom>
          <a:noFill/>
          <a:ln>
            <a:noFill/>
          </a:ln>
        </p:spPr>
      </p:pic>
      <p:pic>
        <p:nvPicPr>
          <p:cNvPr id="132" name="Shape 132"/>
          <p:cNvPicPr preferRelativeResize="0"/>
          <p:nvPr/>
        </p:nvPicPr>
        <p:blipFill>
          <a:blip r:embed="rId6">
            <a:alphaModFix/>
          </a:blip>
          <a:stretch>
            <a:fillRect/>
          </a:stretch>
        </p:blipFill>
        <p:spPr>
          <a:xfrm>
            <a:off y="5029200" x="762000"/>
            <a:ext cy="761999" cx="761999"/>
          </a:xfrm>
          <a:prstGeom prst="rect">
            <a:avLst/>
          </a:prstGeom>
          <a:noFill/>
          <a:ln>
            <a:noFill/>
          </a:ln>
        </p:spPr>
      </p:pic>
      <p:pic>
        <p:nvPicPr>
          <p:cNvPr id="133" name="Shape 133"/>
          <p:cNvPicPr preferRelativeResize="0"/>
          <p:nvPr/>
        </p:nvPicPr>
        <p:blipFill>
          <a:blip r:embed="rId7">
            <a:alphaModFix/>
          </a:blip>
          <a:stretch>
            <a:fillRect/>
          </a:stretch>
        </p:blipFill>
        <p:spPr>
          <a:xfrm>
            <a:off y="3124200" x="762000"/>
            <a:ext cy="761999" cx="761999"/>
          </a:xfrm>
          <a:prstGeom prst="rect">
            <a:avLst/>
          </a:prstGeom>
          <a:noFill/>
          <a:ln>
            <a:noFill/>
          </a:ln>
        </p:spPr>
      </p:pic>
      <p:sp>
        <p:nvSpPr>
          <p:cNvPr id="134" name="Shape 13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nvSpPr>
        <p:spPr>
          <a:xfrm>
            <a:off y="381000" x="533400"/>
            <a:ext cy="584700" cx="4531499"/>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trike="noStrike" u="none" b="0" cap="none" baseline="0" sz="3200" lang="en-US" i="0">
                <a:solidFill>
                  <a:srgbClr val="313131"/>
                </a:solidFill>
                <a:latin typeface="Arial"/>
                <a:ea typeface="Arial"/>
                <a:cs typeface="Arial"/>
                <a:sym typeface="Arial"/>
              </a:rPr>
              <a:t>Agile’ty, We </a:t>
            </a:r>
            <a:r>
              <a:rPr sz="3200" lang="en-US">
                <a:solidFill>
                  <a:srgbClr val="313131"/>
                </a:solidFill>
              </a:rPr>
              <a:t>S</a:t>
            </a:r>
            <a:r>
              <a:rPr strike="noStrike" u="none" b="0" cap="none" baseline="0" sz="3200" lang="en-US" i="0">
                <a:solidFill>
                  <a:srgbClr val="313131"/>
                </a:solidFill>
                <a:latin typeface="Arial"/>
                <a:ea typeface="Arial"/>
                <a:cs typeface="Arial"/>
                <a:sym typeface="Arial"/>
              </a:rPr>
              <a:t>crum</a:t>
            </a:r>
          </a:p>
        </p:txBody>
      </p:sp>
      <p:cxnSp>
        <p:nvCxnSpPr>
          <p:cNvPr id="141" name="Shape 141"/>
          <p:cNvCxnSpPr/>
          <p:nvPr/>
        </p:nvCxnSpPr>
        <p:spPr>
          <a:xfrm rot="10800000">
            <a:off y="982705" x="685800"/>
            <a:ext cy="0" cx="7619999"/>
          </a:xfrm>
          <a:prstGeom prst="straightConnector1">
            <a:avLst/>
          </a:prstGeom>
          <a:noFill/>
          <a:ln w="9525" cap="flat">
            <a:solidFill>
              <a:srgbClr val="C5C5C5"/>
            </a:solidFill>
            <a:prstDash val="solid"/>
            <a:round/>
            <a:headEnd w="med" len="med" type="none"/>
            <a:tailEnd w="med" len="med" type="none"/>
          </a:ln>
        </p:spPr>
      </p:cxnSp>
      <p:sp>
        <p:nvSpPr>
          <p:cNvPr id="142" name="Shape 142"/>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pic>
        <p:nvPicPr>
          <p:cNvPr id="143" name="Shape 143"/>
          <p:cNvPicPr preferRelativeResize="0"/>
          <p:nvPr/>
        </p:nvPicPr>
        <p:blipFill>
          <a:blip r:embed="rId3">
            <a:alphaModFix/>
          </a:blip>
          <a:stretch>
            <a:fillRect/>
          </a:stretch>
        </p:blipFill>
        <p:spPr>
          <a:xfrm>
            <a:off y="2181613" x="5991601"/>
            <a:ext cy="2037574" cx="2037574"/>
          </a:xfrm>
          <a:prstGeom prst="rect">
            <a:avLst/>
          </a:prstGeom>
          <a:noFill/>
          <a:ln>
            <a:noFill/>
          </a:ln>
        </p:spPr>
      </p:pic>
      <p:pic>
        <p:nvPicPr>
          <p:cNvPr id="144" name="Shape 144"/>
          <p:cNvPicPr preferRelativeResize="0"/>
          <p:nvPr/>
        </p:nvPicPr>
        <p:blipFill>
          <a:blip r:embed="rId4">
            <a:alphaModFix/>
          </a:blip>
          <a:stretch>
            <a:fillRect/>
          </a:stretch>
        </p:blipFill>
        <p:spPr>
          <a:xfrm>
            <a:off y="2181612" x="3553212"/>
            <a:ext cy="2037575" cx="2037575"/>
          </a:xfrm>
          <a:prstGeom prst="rect">
            <a:avLst/>
          </a:prstGeom>
          <a:noFill/>
          <a:ln>
            <a:noFill/>
          </a:ln>
        </p:spPr>
      </p:pic>
      <p:pic>
        <p:nvPicPr>
          <p:cNvPr id="145" name="Shape 145"/>
          <p:cNvPicPr preferRelativeResize="0"/>
          <p:nvPr/>
        </p:nvPicPr>
        <p:blipFill>
          <a:blip r:embed="rId5">
            <a:alphaModFix/>
          </a:blip>
          <a:stretch>
            <a:fillRect/>
          </a:stretch>
        </p:blipFill>
        <p:spPr>
          <a:xfrm>
            <a:off y="2181587" x="1114825"/>
            <a:ext cy="2037620" cx="20375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idx="1" type="body"/>
          </p:nvPr>
        </p:nvSpPr>
        <p:spPr>
          <a:xfrm>
            <a:off y="1836300" x="4436150"/>
            <a:ext cy="3733800" cx="3600899"/>
          </a:xfrm>
          <a:prstGeom prst="rect">
            <a:avLst/>
          </a:prstGeom>
          <a:noFill/>
          <a:ln>
            <a:noFill/>
          </a:ln>
        </p:spPr>
        <p:txBody>
          <a:bodyPr bIns="45700" rIns="91425" lIns="91425" tIns="45700" anchor="t" anchorCtr="0">
            <a:spAutoFit/>
          </a:bodyPr>
          <a:lstStyle/>
          <a:p>
            <a:pPr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Time Constraints</a:t>
            </a:r>
          </a:p>
          <a:p>
            <a:pPr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Learning Curves</a:t>
            </a:r>
          </a:p>
          <a:p>
            <a:pPr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VPS Reliability</a:t>
            </a:r>
          </a:p>
          <a:p>
            <a:pPr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User Information</a:t>
            </a:r>
          </a:p>
          <a:p>
            <a:pPr rtl="0" lvl="0" marR="0" indent="0" marL="0">
              <a:spcBef>
                <a:spcPts val="0"/>
              </a:spcBef>
              <a:spcAft>
                <a:spcPts val="0"/>
              </a:spcAft>
              <a:buNone/>
            </a:pPr>
            <a:r>
              <a:t/>
            </a:r>
            <a:endParaRPr sz="2400">
              <a:solidFill>
                <a:srgbClr val="535353"/>
              </a:solidFill>
              <a:latin typeface="Georgia"/>
              <a:ea typeface="Georgia"/>
              <a:cs typeface="Georgia"/>
              <a:sym typeface="Georgia"/>
            </a:endParaRPr>
          </a:p>
          <a:p>
            <a:pPr rtl="0" lvl="0" marR="0" indent="0" marL="0">
              <a:spcBef>
                <a:spcPts val="0"/>
              </a:spcBef>
              <a:spcAft>
                <a:spcPts val="0"/>
              </a:spcAft>
              <a:buNone/>
            </a:pPr>
            <a:r>
              <a:t/>
            </a:r>
            <a:endParaRPr sz="1800">
              <a:solidFill>
                <a:srgbClr val="535353"/>
              </a:solidFill>
              <a:latin typeface="Georgia"/>
              <a:ea typeface="Georgia"/>
              <a:cs typeface="Georgia"/>
              <a:sym typeface="Georgia"/>
            </a:endParaRPr>
          </a:p>
          <a:p>
            <a:pPr rtl="0" lvl="0" marR="0" indent="0" marL="0">
              <a:spcBef>
                <a:spcPts val="0"/>
              </a:spcBef>
              <a:spcAft>
                <a:spcPts val="0"/>
              </a:spcAft>
              <a:buNone/>
            </a:pPr>
            <a:r>
              <a:t/>
            </a:r>
            <a:endParaRPr sz="1800">
              <a:solidFill>
                <a:srgbClr val="535353"/>
              </a:solidFill>
              <a:latin typeface="Georgia"/>
              <a:ea typeface="Georgia"/>
              <a:cs typeface="Georgia"/>
              <a:sym typeface="Georgia"/>
            </a:endParaRPr>
          </a:p>
          <a:p>
            <a:pPr rtl="0" lvl="0" marR="0" indent="0" marL="0">
              <a:spcBef>
                <a:spcPts val="0"/>
              </a:spcBef>
              <a:spcAft>
                <a:spcPts val="0"/>
              </a:spcAft>
              <a:buNone/>
            </a:pPr>
            <a:r>
              <a:t/>
            </a:r>
            <a:endParaRPr sz="1800">
              <a:solidFill>
                <a:srgbClr val="535353"/>
              </a:solidFill>
              <a:latin typeface="Georgia"/>
              <a:ea typeface="Georgia"/>
              <a:cs typeface="Georgia"/>
              <a:sym typeface="Georgia"/>
            </a:endParaRPr>
          </a:p>
          <a:p>
            <a:pPr rtl="0" lvl="0" marR="0" indent="0" marL="0">
              <a:spcBef>
                <a:spcPts val="0"/>
              </a:spcBef>
              <a:spcAft>
                <a:spcPts val="0"/>
              </a:spcAft>
              <a:buNone/>
            </a:pPr>
            <a:r>
              <a:t/>
            </a:r>
            <a:endParaRPr sz="1800">
              <a:solidFill>
                <a:srgbClr val="535353"/>
              </a:solidFill>
              <a:latin typeface="Georgia"/>
              <a:ea typeface="Georgia"/>
              <a:cs typeface="Georgia"/>
              <a:sym typeface="Georgia"/>
            </a:endParaRPr>
          </a:p>
          <a:p>
            <a:pPr rtl="0" lvl="0" marR="0" indent="0" marL="0">
              <a:spcBef>
                <a:spcPts val="0"/>
              </a:spcBef>
              <a:spcAft>
                <a:spcPts val="0"/>
              </a:spcAft>
              <a:buNone/>
            </a:pPr>
            <a:r>
              <a:t/>
            </a:r>
            <a:endParaRPr sz="1800">
              <a:solidFill>
                <a:srgbClr val="535353"/>
              </a:solidFill>
              <a:latin typeface="Georgia"/>
              <a:ea typeface="Georgia"/>
              <a:cs typeface="Georgia"/>
              <a:sym typeface="Georgia"/>
            </a:endParaRPr>
          </a:p>
          <a:p>
            <a:pPr rtl="0" lvl="0" marR="0" indent="0" marL="0">
              <a:spcBef>
                <a:spcPts val="0"/>
              </a:spcBef>
              <a:spcAft>
                <a:spcPts val="0"/>
              </a:spcAft>
              <a:buNone/>
            </a:pPr>
            <a:r>
              <a:rPr sz="1200" lang="en-US">
                <a:solidFill>
                  <a:srgbClr val="535353"/>
                </a:solidFill>
                <a:latin typeface="Georgia"/>
                <a:ea typeface="Georgia"/>
                <a:cs typeface="Georgia"/>
                <a:sym typeface="Georgia"/>
              </a:rPr>
              <a:t>*Possible withdrawal or death</a:t>
            </a:r>
          </a:p>
          <a:p>
            <a:pPr rtl="0" lvl="0" marR="0" indent="-190500" marL="342900">
              <a:spcBef>
                <a:spcPts val="480"/>
              </a:spcBef>
              <a:spcAft>
                <a:spcPts val="0"/>
              </a:spcAft>
              <a:buClr>
                <a:schemeClr val="dk1"/>
              </a:buClr>
              <a:buFont typeface="Calibri"/>
              <a:buNone/>
            </a:pPr>
            <a:r>
              <a:t/>
            </a:r>
            <a:endParaRPr strike="noStrike" u="none" b="0" cap="none" baseline="0" sz="2400" i="0">
              <a:solidFill>
                <a:srgbClr val="535353"/>
              </a:solidFill>
              <a:latin typeface="Georgia"/>
              <a:ea typeface="Georgia"/>
              <a:cs typeface="Georgia"/>
              <a:sym typeface="Georgia"/>
            </a:endParaRPr>
          </a:p>
        </p:txBody>
      </p:sp>
      <p:sp>
        <p:nvSpPr>
          <p:cNvPr id="152" name="Shape 152"/>
          <p:cNvSpPr txBox="1"/>
          <p:nvPr/>
        </p:nvSpPr>
        <p:spPr>
          <a:xfrm>
            <a:off y="381000" x="533400"/>
            <a:ext cy="584700" cx="41124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z="3200" lang="en-US">
                <a:solidFill>
                  <a:srgbClr val="313131"/>
                </a:solidFill>
              </a:rPr>
              <a:t>Risky Business</a:t>
            </a:r>
          </a:p>
        </p:txBody>
      </p:sp>
      <p:cxnSp>
        <p:nvCxnSpPr>
          <p:cNvPr id="153" name="Shape 153"/>
          <p:cNvCxnSpPr/>
          <p:nvPr/>
        </p:nvCxnSpPr>
        <p:spPr>
          <a:xfrm flipH="1">
            <a:off y="982705" x="685800"/>
            <a:ext cy="0" cx="7619999"/>
          </a:xfrm>
          <a:prstGeom prst="straightConnector1">
            <a:avLst/>
          </a:prstGeom>
          <a:noFill/>
          <a:ln w="9525" cap="flat">
            <a:solidFill>
              <a:srgbClr val="C5C5C5"/>
            </a:solidFill>
            <a:prstDash val="solid"/>
            <a:round/>
            <a:headEnd w="med" len="med" type="none"/>
            <a:tailEnd w="med" len="med" type="none"/>
          </a:ln>
        </p:spPr>
      </p:cxnSp>
      <p:pic>
        <p:nvPicPr>
          <p:cNvPr id="154" name="Shape 154"/>
          <p:cNvPicPr preferRelativeResize="0"/>
          <p:nvPr/>
        </p:nvPicPr>
        <p:blipFill>
          <a:blip r:embed="rId3">
            <a:alphaModFix/>
          </a:blip>
          <a:stretch>
            <a:fillRect/>
          </a:stretch>
        </p:blipFill>
        <p:spPr>
          <a:xfrm>
            <a:off y="1600200" x="486825"/>
            <a:ext cy="3327399" cx="3327399"/>
          </a:xfrm>
          <a:prstGeom prst="rect">
            <a:avLst/>
          </a:prstGeom>
          <a:noFill/>
          <a:ln>
            <a:noFill/>
          </a:ln>
        </p:spPr>
      </p:pic>
      <p:sp>
        <p:nvSpPr>
          <p:cNvPr id="155" name="Shape 155"/>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idx="1" type="body"/>
          </p:nvPr>
        </p:nvSpPr>
        <p:spPr>
          <a:xfrm>
            <a:off y="2057400" x="533400"/>
            <a:ext cy="2251500" cx="4810800"/>
          </a:xfrm>
          <a:prstGeom prst="rect">
            <a:avLst/>
          </a:prstGeom>
          <a:noFill/>
          <a:ln>
            <a:noFill/>
          </a:ln>
        </p:spPr>
        <p:txBody>
          <a:bodyPr bIns="45700" rIns="91425" lIns="91425" tIns="45700" anchor="t" anchorCtr="0">
            <a:spAutoFit/>
          </a:bodyPr>
          <a:lstStyle/>
          <a:p>
            <a:pPr algn="l"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Do more!</a:t>
            </a:r>
          </a:p>
          <a:p>
            <a:pPr algn="l"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Anytime, Anywhere!</a:t>
            </a:r>
          </a:p>
          <a:p>
            <a:pPr algn="l" rtl="0" lvl="0" marR="0" indent="-381000" marL="342900">
              <a:lnSpc>
                <a:spcPct val="115000"/>
              </a:lnSpc>
              <a:spcBef>
                <a:spcPts val="0"/>
              </a:spcBef>
              <a:spcAft>
                <a:spcPts val="0"/>
              </a:spcAft>
              <a:buClr>
                <a:srgbClr val="535353"/>
              </a:buClr>
              <a:buSzPct val="100000"/>
              <a:buFont typeface="Georgia"/>
              <a:buChar char="•"/>
            </a:pPr>
            <a:r>
              <a:rPr sz="3000" lang="en-US">
                <a:solidFill>
                  <a:srgbClr val="535353"/>
                </a:solidFill>
                <a:latin typeface="Georgia"/>
                <a:ea typeface="Georgia"/>
                <a:cs typeface="Georgia"/>
                <a:sym typeface="Georgia"/>
              </a:rPr>
              <a:t>Ask Task Roulette!</a:t>
            </a:r>
          </a:p>
          <a:p>
            <a:pPr algn="l" rtl="0" lvl="0" marR="0" indent="-190500" marL="342900">
              <a:spcBef>
                <a:spcPts val="480"/>
              </a:spcBef>
              <a:spcAft>
                <a:spcPts val="0"/>
              </a:spcAft>
              <a:buClr>
                <a:schemeClr val="dk1"/>
              </a:buClr>
              <a:buFont typeface="Calibri"/>
              <a:buNone/>
            </a:pPr>
            <a:r>
              <a:t/>
            </a:r>
            <a:endParaRPr strike="noStrike" u="none" b="0" cap="none" baseline="0" sz="2400" i="0">
              <a:solidFill>
                <a:srgbClr val="535353"/>
              </a:solidFill>
              <a:latin typeface="Georgia"/>
              <a:ea typeface="Georgia"/>
              <a:cs typeface="Georgia"/>
              <a:sym typeface="Georgia"/>
            </a:endParaRPr>
          </a:p>
        </p:txBody>
      </p:sp>
      <p:sp>
        <p:nvSpPr>
          <p:cNvPr id="162" name="Shape 162"/>
          <p:cNvSpPr txBox="1"/>
          <p:nvPr/>
        </p:nvSpPr>
        <p:spPr>
          <a:xfrm>
            <a:off y="380998" x="533400"/>
            <a:ext cy="584700" cx="28956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z="3200" lang="en-US">
                <a:solidFill>
                  <a:srgbClr val="313131"/>
                </a:solidFill>
              </a:rPr>
              <a:t>Wrap-up</a:t>
            </a:r>
          </a:p>
        </p:txBody>
      </p:sp>
      <p:cxnSp>
        <p:nvCxnSpPr>
          <p:cNvPr id="163" name="Shape 163"/>
          <p:cNvCxnSpPr/>
          <p:nvPr/>
        </p:nvCxnSpPr>
        <p:spPr>
          <a:xfrm rot="10800000">
            <a:off y="982705" x="685800"/>
            <a:ext cy="0" cx="7619999"/>
          </a:xfrm>
          <a:prstGeom prst="straightConnector1">
            <a:avLst/>
          </a:prstGeom>
          <a:noFill/>
          <a:ln w="9525" cap="flat">
            <a:solidFill>
              <a:srgbClr val="C5C5C5"/>
            </a:solidFill>
            <a:prstDash val="solid"/>
            <a:round/>
            <a:headEnd w="med" len="med" type="none"/>
            <a:tailEnd w="med" len="med" type="none"/>
          </a:ln>
        </p:spPr>
      </p:cxnSp>
      <p:sp>
        <p:nvSpPr>
          <p:cNvPr id="164" name="Shape 164"/>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pic>
        <p:nvPicPr>
          <p:cNvPr id="165" name="Shape 165"/>
          <p:cNvPicPr preferRelativeResize="0"/>
          <p:nvPr/>
        </p:nvPicPr>
        <p:blipFill>
          <a:blip r:embed="rId3">
            <a:alphaModFix/>
          </a:blip>
          <a:stretch>
            <a:fillRect/>
          </a:stretch>
        </p:blipFill>
        <p:spPr>
          <a:xfrm>
            <a:off y="1519087" x="4520487"/>
            <a:ext cy="3328112" cx="332811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idx="1" type="body"/>
          </p:nvPr>
        </p:nvSpPr>
        <p:spPr>
          <a:xfrm>
            <a:off y="1219200" x="533400"/>
            <a:ext cy="3733800" cx="7247466"/>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None/>
            </a:pPr>
            <a:r>
              <a:rPr sz="2400" lang="en-US">
                <a:solidFill>
                  <a:srgbClr val="535353"/>
                </a:solidFill>
                <a:latin typeface="Georgia"/>
                <a:ea typeface="Georgia"/>
                <a:cs typeface="Georgia"/>
                <a:sym typeface="Georgia"/>
              </a:rPr>
              <a:t>Questions Questions Questions!! Anybody!</a:t>
            </a:r>
          </a:p>
          <a:p>
            <a:pPr algn="l" rtl="0" lvl="0" marR="0" indent="-190500" marL="342900">
              <a:spcBef>
                <a:spcPts val="480"/>
              </a:spcBef>
              <a:spcAft>
                <a:spcPts val="0"/>
              </a:spcAft>
              <a:buClr>
                <a:schemeClr val="dk1"/>
              </a:buClr>
              <a:buFont typeface="Calibri"/>
              <a:buNone/>
            </a:pPr>
            <a:r>
              <a:t/>
            </a:r>
            <a:endParaRPr strike="noStrike" u="none" b="0" cap="none" baseline="0" sz="2400" i="0">
              <a:solidFill>
                <a:srgbClr val="535353"/>
              </a:solidFill>
              <a:latin typeface="Georgia"/>
              <a:ea typeface="Georgia"/>
              <a:cs typeface="Georgia"/>
              <a:sym typeface="Georgia"/>
            </a:endParaRPr>
          </a:p>
        </p:txBody>
      </p:sp>
      <p:sp>
        <p:nvSpPr>
          <p:cNvPr id="172" name="Shape 172"/>
          <p:cNvSpPr txBox="1"/>
          <p:nvPr/>
        </p:nvSpPr>
        <p:spPr>
          <a:xfrm>
            <a:off y="380998" x="533400"/>
            <a:ext cy="584774" cx="2895600"/>
          </a:xfrm>
          <a:prstGeom prst="rect">
            <a:avLst/>
          </a:prstGeom>
          <a:noFill/>
          <a:ln>
            <a:noFill/>
          </a:ln>
        </p:spPr>
        <p:txBody>
          <a:bodyPr bIns="45700" rIns="91425" lIns="91425" tIns="45700" anchor="t" anchorCtr="0">
            <a:spAutoFit/>
          </a:bodyPr>
          <a:lstStyle/>
          <a:p>
            <a:pPr algn="l" rtl="0" lvl="0" marR="0" indent="0" marL="0">
              <a:spcBef>
                <a:spcPts val="0"/>
              </a:spcBef>
              <a:spcAft>
                <a:spcPts val="0"/>
              </a:spcAft>
              <a:buSzPct val="25000"/>
              <a:buNone/>
            </a:pPr>
            <a:r>
              <a:rPr sz="3200" lang="en-US">
                <a:solidFill>
                  <a:srgbClr val="313131"/>
                </a:solidFill>
              </a:rPr>
              <a:t>Done</a:t>
            </a:r>
          </a:p>
        </p:txBody>
      </p:sp>
      <p:cxnSp>
        <p:nvCxnSpPr>
          <p:cNvPr id="173" name="Shape 173"/>
          <p:cNvCxnSpPr/>
          <p:nvPr/>
        </p:nvCxnSpPr>
        <p:spPr>
          <a:xfrm flipH="1">
            <a:off y="982705" x="685800"/>
            <a:ext cy="0" cx="7619999"/>
          </a:xfrm>
          <a:prstGeom prst="straightConnector1">
            <a:avLst/>
          </a:prstGeom>
          <a:noFill/>
          <a:ln w="9525" cap="flat">
            <a:solidFill>
              <a:srgbClr val="C5C5C5"/>
            </a:solidFill>
            <a:prstDash val="solid"/>
            <a:round/>
            <a:headEnd w="med" len="med" type="none"/>
            <a:tailEnd w="med" len="med" type="none"/>
          </a:ln>
        </p:spPr>
      </p:cxnSp>
      <p:pic>
        <p:nvPicPr>
          <p:cNvPr id="174" name="Shape 174"/>
          <p:cNvPicPr preferRelativeResize="0"/>
          <p:nvPr/>
        </p:nvPicPr>
        <p:blipFill>
          <a:blip r:embed="rId3">
            <a:alphaModFix/>
          </a:blip>
          <a:stretch>
            <a:fillRect/>
          </a:stretch>
        </p:blipFill>
        <p:spPr>
          <a:xfrm>
            <a:off y="2033525" x="2778900"/>
            <a:ext cy="3327399" cx="3327399"/>
          </a:xfrm>
          <a:prstGeom prst="rect">
            <a:avLst/>
          </a:prstGeom>
          <a:noFill/>
          <a:ln>
            <a:noFill/>
          </a:ln>
        </p:spPr>
      </p:pic>
      <p:sp>
        <p:nvSpPr>
          <p:cNvPr id="175" name="Shape 175"/>
          <p:cNvSpPr txBox="1"/>
          <p:nvPr/>
        </p:nvSpPr>
        <p:spPr>
          <a:xfrm>
            <a:off y="6019800" x="7848600"/>
            <a:ext cy="457200" cx="1143000"/>
          </a:xfrm>
          <a:prstGeom prst="rect">
            <a:avLst/>
          </a:prstGeom>
          <a:noFill/>
          <a:ln>
            <a:noFill/>
          </a:ln>
        </p:spPr>
        <p:txBody>
          <a:bodyPr bIns="45700" rIns="91425" lIns="91425" tIns="45700" anchor="t" anchorCtr="0">
            <a:spAutoFit/>
          </a:bodyPr>
          <a:lstStyle/>
          <a:p>
            <a:pPr algn="ctr" rtl="0" lvl="0" marR="0" indent="0" marL="0">
              <a:spcBef>
                <a:spcPts val="0"/>
              </a:spcBef>
              <a:spcAft>
                <a:spcPts val="0"/>
              </a:spcAft>
              <a:buClr>
                <a:srgbClr val="FFFFFF"/>
              </a:buClr>
              <a:buSzPct val="25000"/>
              <a:buFont typeface="Cabin"/>
              <a:buNone/>
            </a:pPr>
            <a:r>
              <a:rPr strike="noStrike" u="none" b="0" cap="none" baseline="0" sz="4000" lang="en-US" i="0">
                <a:solidFill>
                  <a:srgbClr val="FFFFFF"/>
                </a:solidFill>
                <a:latin typeface="Cabin"/>
                <a:ea typeface="Cabin"/>
                <a:cs typeface="Cabin"/>
                <a:sym typeface="Cabin"/>
              </a:rPr>
              <a:t>T</a:t>
            </a:r>
            <a:r>
              <a:rPr strike="noStrike" u="none" b="0" cap="none" baseline="0" sz="4000" lang="en-US" i="1">
                <a:solidFill>
                  <a:srgbClr val="00C5F4"/>
                </a:solidFill>
                <a:latin typeface="Cabin"/>
                <a:ea typeface="Cabin"/>
                <a:cs typeface="Cabin"/>
                <a:sym typeface="Cabin"/>
              </a:rPr>
              <a:t>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Theme 1">
      <a:dk1>
        <a:srgbClr val="1B1B1B"/>
      </a:dk1>
      <a:lt1>
        <a:srgbClr val="ED145B"/>
      </a:lt1>
      <a:dk2>
        <a:srgbClr val="6E6E6E"/>
      </a:dk2>
      <a:lt2>
        <a:srgbClr val="EEECE1"/>
      </a:lt2>
      <a:accent1>
        <a:srgbClr val="4F81BD"/>
      </a:accent1>
      <a:accent2>
        <a:srgbClr val="C0504D"/>
      </a:accent2>
      <a:accent3>
        <a:srgbClr val="F4AAB5"/>
      </a:accent3>
      <a:accent4>
        <a:srgbClr val="151515"/>
      </a:accent4>
      <a:accent5>
        <a:srgbClr val="B2C1DB"/>
      </a:accent5>
      <a:accent6>
        <a:srgbClr val="AE4845"/>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