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3016209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endParaRPr/>
          </a:p>
        </p:txBody>
      </p:sp>
      <p:sp>
        <p:nvSpPr>
          <p:cNvPr id="90" name="Shape 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73667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US" sz="1000"/>
              <a:t>Gunnar</a:t>
            </a:r>
          </a:p>
          <a:p>
            <a:pPr marL="0" marR="0" lvl="0" indent="0" algn="l" rtl="0">
              <a:buSzPct val="180000"/>
              <a:buFont typeface="Arial"/>
              <a:buNone/>
            </a:pPr>
            <a:r>
              <a:rPr lang="en-US" sz="1000"/>
              <a:t>have you ever had a situation where you free time that you wanted to spend working on a list of activities or learning, but you spend the whole time debating which one you should be working on?</a:t>
            </a:r>
            <a:br>
              <a:rPr lang="en-US" sz="1000"/>
            </a:br>
            <a:r>
              <a:rPr lang="en-US" sz="1000"/>
              <a:t/>
            </a:r>
            <a:br>
              <a:rPr lang="en-US" sz="1000"/>
            </a:br>
            <a:r>
              <a:rPr lang="en-US" sz="1000"/>
              <a:t>Talk about the need for finding what to do - wasting time trying to find </a:t>
            </a:r>
          </a:p>
          <a:p>
            <a:pPr marL="0" marR="0" lvl="0" indent="0" algn="l" rtl="0">
              <a:buSzPct val="180000"/>
              <a:buFont typeface="Arial"/>
              <a:buNone/>
            </a:pPr>
            <a:r>
              <a:rPr lang="en-US" sz="1000"/>
              <a:t>Personal project,</a:t>
            </a:r>
          </a:p>
        </p:txBody>
      </p:sp>
      <p:sp>
        <p:nvSpPr>
          <p:cNvPr id="100" name="Shape 1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23302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US" sz="1000"/>
              <a:t>Gunnar</a:t>
            </a:r>
          </a:p>
          <a:p>
            <a:pPr marR="0" lvl="0" algn="l" rtl="0">
              <a:buNone/>
            </a:pPr>
            <a:r>
              <a:rPr lang="en-US" sz="1000"/>
              <a:t>Our app will help you organize this free time and get things done. Instead of you needing to think about what to do first, we do that for you. </a:t>
            </a:r>
          </a:p>
        </p:txBody>
      </p:sp>
      <p:sp>
        <p:nvSpPr>
          <p:cNvPr id="110" name="Shape 1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81684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US" sz="1000"/>
              <a:t>Cody</a:t>
            </a:r>
          </a:p>
          <a:p>
            <a:endParaRPr lang="en-US" sz="1000"/>
          </a:p>
          <a:p>
            <a:pPr lvl="0" rtl="0">
              <a:buNone/>
            </a:pPr>
            <a:r>
              <a:rPr lang="en-US" sz="1000"/>
              <a:t>We want to provide a mobile friendly web-application that will help the “doers” do and the “learners” learn </a:t>
            </a:r>
          </a:p>
          <a:p>
            <a:pPr lvl="0" rtl="0">
              <a:buNone/>
            </a:pPr>
            <a:r>
              <a:rPr lang="en-US" sz="1000"/>
              <a:t>This application should alleviate the stress that goes into managing free time and allow the user to get more done during that time</a:t>
            </a:r>
          </a:p>
          <a:p>
            <a:endParaRPr lang="en-US" sz="1000"/>
          </a:p>
          <a:p>
            <a:pPr lvl="0" rtl="0">
              <a:buNone/>
            </a:pPr>
            <a:r>
              <a:rPr lang="en-US" sz="1000"/>
              <a:t>The user will create an account and sign. </a:t>
            </a:r>
          </a:p>
          <a:p>
            <a:endParaRPr lang="en-US" sz="1000"/>
          </a:p>
          <a:p>
            <a:pPr lvl="0" rtl="0">
              <a:buNone/>
            </a:pPr>
            <a:r>
              <a:rPr lang="en-US" sz="1000"/>
              <a:t>After which they will create an initial list of tasks which they want to complete as well as an estimated time for completion ( a few other properties as well) </a:t>
            </a:r>
          </a:p>
          <a:p>
            <a:endParaRPr lang="en-US" sz="1000"/>
          </a:p>
          <a:p>
            <a:pPr lvl="0" rtl="0">
              <a:buNone/>
            </a:pPr>
            <a:r>
              <a:rPr lang="en-US" sz="1000"/>
              <a:t>then the user can go to the “Roulette” page where they can provide a certain amount of time and we will give a task to fit that time. The user can accept it or decline it and the task manager will learn based on that  as well as the true completion time for the task vs the estimated time. </a:t>
            </a:r>
          </a:p>
          <a:p>
            <a:endParaRPr lang="en-US" sz="1000"/>
          </a:p>
          <a:p>
            <a:pPr lvl="0" rtl="0">
              <a:buNone/>
            </a:pPr>
            <a:r>
              <a:rPr lang="en-US" sz="1000"/>
              <a:t>We will Nodejs on the server-side as well as mongodb to manage the account information and the website will be built with angular and bootstrap.</a:t>
            </a:r>
          </a:p>
          <a:p>
            <a:endParaRPr lang="en-US" sz="1000"/>
          </a:p>
        </p:txBody>
      </p:sp>
      <p:sp>
        <p:nvSpPr>
          <p:cNvPr id="120" name="Shape 1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90991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000" b="0" i="0" u="none" strike="noStrike" cap="none" baseline="0"/>
              <a:t>“An overview of who is on the team (Who is building it? Emphasize any special skills)”</a:t>
            </a:r>
          </a:p>
          <a:p>
            <a:pPr marR="0" lvl="0" algn="l" rtl="0">
              <a:buNone/>
            </a:pPr>
            <a:r>
              <a:rPr lang="en-US" sz="1000"/>
              <a:t>Cody-Project Manager, Design, Angular, Bootstrap, Security</a:t>
            </a:r>
          </a:p>
          <a:p>
            <a:pPr marR="0" lvl="0" algn="l" rtl="0">
              <a:buNone/>
            </a:pPr>
            <a:r>
              <a:rPr lang="en-US" sz="1000"/>
              <a:t>Jessica- Frontend - AngularJS and Bootstrap</a:t>
            </a:r>
          </a:p>
          <a:p>
            <a:pPr marR="0" lvl="0" algn="l" rtl="0">
              <a:buNone/>
            </a:pPr>
            <a:r>
              <a:rPr lang="en-US" sz="1000"/>
              <a:t>Matt-MongoDB, Database, Security (building and maintaining database with MongoDB. handling security issues. no experience, but interest in the fields should be helpful)</a:t>
            </a:r>
          </a:p>
          <a:p>
            <a:pPr marR="0" lvl="0" algn="l" rtl="0">
              <a:buNone/>
            </a:pPr>
            <a:r>
              <a:rPr lang="en-US" sz="1000"/>
              <a:t>Steven- Server to Frontend ( MongoDB/AngularJS for data flow between what is seen on server and the web page), mongoDB and angular, Risk (testing), very new to the technologies</a:t>
            </a:r>
          </a:p>
          <a:p>
            <a:pPr marR="0" lvl="0" algn="l" rtl="0">
              <a:buNone/>
            </a:pPr>
            <a:r>
              <a:rPr lang="en-US" sz="1000"/>
              <a:t>Gunnar-NodeJS, MongoDB - serverside, handle the requests and serving of the webpages. </a:t>
            </a:r>
          </a:p>
          <a:p>
            <a:endParaRPr lang="en-US" sz="1000"/>
          </a:p>
          <a:p>
            <a:endParaRPr lang="en-US" sz="1000"/>
          </a:p>
        </p:txBody>
      </p:sp>
      <p:sp>
        <p:nvSpPr>
          <p:cNvPr id="138" name="Shape 1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34895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US" sz="1000"/>
              <a:t>Steven</a:t>
            </a:r>
          </a:p>
          <a:p>
            <a:pPr lvl="0" rtl="0">
              <a:buNone/>
            </a:pPr>
            <a:r>
              <a:rPr lang="en-US" sz="1000"/>
              <a:t>Scrum</a:t>
            </a:r>
          </a:p>
          <a:p>
            <a:endParaRPr lang="en-US" sz="1000"/>
          </a:p>
          <a:p>
            <a:pPr lvl="0" rtl="0">
              <a:buNone/>
            </a:pPr>
            <a:r>
              <a:rPr lang="en-US" sz="1000"/>
              <a:t>We meet three times a week in person for 2 hours</a:t>
            </a:r>
          </a:p>
          <a:p>
            <a:pPr lvl="0" rtl="0">
              <a:buNone/>
            </a:pPr>
            <a:r>
              <a:rPr lang="en-US" sz="1000"/>
              <a:t>individually work an hour a day and report to a task on hojoki</a:t>
            </a:r>
          </a:p>
          <a:p>
            <a:pPr lvl="0" rtl="0">
              <a:buNone/>
            </a:pPr>
            <a:r>
              <a:rPr lang="en-US" sz="1000"/>
              <a:t>We are using Hojoki for team management, assigning tasks and keeping dropbox and google drive.</a:t>
            </a:r>
          </a:p>
          <a:p>
            <a:endParaRPr lang="en-US" sz="1000"/>
          </a:p>
          <a:p>
            <a:pPr lvl="0" rtl="0">
              <a:buNone/>
            </a:pPr>
            <a:r>
              <a:rPr lang="en-US" sz="1000"/>
              <a:t>We are using the Agile Method SCRUM. </a:t>
            </a:r>
          </a:p>
          <a:p>
            <a:pPr lvl="0" rtl="0">
              <a:buNone/>
            </a:pPr>
            <a:r>
              <a:rPr lang="en-US" sz="1000"/>
              <a:t>We meet three times a week for two hours and also spend an hour working individually per day.</a:t>
            </a:r>
          </a:p>
          <a:p>
            <a:pPr lvl="0" rtl="0">
              <a:buNone/>
            </a:pPr>
            <a:r>
              <a:rPr lang="en-US" sz="1000"/>
              <a:t>We are using Dropbox and Google Drive for file management, and Dropbox is used for version control and source code.</a:t>
            </a:r>
          </a:p>
          <a:p>
            <a:pPr lvl="0" rtl="0">
              <a:buNone/>
            </a:pPr>
            <a:r>
              <a:rPr lang="en-US" sz="1000"/>
              <a:t>We are using Hojoki for team management, it helps schedule the meetings and assign tasks to members. It also organizes everything between Dropbox and Google Drive and displays </a:t>
            </a:r>
          </a:p>
          <a:p>
            <a:pPr lvl="0" rtl="0">
              <a:buNone/>
            </a:pPr>
            <a:r>
              <a:rPr lang="en-US" sz="1000"/>
              <a:t>it in a very user friendly way.</a:t>
            </a:r>
          </a:p>
        </p:txBody>
      </p:sp>
      <p:sp>
        <p:nvSpPr>
          <p:cNvPr id="149" name="Shape 14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299648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US" sz="1000"/>
              <a:t>Jess</a:t>
            </a:r>
          </a:p>
          <a:p>
            <a:pPr lvl="0" rtl="0">
              <a:buNone/>
            </a:pPr>
            <a:r>
              <a:rPr lang="en-US" sz="1000" b="0" i="0" u="none" strike="noStrike" cap="none" baseline="0"/>
              <a:t>“A simple risk assessment (What are the primary risks? How will your team avoid/handle them?)”</a:t>
            </a:r>
          </a:p>
          <a:p>
            <a:endParaRPr lang="en-US" sz="1000" b="0" i="0" u="none" strike="noStrike" cap="none" baseline="0"/>
          </a:p>
          <a:p>
            <a:pPr lvl="0" rtl="0">
              <a:buNone/>
            </a:pPr>
            <a:r>
              <a:rPr lang="en-US" sz="1000"/>
              <a:t>If our server goes down, we’re f*cked!</a:t>
            </a:r>
          </a:p>
          <a:p>
            <a:pPr lvl="0" rtl="0">
              <a:buNone/>
            </a:pPr>
            <a:r>
              <a:rPr lang="en-US" sz="1000"/>
              <a:t>Secure user login</a:t>
            </a:r>
          </a:p>
          <a:p>
            <a:pPr lvl="0" rtl="0">
              <a:buNone/>
            </a:pPr>
            <a:r>
              <a:rPr lang="en-US" sz="1000"/>
              <a:t>We don’t check content of tasks and hold legal responsibility for actions carried out by users of our site.</a:t>
            </a:r>
          </a:p>
        </p:txBody>
      </p:sp>
      <p:sp>
        <p:nvSpPr>
          <p:cNvPr id="159" name="Shape 1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722077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sz="1000"/>
              <a:t>Matts</a:t>
            </a:r>
          </a:p>
          <a:p>
            <a:endParaRPr lang="en-US" sz="1000"/>
          </a:p>
          <a:p>
            <a:pPr marR="0" lvl="0" algn="l" rtl="0">
              <a:spcBef>
                <a:spcPts val="0"/>
              </a:spcBef>
              <a:buNone/>
            </a:pPr>
            <a:r>
              <a:rPr lang="en-US" sz="1000"/>
              <a:t>We are team madness, we want to release an app that is useful to all of you, can be used anywhere, at any time </a:t>
            </a:r>
          </a:p>
          <a:p>
            <a:pPr marR="0" lvl="0" algn="l" rtl="0">
              <a:spcBef>
                <a:spcPts val="0"/>
              </a:spcBef>
              <a:buNone/>
            </a:pPr>
            <a:r>
              <a:rPr lang="en-US" sz="1000"/>
              <a:t>TaskRoulette should help users to become more effective at managing their time.</a:t>
            </a:r>
          </a:p>
          <a:p>
            <a:pPr marR="0" lvl="0" algn="l" rtl="0">
              <a:spcBef>
                <a:spcPts val="0"/>
              </a:spcBef>
              <a:buNone/>
            </a:pPr>
            <a:r>
              <a:rPr lang="en-US" sz="1000"/>
              <a:t>We all hope to learn from this project and gain valuable experience for the future.</a:t>
            </a:r>
          </a:p>
          <a:p>
            <a:pPr marR="0" lvl="0" algn="l" rtl="0">
              <a:spcBef>
                <a:spcPts val="0"/>
              </a:spcBef>
              <a:buNone/>
            </a:pPr>
            <a:r>
              <a:rPr lang="en-US" sz="1000"/>
              <a:t>We hope our project will be useful for both us and the users.</a:t>
            </a:r>
          </a:p>
        </p:txBody>
      </p:sp>
      <p:sp>
        <p:nvSpPr>
          <p:cNvPr id="169" name="Shape 1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46803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171450" marR="0" lvl="0" indent="-120650" algn="l" rtl="0">
              <a:spcBef>
                <a:spcPts val="0"/>
              </a:spcBef>
              <a:buClr>
                <a:srgbClr val="000000"/>
              </a:buClr>
              <a:buSzPct val="100000"/>
              <a:buFont typeface="Arial"/>
              <a:buChar char="-"/>
            </a:pPr>
            <a:r>
              <a:rPr lang="en-US" sz="1000" b="0" i="0" u="none" strike="noStrike" cap="none" baseline="0"/>
              <a:t>What should be on the final slide? It seems like there should be something after the Risk slide to end it.</a:t>
            </a:r>
          </a:p>
          <a:p>
            <a:endParaRPr lang="en-US" sz="1000" b="0" i="0" u="none" strike="noStrike" cap="none" baseline="0"/>
          </a:p>
          <a:p>
            <a:pPr marR="0" lvl="0" algn="l" rtl="0">
              <a:spcBef>
                <a:spcPts val="0"/>
              </a:spcBef>
              <a:buNone/>
            </a:pPr>
            <a:r>
              <a:rPr lang="en-US" sz="1000"/>
              <a:t>Riddler question mark</a:t>
            </a: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411943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Calibri"/>
              <a:buNone/>
              <a:defRPr/>
            </a:lvl1pPr>
            <a:lvl2pPr marL="457200" marR="0" indent="0" algn="ctr" rtl="0">
              <a:spcBef>
                <a:spcPts val="560"/>
              </a:spcBef>
              <a:spcAft>
                <a:spcPts val="0"/>
              </a:spcAft>
              <a:buClr>
                <a:schemeClr val="dk1"/>
              </a:buClr>
              <a:buFont typeface="Calibri"/>
              <a:buNone/>
              <a:defRPr/>
            </a:lvl2pPr>
            <a:lvl3pPr marL="914400" marR="0" indent="0" algn="ctr" rtl="0">
              <a:spcBef>
                <a:spcPts val="480"/>
              </a:spcBef>
              <a:spcAft>
                <a:spcPts val="0"/>
              </a:spcAft>
              <a:buClr>
                <a:schemeClr val="dk1"/>
              </a:buClr>
              <a:buFont typeface="Calibri"/>
              <a:buNone/>
              <a:defRPr/>
            </a:lvl3pPr>
            <a:lvl4pPr marL="1371600" marR="0" indent="0" algn="ctr" rtl="0">
              <a:spcBef>
                <a:spcPts val="400"/>
              </a:spcBef>
              <a:spcAft>
                <a:spcPts val="0"/>
              </a:spcAft>
              <a:buClr>
                <a:schemeClr val="dk1"/>
              </a:buClr>
              <a:buFont typeface="Calibri"/>
              <a:buNone/>
              <a:defRPr/>
            </a:lvl4pPr>
            <a:lvl5pPr marL="1828800" marR="0" indent="0" algn="ctr" rtl="0">
              <a:spcBef>
                <a:spcPts val="400"/>
              </a:spcBef>
              <a:spcAft>
                <a:spcPts val="0"/>
              </a:spcAft>
              <a:buClr>
                <a:schemeClr val="dk1"/>
              </a:buClr>
              <a:buFont typeface="Calibri"/>
              <a:buNone/>
              <a:defRPr/>
            </a:lvl5pPr>
            <a:lvl6pPr marL="2286000" marR="0" indent="0" algn="ctr" rtl="0">
              <a:spcBef>
                <a:spcPts val="400"/>
              </a:spcBef>
              <a:spcAft>
                <a:spcPts val="0"/>
              </a:spcAft>
              <a:buClr>
                <a:schemeClr val="dk1"/>
              </a:buClr>
              <a:buFont typeface="Calibri"/>
              <a:buNone/>
              <a:defRPr/>
            </a:lvl6pPr>
            <a:lvl7pPr marL="2743200" marR="0" indent="0" algn="ctr" rtl="0">
              <a:spcBef>
                <a:spcPts val="400"/>
              </a:spcBef>
              <a:spcAft>
                <a:spcPts val="0"/>
              </a:spcAft>
              <a:buClr>
                <a:schemeClr val="dk1"/>
              </a:buClr>
              <a:buFont typeface="Calibri"/>
              <a:buNone/>
              <a:defRPr/>
            </a:lvl7pPr>
            <a:lvl8pPr marL="3200400" marR="0" indent="0" algn="ctr" rtl="0">
              <a:spcBef>
                <a:spcPts val="400"/>
              </a:spcBef>
              <a:spcAft>
                <a:spcPts val="0"/>
              </a:spcAft>
              <a:buClr>
                <a:schemeClr val="dk1"/>
              </a:buClr>
              <a:buFont typeface="Calibri"/>
              <a:buNone/>
              <a:defRPr/>
            </a:lvl8pPr>
            <a:lvl9pPr marL="3657600" marR="0" indent="0" algn="ctr" rtl="0">
              <a:spcBef>
                <a:spcPts val="400"/>
              </a:spcBef>
              <a:spcAft>
                <a:spcPts val="0"/>
              </a:spcAft>
              <a:buClr>
                <a:schemeClr val="dk1"/>
              </a:buClr>
              <a:buFont typeface="Calibri"/>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Calibri"/>
              <a:buChar char="•"/>
              <a:defRPr/>
            </a:lvl1pPr>
            <a:lvl2pPr marL="742950" indent="-107950" algn="l" rtl="0">
              <a:spcBef>
                <a:spcPts val="560"/>
              </a:spcBef>
              <a:spcAft>
                <a:spcPts val="0"/>
              </a:spcAft>
              <a:buClr>
                <a:schemeClr val="dk1"/>
              </a:buClr>
              <a:buFont typeface="Calibri"/>
              <a:buChar char="–"/>
              <a:defRPr/>
            </a:lvl2pPr>
            <a:lvl3pPr marL="1143000" indent="-76200" algn="l" rtl="0">
              <a:spcBef>
                <a:spcPts val="480"/>
              </a:spcBef>
              <a:spcAft>
                <a:spcPts val="0"/>
              </a:spcAft>
              <a:buClr>
                <a:schemeClr val="dk1"/>
              </a:buClr>
              <a:buFont typeface="Calibri"/>
              <a:buChar char="•"/>
              <a:defRPr/>
            </a:lvl3pPr>
            <a:lvl4pPr marL="1600200" indent="-101600" algn="l" rtl="0">
              <a:spcBef>
                <a:spcPts val="400"/>
              </a:spcBef>
              <a:spcAft>
                <a:spcPts val="0"/>
              </a:spcAft>
              <a:buClr>
                <a:schemeClr val="dk1"/>
              </a:buClr>
              <a:buFont typeface="Calibri"/>
              <a:buChar char="–"/>
              <a:defRPr/>
            </a:lvl4pPr>
            <a:lvl5pPr marL="2057400" indent="-101600" algn="l" rtl="0">
              <a:spcBef>
                <a:spcPts val="400"/>
              </a:spcBef>
              <a:spcAft>
                <a:spcPts val="0"/>
              </a:spcAft>
              <a:buClr>
                <a:schemeClr val="dk1"/>
              </a:buClr>
              <a:buFont typeface="Calibri"/>
              <a:buChar char="»"/>
              <a:defRPr/>
            </a:lvl5pPr>
            <a:lvl6pPr marL="2514600" indent="-101600" algn="l" rtl="0">
              <a:spcBef>
                <a:spcPts val="400"/>
              </a:spcBef>
              <a:spcAft>
                <a:spcPts val="0"/>
              </a:spcAft>
              <a:buClr>
                <a:schemeClr val="dk1"/>
              </a:buClr>
              <a:buFont typeface="Calibri"/>
              <a:buChar char="»"/>
              <a:defRPr/>
            </a:lvl6pPr>
            <a:lvl7pPr marL="2971800" indent="-101600" algn="l" rtl="0">
              <a:spcBef>
                <a:spcPts val="400"/>
              </a:spcBef>
              <a:spcAft>
                <a:spcPts val="0"/>
              </a:spcAft>
              <a:buClr>
                <a:schemeClr val="dk1"/>
              </a:buClr>
              <a:buFont typeface="Calibri"/>
              <a:buChar char="»"/>
              <a:defRPr/>
            </a:lvl7pPr>
            <a:lvl8pPr marL="3429000" indent="-101600" algn="l" rtl="0">
              <a:spcBef>
                <a:spcPts val="400"/>
              </a:spcBef>
              <a:spcAft>
                <a:spcPts val="0"/>
              </a:spcAft>
              <a:buClr>
                <a:schemeClr val="dk1"/>
              </a:buClr>
              <a:buFont typeface="Calibri"/>
              <a:buChar char="»"/>
              <a:defRPr/>
            </a:lvl8pPr>
            <a:lvl9pPr marL="3886200" indent="-101600" algn="l" rtl="0">
              <a:spcBef>
                <a:spcPts val="400"/>
              </a:spcBef>
              <a:spcAft>
                <a:spcPts val="0"/>
              </a:spcAft>
              <a:buClr>
                <a:schemeClr val="dk1"/>
              </a:buClr>
              <a:buFont typeface="Calibri"/>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Calibri"/>
              <a:buChar char="•"/>
              <a:defRPr/>
            </a:lvl1pPr>
            <a:lvl2pPr marL="742950" indent="-107950" algn="l" rtl="0">
              <a:spcBef>
                <a:spcPts val="560"/>
              </a:spcBef>
              <a:spcAft>
                <a:spcPts val="0"/>
              </a:spcAft>
              <a:buClr>
                <a:schemeClr val="dk1"/>
              </a:buClr>
              <a:buFont typeface="Calibri"/>
              <a:buChar char="–"/>
              <a:defRPr/>
            </a:lvl2pPr>
            <a:lvl3pPr marL="1143000" indent="-76200" algn="l" rtl="0">
              <a:spcBef>
                <a:spcPts val="480"/>
              </a:spcBef>
              <a:spcAft>
                <a:spcPts val="0"/>
              </a:spcAft>
              <a:buClr>
                <a:schemeClr val="dk1"/>
              </a:buClr>
              <a:buFont typeface="Calibri"/>
              <a:buChar char="•"/>
              <a:defRPr/>
            </a:lvl3pPr>
            <a:lvl4pPr marL="1600200" indent="-101600" algn="l" rtl="0">
              <a:spcBef>
                <a:spcPts val="400"/>
              </a:spcBef>
              <a:spcAft>
                <a:spcPts val="0"/>
              </a:spcAft>
              <a:buClr>
                <a:schemeClr val="dk1"/>
              </a:buClr>
              <a:buFont typeface="Calibri"/>
              <a:buChar char="–"/>
              <a:defRPr/>
            </a:lvl4pPr>
            <a:lvl5pPr marL="2057400" indent="-101600" algn="l" rtl="0">
              <a:spcBef>
                <a:spcPts val="400"/>
              </a:spcBef>
              <a:spcAft>
                <a:spcPts val="0"/>
              </a:spcAft>
              <a:buClr>
                <a:schemeClr val="dk1"/>
              </a:buClr>
              <a:buFont typeface="Calibri"/>
              <a:buChar char="»"/>
              <a:defRPr/>
            </a:lvl5pPr>
            <a:lvl6pPr marL="2514600" indent="-101600" algn="l" rtl="0">
              <a:spcBef>
                <a:spcPts val="400"/>
              </a:spcBef>
              <a:spcAft>
                <a:spcPts val="0"/>
              </a:spcAft>
              <a:buClr>
                <a:schemeClr val="dk1"/>
              </a:buClr>
              <a:buFont typeface="Calibri"/>
              <a:buChar char="»"/>
              <a:defRPr/>
            </a:lvl6pPr>
            <a:lvl7pPr marL="2971800" indent="-101600" algn="l" rtl="0">
              <a:spcBef>
                <a:spcPts val="400"/>
              </a:spcBef>
              <a:spcAft>
                <a:spcPts val="0"/>
              </a:spcAft>
              <a:buClr>
                <a:schemeClr val="dk1"/>
              </a:buClr>
              <a:buFont typeface="Calibri"/>
              <a:buChar char="»"/>
              <a:defRPr/>
            </a:lvl7pPr>
            <a:lvl8pPr marL="3429000" indent="-101600" algn="l" rtl="0">
              <a:spcBef>
                <a:spcPts val="400"/>
              </a:spcBef>
              <a:spcAft>
                <a:spcPts val="0"/>
              </a:spcAft>
              <a:buClr>
                <a:schemeClr val="dk1"/>
              </a:buClr>
              <a:buFont typeface="Calibri"/>
              <a:buChar char="»"/>
              <a:defRPr/>
            </a:lvl8pPr>
            <a:lvl9pPr marL="3886200" indent="-101600" algn="l" rtl="0">
              <a:spcBef>
                <a:spcPts val="400"/>
              </a:spcBef>
              <a:spcAft>
                <a:spcPts val="0"/>
              </a:spcAft>
              <a:buClr>
                <a:schemeClr val="dk1"/>
              </a:buClr>
              <a:buFont typeface="Calibri"/>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Calibri"/>
              <a:buChar char="•"/>
              <a:defRPr/>
            </a:lvl1pPr>
            <a:lvl2pPr marL="742950" indent="-107950" algn="l" rtl="0">
              <a:spcBef>
                <a:spcPts val="560"/>
              </a:spcBef>
              <a:spcAft>
                <a:spcPts val="0"/>
              </a:spcAft>
              <a:buClr>
                <a:schemeClr val="dk1"/>
              </a:buClr>
              <a:buFont typeface="Calibri"/>
              <a:buChar char="–"/>
              <a:defRPr/>
            </a:lvl2pPr>
            <a:lvl3pPr marL="1143000" indent="-76200" algn="l" rtl="0">
              <a:spcBef>
                <a:spcPts val="480"/>
              </a:spcBef>
              <a:spcAft>
                <a:spcPts val="0"/>
              </a:spcAft>
              <a:buClr>
                <a:schemeClr val="dk1"/>
              </a:buClr>
              <a:buFont typeface="Calibri"/>
              <a:buChar char="•"/>
              <a:defRPr/>
            </a:lvl3pPr>
            <a:lvl4pPr marL="1600200" indent="-101600" algn="l" rtl="0">
              <a:spcBef>
                <a:spcPts val="400"/>
              </a:spcBef>
              <a:spcAft>
                <a:spcPts val="0"/>
              </a:spcAft>
              <a:buClr>
                <a:schemeClr val="dk1"/>
              </a:buClr>
              <a:buFont typeface="Calibri"/>
              <a:buChar char="–"/>
              <a:defRPr/>
            </a:lvl4pPr>
            <a:lvl5pPr marL="2057400" indent="-101600" algn="l" rtl="0">
              <a:spcBef>
                <a:spcPts val="400"/>
              </a:spcBef>
              <a:spcAft>
                <a:spcPts val="0"/>
              </a:spcAft>
              <a:buClr>
                <a:schemeClr val="dk1"/>
              </a:buClr>
              <a:buFont typeface="Calibri"/>
              <a:buChar char="»"/>
              <a:defRPr/>
            </a:lvl5pPr>
            <a:lvl6pPr marL="2514600" indent="-101600" algn="l" rtl="0">
              <a:spcBef>
                <a:spcPts val="400"/>
              </a:spcBef>
              <a:spcAft>
                <a:spcPts val="0"/>
              </a:spcAft>
              <a:buClr>
                <a:schemeClr val="dk1"/>
              </a:buClr>
              <a:buFont typeface="Calibri"/>
              <a:buChar char="»"/>
              <a:defRPr/>
            </a:lvl6pPr>
            <a:lvl7pPr marL="2971800" indent="-101600" algn="l" rtl="0">
              <a:spcBef>
                <a:spcPts val="400"/>
              </a:spcBef>
              <a:spcAft>
                <a:spcPts val="0"/>
              </a:spcAft>
              <a:buClr>
                <a:schemeClr val="dk1"/>
              </a:buClr>
              <a:buFont typeface="Calibri"/>
              <a:buChar char="»"/>
              <a:defRPr/>
            </a:lvl7pPr>
            <a:lvl8pPr marL="3429000" indent="-101600" algn="l" rtl="0">
              <a:spcBef>
                <a:spcPts val="400"/>
              </a:spcBef>
              <a:spcAft>
                <a:spcPts val="0"/>
              </a:spcAft>
              <a:buClr>
                <a:schemeClr val="dk1"/>
              </a:buClr>
              <a:buFont typeface="Calibri"/>
              <a:buChar char="»"/>
              <a:defRPr/>
            </a:lvl8pPr>
            <a:lvl9pPr marL="3886200" indent="-101600" algn="l" rtl="0">
              <a:spcBef>
                <a:spcPts val="400"/>
              </a:spcBef>
              <a:spcAft>
                <a:spcPts val="0"/>
              </a:spcAft>
              <a:buClr>
                <a:schemeClr val="dk1"/>
              </a:buClr>
              <a:buFont typeface="Calibri"/>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Calibri"/>
              <a:buChar char="•"/>
              <a:defRPr/>
            </a:lvl1pPr>
            <a:lvl2pPr marL="742950" marR="0" indent="-107950" algn="l" rtl="0">
              <a:spcBef>
                <a:spcPts val="560"/>
              </a:spcBef>
              <a:spcAft>
                <a:spcPts val="0"/>
              </a:spcAft>
              <a:buClr>
                <a:schemeClr val="dk1"/>
              </a:buClr>
              <a:buFont typeface="Calibri"/>
              <a:buChar char="–"/>
              <a:defRPr/>
            </a:lvl2pPr>
            <a:lvl3pPr marL="1143000" marR="0" indent="-76200" algn="l" rtl="0">
              <a:spcBef>
                <a:spcPts val="480"/>
              </a:spcBef>
              <a:spcAft>
                <a:spcPts val="0"/>
              </a:spcAft>
              <a:buClr>
                <a:schemeClr val="dk1"/>
              </a:buClr>
              <a:buFont typeface="Calibri"/>
              <a:buChar char="•"/>
              <a:defRPr/>
            </a:lvl3pPr>
            <a:lvl4pPr marL="1600200" marR="0" indent="-101600" algn="l" rtl="0">
              <a:spcBef>
                <a:spcPts val="400"/>
              </a:spcBef>
              <a:spcAft>
                <a:spcPts val="0"/>
              </a:spcAft>
              <a:buClr>
                <a:schemeClr val="dk1"/>
              </a:buClr>
              <a:buFont typeface="Calibri"/>
              <a:buChar char="–"/>
              <a:defRPr/>
            </a:lvl4pPr>
            <a:lvl5pPr marL="2057400" marR="0" indent="-101600" algn="l" rtl="0">
              <a:spcBef>
                <a:spcPts val="400"/>
              </a:spcBef>
              <a:spcAft>
                <a:spcPts val="0"/>
              </a:spcAft>
              <a:buClr>
                <a:schemeClr val="dk1"/>
              </a:buClr>
              <a:buFont typeface="Calibri"/>
              <a:buChar char="»"/>
              <a:defRPr/>
            </a:lvl5pPr>
            <a:lvl6pPr marL="2514600" marR="0" indent="-101600" algn="l" rtl="0">
              <a:spcBef>
                <a:spcPts val="400"/>
              </a:spcBef>
              <a:spcAft>
                <a:spcPts val="0"/>
              </a:spcAft>
              <a:buClr>
                <a:schemeClr val="dk1"/>
              </a:buClr>
              <a:buFont typeface="Calibri"/>
              <a:buChar char="»"/>
              <a:defRPr/>
            </a:lvl6pPr>
            <a:lvl7pPr marL="2971800" marR="0" indent="-101600" algn="l" rtl="0">
              <a:spcBef>
                <a:spcPts val="400"/>
              </a:spcBef>
              <a:spcAft>
                <a:spcPts val="0"/>
              </a:spcAft>
              <a:buClr>
                <a:schemeClr val="dk1"/>
              </a:buClr>
              <a:buFont typeface="Calibri"/>
              <a:buChar char="»"/>
              <a:defRPr/>
            </a:lvl7pPr>
            <a:lvl8pPr marL="3429000" marR="0" indent="-101600" algn="l" rtl="0">
              <a:spcBef>
                <a:spcPts val="400"/>
              </a:spcBef>
              <a:spcAft>
                <a:spcPts val="0"/>
              </a:spcAft>
              <a:buClr>
                <a:schemeClr val="dk1"/>
              </a:buClr>
              <a:buFont typeface="Calibri"/>
              <a:buChar char="»"/>
              <a:defRPr/>
            </a:lvl8pPr>
            <a:lvl9pPr marL="3886200" marR="0" indent="-101600" algn="l" rtl="0">
              <a:spcBef>
                <a:spcPts val="400"/>
              </a:spcBef>
              <a:spcAft>
                <a:spcPts val="0"/>
              </a:spcAft>
              <a:buClr>
                <a:schemeClr val="dk1"/>
              </a:buClr>
              <a:buFont typeface="Calibri"/>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subTitle" idx="1"/>
          </p:nvPr>
        </p:nvSpPr>
        <p:spPr>
          <a:xfrm>
            <a:off x="2438399" y="3200400"/>
            <a:ext cx="4267199" cy="381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Cabin"/>
              <a:buNone/>
            </a:pPr>
            <a:r>
              <a:rPr lang="en-US" sz="1800" b="0" i="0" u="none" strike="noStrike" cap="none" baseline="0" dirty="0">
                <a:solidFill>
                  <a:schemeClr val="dk1"/>
                </a:solidFill>
                <a:latin typeface="Cabin"/>
                <a:ea typeface="Cabin"/>
                <a:cs typeface="Cabin"/>
                <a:sym typeface="Cabin"/>
              </a:rPr>
              <a:t>Team MADNESS</a:t>
            </a:r>
          </a:p>
        </p:txBody>
      </p:sp>
      <p:sp>
        <p:nvSpPr>
          <p:cNvPr id="85" name="Shape 85"/>
          <p:cNvSpPr txBox="1"/>
          <p:nvPr/>
        </p:nvSpPr>
        <p:spPr>
          <a:xfrm>
            <a:off x="3174105" y="6170988"/>
            <a:ext cx="2871988" cy="36933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0" u="none" strike="noStrike" cap="none" baseline="0" dirty="0">
                <a:solidFill>
                  <a:schemeClr val="lt2"/>
                </a:solidFill>
                <a:latin typeface="Cabin"/>
                <a:ea typeface="Cabin"/>
                <a:cs typeface="Cabin"/>
                <a:sym typeface="Cabin"/>
              </a:rPr>
              <a:t>COP 4331 – Spring 2014</a:t>
            </a:r>
          </a:p>
        </p:txBody>
      </p:sp>
      <p:sp>
        <p:nvSpPr>
          <p:cNvPr id="86" name="Shape 86"/>
          <p:cNvSpPr txBox="1"/>
          <p:nvPr/>
        </p:nvSpPr>
        <p:spPr>
          <a:xfrm>
            <a:off x="533400" y="1752600"/>
            <a:ext cx="8153399" cy="12954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535353"/>
              </a:buClr>
              <a:buSzPct val="25000"/>
              <a:buFont typeface="Cabin"/>
              <a:buNone/>
            </a:pPr>
            <a:r>
              <a:rPr lang="en-US" sz="9600" b="0" i="0" u="none" strike="noStrike" cap="none" baseline="0" dirty="0" err="1">
                <a:solidFill>
                  <a:srgbClr val="535353"/>
                </a:solidFill>
                <a:latin typeface="Cabin"/>
                <a:ea typeface="Cabin"/>
                <a:cs typeface="Cabin"/>
                <a:sym typeface="Cabin"/>
              </a:rPr>
              <a:t>Task</a:t>
            </a:r>
            <a:r>
              <a:rPr lang="en-US" sz="9600" b="0" i="1" u="none" strike="noStrike" cap="none" baseline="0" dirty="0" err="1">
                <a:solidFill>
                  <a:srgbClr val="00C5F4"/>
                </a:solidFill>
                <a:latin typeface="Cabin"/>
                <a:ea typeface="Cabin"/>
                <a:cs typeface="Cabin"/>
                <a:sym typeface="Cabin"/>
              </a:rPr>
              <a:t>Roulette</a:t>
            </a:r>
            <a:endParaRPr lang="en-US" sz="9600" b="0" i="1" u="none" strike="noStrike" cap="none" baseline="0" dirty="0">
              <a:solidFill>
                <a:srgbClr val="00C5F4"/>
              </a:solidFill>
              <a:latin typeface="Cabin"/>
              <a:ea typeface="Cabin"/>
              <a:cs typeface="Cabin"/>
              <a:sym typeface="Cabin"/>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533400" y="1600200"/>
            <a:ext cx="4955700" cy="34404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2400">
                <a:solidFill>
                  <a:srgbClr val="535353"/>
                </a:solidFill>
                <a:latin typeface="Georgia"/>
                <a:ea typeface="Georgia"/>
                <a:cs typeface="Georgia"/>
                <a:sym typeface="Georgia"/>
              </a:rPr>
              <a:t>T</a:t>
            </a:r>
            <a:r>
              <a:rPr lang="en-US" sz="2400" b="0" i="0" u="none" strike="noStrike" cap="none" baseline="0">
                <a:solidFill>
                  <a:srgbClr val="535353"/>
                </a:solidFill>
                <a:latin typeface="Georgia"/>
                <a:ea typeface="Georgia"/>
                <a:cs typeface="Georgia"/>
                <a:sym typeface="Georgia"/>
              </a:rPr>
              <a:t>asks to complete?</a:t>
            </a:r>
          </a:p>
          <a:p>
            <a:pPr marL="457200" marR="0" lvl="0" indent="0" algn="l" rtl="0">
              <a:spcBef>
                <a:spcPts val="480"/>
              </a:spcBef>
              <a:spcAft>
                <a:spcPts val="0"/>
              </a:spcAft>
              <a:buNone/>
            </a:pPr>
            <a:r>
              <a:rPr lang="en-US" sz="2400">
                <a:solidFill>
                  <a:srgbClr val="535353"/>
                </a:solidFill>
                <a:latin typeface="Georgia"/>
                <a:ea typeface="Georgia"/>
                <a:cs typeface="Georgia"/>
                <a:sym typeface="Georgia"/>
              </a:rPr>
              <a:t>Which one </a:t>
            </a:r>
            <a:r>
              <a:rPr lang="en-US" sz="2400" b="0" i="0" u="none" strike="noStrike" cap="none" baseline="0">
                <a:solidFill>
                  <a:srgbClr val="535353"/>
                </a:solidFill>
                <a:latin typeface="Georgia"/>
                <a:ea typeface="Georgia"/>
                <a:cs typeface="Georgia"/>
                <a:sym typeface="Georgia"/>
              </a:rPr>
              <a:t>first?</a:t>
            </a:r>
          </a:p>
          <a:p>
            <a:pPr marL="914400" marR="0" lvl="0" indent="0" algn="l" rtl="0">
              <a:spcBef>
                <a:spcPts val="480"/>
              </a:spcBef>
              <a:spcAft>
                <a:spcPts val="0"/>
              </a:spcAft>
              <a:buNone/>
            </a:pPr>
            <a:r>
              <a:rPr lang="en-US" sz="2400" b="0" i="0" u="none" strike="noStrike" cap="none" baseline="0">
                <a:solidFill>
                  <a:srgbClr val="535353"/>
                </a:solidFill>
                <a:latin typeface="Georgia"/>
                <a:ea typeface="Georgia"/>
                <a:cs typeface="Georgia"/>
                <a:sym typeface="Georgia"/>
              </a:rPr>
              <a:t>Which one next?</a:t>
            </a:r>
          </a:p>
          <a:p>
            <a:pPr marL="1371600" marR="0" lvl="0" indent="0" algn="l" rtl="0">
              <a:spcBef>
                <a:spcPts val="480"/>
              </a:spcBef>
              <a:spcAft>
                <a:spcPts val="0"/>
              </a:spcAft>
              <a:buNone/>
            </a:pPr>
            <a:r>
              <a:rPr lang="en-US" sz="2400" b="0" i="0" u="none" strike="noStrike" cap="none" baseline="0">
                <a:solidFill>
                  <a:srgbClr val="535353"/>
                </a:solidFill>
                <a:latin typeface="Georgia"/>
                <a:ea typeface="Georgia"/>
                <a:cs typeface="Georgia"/>
                <a:sym typeface="Georgia"/>
              </a:rPr>
              <a:t>Too many decisions!</a:t>
            </a:r>
          </a:p>
          <a:p>
            <a:endParaRPr lang="en-US" sz="2400" b="0" i="0" u="none" strike="noStrike" cap="none" baseline="0">
              <a:solidFill>
                <a:srgbClr val="535353"/>
              </a:solidFill>
              <a:latin typeface="Georgia"/>
              <a:ea typeface="Georgia"/>
              <a:cs typeface="Georgia"/>
              <a:sym typeface="Georgia"/>
            </a:endParaRPr>
          </a:p>
          <a:p>
            <a:pPr marL="1828800" marR="0" lvl="0" indent="0" algn="l" rtl="0">
              <a:spcBef>
                <a:spcPts val="480"/>
              </a:spcBef>
              <a:spcAft>
                <a:spcPts val="0"/>
              </a:spcAft>
              <a:buNone/>
            </a:pPr>
            <a:r>
              <a:rPr lang="en-US" sz="3000" b="1" i="0" u="none" strike="noStrike" cap="none" baseline="0">
                <a:solidFill>
                  <a:srgbClr val="535353"/>
                </a:solidFill>
                <a:latin typeface="Georgia"/>
                <a:ea typeface="Georgia"/>
                <a:cs typeface="Georgia"/>
                <a:sym typeface="Georgia"/>
              </a:rPr>
              <a:t>So little time!</a:t>
            </a:r>
          </a:p>
          <a:p>
            <a:endParaRPr lang="en-US" sz="3000" b="1" i="0" u="none" strike="noStrike" cap="none" baseline="0">
              <a:solidFill>
                <a:srgbClr val="535353"/>
              </a:solidFill>
              <a:latin typeface="Georgia"/>
              <a:ea typeface="Georgia"/>
              <a:cs typeface="Georgia"/>
              <a:sym typeface="Georgia"/>
            </a:endParaRPr>
          </a:p>
          <a:p>
            <a:endParaRPr lang="en-US" sz="3000" b="1" i="0" u="none" strike="noStrike" cap="none" baseline="0">
              <a:solidFill>
                <a:srgbClr val="535353"/>
              </a:solidFill>
              <a:latin typeface="Georgia"/>
              <a:ea typeface="Georgia"/>
              <a:cs typeface="Georgia"/>
              <a:sym typeface="Georgia"/>
            </a:endParaRPr>
          </a:p>
          <a:p>
            <a:endParaRPr lang="en-US" sz="3000" b="1" i="0" u="none" strike="noStrike" cap="none" baseline="0">
              <a:solidFill>
                <a:srgbClr val="535353"/>
              </a:solidFill>
              <a:latin typeface="Georgia"/>
              <a:ea typeface="Georgia"/>
              <a:cs typeface="Georgia"/>
              <a:sym typeface="Georgia"/>
            </a:endParaRPr>
          </a:p>
          <a:p>
            <a:endParaRPr lang="en-US" sz="3000" b="1" i="0" u="none" strike="noStrike" cap="none" baseline="0">
              <a:solidFill>
                <a:srgbClr val="535353"/>
              </a:solidFill>
              <a:latin typeface="Georgia"/>
              <a:ea typeface="Georgia"/>
              <a:cs typeface="Georgia"/>
              <a:sym typeface="Georgia"/>
            </a:endParaRPr>
          </a:p>
        </p:txBody>
      </p:sp>
      <p:sp>
        <p:nvSpPr>
          <p:cNvPr id="93" name="Shape 93"/>
          <p:cNvSpPr txBox="1"/>
          <p:nvPr/>
        </p:nvSpPr>
        <p:spPr>
          <a:xfrm>
            <a:off x="533400" y="380998"/>
            <a:ext cx="2895600"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b="0" i="0" u="none" strike="noStrike" cap="none" baseline="0">
                <a:solidFill>
                  <a:schemeClr val="dk1"/>
                </a:solidFill>
                <a:latin typeface="Arial"/>
                <a:ea typeface="Arial"/>
                <a:cs typeface="Arial"/>
                <a:sym typeface="Arial"/>
              </a:rPr>
              <a:t>The Problem</a:t>
            </a:r>
          </a:p>
        </p:txBody>
      </p:sp>
      <p:cxnSp>
        <p:nvCxnSpPr>
          <p:cNvPr id="94" name="Shape 94"/>
          <p:cNvCxnSpPr/>
          <p:nvPr/>
        </p:nvCxnSpPr>
        <p:spPr>
          <a:xfrm flipH="1">
            <a:off x="685800" y="982705"/>
            <a:ext cx="7619999" cy="0"/>
          </a:xfrm>
          <a:prstGeom prst="straightConnector1">
            <a:avLst/>
          </a:prstGeom>
          <a:noFill/>
          <a:ln w="9525" cap="flat">
            <a:solidFill>
              <a:srgbClr val="C5C5C5"/>
            </a:solidFill>
            <a:prstDash val="solid"/>
            <a:round/>
            <a:headEnd type="none" w="med" len="med"/>
            <a:tailEnd type="none" w="med" len="med"/>
          </a:ln>
        </p:spPr>
      </p:cxnSp>
      <p:pic>
        <p:nvPicPr>
          <p:cNvPr id="95" name="Shape 95"/>
          <p:cNvPicPr preferRelativeResize="0"/>
          <p:nvPr/>
        </p:nvPicPr>
        <p:blipFill>
          <a:blip r:embed="rId3"/>
          <a:stretch>
            <a:fillRect/>
          </a:stretch>
        </p:blipFill>
        <p:spPr>
          <a:xfrm>
            <a:off x="5462975" y="1737575"/>
            <a:ext cx="2629099" cy="2629099"/>
          </a:xfrm>
          <a:prstGeom prst="rect">
            <a:avLst/>
          </a:prstGeom>
        </p:spPr>
      </p:pic>
      <p:sp>
        <p:nvSpPr>
          <p:cNvPr id="96" name="Shape 96"/>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4369100" y="2039425"/>
            <a:ext cx="4323600" cy="1650900"/>
          </a:xfrm>
          <a:prstGeom prst="rect">
            <a:avLst/>
          </a:prstGeom>
          <a:noFill/>
          <a:ln>
            <a:noFill/>
          </a:ln>
        </p:spPr>
        <p:txBody>
          <a:bodyPr lIns="91425" tIns="45700" rIns="91425" bIns="45700" anchor="t" anchorCtr="0">
            <a:noAutofit/>
          </a:bodyPr>
          <a:lstStyle/>
          <a:p>
            <a:pPr marL="457200" marR="0" lvl="0" indent="-419100" algn="l" rtl="0">
              <a:lnSpc>
                <a:spcPct val="150000"/>
              </a:lnSpc>
              <a:spcBef>
                <a:spcPts val="0"/>
              </a:spcBef>
              <a:spcAft>
                <a:spcPts val="0"/>
              </a:spcAft>
              <a:buClr>
                <a:schemeClr val="dk1"/>
              </a:buClr>
              <a:buSzPct val="100000"/>
              <a:buFont typeface="Georgia"/>
              <a:buChar char="•"/>
            </a:pPr>
            <a:r>
              <a:rPr lang="en-US" sz="3000" dirty="0">
                <a:solidFill>
                  <a:srgbClr val="535353"/>
                </a:solidFill>
                <a:latin typeface="Georgia"/>
                <a:ea typeface="Georgia"/>
                <a:cs typeface="Georgia"/>
                <a:sym typeface="Georgia"/>
              </a:rPr>
              <a:t>Planning for y</a:t>
            </a:r>
            <a:r>
              <a:rPr lang="en-US" sz="3000" b="0" i="0" u="none" strike="noStrike" cap="none" baseline="0" dirty="0">
                <a:solidFill>
                  <a:srgbClr val="535353"/>
                </a:solidFill>
                <a:latin typeface="Georgia"/>
                <a:ea typeface="Georgia"/>
                <a:cs typeface="Georgia"/>
                <a:sym typeface="Georgia"/>
              </a:rPr>
              <a:t>ou!</a:t>
            </a:r>
          </a:p>
          <a:p>
            <a:pPr marL="457200" marR="0" lvl="0" indent="-419100" algn="l" rtl="0">
              <a:lnSpc>
                <a:spcPct val="150000"/>
              </a:lnSpc>
              <a:spcBef>
                <a:spcPts val="480"/>
              </a:spcBef>
              <a:spcAft>
                <a:spcPts val="0"/>
              </a:spcAft>
              <a:buClr>
                <a:schemeClr val="dk1"/>
              </a:buClr>
              <a:buSzPct val="100000"/>
              <a:buFont typeface="Georgia"/>
              <a:buChar char="•"/>
            </a:pPr>
            <a:r>
              <a:rPr lang="en-US" sz="3000" i="0" u="none" strike="noStrike" cap="none" baseline="0" dirty="0">
                <a:solidFill>
                  <a:srgbClr val="535353"/>
                </a:solidFill>
                <a:latin typeface="Georgia"/>
                <a:ea typeface="Georgia"/>
                <a:cs typeface="Georgia"/>
                <a:sym typeface="Georgia"/>
              </a:rPr>
              <a:t>Productivity goes </a:t>
            </a:r>
            <a:r>
              <a:rPr lang="en-US" sz="3000" dirty="0">
                <a:solidFill>
                  <a:srgbClr val="535353"/>
                </a:solidFill>
                <a:latin typeface="Georgia"/>
                <a:ea typeface="Georgia"/>
                <a:cs typeface="Georgia"/>
                <a:sym typeface="Georgia"/>
              </a:rPr>
              <a:t>u</a:t>
            </a:r>
            <a:r>
              <a:rPr lang="en-US" sz="3000" i="0" u="none" strike="noStrike" cap="none" baseline="0" dirty="0">
                <a:solidFill>
                  <a:srgbClr val="535353"/>
                </a:solidFill>
                <a:latin typeface="Georgia"/>
                <a:ea typeface="Georgia"/>
                <a:cs typeface="Georgia"/>
                <a:sym typeface="Georgia"/>
              </a:rPr>
              <a:t>p!</a:t>
            </a:r>
          </a:p>
          <a:p>
            <a:endParaRPr lang="en-US" sz="3000" i="0" u="none" strike="noStrike" cap="none" baseline="0" dirty="0">
              <a:solidFill>
                <a:srgbClr val="535353"/>
              </a:solidFill>
              <a:latin typeface="Georgia"/>
              <a:ea typeface="Georgia"/>
              <a:cs typeface="Georgia"/>
              <a:sym typeface="Georgia"/>
            </a:endParaRPr>
          </a:p>
        </p:txBody>
      </p:sp>
      <p:sp>
        <p:nvSpPr>
          <p:cNvPr id="103" name="Shape 103"/>
          <p:cNvSpPr txBox="1"/>
          <p:nvPr/>
        </p:nvSpPr>
        <p:spPr>
          <a:xfrm>
            <a:off x="533400" y="380998"/>
            <a:ext cx="2895600"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b="0" i="0" u="none" strike="noStrike" cap="none" baseline="0">
                <a:solidFill>
                  <a:schemeClr val="dk1"/>
                </a:solidFill>
                <a:latin typeface="Arial"/>
                <a:ea typeface="Arial"/>
                <a:cs typeface="Arial"/>
                <a:sym typeface="Arial"/>
              </a:rPr>
              <a:t>The Solution</a:t>
            </a:r>
          </a:p>
        </p:txBody>
      </p:sp>
      <p:cxnSp>
        <p:nvCxnSpPr>
          <p:cNvPr id="104" name="Shape 104"/>
          <p:cNvCxnSpPr/>
          <p:nvPr/>
        </p:nvCxnSpPr>
        <p:spPr>
          <a:xfrm rot="10800000">
            <a:off x="685800" y="982705"/>
            <a:ext cx="7619999" cy="0"/>
          </a:xfrm>
          <a:prstGeom prst="straightConnector1">
            <a:avLst/>
          </a:prstGeom>
          <a:noFill/>
          <a:ln w="9525" cap="flat">
            <a:solidFill>
              <a:srgbClr val="C5C5C5"/>
            </a:solidFill>
            <a:prstDash val="solid"/>
            <a:round/>
            <a:headEnd type="none" w="med" len="med"/>
            <a:tailEnd type="none" w="med" len="med"/>
          </a:ln>
        </p:spPr>
      </p:cxnSp>
      <p:sp>
        <p:nvSpPr>
          <p:cNvPr id="105" name="Shape 105"/>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pic>
        <p:nvPicPr>
          <p:cNvPr id="106" name="Shape 106"/>
          <p:cNvPicPr preferRelativeResize="0"/>
          <p:nvPr/>
        </p:nvPicPr>
        <p:blipFill>
          <a:blip r:embed="rId3"/>
          <a:stretch>
            <a:fillRect/>
          </a:stretch>
        </p:blipFill>
        <p:spPr>
          <a:xfrm>
            <a:off x="685800" y="1419750"/>
            <a:ext cx="3753175" cy="37531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4634100" y="1974250"/>
            <a:ext cx="7247400" cy="3733800"/>
          </a:xfrm>
          <a:prstGeom prst="rect">
            <a:avLst/>
          </a:prstGeom>
          <a:noFill/>
          <a:ln>
            <a:noFill/>
          </a:ln>
        </p:spPr>
        <p:txBody>
          <a:bodyPr lIns="91425" tIns="45700" rIns="91425" bIns="45700" anchor="t" anchorCtr="0">
            <a:noAutofit/>
          </a:bodyPr>
          <a:lstStyle/>
          <a:p>
            <a:pPr marL="342900" marR="0" lvl="0" indent="-457200" rtl="0">
              <a:spcBef>
                <a:spcPts val="0"/>
              </a:spcBef>
              <a:spcAft>
                <a:spcPts val="0"/>
              </a:spcAft>
              <a:buClr>
                <a:srgbClr val="535353"/>
              </a:buClr>
              <a:buSzPct val="100000"/>
              <a:buFont typeface="Georgia"/>
              <a:buAutoNum type="arabicPeriod"/>
            </a:pPr>
            <a:r>
              <a:rPr lang="en-US" sz="4200">
                <a:solidFill>
                  <a:srgbClr val="535353"/>
                </a:solidFill>
                <a:latin typeface="Georgia"/>
                <a:ea typeface="Georgia"/>
                <a:cs typeface="Georgia"/>
                <a:sym typeface="Georgia"/>
              </a:rPr>
              <a:t>Login</a:t>
            </a:r>
          </a:p>
          <a:p>
            <a:pPr marL="342900" marR="0" lvl="0" indent="-457200" rtl="0">
              <a:spcBef>
                <a:spcPts val="480"/>
              </a:spcBef>
              <a:spcAft>
                <a:spcPts val="0"/>
              </a:spcAft>
              <a:buClr>
                <a:srgbClr val="535353"/>
              </a:buClr>
              <a:buSzPct val="100000"/>
              <a:buFont typeface="Georgia"/>
              <a:buAutoNum type="arabicPeriod"/>
            </a:pPr>
            <a:r>
              <a:rPr lang="en-US" sz="4200">
                <a:solidFill>
                  <a:srgbClr val="535353"/>
                </a:solidFill>
                <a:latin typeface="Georgia"/>
                <a:ea typeface="Georgia"/>
                <a:cs typeface="Georgia"/>
                <a:sym typeface="Georgia"/>
              </a:rPr>
              <a:t>Build List</a:t>
            </a:r>
          </a:p>
          <a:p>
            <a:pPr marL="342900" marR="0" lvl="0" indent="-457200" rtl="0">
              <a:spcBef>
                <a:spcPts val="480"/>
              </a:spcBef>
              <a:spcAft>
                <a:spcPts val="0"/>
              </a:spcAft>
              <a:buClr>
                <a:srgbClr val="535353"/>
              </a:buClr>
              <a:buSzPct val="100000"/>
              <a:buFont typeface="Georgia"/>
              <a:buAutoNum type="arabicPeriod"/>
            </a:pPr>
            <a:r>
              <a:rPr lang="en-US" sz="4200">
                <a:solidFill>
                  <a:srgbClr val="535353"/>
                </a:solidFill>
                <a:latin typeface="Georgia"/>
                <a:ea typeface="Georgia"/>
                <a:cs typeface="Georgia"/>
                <a:sym typeface="Georgia"/>
              </a:rPr>
              <a:t>Get Working</a:t>
            </a:r>
          </a:p>
          <a:p>
            <a:endParaRPr lang="en-US" sz="4200">
              <a:solidFill>
                <a:srgbClr val="535353"/>
              </a:solidFill>
              <a:latin typeface="Georgia"/>
              <a:ea typeface="Georgia"/>
              <a:cs typeface="Georgia"/>
              <a:sym typeface="Georgia"/>
            </a:endParaRPr>
          </a:p>
        </p:txBody>
      </p:sp>
      <p:sp>
        <p:nvSpPr>
          <p:cNvPr id="113" name="Shape 113"/>
          <p:cNvSpPr txBox="1"/>
          <p:nvPr/>
        </p:nvSpPr>
        <p:spPr>
          <a:xfrm>
            <a:off x="533400" y="380998"/>
            <a:ext cx="2895600"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b="0" i="0" u="none" strike="noStrike" cap="none" baseline="0">
                <a:solidFill>
                  <a:schemeClr val="dk1"/>
                </a:solidFill>
                <a:latin typeface="Arial"/>
                <a:ea typeface="Arial"/>
                <a:cs typeface="Arial"/>
                <a:sym typeface="Arial"/>
              </a:rPr>
              <a:t>The Details</a:t>
            </a:r>
          </a:p>
        </p:txBody>
      </p:sp>
      <p:cxnSp>
        <p:nvCxnSpPr>
          <p:cNvPr id="114" name="Shape 114"/>
          <p:cNvCxnSpPr/>
          <p:nvPr/>
        </p:nvCxnSpPr>
        <p:spPr>
          <a:xfrm flipH="1">
            <a:off x="685800" y="982705"/>
            <a:ext cx="7619999" cy="0"/>
          </a:xfrm>
          <a:prstGeom prst="straightConnector1">
            <a:avLst/>
          </a:prstGeom>
          <a:noFill/>
          <a:ln w="9525" cap="flat">
            <a:solidFill>
              <a:srgbClr val="C5C5C5"/>
            </a:solidFill>
            <a:prstDash val="solid"/>
            <a:round/>
            <a:headEnd type="none" w="med" len="med"/>
            <a:tailEnd type="none" w="med" len="med"/>
          </a:ln>
        </p:spPr>
      </p:cxnSp>
      <p:pic>
        <p:nvPicPr>
          <p:cNvPr id="115" name="Shape 115"/>
          <p:cNvPicPr preferRelativeResize="0"/>
          <p:nvPr/>
        </p:nvPicPr>
        <p:blipFill>
          <a:blip r:embed="rId3"/>
          <a:stretch>
            <a:fillRect/>
          </a:stretch>
        </p:blipFill>
        <p:spPr>
          <a:xfrm>
            <a:off x="981375" y="1881800"/>
            <a:ext cx="2606324" cy="2606324"/>
          </a:xfrm>
          <a:prstGeom prst="rect">
            <a:avLst/>
          </a:prstGeom>
        </p:spPr>
      </p:pic>
      <p:sp>
        <p:nvSpPr>
          <p:cNvPr id="116" name="Shape 116"/>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p:nvPr/>
        </p:nvSpPr>
        <p:spPr>
          <a:xfrm>
            <a:off x="1828800" y="1295400"/>
            <a:ext cx="6400799" cy="38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373737"/>
              </a:buClr>
              <a:buSzPct val="25000"/>
              <a:buFont typeface="Georgia"/>
              <a:buNone/>
            </a:pPr>
            <a:r>
              <a:rPr lang="en-US" sz="2400" b="0" i="0" u="none" strike="noStrike" cap="none" baseline="0">
                <a:solidFill>
                  <a:srgbClr val="373737"/>
                </a:solidFill>
                <a:latin typeface="Georgia"/>
                <a:ea typeface="Georgia"/>
                <a:cs typeface="Georgia"/>
                <a:sym typeface="Georgia"/>
              </a:rPr>
              <a:t>Cody McMahon </a:t>
            </a:r>
            <a:r>
              <a:rPr lang="en-US" sz="2400" b="0" i="1" u="none" strike="noStrike" cap="none" baseline="0">
                <a:solidFill>
                  <a:srgbClr val="525252"/>
                </a:solidFill>
                <a:latin typeface="Georgia"/>
                <a:ea typeface="Georgia"/>
                <a:cs typeface="Georgia"/>
                <a:sym typeface="Georgia"/>
              </a:rPr>
              <a:t>– can</a:t>
            </a:r>
            <a:r>
              <a:rPr lang="en-US" sz="2400" i="1">
                <a:solidFill>
                  <a:srgbClr val="525252"/>
                </a:solidFill>
                <a:latin typeface="Georgia"/>
                <a:ea typeface="Georgia"/>
                <a:cs typeface="Georgia"/>
                <a:sym typeface="Georgia"/>
              </a:rPr>
              <a:t> fly</a:t>
            </a:r>
          </a:p>
          <a:p>
            <a:endParaRPr lang="en-US" sz="2400" i="1">
              <a:solidFill>
                <a:srgbClr val="525252"/>
              </a:solidFill>
              <a:latin typeface="Georgia"/>
              <a:ea typeface="Georgia"/>
              <a:cs typeface="Georgia"/>
              <a:sym typeface="Georgia"/>
            </a:endParaRPr>
          </a:p>
          <a:p>
            <a:endParaRPr lang="en-US" sz="2400" i="1">
              <a:solidFill>
                <a:srgbClr val="525252"/>
              </a:solidFill>
              <a:latin typeface="Georgia"/>
              <a:ea typeface="Georgia"/>
              <a:cs typeface="Georgia"/>
              <a:sym typeface="Georgia"/>
            </a:endParaRPr>
          </a:p>
        </p:txBody>
      </p:sp>
      <p:sp>
        <p:nvSpPr>
          <p:cNvPr id="123" name="Shape 123"/>
          <p:cNvSpPr txBox="1"/>
          <p:nvPr/>
        </p:nvSpPr>
        <p:spPr>
          <a:xfrm>
            <a:off x="533400" y="381000"/>
            <a:ext cx="62877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313131"/>
                </a:solidFill>
              </a:rPr>
              <a:t>This is MADNESS!</a:t>
            </a:r>
          </a:p>
        </p:txBody>
      </p:sp>
      <p:cxnSp>
        <p:nvCxnSpPr>
          <p:cNvPr id="124" name="Shape 124"/>
          <p:cNvCxnSpPr/>
          <p:nvPr/>
        </p:nvCxnSpPr>
        <p:spPr>
          <a:xfrm flipH="1">
            <a:off x="685800" y="982705"/>
            <a:ext cx="7619999" cy="0"/>
          </a:xfrm>
          <a:prstGeom prst="straightConnector1">
            <a:avLst/>
          </a:prstGeom>
          <a:noFill/>
          <a:ln w="9525" cap="flat">
            <a:solidFill>
              <a:srgbClr val="C5C5C5"/>
            </a:solidFill>
            <a:prstDash val="solid"/>
            <a:round/>
            <a:headEnd type="none" w="med" len="med"/>
            <a:tailEnd type="none" w="med" len="med"/>
          </a:ln>
        </p:spPr>
      </p:cxnSp>
      <p:sp>
        <p:nvSpPr>
          <p:cNvPr id="125" name="Shape 125"/>
          <p:cNvSpPr txBox="1"/>
          <p:nvPr/>
        </p:nvSpPr>
        <p:spPr>
          <a:xfrm>
            <a:off x="1828800" y="2286000"/>
            <a:ext cx="6400799" cy="38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373737"/>
              </a:buClr>
              <a:buSzPct val="25000"/>
              <a:buFont typeface="Georgia"/>
              <a:buNone/>
            </a:pPr>
            <a:r>
              <a:rPr lang="en-US" sz="2400" b="0" i="0" u="none" strike="noStrike" cap="none" baseline="0">
                <a:solidFill>
                  <a:srgbClr val="373737"/>
                </a:solidFill>
                <a:latin typeface="Georgia"/>
                <a:ea typeface="Georgia"/>
                <a:cs typeface="Georgia"/>
                <a:sym typeface="Georgia"/>
              </a:rPr>
              <a:t>Jessica Carter </a:t>
            </a:r>
            <a:r>
              <a:rPr lang="en-US" sz="2400" b="0" i="1" u="none" strike="noStrike" cap="none" baseline="0">
                <a:solidFill>
                  <a:srgbClr val="535353"/>
                </a:solidFill>
                <a:latin typeface="Georgia"/>
                <a:ea typeface="Georgia"/>
                <a:cs typeface="Georgia"/>
                <a:sym typeface="Georgia"/>
              </a:rPr>
              <a:t>– stealth</a:t>
            </a:r>
          </a:p>
          <a:p>
            <a:endParaRPr lang="en-US" sz="2400" b="0" i="1" u="none" strike="noStrike" cap="none" baseline="0">
              <a:solidFill>
                <a:srgbClr val="535353"/>
              </a:solidFill>
              <a:latin typeface="Georgia"/>
              <a:ea typeface="Georgia"/>
              <a:cs typeface="Georgia"/>
              <a:sym typeface="Georgia"/>
            </a:endParaRPr>
          </a:p>
        </p:txBody>
      </p:sp>
      <p:sp>
        <p:nvSpPr>
          <p:cNvPr id="126" name="Shape 126"/>
          <p:cNvSpPr txBox="1"/>
          <p:nvPr/>
        </p:nvSpPr>
        <p:spPr>
          <a:xfrm>
            <a:off x="1828800" y="3276600"/>
            <a:ext cx="6553200" cy="38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373737"/>
              </a:buClr>
              <a:buSzPct val="25000"/>
              <a:buFont typeface="Georgia"/>
              <a:buNone/>
            </a:pPr>
            <a:r>
              <a:rPr lang="en-US" sz="2400" b="0" i="0" u="none" strike="noStrike" cap="none" baseline="0">
                <a:solidFill>
                  <a:srgbClr val="373737"/>
                </a:solidFill>
                <a:latin typeface="Georgia"/>
                <a:ea typeface="Georgia"/>
                <a:cs typeface="Georgia"/>
                <a:sym typeface="Georgia"/>
              </a:rPr>
              <a:t>Matthew McGivney </a:t>
            </a:r>
            <a:r>
              <a:rPr lang="en-US" sz="2400" b="0" i="1" u="none" strike="noStrike" cap="none" baseline="0">
                <a:solidFill>
                  <a:srgbClr val="535353"/>
                </a:solidFill>
                <a:latin typeface="Georgia"/>
                <a:ea typeface="Georgia"/>
                <a:cs typeface="Georgia"/>
                <a:sym typeface="Georgia"/>
              </a:rPr>
              <a:t>– super strength</a:t>
            </a:r>
          </a:p>
          <a:p>
            <a:endParaRPr lang="en-US" sz="2400" b="0" i="1" u="none" strike="noStrike" cap="none" baseline="0">
              <a:solidFill>
                <a:srgbClr val="535353"/>
              </a:solidFill>
              <a:latin typeface="Georgia"/>
              <a:ea typeface="Georgia"/>
              <a:cs typeface="Georgia"/>
              <a:sym typeface="Georgia"/>
            </a:endParaRPr>
          </a:p>
        </p:txBody>
      </p:sp>
      <p:sp>
        <p:nvSpPr>
          <p:cNvPr id="127" name="Shape 127"/>
          <p:cNvSpPr txBox="1"/>
          <p:nvPr/>
        </p:nvSpPr>
        <p:spPr>
          <a:xfrm>
            <a:off x="1828800" y="4267200"/>
            <a:ext cx="6476999" cy="38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373737"/>
              </a:buClr>
              <a:buSzPct val="25000"/>
              <a:buFont typeface="Georgia"/>
              <a:buNone/>
            </a:pPr>
            <a:r>
              <a:rPr lang="en-US" sz="2400" b="0" i="0" u="none" strike="noStrike" cap="none" baseline="0">
                <a:solidFill>
                  <a:srgbClr val="373737"/>
                </a:solidFill>
                <a:latin typeface="Georgia"/>
                <a:ea typeface="Georgia"/>
                <a:cs typeface="Georgia"/>
                <a:sym typeface="Georgia"/>
              </a:rPr>
              <a:t>Steven Lo </a:t>
            </a:r>
            <a:r>
              <a:rPr lang="en-US" sz="2400" b="0" i="1" u="none" strike="noStrike" cap="none" baseline="0">
                <a:solidFill>
                  <a:srgbClr val="535353"/>
                </a:solidFill>
                <a:latin typeface="Georgia"/>
                <a:ea typeface="Georgia"/>
                <a:cs typeface="Georgia"/>
                <a:sym typeface="Georgia"/>
              </a:rPr>
              <a:t>– </a:t>
            </a:r>
            <a:r>
              <a:rPr lang="en-US" sz="2400" i="1">
                <a:solidFill>
                  <a:srgbClr val="535353"/>
                </a:solidFill>
                <a:latin typeface="Georgia"/>
                <a:ea typeface="Georgia"/>
                <a:cs typeface="Georgia"/>
                <a:sym typeface="Georgia"/>
              </a:rPr>
              <a:t>has a batarang</a:t>
            </a:r>
          </a:p>
          <a:p>
            <a:endParaRPr lang="en-US" sz="2400" i="1">
              <a:solidFill>
                <a:srgbClr val="535353"/>
              </a:solidFill>
              <a:latin typeface="Georgia"/>
              <a:ea typeface="Georgia"/>
              <a:cs typeface="Georgia"/>
              <a:sym typeface="Georgia"/>
            </a:endParaRPr>
          </a:p>
          <a:p>
            <a:endParaRPr lang="en-US" sz="2400" i="1">
              <a:solidFill>
                <a:srgbClr val="535353"/>
              </a:solidFill>
              <a:latin typeface="Georgia"/>
              <a:ea typeface="Georgia"/>
              <a:cs typeface="Georgia"/>
              <a:sym typeface="Georgia"/>
            </a:endParaRPr>
          </a:p>
        </p:txBody>
      </p:sp>
      <p:sp>
        <p:nvSpPr>
          <p:cNvPr id="128" name="Shape 128"/>
          <p:cNvSpPr txBox="1"/>
          <p:nvPr/>
        </p:nvSpPr>
        <p:spPr>
          <a:xfrm>
            <a:off x="1828800" y="5181600"/>
            <a:ext cx="6781800" cy="38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373737"/>
              </a:buClr>
              <a:buSzPct val="25000"/>
              <a:buFont typeface="Georgia"/>
              <a:buNone/>
            </a:pPr>
            <a:r>
              <a:rPr lang="en-US" sz="2400" b="0" i="0" u="none" strike="noStrike" cap="none" baseline="0">
                <a:solidFill>
                  <a:srgbClr val="373737"/>
                </a:solidFill>
                <a:latin typeface="Georgia"/>
                <a:ea typeface="Georgia"/>
                <a:cs typeface="Georgia"/>
                <a:sym typeface="Georgia"/>
              </a:rPr>
              <a:t>Gunnar Skotnicki </a:t>
            </a:r>
            <a:r>
              <a:rPr lang="en-US" sz="2400" b="0" i="1" u="none" strike="noStrike" cap="none" baseline="0">
                <a:solidFill>
                  <a:srgbClr val="535353"/>
                </a:solidFill>
                <a:latin typeface="Georgia"/>
                <a:ea typeface="Georgia"/>
                <a:cs typeface="Georgia"/>
                <a:sym typeface="Georgia"/>
              </a:rPr>
              <a:t>– spidey sense</a:t>
            </a:r>
          </a:p>
          <a:p>
            <a:endParaRPr lang="en-US" sz="2400" b="0" i="1" u="none" strike="noStrike" cap="none" baseline="0">
              <a:solidFill>
                <a:srgbClr val="535353"/>
              </a:solidFill>
              <a:latin typeface="Georgia"/>
              <a:ea typeface="Georgia"/>
              <a:cs typeface="Georgia"/>
              <a:sym typeface="Georgia"/>
            </a:endParaRPr>
          </a:p>
          <a:p>
            <a:endParaRPr lang="en-US" sz="2400" b="0" i="1" u="none" strike="noStrike" cap="none" baseline="0">
              <a:solidFill>
                <a:srgbClr val="535353"/>
              </a:solidFill>
              <a:latin typeface="Georgia"/>
              <a:ea typeface="Georgia"/>
              <a:cs typeface="Georgia"/>
              <a:sym typeface="Georgia"/>
            </a:endParaRPr>
          </a:p>
        </p:txBody>
      </p:sp>
      <p:pic>
        <p:nvPicPr>
          <p:cNvPr id="129" name="Shape 129"/>
          <p:cNvPicPr preferRelativeResize="0"/>
          <p:nvPr/>
        </p:nvPicPr>
        <p:blipFill>
          <a:blip r:embed="rId3"/>
          <a:stretch>
            <a:fillRect/>
          </a:stretch>
        </p:blipFill>
        <p:spPr>
          <a:xfrm>
            <a:off x="762000" y="2133600"/>
            <a:ext cx="761999" cy="761999"/>
          </a:xfrm>
          <a:prstGeom prst="rect">
            <a:avLst/>
          </a:prstGeom>
        </p:spPr>
      </p:pic>
      <p:pic>
        <p:nvPicPr>
          <p:cNvPr id="130" name="Shape 130"/>
          <p:cNvPicPr preferRelativeResize="0"/>
          <p:nvPr/>
        </p:nvPicPr>
        <p:blipFill>
          <a:blip r:embed="rId4"/>
          <a:stretch>
            <a:fillRect/>
          </a:stretch>
        </p:blipFill>
        <p:spPr>
          <a:xfrm>
            <a:off x="762000" y="1143000"/>
            <a:ext cx="761999" cy="761999"/>
          </a:xfrm>
          <a:prstGeom prst="rect">
            <a:avLst/>
          </a:prstGeom>
        </p:spPr>
      </p:pic>
      <p:pic>
        <p:nvPicPr>
          <p:cNvPr id="131" name="Shape 131"/>
          <p:cNvPicPr preferRelativeResize="0"/>
          <p:nvPr/>
        </p:nvPicPr>
        <p:blipFill>
          <a:blip r:embed="rId5"/>
          <a:stretch>
            <a:fillRect/>
          </a:stretch>
        </p:blipFill>
        <p:spPr>
          <a:xfrm>
            <a:off x="762000" y="4114800"/>
            <a:ext cx="761999" cy="761999"/>
          </a:xfrm>
          <a:prstGeom prst="rect">
            <a:avLst/>
          </a:prstGeom>
        </p:spPr>
      </p:pic>
      <p:pic>
        <p:nvPicPr>
          <p:cNvPr id="132" name="Shape 132"/>
          <p:cNvPicPr preferRelativeResize="0"/>
          <p:nvPr/>
        </p:nvPicPr>
        <p:blipFill>
          <a:blip r:embed="rId6"/>
          <a:stretch>
            <a:fillRect/>
          </a:stretch>
        </p:blipFill>
        <p:spPr>
          <a:xfrm>
            <a:off x="762000" y="5029200"/>
            <a:ext cx="761999" cy="761999"/>
          </a:xfrm>
          <a:prstGeom prst="rect">
            <a:avLst/>
          </a:prstGeom>
        </p:spPr>
      </p:pic>
      <p:pic>
        <p:nvPicPr>
          <p:cNvPr id="133" name="Shape 133"/>
          <p:cNvPicPr preferRelativeResize="0"/>
          <p:nvPr/>
        </p:nvPicPr>
        <p:blipFill>
          <a:blip r:embed="rId7"/>
          <a:stretch>
            <a:fillRect/>
          </a:stretch>
        </p:blipFill>
        <p:spPr>
          <a:xfrm>
            <a:off x="762000" y="3124200"/>
            <a:ext cx="761999" cy="761999"/>
          </a:xfrm>
          <a:prstGeom prst="rect">
            <a:avLst/>
          </a:prstGeom>
        </p:spPr>
      </p:pic>
      <p:sp>
        <p:nvSpPr>
          <p:cNvPr id="134" name="Shape 134"/>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533400" y="381000"/>
            <a:ext cx="45314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b="0" i="0" u="none" strike="noStrike" cap="none" baseline="0">
                <a:solidFill>
                  <a:srgbClr val="313131"/>
                </a:solidFill>
                <a:latin typeface="Arial"/>
                <a:ea typeface="Arial"/>
                <a:cs typeface="Arial"/>
                <a:sym typeface="Arial"/>
              </a:rPr>
              <a:t>Agile’ty, We </a:t>
            </a:r>
            <a:r>
              <a:rPr lang="en-US" sz="3200">
                <a:solidFill>
                  <a:srgbClr val="313131"/>
                </a:solidFill>
              </a:rPr>
              <a:t>S</a:t>
            </a:r>
            <a:r>
              <a:rPr lang="en-US" sz="3200" b="0" i="0" u="none" strike="noStrike" cap="none" baseline="0">
                <a:solidFill>
                  <a:srgbClr val="313131"/>
                </a:solidFill>
                <a:latin typeface="Arial"/>
                <a:ea typeface="Arial"/>
                <a:cs typeface="Arial"/>
                <a:sym typeface="Arial"/>
              </a:rPr>
              <a:t>crum</a:t>
            </a:r>
          </a:p>
        </p:txBody>
      </p:sp>
      <p:cxnSp>
        <p:nvCxnSpPr>
          <p:cNvPr id="141" name="Shape 141"/>
          <p:cNvCxnSpPr/>
          <p:nvPr/>
        </p:nvCxnSpPr>
        <p:spPr>
          <a:xfrm rot="10800000">
            <a:off x="685800" y="982705"/>
            <a:ext cx="7619999" cy="0"/>
          </a:xfrm>
          <a:prstGeom prst="straightConnector1">
            <a:avLst/>
          </a:prstGeom>
          <a:noFill/>
          <a:ln w="9525" cap="flat">
            <a:solidFill>
              <a:srgbClr val="C5C5C5"/>
            </a:solidFill>
            <a:prstDash val="solid"/>
            <a:round/>
            <a:headEnd type="none" w="med" len="med"/>
            <a:tailEnd type="none" w="med" len="med"/>
          </a:ln>
        </p:spPr>
      </p:cxnSp>
      <p:sp>
        <p:nvSpPr>
          <p:cNvPr id="142" name="Shape 142"/>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pic>
        <p:nvPicPr>
          <p:cNvPr id="143" name="Shape 143"/>
          <p:cNvPicPr preferRelativeResize="0"/>
          <p:nvPr/>
        </p:nvPicPr>
        <p:blipFill>
          <a:blip r:embed="rId3"/>
          <a:stretch>
            <a:fillRect/>
          </a:stretch>
        </p:blipFill>
        <p:spPr>
          <a:xfrm>
            <a:off x="5991601" y="2181613"/>
            <a:ext cx="2037574" cy="2037574"/>
          </a:xfrm>
          <a:prstGeom prst="rect">
            <a:avLst/>
          </a:prstGeom>
          <a:noFill/>
          <a:ln>
            <a:noFill/>
          </a:ln>
        </p:spPr>
      </p:pic>
      <p:pic>
        <p:nvPicPr>
          <p:cNvPr id="144" name="Shape 144"/>
          <p:cNvPicPr preferRelativeResize="0"/>
          <p:nvPr/>
        </p:nvPicPr>
        <p:blipFill>
          <a:blip r:embed="rId4"/>
          <a:stretch>
            <a:fillRect/>
          </a:stretch>
        </p:blipFill>
        <p:spPr>
          <a:xfrm>
            <a:off x="3553212" y="2181612"/>
            <a:ext cx="2037575" cy="2037575"/>
          </a:xfrm>
          <a:prstGeom prst="rect">
            <a:avLst/>
          </a:prstGeom>
          <a:noFill/>
          <a:ln>
            <a:noFill/>
          </a:ln>
        </p:spPr>
      </p:pic>
      <p:pic>
        <p:nvPicPr>
          <p:cNvPr id="145" name="Shape 145"/>
          <p:cNvPicPr preferRelativeResize="0"/>
          <p:nvPr/>
        </p:nvPicPr>
        <p:blipFill>
          <a:blip r:embed="rId5"/>
          <a:stretch>
            <a:fillRect/>
          </a:stretch>
        </p:blipFill>
        <p:spPr>
          <a:xfrm>
            <a:off x="1114825" y="2181587"/>
            <a:ext cx="2037574" cy="203762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4436150" y="1836300"/>
            <a:ext cx="3600899" cy="3733800"/>
          </a:xfrm>
          <a:prstGeom prst="rect">
            <a:avLst/>
          </a:prstGeom>
          <a:noFill/>
          <a:ln>
            <a:noFill/>
          </a:ln>
        </p:spPr>
        <p:txBody>
          <a:bodyPr lIns="91425" tIns="45700" rIns="91425" bIns="45700" anchor="t" anchorCtr="0">
            <a:noAutofit/>
          </a:bodyPr>
          <a:lstStyle/>
          <a:p>
            <a:pPr marL="342900" marR="0" lvl="0" indent="-342900" rtl="0">
              <a:lnSpc>
                <a:spcPct val="150000"/>
              </a:lnSpc>
              <a:spcBef>
                <a:spcPts val="0"/>
              </a:spcBef>
              <a:spcAft>
                <a:spcPts val="0"/>
              </a:spcAft>
              <a:buClr>
                <a:srgbClr val="535353"/>
              </a:buClr>
              <a:buSzPct val="100000"/>
              <a:buFont typeface="Georgia"/>
              <a:buChar char="•"/>
            </a:pPr>
            <a:r>
              <a:rPr lang="en-US" sz="3000" dirty="0">
                <a:solidFill>
                  <a:srgbClr val="535353"/>
                </a:solidFill>
                <a:latin typeface="Georgia"/>
                <a:ea typeface="Georgia"/>
                <a:cs typeface="Georgia"/>
                <a:sym typeface="Georgia"/>
              </a:rPr>
              <a:t>Time Constraints</a:t>
            </a:r>
          </a:p>
          <a:p>
            <a:pPr marL="342900" marR="0" lvl="0" indent="-342900" rtl="0">
              <a:lnSpc>
                <a:spcPct val="150000"/>
              </a:lnSpc>
              <a:spcBef>
                <a:spcPts val="0"/>
              </a:spcBef>
              <a:spcAft>
                <a:spcPts val="0"/>
              </a:spcAft>
              <a:buClr>
                <a:srgbClr val="535353"/>
              </a:buClr>
              <a:buSzPct val="100000"/>
              <a:buFont typeface="Georgia"/>
              <a:buChar char="•"/>
            </a:pPr>
            <a:r>
              <a:rPr lang="en-US" sz="3000" dirty="0">
                <a:solidFill>
                  <a:srgbClr val="535353"/>
                </a:solidFill>
                <a:latin typeface="Georgia"/>
                <a:ea typeface="Georgia"/>
                <a:cs typeface="Georgia"/>
                <a:sym typeface="Georgia"/>
              </a:rPr>
              <a:t>Learning Curves</a:t>
            </a:r>
          </a:p>
          <a:p>
            <a:pPr marL="342900" marR="0" lvl="0" indent="-342900" rtl="0">
              <a:lnSpc>
                <a:spcPct val="150000"/>
              </a:lnSpc>
              <a:spcBef>
                <a:spcPts val="0"/>
              </a:spcBef>
              <a:spcAft>
                <a:spcPts val="0"/>
              </a:spcAft>
              <a:buClr>
                <a:srgbClr val="535353"/>
              </a:buClr>
              <a:buSzPct val="100000"/>
              <a:buFont typeface="Georgia"/>
              <a:buChar char="•"/>
            </a:pPr>
            <a:r>
              <a:rPr lang="en-US" sz="3000" dirty="0">
                <a:solidFill>
                  <a:srgbClr val="535353"/>
                </a:solidFill>
                <a:latin typeface="Georgia"/>
                <a:ea typeface="Georgia"/>
                <a:cs typeface="Georgia"/>
                <a:sym typeface="Georgia"/>
              </a:rPr>
              <a:t>VPS Reliability</a:t>
            </a:r>
          </a:p>
          <a:p>
            <a:pPr marL="342900" marR="0" lvl="0" indent="-342900" rtl="0">
              <a:lnSpc>
                <a:spcPct val="150000"/>
              </a:lnSpc>
              <a:spcBef>
                <a:spcPts val="0"/>
              </a:spcBef>
              <a:spcAft>
                <a:spcPts val="0"/>
              </a:spcAft>
              <a:buClr>
                <a:srgbClr val="535353"/>
              </a:buClr>
              <a:buSzPct val="100000"/>
              <a:buFont typeface="Georgia"/>
              <a:buChar char="•"/>
            </a:pPr>
            <a:r>
              <a:rPr lang="en-US" sz="3000" dirty="0">
                <a:solidFill>
                  <a:srgbClr val="535353"/>
                </a:solidFill>
                <a:latin typeface="Georgia"/>
                <a:ea typeface="Georgia"/>
                <a:cs typeface="Georgia"/>
                <a:sym typeface="Georgia"/>
              </a:rPr>
              <a:t>User Information</a:t>
            </a:r>
          </a:p>
          <a:p>
            <a:endParaRPr lang="en-US" sz="2400" dirty="0">
              <a:solidFill>
                <a:srgbClr val="535353"/>
              </a:solidFill>
              <a:latin typeface="Georgia"/>
              <a:ea typeface="Georgia"/>
              <a:cs typeface="Georgia"/>
              <a:sym typeface="Georgia"/>
            </a:endParaRPr>
          </a:p>
          <a:p>
            <a:endParaRPr lang="en-US" sz="2400" dirty="0">
              <a:solidFill>
                <a:srgbClr val="535353"/>
              </a:solidFill>
              <a:latin typeface="Georgia"/>
              <a:ea typeface="Georgia"/>
              <a:cs typeface="Georgia"/>
              <a:sym typeface="Georgia"/>
            </a:endParaRPr>
          </a:p>
          <a:p>
            <a:endParaRPr lang="en-US" sz="2400" dirty="0">
              <a:solidFill>
                <a:srgbClr val="535353"/>
              </a:solidFill>
              <a:latin typeface="Georgia"/>
              <a:ea typeface="Georgia"/>
              <a:cs typeface="Georgia"/>
              <a:sym typeface="Georgia"/>
            </a:endParaRPr>
          </a:p>
          <a:p>
            <a:endParaRPr lang="en-US" sz="2400" dirty="0">
              <a:solidFill>
                <a:srgbClr val="535353"/>
              </a:solidFill>
              <a:latin typeface="Georgia"/>
              <a:ea typeface="Georgia"/>
              <a:cs typeface="Georgia"/>
              <a:sym typeface="Georgia"/>
            </a:endParaRPr>
          </a:p>
          <a:p>
            <a:endParaRPr lang="en-US" sz="2400" dirty="0">
              <a:solidFill>
                <a:srgbClr val="535353"/>
              </a:solidFill>
              <a:latin typeface="Georgia"/>
              <a:ea typeface="Georgia"/>
              <a:cs typeface="Georgia"/>
              <a:sym typeface="Georgia"/>
            </a:endParaRPr>
          </a:p>
          <a:p>
            <a:endParaRPr lang="en-US" sz="2400" dirty="0">
              <a:solidFill>
                <a:srgbClr val="535353"/>
              </a:solidFill>
              <a:latin typeface="Georgia"/>
              <a:ea typeface="Georgia"/>
              <a:cs typeface="Georgia"/>
              <a:sym typeface="Georgia"/>
            </a:endParaRPr>
          </a:p>
          <a:p>
            <a:endParaRPr lang="en-US" sz="2400" dirty="0">
              <a:solidFill>
                <a:srgbClr val="535353"/>
              </a:solidFill>
              <a:latin typeface="Georgia"/>
              <a:ea typeface="Georgia"/>
              <a:cs typeface="Georgia"/>
              <a:sym typeface="Georgia"/>
            </a:endParaRPr>
          </a:p>
          <a:p>
            <a:pPr marL="0" marR="0" lvl="0" indent="0" rtl="0">
              <a:spcBef>
                <a:spcPts val="0"/>
              </a:spcBef>
              <a:spcAft>
                <a:spcPts val="0"/>
              </a:spcAft>
              <a:buNone/>
            </a:pPr>
            <a:r>
              <a:rPr lang="en-US" sz="1200" dirty="0">
                <a:solidFill>
                  <a:srgbClr val="535353"/>
                </a:solidFill>
                <a:latin typeface="Georgia"/>
                <a:ea typeface="Georgia"/>
                <a:cs typeface="Georgia"/>
                <a:sym typeface="Georgia"/>
              </a:rPr>
              <a:t>*Possible withdrawal or death</a:t>
            </a:r>
          </a:p>
          <a:p>
            <a:endParaRPr lang="en-US" sz="1200" dirty="0">
              <a:solidFill>
                <a:srgbClr val="535353"/>
              </a:solidFill>
              <a:latin typeface="Georgia"/>
              <a:ea typeface="Georgia"/>
              <a:cs typeface="Georgia"/>
              <a:sym typeface="Georgia"/>
            </a:endParaRPr>
          </a:p>
        </p:txBody>
      </p:sp>
      <p:sp>
        <p:nvSpPr>
          <p:cNvPr id="152" name="Shape 152"/>
          <p:cNvSpPr txBox="1"/>
          <p:nvPr/>
        </p:nvSpPr>
        <p:spPr>
          <a:xfrm>
            <a:off x="533400" y="381000"/>
            <a:ext cx="41124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313131"/>
                </a:solidFill>
              </a:rPr>
              <a:t>Risky Business</a:t>
            </a:r>
          </a:p>
        </p:txBody>
      </p:sp>
      <p:cxnSp>
        <p:nvCxnSpPr>
          <p:cNvPr id="153" name="Shape 153"/>
          <p:cNvCxnSpPr/>
          <p:nvPr/>
        </p:nvCxnSpPr>
        <p:spPr>
          <a:xfrm flipH="1">
            <a:off x="685800" y="982705"/>
            <a:ext cx="7619999" cy="0"/>
          </a:xfrm>
          <a:prstGeom prst="straightConnector1">
            <a:avLst/>
          </a:prstGeom>
          <a:noFill/>
          <a:ln w="9525" cap="flat">
            <a:solidFill>
              <a:srgbClr val="C5C5C5"/>
            </a:solidFill>
            <a:prstDash val="solid"/>
            <a:round/>
            <a:headEnd type="none" w="med" len="med"/>
            <a:tailEnd type="none" w="med" len="med"/>
          </a:ln>
        </p:spPr>
      </p:cxnSp>
      <p:pic>
        <p:nvPicPr>
          <p:cNvPr id="154" name="Shape 154"/>
          <p:cNvPicPr preferRelativeResize="0"/>
          <p:nvPr/>
        </p:nvPicPr>
        <p:blipFill>
          <a:blip r:embed="rId3"/>
          <a:stretch>
            <a:fillRect/>
          </a:stretch>
        </p:blipFill>
        <p:spPr>
          <a:xfrm>
            <a:off x="486825" y="1600200"/>
            <a:ext cx="3327399" cy="3327399"/>
          </a:xfrm>
          <a:prstGeom prst="rect">
            <a:avLst/>
          </a:prstGeom>
        </p:spPr>
      </p:pic>
      <p:sp>
        <p:nvSpPr>
          <p:cNvPr id="155" name="Shape 155"/>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533400" y="2057400"/>
            <a:ext cx="4810800" cy="2251500"/>
          </a:xfrm>
          <a:prstGeom prst="rect">
            <a:avLst/>
          </a:prstGeom>
          <a:noFill/>
          <a:ln>
            <a:noFill/>
          </a:ln>
        </p:spPr>
        <p:txBody>
          <a:bodyPr lIns="91425" tIns="45700" rIns="91425" bIns="45700" anchor="t" anchorCtr="0">
            <a:noAutofit/>
          </a:bodyPr>
          <a:lstStyle/>
          <a:p>
            <a:pPr marL="342900" marR="0" lvl="0" indent="-381000" algn="l" rtl="0">
              <a:lnSpc>
                <a:spcPct val="150000"/>
              </a:lnSpc>
              <a:spcBef>
                <a:spcPts val="0"/>
              </a:spcBef>
              <a:spcAft>
                <a:spcPts val="0"/>
              </a:spcAft>
              <a:buClr>
                <a:srgbClr val="535353"/>
              </a:buClr>
              <a:buSzPct val="100000"/>
              <a:buFont typeface="Georgia"/>
              <a:buChar char="•"/>
            </a:pPr>
            <a:r>
              <a:rPr lang="en-US" sz="3000" dirty="0">
                <a:solidFill>
                  <a:srgbClr val="535353"/>
                </a:solidFill>
                <a:latin typeface="Georgia"/>
                <a:ea typeface="Georgia"/>
                <a:cs typeface="Georgia"/>
                <a:sym typeface="Georgia"/>
              </a:rPr>
              <a:t>Do more!</a:t>
            </a:r>
          </a:p>
          <a:p>
            <a:pPr marL="342900" marR="0" lvl="0" indent="-381000" algn="l" rtl="0">
              <a:lnSpc>
                <a:spcPct val="150000"/>
              </a:lnSpc>
              <a:spcBef>
                <a:spcPts val="0"/>
              </a:spcBef>
              <a:spcAft>
                <a:spcPts val="0"/>
              </a:spcAft>
              <a:buClr>
                <a:srgbClr val="535353"/>
              </a:buClr>
              <a:buSzPct val="100000"/>
              <a:buFont typeface="Georgia"/>
              <a:buChar char="•"/>
            </a:pPr>
            <a:r>
              <a:rPr lang="en-US" sz="3000" dirty="0">
                <a:solidFill>
                  <a:srgbClr val="535353"/>
                </a:solidFill>
                <a:latin typeface="Georgia"/>
                <a:ea typeface="Georgia"/>
                <a:cs typeface="Georgia"/>
                <a:sym typeface="Georgia"/>
              </a:rPr>
              <a:t>Anytime, Anywhere!</a:t>
            </a:r>
          </a:p>
          <a:p>
            <a:pPr marL="342900" marR="0" lvl="0" indent="-381000" algn="l" rtl="0">
              <a:lnSpc>
                <a:spcPct val="150000"/>
              </a:lnSpc>
              <a:spcBef>
                <a:spcPts val="0"/>
              </a:spcBef>
              <a:spcAft>
                <a:spcPts val="0"/>
              </a:spcAft>
              <a:buClr>
                <a:srgbClr val="535353"/>
              </a:buClr>
              <a:buSzPct val="100000"/>
              <a:buFont typeface="Georgia"/>
              <a:buChar char="•"/>
            </a:pPr>
            <a:r>
              <a:rPr lang="en-US" sz="3000" dirty="0">
                <a:solidFill>
                  <a:srgbClr val="535353"/>
                </a:solidFill>
                <a:latin typeface="Georgia"/>
                <a:ea typeface="Georgia"/>
                <a:cs typeface="Georgia"/>
                <a:sym typeface="Georgia"/>
              </a:rPr>
              <a:t>Ask Task Roulette!</a:t>
            </a:r>
          </a:p>
          <a:p>
            <a:endParaRPr lang="en-US" sz="3000" dirty="0">
              <a:solidFill>
                <a:srgbClr val="535353"/>
              </a:solidFill>
              <a:latin typeface="Georgia"/>
              <a:ea typeface="Georgia"/>
              <a:cs typeface="Georgia"/>
              <a:sym typeface="Georgia"/>
            </a:endParaRPr>
          </a:p>
        </p:txBody>
      </p:sp>
      <p:sp>
        <p:nvSpPr>
          <p:cNvPr id="162" name="Shape 162"/>
          <p:cNvSpPr txBox="1"/>
          <p:nvPr/>
        </p:nvSpPr>
        <p:spPr>
          <a:xfrm>
            <a:off x="533400" y="380998"/>
            <a:ext cx="2895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313131"/>
                </a:solidFill>
              </a:rPr>
              <a:t>Wrap-up</a:t>
            </a:r>
          </a:p>
        </p:txBody>
      </p:sp>
      <p:cxnSp>
        <p:nvCxnSpPr>
          <p:cNvPr id="163" name="Shape 163"/>
          <p:cNvCxnSpPr/>
          <p:nvPr/>
        </p:nvCxnSpPr>
        <p:spPr>
          <a:xfrm rot="10800000">
            <a:off x="685800" y="982705"/>
            <a:ext cx="7619999" cy="0"/>
          </a:xfrm>
          <a:prstGeom prst="straightConnector1">
            <a:avLst/>
          </a:prstGeom>
          <a:noFill/>
          <a:ln w="9525" cap="flat">
            <a:solidFill>
              <a:srgbClr val="C5C5C5"/>
            </a:solidFill>
            <a:prstDash val="solid"/>
            <a:round/>
            <a:headEnd type="none" w="med" len="med"/>
            <a:tailEnd type="none" w="med" len="med"/>
          </a:ln>
        </p:spPr>
      </p:cxnSp>
      <p:sp>
        <p:nvSpPr>
          <p:cNvPr id="164" name="Shape 164"/>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pic>
        <p:nvPicPr>
          <p:cNvPr id="165" name="Shape 165"/>
          <p:cNvPicPr preferRelativeResize="0"/>
          <p:nvPr/>
        </p:nvPicPr>
        <p:blipFill>
          <a:blip r:embed="rId3"/>
          <a:stretch>
            <a:fillRect/>
          </a:stretch>
        </p:blipFill>
        <p:spPr>
          <a:xfrm>
            <a:off x="4649276" y="1519094"/>
            <a:ext cx="3328112" cy="332811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533400" y="1219200"/>
            <a:ext cx="7247466" cy="3733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None/>
            </a:pPr>
            <a:r>
              <a:rPr lang="en-US" sz="2400">
                <a:solidFill>
                  <a:srgbClr val="535353"/>
                </a:solidFill>
                <a:latin typeface="Georgia"/>
                <a:ea typeface="Georgia"/>
                <a:cs typeface="Georgia"/>
                <a:sym typeface="Georgia"/>
              </a:rPr>
              <a:t>Questions Questions Questions!! Anybody!</a:t>
            </a:r>
          </a:p>
          <a:p>
            <a:endParaRPr lang="en-US" sz="2400">
              <a:solidFill>
                <a:srgbClr val="535353"/>
              </a:solidFill>
              <a:latin typeface="Georgia"/>
              <a:ea typeface="Georgia"/>
              <a:cs typeface="Georgia"/>
              <a:sym typeface="Georgia"/>
            </a:endParaRPr>
          </a:p>
        </p:txBody>
      </p:sp>
      <p:sp>
        <p:nvSpPr>
          <p:cNvPr id="172" name="Shape 172"/>
          <p:cNvSpPr txBox="1"/>
          <p:nvPr/>
        </p:nvSpPr>
        <p:spPr>
          <a:xfrm>
            <a:off x="533400" y="380998"/>
            <a:ext cx="2895600"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313131"/>
                </a:solidFill>
              </a:rPr>
              <a:t>Done</a:t>
            </a:r>
          </a:p>
        </p:txBody>
      </p:sp>
      <p:cxnSp>
        <p:nvCxnSpPr>
          <p:cNvPr id="173" name="Shape 173"/>
          <p:cNvCxnSpPr/>
          <p:nvPr/>
        </p:nvCxnSpPr>
        <p:spPr>
          <a:xfrm flipH="1">
            <a:off x="685800" y="982705"/>
            <a:ext cx="7619999" cy="0"/>
          </a:xfrm>
          <a:prstGeom prst="straightConnector1">
            <a:avLst/>
          </a:prstGeom>
          <a:noFill/>
          <a:ln w="9525" cap="flat">
            <a:solidFill>
              <a:srgbClr val="C5C5C5"/>
            </a:solidFill>
            <a:prstDash val="solid"/>
            <a:round/>
            <a:headEnd type="none" w="med" len="med"/>
            <a:tailEnd type="none" w="med" len="med"/>
          </a:ln>
        </p:spPr>
      </p:cxnSp>
      <p:pic>
        <p:nvPicPr>
          <p:cNvPr id="174" name="Shape 174"/>
          <p:cNvPicPr preferRelativeResize="0"/>
          <p:nvPr/>
        </p:nvPicPr>
        <p:blipFill>
          <a:blip r:embed="rId3"/>
          <a:stretch>
            <a:fillRect/>
          </a:stretch>
        </p:blipFill>
        <p:spPr>
          <a:xfrm>
            <a:off x="2778900" y="2033525"/>
            <a:ext cx="3327399" cy="3327399"/>
          </a:xfrm>
          <a:prstGeom prst="rect">
            <a:avLst/>
          </a:prstGeom>
        </p:spPr>
      </p:pic>
      <p:sp>
        <p:nvSpPr>
          <p:cNvPr id="175" name="Shape 175"/>
          <p:cNvSpPr txBox="1"/>
          <p:nvPr/>
        </p:nvSpPr>
        <p:spPr>
          <a:xfrm>
            <a:off x="7848600" y="6019800"/>
            <a:ext cx="1143000" cy="45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Cabin"/>
              <a:buNone/>
            </a:pPr>
            <a:r>
              <a:rPr lang="en-US" sz="4000" b="0" i="0" u="none" strike="noStrike" cap="none" baseline="0">
                <a:solidFill>
                  <a:srgbClr val="FFFFFF"/>
                </a:solidFill>
                <a:latin typeface="Cabin"/>
                <a:ea typeface="Cabin"/>
                <a:cs typeface="Cabin"/>
                <a:sym typeface="Cabin"/>
              </a:rPr>
              <a:t>T</a:t>
            </a:r>
            <a:r>
              <a:rPr lang="en-US" sz="4000" b="0" i="1" u="none" strike="noStrike" cap="none" baseline="0">
                <a:solidFill>
                  <a:srgbClr val="00C5F4"/>
                </a:solidFill>
                <a:latin typeface="Cabin"/>
                <a:ea typeface="Cabin"/>
                <a:cs typeface="Cabin"/>
                <a:sym typeface="Cabin"/>
              </a:rPr>
              <a:t>R</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1B1B1B"/>
      </a:dk1>
      <a:lt1>
        <a:srgbClr val="ED145B"/>
      </a:lt1>
      <a:dk2>
        <a:srgbClr val="6E6E6E"/>
      </a:dk2>
      <a:lt2>
        <a:srgbClr val="EEECE1"/>
      </a:lt2>
      <a:accent1>
        <a:srgbClr val="4F81BD"/>
      </a:accent1>
      <a:accent2>
        <a:srgbClr val="C0504D"/>
      </a:accent2>
      <a:accent3>
        <a:srgbClr val="F4AAB5"/>
      </a:accent3>
      <a:accent4>
        <a:srgbClr val="151515"/>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771</Words>
  <Application>Microsoft Office PowerPoint</Application>
  <PresentationFormat>On-screen Show (4:3)</PresentationFormat>
  <Paragraphs>112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Cabin</vt:lpstr>
      <vt:lpstr>Calibri</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Mcmahon, Cody T [HDS]</dc:creator>
  <cp:lastModifiedBy>Mcmahon, Cody T [HDS]</cp:lastModifiedBy>
  <cp:revision>2</cp:revision>
  <dcterms:modified xsi:type="dcterms:W3CDTF">2014-02-25T18:36:17Z</dcterms:modified>
</cp:coreProperties>
</file>