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7"/>
    <p:restoredTop sz="94620"/>
  </p:normalViewPr>
  <p:slideViewPr>
    <p:cSldViewPr snapToGrid="0" snapToObjects="1">
      <p:cViewPr varScale="1">
        <p:scale>
          <a:sx n="143" d="100"/>
          <a:sy n="143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EC20B-631B-4345-8BF7-70065E9C043A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62A5C-49E9-AA49-BC6F-46AFC6F77A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62A5C-49E9-AA49-BC6F-46AFC6F77A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9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9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6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6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2780-EE05-7F43-89FA-7EB765E0810B}" type="datetimeFigureOut">
              <a:rPr lang="en-US" smtClean="0"/>
              <a:t>3/2/21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06AD-9968-6540-B203-4F22983DC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4297" y="216672"/>
            <a:ext cx="9144000" cy="2387600"/>
          </a:xfrm>
        </p:spPr>
        <p:txBody>
          <a:bodyPr/>
          <a:lstStyle/>
          <a:p>
            <a:r>
              <a:rPr lang="en-US" dirty="0" smtClean="0"/>
              <a:t>MD simulation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589" y="4673194"/>
            <a:ext cx="7593873" cy="1509894"/>
          </a:xfrm>
        </p:spPr>
        <p:txBody>
          <a:bodyPr>
            <a:normAutofit fontScale="4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5100" dirty="0" smtClean="0"/>
              <a:t>Present By: Yingying</a:t>
            </a:r>
          </a:p>
          <a:p>
            <a:r>
              <a:rPr lang="en-US" sz="5100" dirty="0" smtClean="0"/>
              <a:t>03/03/2021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59217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069" y="372034"/>
            <a:ext cx="142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Patching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9" y="895254"/>
            <a:ext cx="110871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069" y="372034"/>
            <a:ext cx="142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Patching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63388" y="1228165"/>
            <a:ext cx="98654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we get the .</a:t>
            </a:r>
            <a:r>
              <a:rPr lang="en-US" dirty="0" err="1" smtClean="0"/>
              <a:t>str</a:t>
            </a:r>
            <a:r>
              <a:rPr lang="en-US" dirty="0" smtClean="0"/>
              <a:t> file, we need to do: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Update the </a:t>
            </a:r>
            <a:r>
              <a:rPr lang="en-US" dirty="0" err="1" smtClean="0"/>
              <a:t>toppar.str</a:t>
            </a:r>
            <a:r>
              <a:rPr lang="en-US" dirty="0" smtClean="0"/>
              <a:t> file in folder from CHARMM GUI by adding lines:</a:t>
            </a:r>
          </a:p>
          <a:p>
            <a:r>
              <a:rPr lang="en-US" dirty="0"/>
              <a:t> </a:t>
            </a:r>
            <a:r>
              <a:rPr lang="en-US" dirty="0" smtClean="0"/>
              <a:t>	stream </a:t>
            </a:r>
            <a:r>
              <a:rPr lang="en-US" dirty="0" err="1" smtClean="0"/>
              <a:t>toppar</a:t>
            </a:r>
            <a:r>
              <a:rPr lang="en-US" dirty="0" smtClean="0"/>
              <a:t>/</a:t>
            </a:r>
            <a:r>
              <a:rPr lang="en-US" dirty="0" err="1" smtClean="0"/>
              <a:t>patching_file_name.str</a:t>
            </a:r>
            <a:r>
              <a:rPr lang="en-US" dirty="0" smtClean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Edit a patch-step1.inp file, including the patch lines:</a:t>
            </a:r>
          </a:p>
          <a:p>
            <a:r>
              <a:rPr lang="en-US" dirty="0" smtClean="0"/>
              <a:t>	patch RCFE PROA 230 PROB 266 PROB 219 PROA 190 PROB 234 HETD 308 </a:t>
            </a:r>
            <a:r>
              <a:rPr lang="en-US" dirty="0" err="1" smtClean="0"/>
              <a:t>noangle</a:t>
            </a:r>
            <a:r>
              <a:rPr lang="en-US" dirty="0" smtClean="0"/>
              <a:t> </a:t>
            </a:r>
            <a:r>
              <a:rPr lang="en-US" dirty="0" err="1" smtClean="0"/>
              <a:t>nodihedral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the command line: </a:t>
            </a:r>
            <a:r>
              <a:rPr lang="en-US" dirty="0" err="1"/>
              <a:t>charmm</a:t>
            </a:r>
            <a:r>
              <a:rPr lang="en-US" dirty="0"/>
              <a:t> &lt; patch-step1.inp &gt; patch-step1.out&amp;</a:t>
            </a:r>
          </a:p>
          <a:p>
            <a:r>
              <a:rPr lang="en-US" dirty="0" smtClean="0"/>
              <a:t>	This step will reproduce step1* with the patch information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Run following command lines:</a:t>
            </a:r>
          </a:p>
          <a:p>
            <a:r>
              <a:rPr lang="en-US" dirty="0"/>
              <a:t>	</a:t>
            </a:r>
            <a:r>
              <a:rPr lang="en-US" dirty="0" err="1"/>
              <a:t>charmm</a:t>
            </a:r>
            <a:r>
              <a:rPr lang="en-US" dirty="0"/>
              <a:t> &lt; </a:t>
            </a:r>
            <a:r>
              <a:rPr lang="en-US" dirty="0" smtClean="0"/>
              <a:t>step2_orient.inp &gt; </a:t>
            </a:r>
            <a:r>
              <a:rPr lang="en-US" dirty="0"/>
              <a:t>step2_orient.out&amp;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charmm</a:t>
            </a:r>
            <a:r>
              <a:rPr lang="en-US" dirty="0" smtClean="0"/>
              <a:t> </a:t>
            </a:r>
            <a:r>
              <a:rPr lang="en-US" dirty="0"/>
              <a:t>&lt; step5_assembly.inp &gt; step5_assembly.out&amp;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charmm</a:t>
            </a:r>
            <a:r>
              <a:rPr lang="en-US" dirty="0" smtClean="0"/>
              <a:t> </a:t>
            </a:r>
            <a:r>
              <a:rPr lang="en-US" dirty="0"/>
              <a:t>&lt; step5_input.inp &gt; step5_input.out&amp;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You will get new step5*, than you can go into </a:t>
            </a:r>
            <a:r>
              <a:rPr lang="en-US" dirty="0" err="1" smtClean="0"/>
              <a:t>openmm</a:t>
            </a:r>
            <a:r>
              <a:rPr lang="en-US" dirty="0" smtClean="0"/>
              <a:t>, modify </a:t>
            </a:r>
            <a:r>
              <a:rPr lang="en-US" dirty="0" err="1" smtClean="0"/>
              <a:t>toppar.str</a:t>
            </a:r>
            <a:r>
              <a:rPr lang="en-US" dirty="0" smtClean="0"/>
              <a:t> in </a:t>
            </a:r>
            <a:r>
              <a:rPr lang="en-US" dirty="0" err="1" smtClean="0"/>
              <a:t>openmm</a:t>
            </a:r>
            <a:r>
              <a:rPr lang="en-US" dirty="0" smtClean="0"/>
              <a:t> folder by adding lines: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../</a:t>
            </a:r>
            <a:r>
              <a:rPr lang="en-US" dirty="0" err="1" smtClean="0"/>
              <a:t>toppar</a:t>
            </a:r>
            <a:r>
              <a:rPr lang="en-US" dirty="0" smtClean="0"/>
              <a:t>/</a:t>
            </a:r>
            <a:r>
              <a:rPr lang="en-US" dirty="0" err="1" smtClean="0"/>
              <a:t>patching_file_name.str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Run the MD simulation:</a:t>
            </a:r>
          </a:p>
          <a:p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run.sh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5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6" y="304800"/>
            <a:ext cx="53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Three main parts for MD simulation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548841" y="1941240"/>
            <a:ext cx="2090057" cy="1811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4073" y="254968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PDB file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21344" y="5056094"/>
            <a:ext cx="16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Atom name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oordinate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67061" y="1941240"/>
            <a:ext cx="2090057" cy="1811383"/>
            <a:chOff x="5157011" y="2425334"/>
            <a:chExt cx="2090057" cy="1811383"/>
          </a:xfrm>
        </p:grpSpPr>
        <p:sp>
          <p:nvSpPr>
            <p:cNvPr id="6" name="Oval 5"/>
            <p:cNvSpPr/>
            <p:nvPr/>
          </p:nvSpPr>
          <p:spPr>
            <a:xfrm>
              <a:off x="5157011" y="2425334"/>
              <a:ext cx="2090057" cy="18113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4370" y="3069415"/>
              <a:ext cx="193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Topology Files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85281" y="1942235"/>
            <a:ext cx="2160913" cy="1811383"/>
            <a:chOff x="8765177" y="2425334"/>
            <a:chExt cx="2160913" cy="1811383"/>
          </a:xfrm>
        </p:grpSpPr>
        <p:sp>
          <p:nvSpPr>
            <p:cNvPr id="7" name="Oval 6"/>
            <p:cNvSpPr/>
            <p:nvPr/>
          </p:nvSpPr>
          <p:spPr>
            <a:xfrm>
              <a:off x="8765177" y="2425334"/>
              <a:ext cx="2090057" cy="18113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177" y="3069415"/>
              <a:ext cx="2160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Parameter Files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>
            <a:off x="2387682" y="3926561"/>
            <a:ext cx="286870" cy="9434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067568" y="3949238"/>
            <a:ext cx="315302" cy="9166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2816" y="4926090"/>
            <a:ext cx="1164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Header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Residue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Dihedral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705783" y="3949238"/>
            <a:ext cx="307794" cy="9703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37205" y="5056094"/>
            <a:ext cx="13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Dihedral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Improper</a:t>
            </a:r>
          </a:p>
        </p:txBody>
      </p:sp>
    </p:spTree>
    <p:extLst>
      <p:ext uri="{BB962C8B-B14F-4D97-AF65-F5344CB8AC3E}">
        <p14:creationId xmlns:p14="http://schemas.microsoft.com/office/powerpoint/2010/main" val="7354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6" y="304800"/>
            <a:ext cx="53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Three main parts for MD simulation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548841" y="1941240"/>
            <a:ext cx="2090057" cy="1811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4073" y="254968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PDB file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21344" y="5056094"/>
            <a:ext cx="16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Atom name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oordinate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67061" y="1941240"/>
            <a:ext cx="2090057" cy="1811383"/>
            <a:chOff x="5157011" y="2425334"/>
            <a:chExt cx="2090057" cy="1811383"/>
          </a:xfrm>
        </p:grpSpPr>
        <p:sp>
          <p:nvSpPr>
            <p:cNvPr id="6" name="Oval 5"/>
            <p:cNvSpPr/>
            <p:nvPr/>
          </p:nvSpPr>
          <p:spPr>
            <a:xfrm>
              <a:off x="5157011" y="2425334"/>
              <a:ext cx="2090057" cy="1811383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4370" y="3069415"/>
              <a:ext cx="193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Topology Files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85281" y="1942235"/>
            <a:ext cx="2160913" cy="1811383"/>
            <a:chOff x="8765177" y="2425334"/>
            <a:chExt cx="2160913" cy="1811383"/>
          </a:xfrm>
        </p:grpSpPr>
        <p:sp>
          <p:nvSpPr>
            <p:cNvPr id="7" name="Oval 6"/>
            <p:cNvSpPr/>
            <p:nvPr/>
          </p:nvSpPr>
          <p:spPr>
            <a:xfrm>
              <a:off x="8765177" y="2425334"/>
              <a:ext cx="2090057" cy="18113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177" y="3069415"/>
              <a:ext cx="2160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Parameter Files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>
            <a:off x="2387682" y="3926561"/>
            <a:ext cx="286870" cy="9434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067568" y="3949238"/>
            <a:ext cx="315302" cy="9166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2816" y="4926090"/>
            <a:ext cx="1164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Header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Residue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Dihedral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705783" y="3949238"/>
            <a:ext cx="307794" cy="9703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37205" y="5056094"/>
            <a:ext cx="13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Dihedral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Improper</a:t>
            </a:r>
          </a:p>
        </p:txBody>
      </p:sp>
    </p:spTree>
    <p:extLst>
      <p:ext uri="{BB962C8B-B14F-4D97-AF65-F5344CB8AC3E}">
        <p14:creationId xmlns:p14="http://schemas.microsoft.com/office/powerpoint/2010/main" val="142729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2090" y="442756"/>
            <a:ext cx="222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Topology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753" y="156882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File_name.rtf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648" y="1482165"/>
            <a:ext cx="6654800" cy="511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10648" y="70436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36"/>
            </a:pPr>
            <a:r>
              <a:rPr lang="en-US" smtClean="0">
                <a:solidFill>
                  <a:srgbClr val="FF0000"/>
                </a:solidFill>
              </a:rPr>
              <a:t>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10648" y="1073698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MASS </a:t>
            </a:r>
            <a:r>
              <a:rPr lang="en-US" smtClean="0"/>
              <a:t>info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846" y="304800"/>
            <a:ext cx="53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Three main parts for MD simulation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1548841" y="1941240"/>
            <a:ext cx="2090057" cy="18113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34073" y="254968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PDB file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21344" y="5056094"/>
            <a:ext cx="161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Atom name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oordinate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167061" y="1941240"/>
            <a:ext cx="2090057" cy="1811383"/>
            <a:chOff x="5157011" y="2425334"/>
            <a:chExt cx="2090057" cy="1811383"/>
          </a:xfrm>
        </p:grpSpPr>
        <p:sp>
          <p:nvSpPr>
            <p:cNvPr id="6" name="Oval 5"/>
            <p:cNvSpPr/>
            <p:nvPr/>
          </p:nvSpPr>
          <p:spPr>
            <a:xfrm>
              <a:off x="5157011" y="2425334"/>
              <a:ext cx="2090057" cy="181138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34370" y="3069415"/>
              <a:ext cx="193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Topology Files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785281" y="1942235"/>
            <a:ext cx="2160913" cy="1811383"/>
            <a:chOff x="8765177" y="2425334"/>
            <a:chExt cx="2160913" cy="1811383"/>
          </a:xfrm>
        </p:grpSpPr>
        <p:sp>
          <p:nvSpPr>
            <p:cNvPr id="7" name="Oval 6"/>
            <p:cNvSpPr/>
            <p:nvPr/>
          </p:nvSpPr>
          <p:spPr>
            <a:xfrm>
              <a:off x="8765177" y="2425334"/>
              <a:ext cx="2090057" cy="1811383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5177" y="3069415"/>
              <a:ext cx="2160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Parameter Files</a:t>
              </a:r>
            </a:p>
          </p:txBody>
        </p:sp>
      </p:grpSp>
      <p:sp>
        <p:nvSpPr>
          <p:cNvPr id="12" name="Down Arrow 11"/>
          <p:cNvSpPr/>
          <p:nvPr/>
        </p:nvSpPr>
        <p:spPr>
          <a:xfrm>
            <a:off x="2387682" y="3926561"/>
            <a:ext cx="286870" cy="94349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067568" y="3949238"/>
            <a:ext cx="315302" cy="91660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2816" y="4926090"/>
            <a:ext cx="1164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Header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Mass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Residue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Atom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Group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Dihedral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705783" y="3949238"/>
            <a:ext cx="307794" cy="97039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37205" y="5056094"/>
            <a:ext cx="1352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Mass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Bond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Angle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Dihedral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Improper</a:t>
            </a:r>
          </a:p>
        </p:txBody>
      </p:sp>
    </p:spTree>
    <p:extLst>
      <p:ext uri="{BB962C8B-B14F-4D97-AF65-F5344CB8AC3E}">
        <p14:creationId xmlns:p14="http://schemas.microsoft.com/office/powerpoint/2010/main" val="48163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069" y="372034"/>
            <a:ext cx="2435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Parameter Files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6058" y="1343816"/>
            <a:ext cx="3424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ATOMS</a:t>
            </a:r>
          </a:p>
          <a:p>
            <a:r>
              <a:rPr lang="en-US" smtClean="0"/>
              <a:t>MASS  -1  H          1.00800 ! polar H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6058" y="20662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BONDS</a:t>
            </a:r>
          </a:p>
          <a:p>
            <a:r>
              <a:rPr lang="en-US" smtClean="0"/>
              <a:t>!!V(bond) = Kb(b - b0)**2!</a:t>
            </a:r>
          </a:p>
          <a:p>
            <a:r>
              <a:rPr lang="en-US" smtClean="0"/>
              <a:t>!Kb: kcal/mole/A**2!b0: A!</a:t>
            </a:r>
          </a:p>
          <a:p>
            <a:r>
              <a:rPr lang="en-US" smtClean="0"/>
              <a:t>!atom type       Kb          b0!</a:t>
            </a:r>
          </a:p>
          <a:p>
            <a:r>
              <a:rPr lang="en-US" smtClean="0"/>
              <a:t>NH2  CT1   240.000     1.4550 ! From LSN NH2-CT2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466786" y="5088857"/>
            <a:ext cx="4029501" cy="1329517"/>
            <a:chOff x="1446058" y="5256911"/>
            <a:chExt cx="4029501" cy="1329517"/>
          </a:xfrm>
        </p:grpSpPr>
        <p:sp>
          <p:nvSpPr>
            <p:cNvPr id="10" name="Rectangle 9"/>
            <p:cNvSpPr/>
            <p:nvPr/>
          </p:nvSpPr>
          <p:spPr>
            <a:xfrm>
              <a:off x="1446058" y="5256911"/>
              <a:ext cx="12458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DIHEDRALS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54963" y="6217096"/>
              <a:ext cx="3609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NH2  CT1  C    O        0.0000  1     0.00</a:t>
              </a: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46058" y="5576972"/>
              <a:ext cx="4029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!V(dihedral) = </a:t>
              </a:r>
              <a:r>
                <a:rPr lang="en-US" err="1" smtClean="0"/>
                <a:t>Kchi</a:t>
              </a:r>
              <a:r>
                <a:rPr lang="en-US" smtClean="0"/>
                <a:t>(1 + cos(n(chi) - delta))</a:t>
              </a: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6058" y="5897034"/>
              <a:ext cx="3353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!atom types             </a:t>
              </a:r>
              <a:r>
                <a:rPr lang="en-US" err="1" smtClean="0"/>
                <a:t>Kchi</a:t>
              </a:r>
              <a:r>
                <a:rPr lang="en-US" smtClean="0"/>
                <a:t>    n   delta</a:t>
              </a: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46058" y="3703437"/>
            <a:ext cx="6075271" cy="1225604"/>
            <a:chOff x="1446058" y="3969669"/>
            <a:chExt cx="6075271" cy="1225604"/>
          </a:xfrm>
        </p:grpSpPr>
        <p:sp>
          <p:nvSpPr>
            <p:cNvPr id="8" name="Rectangle 7"/>
            <p:cNvSpPr/>
            <p:nvPr/>
          </p:nvSpPr>
          <p:spPr>
            <a:xfrm>
              <a:off x="1454963" y="3969669"/>
              <a:ext cx="9264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ANGLES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66786" y="4825941"/>
              <a:ext cx="60545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H    NH2  CT1   50.000    111.00              ! From LSN HC-NH2-CT2</a:t>
              </a: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46058" y="4240460"/>
              <a:ext cx="3725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!V(angle) = </a:t>
              </a:r>
              <a:r>
                <a:rPr lang="en-US" err="1" smtClean="0"/>
                <a:t>Ktheta</a:t>
              </a:r>
              <a:r>
                <a:rPr lang="en-US" smtClean="0"/>
                <a:t>(Theta - Theta0)**2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46058" y="4560522"/>
              <a:ext cx="4057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/>
                <a:t>!atom types     </a:t>
              </a:r>
              <a:r>
                <a:rPr lang="en-US" err="1" smtClean="0"/>
                <a:t>Ktheta</a:t>
              </a:r>
              <a:r>
                <a:rPr lang="en-US" smtClean="0"/>
                <a:t>    Theta0   </a:t>
              </a:r>
              <a:r>
                <a:rPr lang="en-US" err="1" smtClean="0"/>
                <a:t>Kub</a:t>
              </a:r>
              <a:r>
                <a:rPr lang="en-US" smtClean="0"/>
                <a:t>     S0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6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423" y="959223"/>
            <a:ext cx="888402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All the topology files and parameter files for protein are provided by CHARMM, you don’t need to provide.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What we need to do is to provide the </a:t>
            </a:r>
            <a:r>
              <a:rPr lang="en-US" dirty="0" smtClean="0"/>
              <a:t>topology files and parameter files for ligand.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If you have a customize </a:t>
            </a:r>
            <a:r>
              <a:rPr lang="en-US" dirty="0" smtClean="0"/>
              <a:t>topology file and parameter file, you need to pay attention, the atom type in ligand can’t be same with atom type in protein.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529" y="32811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Helvetica" charset="0"/>
              </a:rPr>
              <a:t>      ** LEVEL -1 WARNING FROM &lt;PARRDR&gt; **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Helvetica" charset="0"/>
              </a:rPr>
              <a:t>      *** ATOM already exists with the same 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Helvetica" charset="0"/>
              </a:rPr>
              <a:t>      **************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422" y="4025152"/>
            <a:ext cx="888402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Make sure all the headers in files !!!</a:t>
            </a:r>
          </a:p>
        </p:txBody>
      </p:sp>
    </p:spTree>
    <p:extLst>
      <p:ext uri="{BB962C8B-B14F-4D97-AF65-F5344CB8AC3E}">
        <p14:creationId xmlns:p14="http://schemas.microsoft.com/office/powerpoint/2010/main" val="25169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069" y="372034"/>
            <a:ext cx="142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Patching</a:t>
            </a:r>
            <a:endParaRPr lang="en-US" sz="2800" dirty="0"/>
          </a:p>
        </p:txBody>
      </p:sp>
      <p:pic>
        <p:nvPicPr>
          <p:cNvPr id="1026" name="Picture 2" descr="nergetics of the exchangeable quinone, QB, in Photosystem II | PN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83342"/>
            <a:ext cx="6266329" cy="445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3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069" y="372034"/>
            <a:ext cx="1427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Patching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3035" y="1264024"/>
            <a:ext cx="481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str</a:t>
            </a:r>
            <a:r>
              <a:rPr lang="en-US" dirty="0" smtClean="0"/>
              <a:t> file: including topology file and parameter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6" y="1878105"/>
            <a:ext cx="8139953" cy="4360349"/>
          </a:xfrm>
          <a:prstGeom prst="rect">
            <a:avLst/>
          </a:prstGeom>
        </p:spPr>
      </p:pic>
      <p:pic>
        <p:nvPicPr>
          <p:cNvPr id="7" name="Picture 2" descr="nergetics of the exchangeable quinone, QB, in Photosystem II | PN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268071"/>
            <a:ext cx="4392706" cy="312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2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308</Words>
  <Application>Microsoft Macintosh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Helvetica</vt:lpstr>
      <vt:lpstr>Arial</vt:lpstr>
      <vt:lpstr>Office Theme</vt:lpstr>
      <vt:lpstr>MD simulation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 simulation </dc:title>
  <dc:creator>Yingying  Zhang</dc:creator>
  <cp:lastModifiedBy>Yingying  Zhang</cp:lastModifiedBy>
  <cp:revision>8</cp:revision>
  <dcterms:created xsi:type="dcterms:W3CDTF">2021-03-03T04:50:07Z</dcterms:created>
  <dcterms:modified xsi:type="dcterms:W3CDTF">2021-03-03T06:14:23Z</dcterms:modified>
</cp:coreProperties>
</file>