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78" r:id="rId2"/>
    <p:sldId id="441" r:id="rId3"/>
    <p:sldId id="442" r:id="rId4"/>
    <p:sldId id="443" r:id="rId5"/>
    <p:sldId id="444" r:id="rId6"/>
    <p:sldId id="44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66"/>
  </p:normalViewPr>
  <p:slideViewPr>
    <p:cSldViewPr snapToGrid="0">
      <p:cViewPr varScale="1">
        <p:scale>
          <a:sx n="103" d="100"/>
          <a:sy n="10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vant Saini" userId="93c4ddfd9869a0cf" providerId="LiveId" clId="{E6CA94BE-B642-8448-934C-29273E65C022}"/>
    <pc:docChg chg="undo custSel addSld modSld">
      <pc:chgData name="Gunnvant Saini" userId="93c4ddfd9869a0cf" providerId="LiveId" clId="{E6CA94BE-B642-8448-934C-29273E65C022}" dt="2023-07-02T11:38:38.920" v="9" actId="113"/>
      <pc:docMkLst>
        <pc:docMk/>
      </pc:docMkLst>
      <pc:sldChg chg="addSp delSp mod">
        <pc:chgData name="Gunnvant Saini" userId="93c4ddfd9869a0cf" providerId="LiveId" clId="{E6CA94BE-B642-8448-934C-29273E65C022}" dt="2023-07-02T10:26:09.951" v="1" actId="22"/>
        <pc:sldMkLst>
          <pc:docMk/>
          <pc:sldMk cId="3957870652" sldId="444"/>
        </pc:sldMkLst>
        <pc:spChg chg="add del">
          <ac:chgData name="Gunnvant Saini" userId="93c4ddfd9869a0cf" providerId="LiveId" clId="{E6CA94BE-B642-8448-934C-29273E65C022}" dt="2023-07-02T10:26:09.951" v="1" actId="22"/>
          <ac:spMkLst>
            <pc:docMk/>
            <pc:sldMk cId="3957870652" sldId="444"/>
            <ac:spMk id="5" creationId="{D707ABD0-04B4-9335-0103-73567B3CAB97}"/>
          </ac:spMkLst>
        </pc:spChg>
      </pc:sldChg>
      <pc:sldChg chg="addSp delSp modSp new mod">
        <pc:chgData name="Gunnvant Saini" userId="93c4ddfd9869a0cf" providerId="LiveId" clId="{E6CA94BE-B642-8448-934C-29273E65C022}" dt="2023-07-02T11:38:38.920" v="9" actId="113"/>
        <pc:sldMkLst>
          <pc:docMk/>
          <pc:sldMk cId="2500993533" sldId="445"/>
        </pc:sldMkLst>
        <pc:spChg chg="del">
          <ac:chgData name="Gunnvant Saini" userId="93c4ddfd9869a0cf" providerId="LiveId" clId="{E6CA94BE-B642-8448-934C-29273E65C022}" dt="2023-07-02T10:26:16.841" v="3" actId="478"/>
          <ac:spMkLst>
            <pc:docMk/>
            <pc:sldMk cId="2500993533" sldId="445"/>
            <ac:spMk id="2" creationId="{2E9D6F85-0237-79F0-4C17-F73463A558B2}"/>
          </ac:spMkLst>
        </pc:spChg>
        <pc:spChg chg="add mod">
          <ac:chgData name="Gunnvant Saini" userId="93c4ddfd9869a0cf" providerId="LiveId" clId="{E6CA94BE-B642-8448-934C-29273E65C022}" dt="2023-07-02T11:38:38.920" v="9" actId="113"/>
          <ac:spMkLst>
            <pc:docMk/>
            <pc:sldMk cId="2500993533" sldId="445"/>
            <ac:spMk id="4" creationId="{B01B8FE8-122A-0F17-6041-9403D60072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2F2B7-98A5-CF41-BE5D-26770791E9DD}" type="datetimeFigureOut">
              <a:rPr lang="en-US" smtClean="0"/>
              <a:t>7/2/23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2FA89-30E0-B64E-A637-6CC6B90EEFE7}" type="slidenum">
              <a:rPr lang="en-US" smtClean="0"/>
              <a:t>‹#›</a:t>
            </a:fld>
            <a:endParaRPr lang="en-US"/>
          </a:p>
        </p:txBody>
      </p:sp>
    </p:spTree>
    <p:extLst>
      <p:ext uri="{BB962C8B-B14F-4D97-AF65-F5344CB8AC3E}">
        <p14:creationId xmlns:p14="http://schemas.microsoft.com/office/powerpoint/2010/main" val="68345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1</a:t>
            </a:fld>
            <a:endParaRPr lang="en-US" dirty="0"/>
          </a:p>
        </p:txBody>
      </p:sp>
    </p:spTree>
    <p:extLst>
      <p:ext uri="{BB962C8B-B14F-4D97-AF65-F5344CB8AC3E}">
        <p14:creationId xmlns:p14="http://schemas.microsoft.com/office/powerpoint/2010/main" val="69429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E914-2D55-811F-BCA5-E534D3543A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8D43E9-F9C1-8F50-2E7F-94A025675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064C19-1633-A223-D036-A5F2FDFB3043}"/>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5" name="Footer Placeholder 4">
            <a:extLst>
              <a:ext uri="{FF2B5EF4-FFF2-40B4-BE49-F238E27FC236}">
                <a16:creationId xmlns:a16="http://schemas.microsoft.com/office/drawing/2014/main" id="{77CB12A5-C24C-FA63-CD4F-79EB8E2A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CE880-F46E-E2F0-F676-E5B236B1B8DB}"/>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378559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9AF8-A93E-C2BB-D676-4F399C5BA6F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CC8EAD-DD04-2893-AD08-8E376643B5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341BA6-4765-2250-7877-556872DC71FD}"/>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5" name="Footer Placeholder 4">
            <a:extLst>
              <a:ext uri="{FF2B5EF4-FFF2-40B4-BE49-F238E27FC236}">
                <a16:creationId xmlns:a16="http://schemas.microsoft.com/office/drawing/2014/main" id="{A7C208BF-8576-8BA5-7448-E1AB8B3FB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5599B-4087-7D39-0EC2-A44EB300DD1D}"/>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417337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3B779-4000-15E6-8778-1119C65506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19F45F-AA0F-3417-7B84-0C2528C760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E5D2C5-F4E5-3302-0488-2C996E3D16F9}"/>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5" name="Footer Placeholder 4">
            <a:extLst>
              <a:ext uri="{FF2B5EF4-FFF2-40B4-BE49-F238E27FC236}">
                <a16:creationId xmlns:a16="http://schemas.microsoft.com/office/drawing/2014/main" id="{C210E769-B822-608A-648C-2C125D39A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DB080-D695-7303-362B-4FB3E35F1FA1}"/>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262210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830F-137D-4D51-D0D2-38D0197E80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F51702-6B03-45C1-BB6B-4CB074339F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84BDA7-C078-90A6-7B81-928AA3BF7105}"/>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5" name="Footer Placeholder 4">
            <a:extLst>
              <a:ext uri="{FF2B5EF4-FFF2-40B4-BE49-F238E27FC236}">
                <a16:creationId xmlns:a16="http://schemas.microsoft.com/office/drawing/2014/main" id="{520277D0-E128-DDE1-F877-89AD2889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C40A7-0F6B-AF50-CE6C-31540631F259}"/>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191116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61EC-E3A6-4E48-EED8-6B2F817ECF0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0A9031-BEC0-0B43-F7C3-5E587E410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5ADED7-726E-5A79-9CAE-FA9D2358372D}"/>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5" name="Footer Placeholder 4">
            <a:extLst>
              <a:ext uri="{FF2B5EF4-FFF2-40B4-BE49-F238E27FC236}">
                <a16:creationId xmlns:a16="http://schemas.microsoft.com/office/drawing/2014/main" id="{3C8B2F5F-2BB1-472C-E739-E98F80892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7D2BF-5953-2C4E-EBF3-8ED9BCB8DD95}"/>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9570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C6EE-30FA-40EF-70E8-AB2963DD5ED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279935-CF7D-F6B8-B801-5A31A74C8D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CB348A-9C50-9787-2D59-58008075FF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ED44087-05A5-ED43-01F7-2652E1798ED8}"/>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6" name="Footer Placeholder 5">
            <a:extLst>
              <a:ext uri="{FF2B5EF4-FFF2-40B4-BE49-F238E27FC236}">
                <a16:creationId xmlns:a16="http://schemas.microsoft.com/office/drawing/2014/main" id="{7D426183-7281-2E0F-C94B-6C3A2180B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9A5BF-581E-D245-9DED-C02B0F1FD4B5}"/>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151816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7D34-780B-0734-7BE9-4F73E46B5E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2D8296-2E8B-5740-1484-D0BF2A9F55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95CB3E-31F4-8C95-547F-8855861D1B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E76BB64-EDE9-8D45-95AC-ED4003BF1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4C30EC-40AA-B059-1D35-FF625F039F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3B5E8B8-E1D0-21ED-B0B2-98D25EC67B93}"/>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8" name="Footer Placeholder 7">
            <a:extLst>
              <a:ext uri="{FF2B5EF4-FFF2-40B4-BE49-F238E27FC236}">
                <a16:creationId xmlns:a16="http://schemas.microsoft.com/office/drawing/2014/main" id="{9644DE28-8D2F-DF1C-BEDE-16A549C203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4991F-B0A0-AC4A-44F1-C1B25DAB1F8A}"/>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272633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7D74-F6D4-B44E-C132-82AD813CD5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5A2CA2B-7524-A68A-7C31-200A7752775D}"/>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4" name="Footer Placeholder 3">
            <a:extLst>
              <a:ext uri="{FF2B5EF4-FFF2-40B4-BE49-F238E27FC236}">
                <a16:creationId xmlns:a16="http://schemas.microsoft.com/office/drawing/2014/main" id="{9F935BC4-52B3-D6FE-86AA-0C65E4F29C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728B7F-C01D-6858-70C8-34984F90C166}"/>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238668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CE242-9BD5-4D01-2993-423C87E604F6}"/>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3" name="Footer Placeholder 2">
            <a:extLst>
              <a:ext uri="{FF2B5EF4-FFF2-40B4-BE49-F238E27FC236}">
                <a16:creationId xmlns:a16="http://schemas.microsoft.com/office/drawing/2014/main" id="{155808A5-55ED-4383-E6AD-2A61BD3C6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1E0D8-16E8-D60A-C95B-0D0CFBB614C1}"/>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148328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214F-AF75-6CAA-7370-371B463974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BD3A98-0618-5515-369E-1A9FF9225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59B05EE-A925-DF82-49A2-4EAEEE50B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83E8B2-9A6B-73E3-3A96-1EAE32BCC7B6}"/>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6" name="Footer Placeholder 5">
            <a:extLst>
              <a:ext uri="{FF2B5EF4-FFF2-40B4-BE49-F238E27FC236}">
                <a16:creationId xmlns:a16="http://schemas.microsoft.com/office/drawing/2014/main" id="{F2581C09-C194-2807-E130-E46D2873F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D0F04-E5D6-6E81-40C2-5A2D8A5D2E9E}"/>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285513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2ABB-DEDD-5F0F-58FE-1FC36010C7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25CEB2-9A64-6D7D-12CF-E0186DFB0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D52403-2757-E8B6-A8F1-697F6BFCC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891047-C8EE-CB0B-A5B8-1C096917374E}"/>
              </a:ext>
            </a:extLst>
          </p:cNvPr>
          <p:cNvSpPr>
            <a:spLocks noGrp="1"/>
          </p:cNvSpPr>
          <p:nvPr>
            <p:ph type="dt" sz="half" idx="10"/>
          </p:nvPr>
        </p:nvSpPr>
        <p:spPr/>
        <p:txBody>
          <a:bodyPr/>
          <a:lstStyle/>
          <a:p>
            <a:fld id="{C706C094-C6D7-3848-978C-EA5AD461D9DD}" type="datetimeFigureOut">
              <a:rPr lang="en-US" smtClean="0"/>
              <a:t>7/2/23</a:t>
            </a:fld>
            <a:endParaRPr lang="en-US"/>
          </a:p>
        </p:txBody>
      </p:sp>
      <p:sp>
        <p:nvSpPr>
          <p:cNvPr id="6" name="Footer Placeholder 5">
            <a:extLst>
              <a:ext uri="{FF2B5EF4-FFF2-40B4-BE49-F238E27FC236}">
                <a16:creationId xmlns:a16="http://schemas.microsoft.com/office/drawing/2014/main" id="{F4C2A798-6DA9-4F68-6CAA-E7239D47C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DC34D-9C25-D661-AB18-8255F4F20D14}"/>
              </a:ext>
            </a:extLst>
          </p:cNvPr>
          <p:cNvSpPr>
            <a:spLocks noGrp="1"/>
          </p:cNvSpPr>
          <p:nvPr>
            <p:ph type="sldNum" sz="quarter" idx="12"/>
          </p:nvPr>
        </p:nvSpPr>
        <p:spPr/>
        <p:txBody>
          <a:bodyPr/>
          <a:lstStyle/>
          <a:p>
            <a:fld id="{D0D70FF8-AF8E-3C49-9A26-EEBAE2D7B5F9}" type="slidenum">
              <a:rPr lang="en-US" smtClean="0"/>
              <a:t>‹#›</a:t>
            </a:fld>
            <a:endParaRPr lang="en-US"/>
          </a:p>
        </p:txBody>
      </p:sp>
    </p:spTree>
    <p:extLst>
      <p:ext uri="{BB962C8B-B14F-4D97-AF65-F5344CB8AC3E}">
        <p14:creationId xmlns:p14="http://schemas.microsoft.com/office/powerpoint/2010/main" val="90957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C0EA8-CAE1-6C10-6411-D64B9BFBA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DF9DA5A-A242-7E53-82C0-DDC9206D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1C3E02-B4B3-C8B1-E98B-68289CF48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6C094-C6D7-3848-978C-EA5AD461D9DD}" type="datetimeFigureOut">
              <a:rPr lang="en-US" smtClean="0"/>
              <a:t>7/2/23</a:t>
            </a:fld>
            <a:endParaRPr lang="en-US"/>
          </a:p>
        </p:txBody>
      </p:sp>
      <p:sp>
        <p:nvSpPr>
          <p:cNvPr id="5" name="Footer Placeholder 4">
            <a:extLst>
              <a:ext uri="{FF2B5EF4-FFF2-40B4-BE49-F238E27FC236}">
                <a16:creationId xmlns:a16="http://schemas.microsoft.com/office/drawing/2014/main" id="{F0FCAD5E-1D25-5E9D-EEA9-F9D961C14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8C93E-4EA5-6A3A-6E61-DFF0ACF9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70FF8-AF8E-3C49-9A26-EEBAE2D7B5F9}" type="slidenum">
              <a:rPr lang="en-US" smtClean="0"/>
              <a:t>‹#›</a:t>
            </a:fld>
            <a:endParaRPr lang="en-US"/>
          </a:p>
        </p:txBody>
      </p:sp>
    </p:spTree>
    <p:extLst>
      <p:ext uri="{BB962C8B-B14F-4D97-AF65-F5344CB8AC3E}">
        <p14:creationId xmlns:p14="http://schemas.microsoft.com/office/powerpoint/2010/main" val="211367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4294967295"/>
          </p:nvPr>
        </p:nvSpPr>
        <p:spPr>
          <a:xfrm>
            <a:off x="1905000" y="1299210"/>
            <a:ext cx="5486400" cy="4572000"/>
          </a:xfrm>
        </p:spPr>
        <p:txBody>
          <a:bodyPr>
            <a:noAutofit/>
          </a:bodyPr>
          <a:lstStyle/>
          <a:p>
            <a:pPr marL="57150" indent="0">
              <a:buNone/>
            </a:pPr>
            <a:r>
              <a:rPr lang="en-US" sz="1800" dirty="0"/>
              <a:t>You work for Airline X as GM Sales. For any flight, let’s assume for simplicity that there are always 100 seats. When selling flight tickets, you could always sell exactly 100 tickets. However, you know that in most flights, some people will not show up, so you could maximize sales by reselling that ticket. </a:t>
            </a:r>
          </a:p>
          <a:p>
            <a:endParaRPr lang="en-US" sz="1800" dirty="0"/>
          </a:p>
          <a:p>
            <a:pPr marL="0" indent="0">
              <a:buNone/>
            </a:pPr>
            <a:r>
              <a:rPr lang="en-US" sz="1800" dirty="0"/>
              <a:t>How do you decide how many tickets you should oversell for each flight?</a:t>
            </a:r>
          </a:p>
          <a:p>
            <a:pPr marL="0" indent="0">
              <a:buNone/>
            </a:pPr>
            <a:endParaRPr lang="en-US" sz="1600" dirty="0">
              <a:solidFill>
                <a:srgbClr val="C00000"/>
              </a:solidFill>
            </a:endParaRPr>
          </a:p>
          <a:p>
            <a:pPr marL="0" indent="0">
              <a:buNone/>
            </a:pPr>
            <a:r>
              <a:rPr lang="en-US" sz="1600" dirty="0">
                <a:solidFill>
                  <a:srgbClr val="C00000"/>
                </a:solidFill>
              </a:rPr>
              <a:t>Remember, if you oversell by more than the number of people who don’t show,  you will lose money in terms of putting those people on other flights plus some compensation</a:t>
            </a:r>
          </a:p>
        </p:txBody>
      </p:sp>
      <p:pic>
        <p:nvPicPr>
          <p:cNvPr id="306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314450"/>
            <a:ext cx="30861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10969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1752600" y="1582342"/>
            <a:ext cx="853440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Binomial Distribution arises whenever a finite number of trials are conducted as a part of an experiment and the trials are generated by a Bernoulli Process.</a:t>
            </a:r>
          </a:p>
          <a:p>
            <a:r>
              <a:rPr lang="en-US" dirty="0">
                <a:latin typeface="Times New Roman" panose="02020603050405020304" pitchFamily="18" charset="0"/>
                <a:cs typeface="Times New Roman" panose="02020603050405020304" pitchFamily="18" charset="0"/>
              </a:rPr>
              <a:t>Bernoulli Process: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Each trial can have only two outcomes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Each outcomes’ probability of occurrence remains constant from one trial to another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trials are independent, outcomes of one trial do not affect the outcomes of the other trial.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2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10969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2133600" y="1524000"/>
            <a:ext cx="7924800" cy="3539430"/>
          </a:xfrm>
          <a:prstGeom prst="rect">
            <a:avLst/>
          </a:prstGeom>
        </p:spPr>
        <p:txBody>
          <a:bodyPr wrap="square">
            <a:spAutoFit/>
          </a:bodyPr>
          <a:lstStyle/>
          <a:p>
            <a:r>
              <a:rPr lang="en-IN" sz="3200" dirty="0"/>
              <a:t>Nine percent of undergraduate students carry credit card balances greater than $7000 (</a:t>
            </a:r>
            <a:r>
              <a:rPr lang="en-IN" sz="3200" i="1" dirty="0"/>
              <a:t>Reader’s Digest, July 2002). Suppose 10 undergraduate students are selected randomly to </a:t>
            </a:r>
            <a:r>
              <a:rPr lang="en-IN" sz="3200" dirty="0"/>
              <a:t>be interviewed about credit card usage.</a:t>
            </a:r>
          </a:p>
          <a:p>
            <a:pPr>
              <a:buNone/>
            </a:pPr>
            <a:r>
              <a:rPr lang="en-IN" sz="3200" dirty="0"/>
              <a:t>a. Is the selection of 10 students a binomial experiment? Explain.</a:t>
            </a:r>
          </a:p>
        </p:txBody>
      </p:sp>
    </p:spTree>
    <p:extLst>
      <p:ext uri="{BB962C8B-B14F-4D97-AF65-F5344CB8AC3E}">
        <p14:creationId xmlns:p14="http://schemas.microsoft.com/office/powerpoint/2010/main" val="294291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9"/>
            <a:ext cx="8229600" cy="11731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2438400" y="1447801"/>
            <a:ext cx="7391400" cy="3539430"/>
          </a:xfrm>
          <a:prstGeom prst="rect">
            <a:avLst/>
          </a:prstGeom>
        </p:spPr>
        <p:txBody>
          <a:bodyPr wrap="square">
            <a:spAutoFit/>
          </a:bodyPr>
          <a:lstStyle/>
          <a:p>
            <a:r>
              <a:rPr lang="en-IN" sz="2800" dirty="0"/>
              <a:t>Fifty percent of Americans believed the country was in a recession, even though technically the economy had not shown two straight quarters of negative growth (</a:t>
            </a:r>
            <a:r>
              <a:rPr lang="en-IN" sz="2800" i="1" dirty="0"/>
              <a:t>BusinessWeek, </a:t>
            </a:r>
            <a:r>
              <a:rPr lang="en-IN" sz="2800" dirty="0"/>
              <a:t>July 30, 2001). Suppose 50 Americans are chosen randomly and asked about their opinions on recession. Would this experiment be an example of a binomial process?</a:t>
            </a:r>
          </a:p>
        </p:txBody>
      </p:sp>
    </p:spTree>
    <p:extLst>
      <p:ext uri="{BB962C8B-B14F-4D97-AF65-F5344CB8AC3E}">
        <p14:creationId xmlns:p14="http://schemas.microsoft.com/office/powerpoint/2010/main" val="130241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11731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1981200" y="1600201"/>
            <a:ext cx="7696200" cy="2062103"/>
          </a:xfrm>
          <a:prstGeom prst="rect">
            <a:avLst/>
          </a:prstGeom>
        </p:spPr>
        <p:txBody>
          <a:bodyPr wrap="square">
            <a:spAutoFit/>
          </a:bodyPr>
          <a:lstStyle/>
          <a:p>
            <a:r>
              <a:rPr lang="en-IN" sz="3200" dirty="0"/>
              <a:t>Three of the 10 airplane tires at a hangar are faulty. </a:t>
            </a:r>
            <a:r>
              <a:rPr lang="en-IN" sz="3200"/>
              <a:t>3 </a:t>
            </a:r>
            <a:r>
              <a:rPr lang="en-IN" sz="3200" dirty="0"/>
              <a:t>tires are selected at random for a plane; let </a:t>
            </a:r>
            <a:r>
              <a:rPr lang="en-IN" sz="3200" i="1" dirty="0"/>
              <a:t>F be the number of faulty tires found. Is F a binomial random </a:t>
            </a:r>
            <a:r>
              <a:rPr lang="en-IN" sz="3200" dirty="0"/>
              <a:t>variable?</a:t>
            </a:r>
          </a:p>
        </p:txBody>
      </p:sp>
    </p:spTree>
    <p:extLst>
      <p:ext uri="{BB962C8B-B14F-4D97-AF65-F5344CB8AC3E}">
        <p14:creationId xmlns:p14="http://schemas.microsoft.com/office/powerpoint/2010/main" val="39578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1B8FE8-122A-0F17-6041-9403D6007246}"/>
              </a:ext>
            </a:extLst>
          </p:cNvPr>
          <p:cNvSpPr txBox="1"/>
          <p:nvPr/>
        </p:nvSpPr>
        <p:spPr>
          <a:xfrm>
            <a:off x="1850425" y="1110728"/>
            <a:ext cx="6098058" cy="2585323"/>
          </a:xfrm>
          <a:prstGeom prst="rect">
            <a:avLst/>
          </a:prstGeom>
          <a:noFill/>
        </p:spPr>
        <p:txBody>
          <a:bodyPr wrap="square">
            <a:spAutoFit/>
          </a:bodyPr>
          <a:lstStyle/>
          <a:p>
            <a:r>
              <a:rPr lang="en-IN" dirty="0"/>
              <a:t> 1. A call </a:t>
            </a:r>
            <a:r>
              <a:rPr lang="en-IN" dirty="0" err="1"/>
              <a:t>center</a:t>
            </a:r>
            <a:r>
              <a:rPr lang="en-IN" dirty="0"/>
              <a:t> receives 20 call per hour on an average. Should the </a:t>
            </a:r>
            <a:r>
              <a:rPr lang="en-IN" dirty="0" err="1"/>
              <a:t>center</a:t>
            </a:r>
            <a:r>
              <a:rPr lang="en-IN" dirty="0"/>
              <a:t> be employing more people if they expect more than 25 calls in an hour, when the </a:t>
            </a:r>
            <a:r>
              <a:rPr lang="en-IN" dirty="0" err="1"/>
              <a:t>center</a:t>
            </a:r>
            <a:r>
              <a:rPr lang="en-IN" dirty="0"/>
              <a:t> cannot take more than </a:t>
            </a:r>
            <a:r>
              <a:rPr lang="en-IN" b="1" dirty="0"/>
              <a:t>8 percent of the risk?</a:t>
            </a:r>
          </a:p>
          <a:p>
            <a:endParaRPr lang="en-IN" dirty="0"/>
          </a:p>
          <a:p>
            <a:r>
              <a:rPr lang="en-IN" dirty="0"/>
              <a:t>2. Cars arrive at a toll with mean </a:t>
            </a:r>
            <a:r>
              <a:rPr lang="en-IN" b="1" dirty="0"/>
              <a:t>80 cars per hour</a:t>
            </a:r>
            <a:r>
              <a:rPr lang="en-IN" dirty="0"/>
              <a:t>. If the attendant makes a </a:t>
            </a:r>
            <a:r>
              <a:rPr lang="en-IN" b="1" dirty="0"/>
              <a:t>3-minute phone c</a:t>
            </a:r>
            <a:r>
              <a:rPr lang="en-IN" dirty="0"/>
              <a:t>all, what is the probability that </a:t>
            </a:r>
            <a:r>
              <a:rPr lang="en-IN" b="1" dirty="0"/>
              <a:t>at least 3 cars arrive during the cal</a:t>
            </a:r>
            <a:r>
              <a:rPr lang="en-IN" dirty="0"/>
              <a:t>l? (‘Number of Cars’ is a discreet variable)</a:t>
            </a:r>
          </a:p>
        </p:txBody>
      </p:sp>
    </p:spTree>
    <p:extLst>
      <p:ext uri="{BB962C8B-B14F-4D97-AF65-F5344CB8AC3E}">
        <p14:creationId xmlns:p14="http://schemas.microsoft.com/office/powerpoint/2010/main" val="2500993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441</Words>
  <Application>Microsoft Macintosh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Case Study</vt:lpstr>
      <vt:lpstr>Probability Distribution: Binomial Distribution</vt:lpstr>
      <vt:lpstr>Probability Distribution: Binomial Distribution</vt:lpstr>
      <vt:lpstr>Probability Distribution: Binomial Distribution</vt:lpstr>
      <vt:lpstr>Probability Distribution: Binomial Distribution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Gunnvant Saini</dc:creator>
  <cp:lastModifiedBy>Gunnvant Saini</cp:lastModifiedBy>
  <cp:revision>1</cp:revision>
  <dcterms:created xsi:type="dcterms:W3CDTF">2023-07-01T07:25:24Z</dcterms:created>
  <dcterms:modified xsi:type="dcterms:W3CDTF">2023-07-02T11:38:48Z</dcterms:modified>
</cp:coreProperties>
</file>