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300" r:id="rId10"/>
    <p:sldId id="301" r:id="rId11"/>
    <p:sldId id="302" r:id="rId12"/>
    <p:sldId id="281" r:id="rId13"/>
    <p:sldId id="295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127F-CB67-856B-6E74-8D01A214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76581-2FFE-A8F5-CB55-BCDB74BF4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AFD3-3733-513B-7412-54C83148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DC5B-A574-613B-F4BE-DF846FF3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5B5A-CB6D-9AE1-ACC2-7C8A691E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B9D5-BFDA-AFF2-CB0F-585DFFC3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0DF9-EED0-F3C1-7027-829D6F0C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ED14-CE01-3E91-D631-FF0EE232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30D8-02E5-9743-FBAB-D3439FFC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4D89-C351-8AFA-F0BD-3A39CAD9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2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A1DED-74F8-07F7-361E-68D8120BF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2B921-FFA6-24A0-B724-0E975C1C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B465-15AC-7D74-2138-827EA53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0DA0-576B-1F63-3F3A-D209F764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878E-6133-E4DF-D44F-1394D4A6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4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4AEC-399B-0FE0-76CF-A255B917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7C0F-B536-0A3A-D6BE-4C286CB7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928E-167D-4068-D86F-B33F7A56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C278-84FB-CF53-BE2B-E33094B8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BA68-03C3-C209-0869-3C39FC22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8FA-1692-5F91-9762-BE6FFE19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488F5-D4FA-1342-37A7-51C0B164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3A9-6834-896A-24A6-5D63F556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78B6-DD39-CB14-3FD5-5447B968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63F1-E492-FFBE-150F-5F92EE30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6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3BA1-6501-AB68-F6EA-4B1A49E7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8796-84BD-8ADB-D47C-31D0652DB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AE9DC-7224-D733-75C4-7173ADAFC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CF68-0C0D-8061-1B54-BB261B57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188E-7363-E8FF-077B-D858A401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3A9F-82E8-1FA5-7A27-0439D69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5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9A07-09D3-E93B-B6C1-1384EBE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F795-5404-64D6-6C8F-4907FCE0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3D53-4FE6-98EA-96F5-4B0B293C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635D5-0FBF-69A3-117E-15ADD92BE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48386-AAA1-F235-9CF5-9EC702819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967C-21EB-7C1E-F81D-B57C80FC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40E1C-50B4-C831-38E0-74EB41A8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300F2-24E3-EFD4-3897-8D37958B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C870-9AAC-5EE2-6DD9-A1AF1619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6C441-7DF8-FD17-3102-0D2CA292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2631-1314-5776-BDF4-5630425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B944E-9101-6A25-B7CF-1B925E21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7FA9F-9D24-6BDC-CC89-FB6EB88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D859B-7B87-6E79-E528-0DEBCFB2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517A-CD72-DF1E-55A8-FD9E50DC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4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32D1-C80D-854B-2B73-F5737453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1F7D-E830-3B6D-ECAD-AFB63983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DD1D7-9A50-4CD4-51AA-66443B3F3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875A1-7FC8-B571-735A-33BCB502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55E68-8A83-DEC6-DCDE-673035DD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A8194-10DD-0C90-E6B0-1BEAB9E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0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B7E9-9B0C-F176-ABB8-CDDFF759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D550A-D2E1-95FB-AA15-E8CDC8A0B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0198-3A36-5BE7-8F46-960BBCEB9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F3C54-EC40-65A8-9CDD-1355DACC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F0353-4AB5-D01F-2206-708CEE4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3B10-3F67-4A01-9A75-16E28889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1E622-F6AF-6E52-904E-EDA2E195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B276-DA5D-5FFE-A935-4DA253AC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AB4E-081C-AE56-6147-2C9701F04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BE983-BD2A-46EB-AD2F-068F90C40FC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DDBF-8122-9B8F-CD2A-F4E6B1932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2E0F-7F58-9140-E996-B0B24BE4A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4147-5F0F-4616-A8A4-2333440FD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16D6-B107-498A-8BBE-37CDC366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Classifier, purity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6CFB-5EBA-46B4-B960-3018E7D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 we decide which variable to split on?</a:t>
            </a:r>
          </a:p>
          <a:p>
            <a:r>
              <a:rPr lang="en-IN" dirty="0"/>
              <a:t>Can we quantify this into a metric?</a:t>
            </a:r>
          </a:p>
          <a:p>
            <a:r>
              <a:rPr lang="en-IN" dirty="0"/>
              <a:t>Purity Metrics</a:t>
            </a:r>
          </a:p>
        </p:txBody>
      </p:sp>
    </p:spTree>
    <p:extLst>
      <p:ext uri="{BB962C8B-B14F-4D97-AF65-F5344CB8AC3E}">
        <p14:creationId xmlns:p14="http://schemas.microsoft.com/office/powerpoint/2010/main" val="341185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3EBDF6-B790-4FD6-AFD7-E4932181B818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A1CF7-2094-4082-9C8A-E779E3409CAC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D833EF-4BF8-4391-8741-3B68B145F027}"/>
              </a:ext>
            </a:extLst>
          </p:cNvPr>
          <p:cNvCxnSpPr/>
          <p:nvPr/>
        </p:nvCxnSpPr>
        <p:spPr>
          <a:xfrm>
            <a:off x="4682007" y="1501764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EA92E1-8E35-4D89-B63B-10A670B08D86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58491-6287-45C1-9F25-3CADFA9CC63D}"/>
              </a:ext>
            </a:extLst>
          </p:cNvPr>
          <p:cNvSpPr txBox="1"/>
          <p:nvPr/>
        </p:nvSpPr>
        <p:spPr>
          <a:xfrm>
            <a:off x="2792157" y="2262073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23F44-CC7D-4327-99F1-40F88AA3374B}"/>
              </a:ext>
            </a:extLst>
          </p:cNvPr>
          <p:cNvSpPr txBox="1"/>
          <p:nvPr/>
        </p:nvSpPr>
        <p:spPr>
          <a:xfrm>
            <a:off x="5538465" y="2250085"/>
            <a:ext cx="12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3A5EC-4B09-44C8-804D-91AD3086B55F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solidFill>
            <a:schemeClr val="bg1"/>
          </a:solidFill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57595-FEFE-475D-969D-913CE396CF4D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5E703-5AC9-4DE5-8576-3C0534FD9EB6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005D9-A2B6-42BA-BA51-638CE24F19B5}"/>
              </a:ext>
            </a:extLst>
          </p:cNvPr>
          <p:cNvSpPr/>
          <p:nvPr/>
        </p:nvSpPr>
        <p:spPr>
          <a:xfrm>
            <a:off x="3381027" y="5323019"/>
            <a:ext cx="2392843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8B9C9-4217-43F8-AD1C-F4B9DBFABE9C}"/>
              </a:ext>
            </a:extLst>
          </p:cNvPr>
          <p:cNvSpPr txBox="1"/>
          <p:nvPr/>
        </p:nvSpPr>
        <p:spPr>
          <a:xfrm>
            <a:off x="1724660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Married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0053A-02F3-4E02-869A-5575D05BA640}"/>
              </a:ext>
            </a:extLst>
          </p:cNvPr>
          <p:cNvSpPr txBox="1"/>
          <p:nvPr/>
        </p:nvSpPr>
        <p:spPr>
          <a:xfrm>
            <a:off x="3995935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Single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6D5675-A5DD-471C-B23B-78C3A53D5107}"/>
              </a:ext>
            </a:extLst>
          </p:cNvPr>
          <p:cNvSpPr/>
          <p:nvPr/>
        </p:nvSpPr>
        <p:spPr>
          <a:xfrm>
            <a:off x="683568" y="5323019"/>
            <a:ext cx="2521520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4DBA6-C077-4046-86DE-87344BB4F000}"/>
              </a:ext>
            </a:extLst>
          </p:cNvPr>
          <p:cNvSpPr txBox="1"/>
          <p:nvPr/>
        </p:nvSpPr>
        <p:spPr>
          <a:xfrm>
            <a:off x="7460974" y="675861"/>
            <a:ext cx="441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person is 20 years old, what will the model predict?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7E271-E183-BD56-50FB-4C509FAA93FD}"/>
              </a:ext>
            </a:extLst>
          </p:cNvPr>
          <p:cNvSpPr txBox="1"/>
          <p:nvPr/>
        </p:nvSpPr>
        <p:spPr>
          <a:xfrm>
            <a:off x="7460974" y="306529"/>
            <a:ext cx="23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 Video Question:</a:t>
            </a:r>
          </a:p>
        </p:txBody>
      </p:sp>
    </p:spTree>
    <p:extLst>
      <p:ext uri="{BB962C8B-B14F-4D97-AF65-F5344CB8AC3E}">
        <p14:creationId xmlns:p14="http://schemas.microsoft.com/office/powerpoint/2010/main" val="10673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3EBDF6-B790-4FD6-AFD7-E4932181B818}"/>
              </a:ext>
            </a:extLst>
          </p:cNvPr>
          <p:cNvCxnSpPr/>
          <p:nvPr/>
        </p:nvCxnSpPr>
        <p:spPr>
          <a:xfrm>
            <a:off x="3329371" y="4011903"/>
            <a:ext cx="810581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A1CF7-2094-4082-9C8A-E779E3409CAC}"/>
              </a:ext>
            </a:extLst>
          </p:cNvPr>
          <p:cNvCxnSpPr/>
          <p:nvPr/>
        </p:nvCxnSpPr>
        <p:spPr>
          <a:xfrm flipH="1">
            <a:off x="3915135" y="1594528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D833EF-4BF8-4391-8741-3B68B145F027}"/>
              </a:ext>
            </a:extLst>
          </p:cNvPr>
          <p:cNvCxnSpPr/>
          <p:nvPr/>
        </p:nvCxnSpPr>
        <p:spPr>
          <a:xfrm>
            <a:off x="4682007" y="1501764"/>
            <a:ext cx="93610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2EA92E1-8E35-4D89-B63B-10A670B08D86}"/>
              </a:ext>
            </a:extLst>
          </p:cNvPr>
          <p:cNvSpPr/>
          <p:nvPr/>
        </p:nvSpPr>
        <p:spPr>
          <a:xfrm>
            <a:off x="3349422" y="47667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58491-6287-45C1-9F25-3CADFA9CC63D}"/>
              </a:ext>
            </a:extLst>
          </p:cNvPr>
          <p:cNvSpPr txBox="1"/>
          <p:nvPr/>
        </p:nvSpPr>
        <p:spPr>
          <a:xfrm>
            <a:off x="2792157" y="2262073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23F44-CC7D-4327-99F1-40F88AA3374B}"/>
              </a:ext>
            </a:extLst>
          </p:cNvPr>
          <p:cNvSpPr txBox="1"/>
          <p:nvPr/>
        </p:nvSpPr>
        <p:spPr>
          <a:xfrm>
            <a:off x="5538465" y="2250085"/>
            <a:ext cx="126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3A5EC-4B09-44C8-804D-91AD3086B55F}"/>
              </a:ext>
            </a:extLst>
          </p:cNvPr>
          <p:cNvSpPr/>
          <p:nvPr/>
        </p:nvSpPr>
        <p:spPr>
          <a:xfrm>
            <a:off x="2179156" y="2929619"/>
            <a:ext cx="2392843" cy="1058309"/>
          </a:xfrm>
          <a:prstGeom prst="rect">
            <a:avLst/>
          </a:prstGeom>
          <a:solidFill>
            <a:schemeClr val="bg1"/>
          </a:solidFill>
          <a:ln w="38100">
            <a:solidFill>
              <a:srgbClr val="05A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57595-FEFE-475D-969D-913CE396CF4D}"/>
              </a:ext>
            </a:extLst>
          </p:cNvPr>
          <p:cNvSpPr/>
          <p:nvPr/>
        </p:nvSpPr>
        <p:spPr>
          <a:xfrm>
            <a:off x="4788023" y="2929619"/>
            <a:ext cx="2388268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5E703-5AC9-4DE5-8576-3C0534FD9EB6}"/>
              </a:ext>
            </a:extLst>
          </p:cNvPr>
          <p:cNvCxnSpPr/>
          <p:nvPr/>
        </p:nvCxnSpPr>
        <p:spPr>
          <a:xfrm flipH="1">
            <a:off x="2456483" y="4011903"/>
            <a:ext cx="863317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005D9-A2B6-42BA-BA51-638CE24F19B5}"/>
              </a:ext>
            </a:extLst>
          </p:cNvPr>
          <p:cNvSpPr/>
          <p:nvPr/>
        </p:nvSpPr>
        <p:spPr>
          <a:xfrm>
            <a:off x="3381027" y="5323019"/>
            <a:ext cx="2392843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2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8B9C9-4217-43F8-AD1C-F4B9DBFABE9C}"/>
              </a:ext>
            </a:extLst>
          </p:cNvPr>
          <p:cNvSpPr txBox="1"/>
          <p:nvPr/>
        </p:nvSpPr>
        <p:spPr>
          <a:xfrm>
            <a:off x="1724660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Married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70053A-02F3-4E02-869A-5575D05BA640}"/>
              </a:ext>
            </a:extLst>
          </p:cNvPr>
          <p:cNvSpPr txBox="1"/>
          <p:nvPr/>
        </p:nvSpPr>
        <p:spPr>
          <a:xfrm>
            <a:off x="3995935" y="4547317"/>
            <a:ext cx="111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E7F18"/>
                </a:solidFill>
                <a:latin typeface="Fontin Sans Bold"/>
              </a:rPr>
              <a:t>Single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6D5675-A5DD-471C-B23B-78C3A53D5107}"/>
              </a:ext>
            </a:extLst>
          </p:cNvPr>
          <p:cNvSpPr/>
          <p:nvPr/>
        </p:nvSpPr>
        <p:spPr>
          <a:xfrm>
            <a:off x="683568" y="5323019"/>
            <a:ext cx="2521520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4DBA6-C077-4046-86DE-87344BB4F000}"/>
              </a:ext>
            </a:extLst>
          </p:cNvPr>
          <p:cNvSpPr txBox="1"/>
          <p:nvPr/>
        </p:nvSpPr>
        <p:spPr>
          <a:xfrm>
            <a:off x="7460974" y="675861"/>
            <a:ext cx="441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person is 20 years old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6ACDA-CD3A-4D1E-ABC0-92EB49F1B556}"/>
              </a:ext>
            </a:extLst>
          </p:cNvPr>
          <p:cNvSpPr txBox="1"/>
          <p:nvPr/>
        </p:nvSpPr>
        <p:spPr>
          <a:xfrm>
            <a:off x="7176291" y="1225196"/>
            <a:ext cx="469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Prediction</a:t>
            </a:r>
            <a:r>
              <a:rPr lang="en-GB" dirty="0"/>
              <a:t> is 25% chance he will be profitable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08CC-7821-4B10-8C35-23E5B810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Classifier,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D7EA-89CB-4FEB-8FBF-1CE7DF8A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11"/>
            <a:ext cx="10515600" cy="4351338"/>
          </a:xfrm>
        </p:spPr>
        <p:txBody>
          <a:bodyPr/>
          <a:lstStyle/>
          <a:p>
            <a:r>
              <a:rPr lang="en-IN" dirty="0"/>
              <a:t>A decision tree classifier can output probabilities</a:t>
            </a:r>
          </a:p>
          <a:p>
            <a:r>
              <a:rPr lang="en-IN" dirty="0"/>
              <a:t>Hence one can use, confusion matrices, ROC curves and AUC</a:t>
            </a:r>
          </a:p>
          <a:p>
            <a:r>
              <a:rPr lang="en-IN" dirty="0"/>
              <a:t>For multiclass problems, usually people use accuracy as a performance measure.</a:t>
            </a:r>
          </a:p>
        </p:txBody>
      </p:sp>
    </p:spTree>
    <p:extLst>
      <p:ext uri="{BB962C8B-B14F-4D97-AF65-F5344CB8AC3E}">
        <p14:creationId xmlns:p14="http://schemas.microsoft.com/office/powerpoint/2010/main" val="89932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DE1C-CDE1-4982-95F7-CE680734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Classifier, hyperparameters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E0E0-4B72-49DD-8675-B00FDCB9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the parameters of a decision tree model?</a:t>
            </a:r>
          </a:p>
          <a:p>
            <a:r>
              <a:rPr lang="en-IN" dirty="0"/>
              <a:t>What inputs a user has to specify while building a tree model?</a:t>
            </a:r>
          </a:p>
          <a:p>
            <a:r>
              <a:rPr lang="en-IN" dirty="0"/>
              <a:t>Gini/Entropy?</a:t>
            </a:r>
          </a:p>
          <a:p>
            <a:r>
              <a:rPr lang="en-IN" dirty="0"/>
              <a:t>Depth of tree: Should it be 1 level deep, 2 levels deep…?</a:t>
            </a:r>
          </a:p>
          <a:p>
            <a:r>
              <a:rPr lang="en-IN" dirty="0"/>
              <a:t>These parameters are obtained by: Cross Validation</a:t>
            </a:r>
          </a:p>
          <a:p>
            <a:r>
              <a:rPr lang="en-IN" dirty="0"/>
              <a:t>Usually we want trees with less rules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26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3674-2B02-4208-A55C-6D0BBD6D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FCB4-86BF-4BFF-AF8A-6022EB8A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95349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E132-DC29-45DE-84B9-A91069D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Classifier, purity metrics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A0AF93-45D5-472B-ADE0-9D5013B09250}"/>
              </a:ext>
            </a:extLst>
          </p:cNvPr>
          <p:cNvGraphicFramePr>
            <a:graphicFrameLocks noGrp="1"/>
          </p:cNvGraphicFramePr>
          <p:nvPr/>
        </p:nvGraphicFramePr>
        <p:xfrm>
          <a:off x="1135017" y="1782552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94FE59-B601-4512-AB2D-3D4253F22738}"/>
              </a:ext>
            </a:extLst>
          </p:cNvPr>
          <p:cNvSpPr/>
          <p:nvPr/>
        </p:nvSpPr>
        <p:spPr>
          <a:xfrm>
            <a:off x="6196670" y="190943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E96FF7-296E-41BC-B0DE-46CA8692DAA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6770016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9E29E0-E3BF-4FC0-8AD1-29FF0FA14F2F}"/>
              </a:ext>
            </a:extLst>
          </p:cNvPr>
          <p:cNvCxnSpPr>
            <a:stCxn id="5" idx="2"/>
          </p:cNvCxnSpPr>
          <p:nvPr/>
        </p:nvCxnSpPr>
        <p:spPr>
          <a:xfrm>
            <a:off x="7636051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212EA8-275F-47D0-8B1B-60292A2062B8}"/>
              </a:ext>
            </a:extLst>
          </p:cNvPr>
          <p:cNvSpPr txBox="1"/>
          <p:nvPr/>
        </p:nvSpPr>
        <p:spPr>
          <a:xfrm>
            <a:off x="5903982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0104C-C423-437F-81CC-2479164A828C}"/>
              </a:ext>
            </a:extLst>
          </p:cNvPr>
          <p:cNvSpPr txBox="1"/>
          <p:nvPr/>
        </p:nvSpPr>
        <p:spPr>
          <a:xfrm>
            <a:off x="8352254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9FBE77-6B30-4AAB-AA99-388E5EBA555A}"/>
              </a:ext>
            </a:extLst>
          </p:cNvPr>
          <p:cNvSpPr/>
          <p:nvPr/>
        </p:nvSpPr>
        <p:spPr>
          <a:xfrm>
            <a:off x="5903981" y="4396651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977AF7-ABBE-4ABB-B287-57099DBFCAFF}"/>
              </a:ext>
            </a:extLst>
          </p:cNvPr>
          <p:cNvSpPr/>
          <p:nvPr/>
        </p:nvSpPr>
        <p:spPr>
          <a:xfrm>
            <a:off x="7840850" y="439665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</p:spTree>
    <p:extLst>
      <p:ext uri="{BB962C8B-B14F-4D97-AF65-F5344CB8AC3E}">
        <p14:creationId xmlns:p14="http://schemas.microsoft.com/office/powerpoint/2010/main" val="19946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4B87-759B-4B59-AE98-2EDFF93A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Decision Tree: Classifier, purity metrics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06F38E-B421-4990-B44B-5F26F077C23F}"/>
              </a:ext>
            </a:extLst>
          </p:cNvPr>
          <p:cNvGraphicFramePr>
            <a:graphicFrameLocks noGrp="1"/>
          </p:cNvGraphicFramePr>
          <p:nvPr/>
        </p:nvGraphicFramePr>
        <p:xfrm>
          <a:off x="1135017" y="1782552"/>
          <a:ext cx="4574361" cy="36724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434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Marital</a:t>
                      </a:r>
                      <a:r>
                        <a:rPr lang="en-IN" sz="1050" baseline="0" dirty="0">
                          <a:latin typeface="Fontin Sans Bold"/>
                        </a:rPr>
                        <a:t> Status</a:t>
                      </a:r>
                      <a:endParaRPr lang="en-IN" sz="1050" dirty="0">
                        <a:latin typeface="Fontin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# Cr.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Profitability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7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Fontin Sans Bold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6C3C1FC-A62E-4A6C-A387-6A017D92A31C}"/>
              </a:ext>
            </a:extLst>
          </p:cNvPr>
          <p:cNvSpPr/>
          <p:nvPr/>
        </p:nvSpPr>
        <p:spPr>
          <a:xfrm>
            <a:off x="6196670" y="190943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EC2B65-F9A5-44CE-BE99-FC348FA6CF20}"/>
              </a:ext>
            </a:extLst>
          </p:cNvPr>
          <p:cNvCxnSpPr>
            <a:stCxn id="5" idx="2"/>
          </p:cNvCxnSpPr>
          <p:nvPr/>
        </p:nvCxnSpPr>
        <p:spPr>
          <a:xfrm flipH="1">
            <a:off x="6770016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9339CB-07A8-46BB-9A41-151DC8D52EB4}"/>
              </a:ext>
            </a:extLst>
          </p:cNvPr>
          <p:cNvCxnSpPr>
            <a:stCxn id="5" idx="2"/>
          </p:cNvCxnSpPr>
          <p:nvPr/>
        </p:nvCxnSpPr>
        <p:spPr>
          <a:xfrm>
            <a:off x="7636051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F3EBC7-5575-4F85-8984-27293F1E4D73}"/>
              </a:ext>
            </a:extLst>
          </p:cNvPr>
          <p:cNvSpPr txBox="1"/>
          <p:nvPr/>
        </p:nvSpPr>
        <p:spPr>
          <a:xfrm>
            <a:off x="5903982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 = 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6D2E0-B48D-4BB1-92EB-A7B0F4C54ACA}"/>
              </a:ext>
            </a:extLst>
          </p:cNvPr>
          <p:cNvSpPr txBox="1"/>
          <p:nvPr/>
        </p:nvSpPr>
        <p:spPr>
          <a:xfrm>
            <a:off x="8352254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Gender=Female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5A39F-3E8E-4A18-985D-EEC02D982E0B}"/>
              </a:ext>
            </a:extLst>
          </p:cNvPr>
          <p:cNvSpPr/>
          <p:nvPr/>
        </p:nvSpPr>
        <p:spPr>
          <a:xfrm>
            <a:off x="5903981" y="4396651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90CCF-84CF-4F34-9DDB-92B449CF7B17}"/>
              </a:ext>
            </a:extLst>
          </p:cNvPr>
          <p:cNvSpPr/>
          <p:nvPr/>
        </p:nvSpPr>
        <p:spPr>
          <a:xfrm>
            <a:off x="7840850" y="439665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40%</a:t>
            </a:r>
          </a:p>
        </p:txBody>
      </p:sp>
    </p:spTree>
    <p:extLst>
      <p:ext uri="{BB962C8B-B14F-4D97-AF65-F5344CB8AC3E}">
        <p14:creationId xmlns:p14="http://schemas.microsoft.com/office/powerpoint/2010/main" val="376643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4F1B-4810-4D79-BF31-B4FE9E3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7" y="365127"/>
            <a:ext cx="10515600" cy="1325563"/>
          </a:xfrm>
        </p:spPr>
        <p:txBody>
          <a:bodyPr/>
          <a:lstStyle/>
          <a:p>
            <a:r>
              <a:rPr lang="en-IN" b="1" dirty="0"/>
              <a:t>Decision Tree: Classifier,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BB6BF1-D3B3-460E-B0F8-C5868B076868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E4B407-F598-4179-AA11-494DB9DC1EC8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FABBC6-D123-4BDC-8859-0ECFB3E93EE1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 =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9BE51-6154-4114-9806-FCC70A168772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Gender=Female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915FE-D3F8-42D1-806C-2CC305093C5B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45349-2AD9-498B-946D-4836A0735E05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40%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FD18FA-ADF6-4E04-A609-8827068A6E90}"/>
              </a:ext>
            </a:extLst>
          </p:cNvPr>
          <p:cNvCxnSpPr>
            <a:endCxn id="19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38DAA-677B-4609-95E0-646AA7DD9374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9ABC3D-27CF-4B5F-8F54-416809BC4296}"/>
              </a:ext>
            </a:extLst>
          </p:cNvPr>
          <p:cNvSpPr txBox="1"/>
          <p:nvPr/>
        </p:nvSpPr>
        <p:spPr>
          <a:xfrm>
            <a:off x="1325345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CB279-1B16-467B-9179-F0D161F8FCF9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D8F81-D314-4B0E-BFAC-F97EA5EECE0E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7A5AE-08B4-4E97-9D4E-B252FA6D9E94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04540-A209-40EC-8D9F-179DA2C71D1B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3AD1F-9222-4363-B015-A5CBF3AA0B2F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BAE8FC-49E2-4A28-B5DC-25D6FC93AAD2}"/>
                  </a:ext>
                </a:extLst>
              </p:cNvPr>
              <p:cNvSpPr txBox="1"/>
              <p:nvPr/>
            </p:nvSpPr>
            <p:spPr>
              <a:xfrm>
                <a:off x="4517746" y="1868556"/>
                <a:ext cx="2551052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=1−∑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BAE8FC-49E2-4A28-B5DC-25D6FC93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6" y="1868556"/>
                <a:ext cx="2551052" cy="384336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50D8C8-20D7-4FE9-B034-8A940B51AF22}"/>
                  </a:ext>
                </a:extLst>
              </p:cNvPr>
              <p:cNvSpPr txBox="1"/>
              <p:nvPr/>
            </p:nvSpPr>
            <p:spPr>
              <a:xfrm>
                <a:off x="4537626" y="2312505"/>
                <a:ext cx="2551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50D8C8-20D7-4FE9-B034-8A940B51A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26" y="2312505"/>
                <a:ext cx="255105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4F1B-4810-4D79-BF31-B4FE9E3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7" y="365127"/>
            <a:ext cx="10515600" cy="1325563"/>
          </a:xfrm>
        </p:spPr>
        <p:txBody>
          <a:bodyPr/>
          <a:lstStyle/>
          <a:p>
            <a:r>
              <a:rPr lang="en-IN" b="1" dirty="0"/>
              <a:t>Decision Tree: Classifier,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BB6BF1-D3B3-460E-B0F8-C5868B076868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E4B407-F598-4179-AA11-494DB9DC1EC8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FABBC6-D123-4BDC-8859-0ECFB3E93EE1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 =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9BE51-6154-4114-9806-FCC70A168772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Gender=Female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915FE-D3F8-42D1-806C-2CC305093C5B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45349-2AD9-498B-946D-4836A0735E05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40%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FD18FA-ADF6-4E04-A609-8827068A6E90}"/>
              </a:ext>
            </a:extLst>
          </p:cNvPr>
          <p:cNvCxnSpPr>
            <a:endCxn id="19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38DAA-677B-4609-95E0-646AA7DD9374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9ABC3D-27CF-4B5F-8F54-416809BC4296}"/>
              </a:ext>
            </a:extLst>
          </p:cNvPr>
          <p:cNvSpPr txBox="1"/>
          <p:nvPr/>
        </p:nvSpPr>
        <p:spPr>
          <a:xfrm>
            <a:off x="1749413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CB279-1B16-467B-9179-F0D161F8FCF9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D8F81-D314-4B0E-BFAC-F97EA5EECE0E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7A5AE-08B4-4E97-9D4E-B252FA6D9E94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04540-A209-40EC-8D9F-179DA2C71D1B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3AD1F-9222-4363-B015-A5CBF3AA0B2F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BAE8FC-49E2-4A28-B5DC-25D6FC93AAD2}"/>
                  </a:ext>
                </a:extLst>
              </p:cNvPr>
              <p:cNvSpPr txBox="1"/>
              <p:nvPr/>
            </p:nvSpPr>
            <p:spPr>
              <a:xfrm>
                <a:off x="4517746" y="1868556"/>
                <a:ext cx="2551052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=1−∑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BAE8FC-49E2-4A28-B5DC-25D6FC93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6" y="1868556"/>
                <a:ext cx="2551052" cy="384336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A877CC-DCB5-49D0-820D-E738ACBE82FA}"/>
                  </a:ext>
                </a:extLst>
              </p:cNvPr>
              <p:cNvSpPr txBox="1"/>
              <p:nvPr/>
            </p:nvSpPr>
            <p:spPr>
              <a:xfrm>
                <a:off x="1447796" y="5454960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A877CC-DCB5-49D0-820D-E738ACBE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6" y="5454960"/>
                <a:ext cx="1454429" cy="506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54AC5-8CD6-4711-BC96-2027368A7F8A}"/>
                  </a:ext>
                </a:extLst>
              </p:cNvPr>
              <p:cNvSpPr txBox="1"/>
              <p:nvPr/>
            </p:nvSpPr>
            <p:spPr>
              <a:xfrm>
                <a:off x="3243466" y="5408577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 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F54AC5-8CD6-4711-BC96-2027368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66" y="5408577"/>
                <a:ext cx="1454429" cy="506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1545890-BF4C-4955-B078-D3FDB8B95A62}"/>
              </a:ext>
            </a:extLst>
          </p:cNvPr>
          <p:cNvSpPr txBox="1"/>
          <p:nvPr/>
        </p:nvSpPr>
        <p:spPr>
          <a:xfrm>
            <a:off x="1860709" y="5995906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0.44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811A2B-56F4-4EE9-8E84-BDF350530270}"/>
              </a:ext>
            </a:extLst>
          </p:cNvPr>
          <p:cNvSpPr txBox="1"/>
          <p:nvPr/>
        </p:nvSpPr>
        <p:spPr>
          <a:xfrm>
            <a:off x="3656375" y="5989282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0.375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F9984-0012-4283-9EB6-B9E5A47E09E4}"/>
                  </a:ext>
                </a:extLst>
              </p:cNvPr>
              <p:cNvSpPr txBox="1"/>
              <p:nvPr/>
            </p:nvSpPr>
            <p:spPr>
              <a:xfrm>
                <a:off x="6834810" y="5501344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F9984-0012-4283-9EB6-B9E5A47E0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10" y="5501344"/>
                <a:ext cx="1454429" cy="506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E17AA3-E4D3-4659-B919-1BB8069F0792}"/>
                  </a:ext>
                </a:extLst>
              </p:cNvPr>
              <p:cNvSpPr txBox="1"/>
              <p:nvPr/>
            </p:nvSpPr>
            <p:spPr>
              <a:xfrm>
                <a:off x="8630480" y="5454961"/>
                <a:ext cx="1454429" cy="50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1−[ 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E17AA3-E4D3-4659-B919-1BB8069F0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480" y="5454961"/>
                <a:ext cx="1454429" cy="506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ED7432-1F9E-4BD1-9F89-ED2FAB1817D9}"/>
              </a:ext>
            </a:extLst>
          </p:cNvPr>
          <p:cNvSpPr txBox="1"/>
          <p:nvPr/>
        </p:nvSpPr>
        <p:spPr>
          <a:xfrm>
            <a:off x="7327236" y="5976030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0.48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B88E2E-149E-4D9E-9984-50C0A3C12C3F}"/>
              </a:ext>
            </a:extLst>
          </p:cNvPr>
          <p:cNvSpPr txBox="1"/>
          <p:nvPr/>
        </p:nvSpPr>
        <p:spPr>
          <a:xfrm>
            <a:off x="9122902" y="5969406"/>
            <a:ext cx="622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0.48</a:t>
            </a:r>
          </a:p>
        </p:txBody>
      </p:sp>
    </p:spTree>
    <p:extLst>
      <p:ext uri="{BB962C8B-B14F-4D97-AF65-F5344CB8AC3E}">
        <p14:creationId xmlns:p14="http://schemas.microsoft.com/office/powerpoint/2010/main" val="21511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10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4F1B-4810-4D79-BF31-B4FE9E3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7" y="365127"/>
            <a:ext cx="10515600" cy="1325563"/>
          </a:xfrm>
        </p:spPr>
        <p:txBody>
          <a:bodyPr/>
          <a:lstStyle/>
          <a:p>
            <a:r>
              <a:rPr lang="en-IN" b="1" dirty="0"/>
              <a:t>Decision Tree: Classifier,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BB6BF1-D3B3-460E-B0F8-C5868B076868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E4B407-F598-4179-AA11-494DB9DC1EC8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FABBC6-D123-4BDC-8859-0ECFB3E93EE1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 =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9BE51-6154-4114-9806-FCC70A168772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Gender=Female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915FE-D3F8-42D1-806C-2CC305093C5B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45349-2AD9-498B-946D-4836A0735E05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40%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FD18FA-ADF6-4E04-A609-8827068A6E90}"/>
              </a:ext>
            </a:extLst>
          </p:cNvPr>
          <p:cNvCxnSpPr>
            <a:endCxn id="19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38DAA-677B-4609-95E0-646AA7DD9374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9ABC3D-27CF-4B5F-8F54-416809BC4296}"/>
              </a:ext>
            </a:extLst>
          </p:cNvPr>
          <p:cNvSpPr txBox="1"/>
          <p:nvPr/>
        </p:nvSpPr>
        <p:spPr>
          <a:xfrm>
            <a:off x="1802424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CB279-1B16-467B-9179-F0D161F8FCF9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D8F81-D314-4B0E-BFAC-F97EA5EECE0E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7A5AE-08B4-4E97-9D4E-B252FA6D9E94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04540-A209-40EC-8D9F-179DA2C71D1B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3AD1F-9222-4363-B015-A5CBF3AA0B2F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BAE8FC-49E2-4A28-B5DC-25D6FC93AAD2}"/>
                  </a:ext>
                </a:extLst>
              </p:cNvPr>
              <p:cNvSpPr txBox="1"/>
              <p:nvPr/>
            </p:nvSpPr>
            <p:spPr>
              <a:xfrm>
                <a:off x="4517746" y="1868556"/>
                <a:ext cx="2551052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=1−∑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BAE8FC-49E2-4A28-B5DC-25D6FC93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746" y="1868556"/>
                <a:ext cx="2551052" cy="384336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45890-BF4C-4955-B078-D3FDB8B95A62}"/>
                  </a:ext>
                </a:extLst>
              </p:cNvPr>
              <p:cNvSpPr txBox="1"/>
              <p:nvPr/>
            </p:nvSpPr>
            <p:spPr>
              <a:xfrm>
                <a:off x="1494114" y="5454960"/>
                <a:ext cx="1816152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0.44</m:t>
                      </m:r>
                    </m:oMath>
                  </m:oMathPara>
                </a14:m>
                <a:endParaRPr lang="en-IN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45890-BF4C-4955-B078-D3FDB8B9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14" y="5454960"/>
                <a:ext cx="1816152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811A2B-56F4-4EE9-8E84-BDF350530270}"/>
                  </a:ext>
                </a:extLst>
              </p:cNvPr>
              <p:cNvSpPr txBox="1"/>
              <p:nvPr/>
            </p:nvSpPr>
            <p:spPr>
              <a:xfrm>
                <a:off x="3656375" y="5445942"/>
                <a:ext cx="1092385" cy="409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0.375</m:t>
                      </m:r>
                    </m:oMath>
                  </m:oMathPara>
                </a14:m>
                <a:endParaRPr lang="en-IN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811A2B-56F4-4EE9-8E84-BDF35053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75" y="5445942"/>
                <a:ext cx="1092385" cy="409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ED7432-1F9E-4BD1-9F89-ED2FAB1817D9}"/>
                  </a:ext>
                </a:extLst>
              </p:cNvPr>
              <p:cNvSpPr txBox="1"/>
              <p:nvPr/>
            </p:nvSpPr>
            <p:spPr>
              <a:xfrm>
                <a:off x="7022436" y="5445946"/>
                <a:ext cx="903288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0.48</m:t>
                      </m:r>
                    </m:oMath>
                  </m:oMathPara>
                </a14:m>
                <a:endParaRPr lang="en-IN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ED7432-1F9E-4BD1-9F89-ED2FAB181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36" y="5445946"/>
                <a:ext cx="903288" cy="413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B88E2E-149E-4D9E-9984-50C0A3C12C3F}"/>
                  </a:ext>
                </a:extLst>
              </p:cNvPr>
              <p:cNvSpPr txBox="1"/>
              <p:nvPr/>
            </p:nvSpPr>
            <p:spPr>
              <a:xfrm>
                <a:off x="9083147" y="5439322"/>
                <a:ext cx="927318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1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)∗</m:t>
                      </m:r>
                      <m:r>
                        <a:rPr lang="en-IN" sz="11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0.48</m:t>
                      </m:r>
                    </m:oMath>
                  </m:oMathPara>
                </a14:m>
                <a:endParaRPr lang="en-IN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B88E2E-149E-4D9E-9984-50C0A3C1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47" y="5439322"/>
                <a:ext cx="927318" cy="413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A604B9-7B68-46D8-A729-5C5038DDA51B}"/>
                  </a:ext>
                </a:extLst>
              </p:cNvPr>
              <p:cNvSpPr txBox="1"/>
              <p:nvPr/>
            </p:nvSpPr>
            <p:spPr>
              <a:xfrm>
                <a:off x="3030908" y="5508776"/>
                <a:ext cx="454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A604B9-7B68-46D8-A729-5C5038DD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08" y="5508776"/>
                <a:ext cx="4544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CB072AF-32A6-41BA-9DF6-2B5D028B49B8}"/>
              </a:ext>
            </a:extLst>
          </p:cNvPr>
          <p:cNvSpPr txBox="1"/>
          <p:nvPr/>
        </p:nvSpPr>
        <p:spPr>
          <a:xfrm>
            <a:off x="3034746" y="5844210"/>
            <a:ext cx="58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0.41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3A2E94-4DFD-43BE-9063-9EA09D0DBBE6}"/>
                  </a:ext>
                </a:extLst>
              </p:cNvPr>
              <p:cNvSpPr txBox="1"/>
              <p:nvPr/>
            </p:nvSpPr>
            <p:spPr>
              <a:xfrm>
                <a:off x="8245649" y="5502150"/>
                <a:ext cx="454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3A2E94-4DFD-43BE-9063-9EA09D0D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49" y="5502150"/>
                <a:ext cx="454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11D3104-D77B-46FB-865C-5125A86D0FE9}"/>
              </a:ext>
            </a:extLst>
          </p:cNvPr>
          <p:cNvSpPr txBox="1"/>
          <p:nvPr/>
        </p:nvSpPr>
        <p:spPr>
          <a:xfrm>
            <a:off x="8262736" y="5850838"/>
            <a:ext cx="58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0.48</a:t>
            </a:r>
          </a:p>
        </p:txBody>
      </p:sp>
    </p:spTree>
    <p:extLst>
      <p:ext uri="{BB962C8B-B14F-4D97-AF65-F5344CB8AC3E}">
        <p14:creationId xmlns:p14="http://schemas.microsoft.com/office/powerpoint/2010/main" val="18039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9" grpId="0"/>
      <p:bldP spid="30" grpId="0"/>
      <p:bldP spid="11" grpId="0"/>
      <p:bldP spid="12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4F1B-4810-4D79-BF31-B4FE9E3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7" y="365127"/>
            <a:ext cx="10515600" cy="1325563"/>
          </a:xfrm>
        </p:spPr>
        <p:txBody>
          <a:bodyPr/>
          <a:lstStyle/>
          <a:p>
            <a:r>
              <a:rPr lang="en-IN" b="1" dirty="0"/>
              <a:t>Decision Tree: Classifier,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BB6BF1-D3B3-460E-B0F8-C5868B076868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E4B407-F598-4179-AA11-494DB9DC1EC8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FABBC6-D123-4BDC-8859-0ECFB3E93EE1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 =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9BE51-6154-4114-9806-FCC70A168772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Gender=Female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915FE-D3F8-42D1-806C-2CC305093C5B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45349-2AD9-498B-946D-4836A0735E05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40%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FD18FA-ADF6-4E04-A609-8827068A6E90}"/>
              </a:ext>
            </a:extLst>
          </p:cNvPr>
          <p:cNvCxnSpPr>
            <a:endCxn id="19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38DAA-677B-4609-95E0-646AA7DD9374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9ABC3D-27CF-4B5F-8F54-416809BC4296}"/>
              </a:ext>
            </a:extLst>
          </p:cNvPr>
          <p:cNvSpPr txBox="1"/>
          <p:nvPr/>
        </p:nvSpPr>
        <p:spPr>
          <a:xfrm>
            <a:off x="1325345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CB279-1B16-467B-9179-F0D161F8FCF9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D8F81-D314-4B0E-BFAC-F97EA5EECE0E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7A5AE-08B4-4E97-9D4E-B252FA6D9E94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04540-A209-40EC-8D9F-179DA2C71D1B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3AD1F-9222-4363-B015-A5CBF3AA0B2F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50D8C8-20D7-4FE9-B034-8A940B51AF22}"/>
                  </a:ext>
                </a:extLst>
              </p:cNvPr>
              <p:cNvSpPr txBox="1"/>
              <p:nvPr/>
            </p:nvSpPr>
            <p:spPr>
              <a:xfrm>
                <a:off x="4537626" y="1994455"/>
                <a:ext cx="2551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50D8C8-20D7-4FE9-B034-8A940B51A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26" y="1994455"/>
                <a:ext cx="255105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A74A5D-EE01-44E4-8333-51B9955F185D}"/>
                  </a:ext>
                </a:extLst>
              </p:cNvPr>
              <p:cNvSpPr txBox="1"/>
              <p:nvPr/>
            </p:nvSpPr>
            <p:spPr>
              <a:xfrm>
                <a:off x="668590" y="5328377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A74A5D-EE01-44E4-8333-51B9955F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0" y="5328377"/>
                <a:ext cx="2388823" cy="472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227A1-DBFD-49E4-9371-5980AA82C0D6}"/>
                  </a:ext>
                </a:extLst>
              </p:cNvPr>
              <p:cNvSpPr txBox="1"/>
              <p:nvPr/>
            </p:nvSpPr>
            <p:spPr>
              <a:xfrm>
                <a:off x="3073862" y="5348256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227A1-DBFD-49E4-9371-5980AA82C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862" y="5348256"/>
                <a:ext cx="2388823" cy="472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2AD221-9269-45E9-A8F5-6C8E7DC88BE7}"/>
                  </a:ext>
                </a:extLst>
              </p:cNvPr>
              <p:cNvSpPr txBox="1"/>
              <p:nvPr/>
            </p:nvSpPr>
            <p:spPr>
              <a:xfrm>
                <a:off x="6148366" y="5348257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2AD221-9269-45E9-A8F5-6C8E7DC8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66" y="5348257"/>
                <a:ext cx="2388823" cy="472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95F85-7765-4FAC-A5C2-215801234492}"/>
                  </a:ext>
                </a:extLst>
              </p:cNvPr>
              <p:cNvSpPr txBox="1"/>
              <p:nvPr/>
            </p:nvSpPr>
            <p:spPr>
              <a:xfrm>
                <a:off x="8513880" y="5341633"/>
                <a:ext cx="2388823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1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IN" sz="11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895F85-7765-4FAC-A5C2-215801234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880" y="5341633"/>
                <a:ext cx="2388823" cy="472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9B7F8C7-ABC2-4967-BAF8-13D189563DF9}"/>
              </a:ext>
            </a:extLst>
          </p:cNvPr>
          <p:cNvSpPr txBox="1"/>
          <p:nvPr/>
        </p:nvSpPr>
        <p:spPr>
          <a:xfrm>
            <a:off x="1732272" y="5819783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0.91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EEA685-FF83-4FFD-B6A0-CE00C6099AE7}"/>
              </a:ext>
            </a:extLst>
          </p:cNvPr>
          <p:cNvSpPr txBox="1"/>
          <p:nvPr/>
        </p:nvSpPr>
        <p:spPr>
          <a:xfrm>
            <a:off x="4150790" y="5826409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72BCBA-BF08-42C2-B44F-D729975547BE}"/>
              </a:ext>
            </a:extLst>
          </p:cNvPr>
          <p:cNvSpPr txBox="1"/>
          <p:nvPr/>
        </p:nvSpPr>
        <p:spPr>
          <a:xfrm>
            <a:off x="7112654" y="5872793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0.97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2CF3C1-B2C9-432C-AC34-5FA68C17D5A9}"/>
              </a:ext>
            </a:extLst>
          </p:cNvPr>
          <p:cNvSpPr txBox="1"/>
          <p:nvPr/>
        </p:nvSpPr>
        <p:spPr>
          <a:xfrm>
            <a:off x="9491418" y="5866167"/>
            <a:ext cx="582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0.97</a:t>
            </a:r>
          </a:p>
        </p:txBody>
      </p:sp>
    </p:spTree>
    <p:extLst>
      <p:ext uri="{BB962C8B-B14F-4D97-AF65-F5344CB8AC3E}">
        <p14:creationId xmlns:p14="http://schemas.microsoft.com/office/powerpoint/2010/main" val="33891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10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4F1B-4810-4D79-BF31-B4FE9E3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7" y="365127"/>
            <a:ext cx="10515600" cy="1325563"/>
          </a:xfrm>
        </p:spPr>
        <p:txBody>
          <a:bodyPr/>
          <a:lstStyle/>
          <a:p>
            <a:r>
              <a:rPr lang="en-IN" b="1" dirty="0"/>
              <a:t>Decision Tree: Classifier, purity metrics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BB6BF1-D3B3-460E-B0F8-C5868B076868}"/>
              </a:ext>
            </a:extLst>
          </p:cNvPr>
          <p:cNvCxnSpPr/>
          <p:nvPr/>
        </p:nvCxnSpPr>
        <p:spPr>
          <a:xfrm flipH="1">
            <a:off x="7379613" y="3061560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E4B407-F598-4179-AA11-494DB9DC1EC8}"/>
              </a:ext>
            </a:extLst>
          </p:cNvPr>
          <p:cNvCxnSpPr/>
          <p:nvPr/>
        </p:nvCxnSpPr>
        <p:spPr>
          <a:xfrm>
            <a:off x="8245648" y="3061560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FABBC6-D123-4BDC-8859-0ECFB3E93EE1}"/>
              </a:ext>
            </a:extLst>
          </p:cNvPr>
          <p:cNvSpPr txBox="1"/>
          <p:nvPr/>
        </p:nvSpPr>
        <p:spPr>
          <a:xfrm>
            <a:off x="6513579" y="3725547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 =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9BE51-6154-4114-9806-FCC70A168772}"/>
              </a:ext>
            </a:extLst>
          </p:cNvPr>
          <p:cNvSpPr txBox="1"/>
          <p:nvPr/>
        </p:nvSpPr>
        <p:spPr>
          <a:xfrm>
            <a:off x="8961851" y="3725547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Gender=Female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915FE-D3F8-42D1-806C-2CC305093C5B}"/>
              </a:ext>
            </a:extLst>
          </p:cNvPr>
          <p:cNvSpPr/>
          <p:nvPr/>
        </p:nvSpPr>
        <p:spPr>
          <a:xfrm>
            <a:off x="6513578" y="4396651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3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A45349-2AD9-498B-946D-4836A0735E05}"/>
              </a:ext>
            </a:extLst>
          </p:cNvPr>
          <p:cNvSpPr/>
          <p:nvPr/>
        </p:nvSpPr>
        <p:spPr>
          <a:xfrm>
            <a:off x="8450447" y="4396651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5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2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40%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FD18FA-ADF6-4E04-A609-8827068A6E90}"/>
              </a:ext>
            </a:extLst>
          </p:cNvPr>
          <p:cNvCxnSpPr>
            <a:endCxn id="19" idx="0"/>
          </p:cNvCxnSpPr>
          <p:nvPr/>
        </p:nvCxnSpPr>
        <p:spPr>
          <a:xfrm flipH="1">
            <a:off x="2191379" y="3028425"/>
            <a:ext cx="866035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C38DAA-677B-4609-95E0-646AA7DD9374}"/>
              </a:ext>
            </a:extLst>
          </p:cNvPr>
          <p:cNvCxnSpPr/>
          <p:nvPr/>
        </p:nvCxnSpPr>
        <p:spPr>
          <a:xfrm>
            <a:off x="3057414" y="3028425"/>
            <a:ext cx="953426" cy="133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9ABC3D-27CF-4B5F-8F54-416809BC4296}"/>
              </a:ext>
            </a:extLst>
          </p:cNvPr>
          <p:cNvSpPr txBox="1"/>
          <p:nvPr/>
        </p:nvSpPr>
        <p:spPr>
          <a:xfrm>
            <a:off x="1325345" y="3692412"/>
            <a:ext cx="1119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&gt; 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CB279-1B16-467B-9179-F0D161F8FCF9}"/>
              </a:ext>
            </a:extLst>
          </p:cNvPr>
          <p:cNvSpPr txBox="1"/>
          <p:nvPr/>
        </p:nvSpPr>
        <p:spPr>
          <a:xfrm>
            <a:off x="3773617" y="3692412"/>
            <a:ext cx="126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E7F18"/>
                </a:solidFill>
                <a:latin typeface="Fontin Sans Bold"/>
              </a:rPr>
              <a:t>Age &lt;= 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D8F81-D314-4B0E-BFAC-F97EA5EECE0E}"/>
              </a:ext>
            </a:extLst>
          </p:cNvPr>
          <p:cNvSpPr/>
          <p:nvPr/>
        </p:nvSpPr>
        <p:spPr>
          <a:xfrm>
            <a:off x="1325344" y="4363516"/>
            <a:ext cx="1732069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6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2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66%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7A5AE-08B4-4E97-9D4E-B252FA6D9E94}"/>
              </a:ext>
            </a:extLst>
          </p:cNvPr>
          <p:cNvSpPr/>
          <p:nvPr/>
        </p:nvSpPr>
        <p:spPr>
          <a:xfrm>
            <a:off x="3262213" y="4363516"/>
            <a:ext cx="1702744" cy="105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Total Pop = 4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Profitable = 1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  <a:latin typeface="Fontin Sans Bold"/>
              </a:rPr>
              <a:t>Unprofitable = 3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ontin Sans Bold"/>
              </a:rPr>
              <a:t>Profitability rate = 25%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B04540-A209-40EC-8D9F-179DA2C71D1B}"/>
              </a:ext>
            </a:extLst>
          </p:cNvPr>
          <p:cNvSpPr/>
          <p:nvPr/>
        </p:nvSpPr>
        <p:spPr>
          <a:xfrm>
            <a:off x="6806267" y="1909432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3AD1F-9222-4363-B015-A5CBF3AA0B2F}"/>
              </a:ext>
            </a:extLst>
          </p:cNvPr>
          <p:cNvSpPr/>
          <p:nvPr/>
        </p:nvSpPr>
        <p:spPr>
          <a:xfrm>
            <a:off x="1657794" y="1849796"/>
            <a:ext cx="287876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Total Pop = 10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Profitable = 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Fontin Sans Bold"/>
              </a:rPr>
              <a:t>Unprofitable = 5</a:t>
            </a: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Fontin Sans Bold"/>
              </a:rPr>
              <a:t>Profitability rate = 50%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50D8C8-20D7-4FE9-B034-8A940B51AF22}"/>
                  </a:ext>
                </a:extLst>
              </p:cNvPr>
              <p:cNvSpPr txBox="1"/>
              <p:nvPr/>
            </p:nvSpPr>
            <p:spPr>
              <a:xfrm>
                <a:off x="4537626" y="1914943"/>
                <a:ext cx="2551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50D8C8-20D7-4FE9-B034-8A940B51A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26" y="1914943"/>
                <a:ext cx="255105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B7F8C7-ABC2-4967-BAF8-13D189563DF9}"/>
                  </a:ext>
                </a:extLst>
              </p:cNvPr>
              <p:cNvSpPr txBox="1"/>
              <p:nvPr/>
            </p:nvSpPr>
            <p:spPr>
              <a:xfrm>
                <a:off x="1732272" y="5369209"/>
                <a:ext cx="979917" cy="34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IN" sz="1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IN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IN" sz="1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0.91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B7F8C7-ABC2-4967-BAF8-13D18956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272" y="5369209"/>
                <a:ext cx="979917" cy="345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EEA685-FF83-4FFD-B6A0-CE00C6099AE7}"/>
                  </a:ext>
                </a:extLst>
              </p:cNvPr>
              <p:cNvSpPr txBox="1"/>
              <p:nvPr/>
            </p:nvSpPr>
            <p:spPr>
              <a:xfrm>
                <a:off x="3773618" y="5375835"/>
                <a:ext cx="960142" cy="4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𝟖𝟏</m:t>
                      </m:r>
                    </m:oMath>
                  </m:oMathPara>
                </a14:m>
                <a:endParaRPr lang="en-IN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EEA685-FF83-4FFD-B6A0-CE00C609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618" y="5375835"/>
                <a:ext cx="960142" cy="413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72BCBA-BF08-42C2-B44F-D729975547BE}"/>
                  </a:ext>
                </a:extLst>
              </p:cNvPr>
              <p:cNvSpPr txBox="1"/>
              <p:nvPr/>
            </p:nvSpPr>
            <p:spPr>
              <a:xfrm>
                <a:off x="6744776" y="5422219"/>
                <a:ext cx="950848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IN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72BCBA-BF08-42C2-B44F-D7299755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776" y="5422219"/>
                <a:ext cx="950848" cy="472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A01438-7917-429F-B1F3-00D2522BACD9}"/>
                  </a:ext>
                </a:extLst>
              </p:cNvPr>
              <p:cNvSpPr txBox="1"/>
              <p:nvPr/>
            </p:nvSpPr>
            <p:spPr>
              <a:xfrm>
                <a:off x="2924223" y="5388700"/>
                <a:ext cx="550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A01438-7917-429F-B1F3-00D2522B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223" y="5388700"/>
                <a:ext cx="5500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59FFF6-F6D4-42D4-89D8-1405E55E10C4}"/>
                  </a:ext>
                </a:extLst>
              </p:cNvPr>
              <p:cNvSpPr txBox="1"/>
              <p:nvPr/>
            </p:nvSpPr>
            <p:spPr>
              <a:xfrm>
                <a:off x="8099207" y="5474840"/>
                <a:ext cx="550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59FFF6-F6D4-42D4-89D8-1405E55E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207" y="5474840"/>
                <a:ext cx="550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43730C-3DDB-4934-BC11-89A0946B5D03}"/>
                  </a:ext>
                </a:extLst>
              </p:cNvPr>
              <p:cNvSpPr txBox="1"/>
              <p:nvPr/>
            </p:nvSpPr>
            <p:spPr>
              <a:xfrm>
                <a:off x="8845246" y="5402340"/>
                <a:ext cx="950848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IN" sz="1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IN" sz="1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43730C-3DDB-4934-BC11-89A0946B5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246" y="5402340"/>
                <a:ext cx="950848" cy="4726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38CBCAD-E916-48E0-B118-EF91696C9FFD}"/>
              </a:ext>
            </a:extLst>
          </p:cNvPr>
          <p:cNvSpPr txBox="1"/>
          <p:nvPr/>
        </p:nvSpPr>
        <p:spPr>
          <a:xfrm>
            <a:off x="2924222" y="5875033"/>
            <a:ext cx="550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0.87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C3171C-CC78-4CF5-A1E7-6F12FDEEF26B}"/>
              </a:ext>
            </a:extLst>
          </p:cNvPr>
          <p:cNvSpPr txBox="1"/>
          <p:nvPr/>
        </p:nvSpPr>
        <p:spPr>
          <a:xfrm>
            <a:off x="8112454" y="5921417"/>
            <a:ext cx="550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0.97</a:t>
            </a:r>
          </a:p>
        </p:txBody>
      </p:sp>
    </p:spTree>
    <p:extLst>
      <p:ext uri="{BB962C8B-B14F-4D97-AF65-F5344CB8AC3E}">
        <p14:creationId xmlns:p14="http://schemas.microsoft.com/office/powerpoint/2010/main" val="175948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11" grpId="0"/>
      <p:bldP spid="31" grpId="0"/>
      <p:bldP spid="32" grpId="0"/>
      <p:bldP spid="1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9098-95ED-4B6F-9795-77E4132A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Decision Tree: Algorithm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1C8C-F4AE-4410-93C8-54AA71D6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 can be summarised as: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</a:t>
            </a:r>
            <a:r>
              <a:rPr lang="en-IN" dirty="0"/>
              <a:t>or each split:</a:t>
            </a:r>
          </a:p>
          <a:p>
            <a:pPr lvl="2"/>
            <a:r>
              <a:rPr lang="en-GB" dirty="0"/>
              <a:t>Compute</a:t>
            </a:r>
            <a:r>
              <a:rPr lang="en-IN" dirty="0"/>
              <a:t> purity metric (Gini or Entropy)  for each variable</a:t>
            </a:r>
          </a:p>
          <a:p>
            <a:pPr lvl="2"/>
            <a:r>
              <a:rPr lang="en-GB" dirty="0"/>
              <a:t>Choose the variable which results in lowest value of purity metric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Continue doing 1 until some stopping criteria is met</a:t>
            </a:r>
          </a:p>
          <a:p>
            <a:r>
              <a:rPr lang="en-GB" dirty="0"/>
              <a:t>Commonly used stopping criteria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Depth of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Improvement in purity metric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Number of observations in terminal nodes</a:t>
            </a:r>
          </a:p>
        </p:txBody>
      </p:sp>
    </p:spTree>
    <p:extLst>
      <p:ext uri="{BB962C8B-B14F-4D97-AF65-F5344CB8AC3E}">
        <p14:creationId xmlns:p14="http://schemas.microsoft.com/office/powerpoint/2010/main" val="242859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1342</Words>
  <Application>Microsoft Office PowerPoint</Application>
  <PresentationFormat>Widescreen</PresentationFormat>
  <Paragraphs>424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Fontin Sans Bold</vt:lpstr>
      <vt:lpstr>Office Theme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Classifier, purity metrics</vt:lpstr>
      <vt:lpstr>Decision Tree: Algorithm Overview</vt:lpstr>
      <vt:lpstr>PowerPoint Presentation</vt:lpstr>
      <vt:lpstr>PowerPoint Presentation</vt:lpstr>
      <vt:lpstr>Decision Tree: Classifier, performance metrics</vt:lpstr>
      <vt:lpstr>Decision Tree: Classifier, hyperparameters</vt:lpstr>
      <vt:lpstr>Decision Tree: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Tree: Classifier, purity metrics</dc:title>
  <dc:creator>Gunnvant</dc:creator>
  <cp:lastModifiedBy>Gunnvant</cp:lastModifiedBy>
  <cp:revision>3</cp:revision>
  <dcterms:created xsi:type="dcterms:W3CDTF">2023-06-08T05:19:55Z</dcterms:created>
  <dcterms:modified xsi:type="dcterms:W3CDTF">2023-06-08T11:57:55Z</dcterms:modified>
</cp:coreProperties>
</file>