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A3C9-1D88-8AD5-5222-E4552BD3E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5DBAA-2C74-4B29-01D3-7480A5815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AAC43-A51B-DAB0-7412-D3338282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F9DB3-52C0-04AB-E3BC-6CD77DE1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878B-B8B2-5B38-103C-C51DC31A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0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9F11-7E78-9309-3889-59614500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11F54-22F7-BF21-D35A-A798313A5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CC27-D34A-8F7C-7C40-2D0AF429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FE92-B4BE-DFAC-6676-310DE6E2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2491-D4E0-739E-B5CD-90422A94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2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C791D-A983-0AED-16C1-F630665C9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C9439-5365-E79C-43A0-0572654D4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D05C-ACED-26B9-4179-6A9F6576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79DF-3932-5ADD-BC4A-6E8472B3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F898-B6E4-1704-415E-17DCD524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6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1A43-64AF-077F-7A2F-09411F8D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4BD5-DA0B-0073-75C9-7B86FCD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599E-BF8E-EA4D-99B2-AEBEA278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D24B-DE58-172B-5B5E-32CCF901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B860C-6C38-97F4-CD07-ADAF2DF0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190D-3B7F-5F1B-2839-A210B334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75814-49F4-0A31-6207-F8AAEAF2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D9B8-BB48-403B-74C5-E304CF40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A288-2779-1AFC-C1CA-40BCBC5E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F174-6C38-0C6A-99CF-AF65D87F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1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B72D-3E93-E6CD-FC64-CA2F55AC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B9B7-CD39-3458-D41F-AF527E5D7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40FBE-2B79-799A-C812-714BE72DD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278A6-3D0A-389B-C5DC-F8632DD3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6126-4A29-165C-A131-8BCEBA32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C47A-CA19-C7DC-6346-FDECA06E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332F-63AE-5D7B-79C5-5CC6AE25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581A0-ADA5-92B4-6CAE-E712F922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1CE43-A3F3-68FA-3A34-C31101CA9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BDD06-EB19-5B97-3A59-FCCC51685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D8332-B0DB-60A3-E2F4-9AFC95E6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88F9A-1324-457D-74B7-EBA1882E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E1D64-C6CE-3E44-C4F4-2FDA5D23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EEC95-3C8C-D880-C7AE-920FDA39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3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7D14-20ED-2B88-055B-03F408E8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D729C-CBD3-74FB-2BD2-21A0C7DD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D3A25-1D67-E457-8CE7-E644C0EA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0E475-5C20-5974-056E-49B3FFC2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4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5D4B2-ACD2-833D-C34B-B6019779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368ED-6006-B631-7AD5-7661AB76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5179-76D6-4E60-8102-BA8BFDDD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7C7-339F-C114-5730-59BDE3FA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167D-9EB2-6D23-548B-F7B30CC3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21136-E675-099C-65A9-7F18F910D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986F-BB4B-0BE0-E50B-43FAF7ED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FDD48-28A7-80B6-2CB2-E4DBE9FE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9BCE1-B7A3-9D91-0AE0-76ACA520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2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2590-C2AF-A7CF-3EAB-A8BECFBB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19D81-D9DA-8B8A-0E15-F1915B9E7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5B36-D5E1-1ECB-0E13-34839624D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4B9E-13E6-9D16-AC67-6B80429C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7969D-7ED4-2120-A334-C500DEBF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3CD63-8FB6-8175-E2D0-561E643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266CD-8CD2-EA7F-477A-78263BD3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CE666-F398-DFDE-366F-E4B408F7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C421-BAE5-A01B-6DD6-04CE8721E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DC21-4EB1-4109-A260-AA8DE91D4C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662A-F973-8F9F-6E9D-4616AC2D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379E-5618-6E46-8C88-29BD7BB82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5983-104A-46C1-ACAB-FF106B2E6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30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  <a:p>
            <a:r>
              <a:rPr lang="en-IN" dirty="0"/>
              <a:t>Classification Tree</a:t>
            </a:r>
          </a:p>
          <a:p>
            <a:r>
              <a:rPr lang="en-IN" dirty="0"/>
              <a:t>Regression Tree</a:t>
            </a:r>
          </a:p>
          <a:p>
            <a:r>
              <a:rPr lang="en-IN" dirty="0"/>
              <a:t>Feature Importance</a:t>
            </a:r>
          </a:p>
          <a:p>
            <a:endParaRPr lang="en-IN" dirty="0"/>
          </a:p>
          <a:p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89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9DE-0272-43F2-B01D-8A620654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Trees: 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79EC5-D00F-45EA-BB00-EA451E8B4829}"/>
              </a:ext>
            </a:extLst>
          </p:cNvPr>
          <p:cNvSpPr txBox="1"/>
          <p:nvPr/>
        </p:nvSpPr>
        <p:spPr>
          <a:xfrm>
            <a:off x="959572" y="1480481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Fontin Sans Bold"/>
              </a:rPr>
              <a:t>Existing Customers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1241BE-0ECA-48E9-AD33-CD96902A9C24}"/>
              </a:ext>
            </a:extLst>
          </p:cNvPr>
          <p:cNvGraphicFramePr>
            <a:graphicFrameLocks noGrp="1"/>
          </p:cNvGraphicFramePr>
          <p:nvPr/>
        </p:nvGraphicFramePr>
        <p:xfrm>
          <a:off x="1029002" y="2312639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F080C48-6904-4E91-BC6C-99C40B88AF17}"/>
              </a:ext>
            </a:extLst>
          </p:cNvPr>
          <p:cNvSpPr/>
          <p:nvPr/>
        </p:nvSpPr>
        <p:spPr>
          <a:xfrm>
            <a:off x="6090655" y="2439519"/>
            <a:ext cx="2878762" cy="1152128"/>
          </a:xfrm>
          <a:prstGeom prst="rect">
            <a:avLst/>
          </a:prstGeom>
          <a:solidFill>
            <a:schemeClr val="bg1"/>
          </a:solidFill>
          <a:ln w="57150">
            <a:solidFill>
              <a:srgbClr val="05A4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846059-52B5-46B6-A4C1-D2E20354526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6664001" y="359164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36DC75-9566-463D-9E26-71551EFC389C}"/>
              </a:ext>
            </a:extLst>
          </p:cNvPr>
          <p:cNvCxnSpPr>
            <a:stCxn id="6" idx="2"/>
          </p:cNvCxnSpPr>
          <p:nvPr/>
        </p:nvCxnSpPr>
        <p:spPr>
          <a:xfrm>
            <a:off x="7530036" y="359164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D64A58-C074-49B1-B5E1-2D5ED183ADEC}"/>
              </a:ext>
            </a:extLst>
          </p:cNvPr>
          <p:cNvSpPr txBox="1"/>
          <p:nvPr/>
        </p:nvSpPr>
        <p:spPr>
          <a:xfrm>
            <a:off x="5797967" y="4255634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70FB4-524C-4E3B-AE7D-519C2D8C9731}"/>
              </a:ext>
            </a:extLst>
          </p:cNvPr>
          <p:cNvSpPr txBox="1"/>
          <p:nvPr/>
        </p:nvSpPr>
        <p:spPr>
          <a:xfrm>
            <a:off x="8246239" y="4255634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4EB481-3906-4C71-95FE-3DED23507AB3}"/>
              </a:ext>
            </a:extLst>
          </p:cNvPr>
          <p:cNvSpPr/>
          <p:nvPr/>
        </p:nvSpPr>
        <p:spPr>
          <a:xfrm>
            <a:off x="5797966" y="4926738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0015C-6ECE-41B7-99FB-60B81E5D4DB9}"/>
              </a:ext>
            </a:extLst>
          </p:cNvPr>
          <p:cNvSpPr/>
          <p:nvPr/>
        </p:nvSpPr>
        <p:spPr>
          <a:xfrm>
            <a:off x="7734835" y="4926738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</p:spTree>
    <p:extLst>
      <p:ext uri="{BB962C8B-B14F-4D97-AF65-F5344CB8AC3E}">
        <p14:creationId xmlns:p14="http://schemas.microsoft.com/office/powerpoint/2010/main" val="257870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2DC5-EB9D-4B7F-8CD3-1EA2A378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Trees: 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08A33-31D2-40A9-99A8-B0ACFFBF6E71}"/>
              </a:ext>
            </a:extLst>
          </p:cNvPr>
          <p:cNvSpPr txBox="1"/>
          <p:nvPr/>
        </p:nvSpPr>
        <p:spPr>
          <a:xfrm>
            <a:off x="933068" y="1891300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Fontin Sans Bold"/>
              </a:rPr>
              <a:t>Existing Customers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D09926-DF4D-4ACD-8CAB-92829CED0719}"/>
              </a:ext>
            </a:extLst>
          </p:cNvPr>
          <p:cNvGraphicFramePr>
            <a:graphicFrameLocks noGrp="1"/>
          </p:cNvGraphicFramePr>
          <p:nvPr/>
        </p:nvGraphicFramePr>
        <p:xfrm>
          <a:off x="1002498" y="2723458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BE7FFB1-0781-46DF-81BB-4904C6C2D750}"/>
              </a:ext>
            </a:extLst>
          </p:cNvPr>
          <p:cNvSpPr/>
          <p:nvPr/>
        </p:nvSpPr>
        <p:spPr>
          <a:xfrm>
            <a:off x="6064151" y="2850338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AADF18-D8E4-4D74-863A-3B4D2E0945E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6637497" y="4002466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4FBDC4-B523-4D2F-AB73-832150470E31}"/>
              </a:ext>
            </a:extLst>
          </p:cNvPr>
          <p:cNvCxnSpPr>
            <a:stCxn id="6" idx="2"/>
          </p:cNvCxnSpPr>
          <p:nvPr/>
        </p:nvCxnSpPr>
        <p:spPr>
          <a:xfrm>
            <a:off x="7503532" y="4002466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481AA5-4A71-4CEA-B9BA-95FF97DC79A2}"/>
              </a:ext>
            </a:extLst>
          </p:cNvPr>
          <p:cNvSpPr txBox="1"/>
          <p:nvPr/>
        </p:nvSpPr>
        <p:spPr>
          <a:xfrm>
            <a:off x="5771463" y="4666453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DCCC8-C342-47E0-988F-BF318EBD287A}"/>
              </a:ext>
            </a:extLst>
          </p:cNvPr>
          <p:cNvSpPr txBox="1"/>
          <p:nvPr/>
        </p:nvSpPr>
        <p:spPr>
          <a:xfrm>
            <a:off x="8219735" y="4666453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FF3CC2-4EA8-4028-82C7-8FBDE8FFCA2D}"/>
              </a:ext>
            </a:extLst>
          </p:cNvPr>
          <p:cNvSpPr/>
          <p:nvPr/>
        </p:nvSpPr>
        <p:spPr>
          <a:xfrm>
            <a:off x="5771462" y="5337557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A91DC5-AF81-492A-B946-19FA8D20AF31}"/>
              </a:ext>
            </a:extLst>
          </p:cNvPr>
          <p:cNvSpPr/>
          <p:nvPr/>
        </p:nvSpPr>
        <p:spPr>
          <a:xfrm>
            <a:off x="7708331" y="5337557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A00F6-9509-4726-8326-CCE3AA43F555}"/>
              </a:ext>
            </a:extLst>
          </p:cNvPr>
          <p:cNvSpPr txBox="1"/>
          <p:nvPr/>
        </p:nvSpPr>
        <p:spPr>
          <a:xfrm>
            <a:off x="6412186" y="5337557"/>
            <a:ext cx="1296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8800" dirty="0">
                <a:solidFill>
                  <a:srgbClr val="FE7F18"/>
                </a:solidFill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18318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2C9E9C-9BFB-474F-A5A2-62DCCCCA5E58}"/>
              </a:ext>
            </a:extLst>
          </p:cNvPr>
          <p:cNvCxnSpPr/>
          <p:nvPr/>
        </p:nvCxnSpPr>
        <p:spPr>
          <a:xfrm>
            <a:off x="3329371" y="4011903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B7636B-4821-4A62-A41E-F3C5936A93B1}"/>
              </a:ext>
            </a:extLst>
          </p:cNvPr>
          <p:cNvCxnSpPr/>
          <p:nvPr/>
        </p:nvCxnSpPr>
        <p:spPr>
          <a:xfrm flipH="1">
            <a:off x="3915135" y="1594528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A65351-D9A3-426B-9267-9908A17BE3FC}"/>
              </a:ext>
            </a:extLst>
          </p:cNvPr>
          <p:cNvCxnSpPr/>
          <p:nvPr/>
        </p:nvCxnSpPr>
        <p:spPr>
          <a:xfrm>
            <a:off x="4788023" y="1594528"/>
            <a:ext cx="93610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5BBEA5-462A-4DDE-A341-E6C9CB99C323}"/>
              </a:ext>
            </a:extLst>
          </p:cNvPr>
          <p:cNvSpPr/>
          <p:nvPr/>
        </p:nvSpPr>
        <p:spPr>
          <a:xfrm>
            <a:off x="3349422" y="47667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A5DB6-FEEB-4061-995B-941032A781EC}"/>
              </a:ext>
            </a:extLst>
          </p:cNvPr>
          <p:cNvSpPr txBox="1"/>
          <p:nvPr/>
        </p:nvSpPr>
        <p:spPr>
          <a:xfrm>
            <a:off x="2792157" y="2262073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1222F-A857-478C-83B6-40583F973C0E}"/>
              </a:ext>
            </a:extLst>
          </p:cNvPr>
          <p:cNvSpPr txBox="1"/>
          <p:nvPr/>
        </p:nvSpPr>
        <p:spPr>
          <a:xfrm>
            <a:off x="5538465" y="2250085"/>
            <a:ext cx="126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3907-88CF-4512-A4A3-43861BFB48AA}"/>
              </a:ext>
            </a:extLst>
          </p:cNvPr>
          <p:cNvSpPr/>
          <p:nvPr/>
        </p:nvSpPr>
        <p:spPr>
          <a:xfrm>
            <a:off x="2179156" y="2929619"/>
            <a:ext cx="2392843" cy="1058309"/>
          </a:xfrm>
          <a:prstGeom prst="rect">
            <a:avLst/>
          </a:prstGeom>
          <a:solidFill>
            <a:schemeClr val="bg1"/>
          </a:solidFill>
          <a:ln w="38100">
            <a:solidFill>
              <a:srgbClr val="05A4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DD291-DEDA-4065-A942-3CFC7A293216}"/>
              </a:ext>
            </a:extLst>
          </p:cNvPr>
          <p:cNvSpPr/>
          <p:nvPr/>
        </p:nvSpPr>
        <p:spPr>
          <a:xfrm>
            <a:off x="4788023" y="2929619"/>
            <a:ext cx="2388268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3AFBA9-A322-4068-8E01-F5AEB253029C}"/>
              </a:ext>
            </a:extLst>
          </p:cNvPr>
          <p:cNvCxnSpPr/>
          <p:nvPr/>
        </p:nvCxnSpPr>
        <p:spPr>
          <a:xfrm flipH="1">
            <a:off x="2456483" y="4011903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C7DDE9-0084-415D-AEE8-ADDAD66D939B}"/>
              </a:ext>
            </a:extLst>
          </p:cNvPr>
          <p:cNvSpPr txBox="1"/>
          <p:nvPr/>
        </p:nvSpPr>
        <p:spPr>
          <a:xfrm>
            <a:off x="1724660" y="4547317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Married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B00BE-2297-4B85-9792-948536CE1158}"/>
              </a:ext>
            </a:extLst>
          </p:cNvPr>
          <p:cNvSpPr txBox="1"/>
          <p:nvPr/>
        </p:nvSpPr>
        <p:spPr>
          <a:xfrm>
            <a:off x="3995935" y="4547317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Single</a:t>
            </a:r>
          </a:p>
        </p:txBody>
      </p:sp>
    </p:spTree>
    <p:extLst>
      <p:ext uri="{BB962C8B-B14F-4D97-AF65-F5344CB8AC3E}">
        <p14:creationId xmlns:p14="http://schemas.microsoft.com/office/powerpoint/2010/main" val="124657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2C9E9C-9BFB-474F-A5A2-62DCCCCA5E58}"/>
              </a:ext>
            </a:extLst>
          </p:cNvPr>
          <p:cNvCxnSpPr/>
          <p:nvPr/>
        </p:nvCxnSpPr>
        <p:spPr>
          <a:xfrm>
            <a:off x="3329371" y="4011903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B7636B-4821-4A62-A41E-F3C5936A93B1}"/>
              </a:ext>
            </a:extLst>
          </p:cNvPr>
          <p:cNvCxnSpPr/>
          <p:nvPr/>
        </p:nvCxnSpPr>
        <p:spPr>
          <a:xfrm flipH="1">
            <a:off x="3915135" y="1594528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A65351-D9A3-426B-9267-9908A17BE3FC}"/>
              </a:ext>
            </a:extLst>
          </p:cNvPr>
          <p:cNvCxnSpPr/>
          <p:nvPr/>
        </p:nvCxnSpPr>
        <p:spPr>
          <a:xfrm>
            <a:off x="4788023" y="1594528"/>
            <a:ext cx="93610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5BBEA5-462A-4DDE-A341-E6C9CB99C323}"/>
              </a:ext>
            </a:extLst>
          </p:cNvPr>
          <p:cNvSpPr/>
          <p:nvPr/>
        </p:nvSpPr>
        <p:spPr>
          <a:xfrm>
            <a:off x="3349422" y="47667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A5DB6-FEEB-4061-995B-941032A781EC}"/>
              </a:ext>
            </a:extLst>
          </p:cNvPr>
          <p:cNvSpPr txBox="1"/>
          <p:nvPr/>
        </p:nvSpPr>
        <p:spPr>
          <a:xfrm>
            <a:off x="2792157" y="2262073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1222F-A857-478C-83B6-40583F973C0E}"/>
              </a:ext>
            </a:extLst>
          </p:cNvPr>
          <p:cNvSpPr txBox="1"/>
          <p:nvPr/>
        </p:nvSpPr>
        <p:spPr>
          <a:xfrm>
            <a:off x="5538465" y="2250085"/>
            <a:ext cx="126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3907-88CF-4512-A4A3-43861BFB48AA}"/>
              </a:ext>
            </a:extLst>
          </p:cNvPr>
          <p:cNvSpPr/>
          <p:nvPr/>
        </p:nvSpPr>
        <p:spPr>
          <a:xfrm>
            <a:off x="2179156" y="2929619"/>
            <a:ext cx="2392843" cy="1058309"/>
          </a:xfrm>
          <a:prstGeom prst="rect">
            <a:avLst/>
          </a:prstGeom>
          <a:solidFill>
            <a:schemeClr val="bg1"/>
          </a:solidFill>
          <a:ln w="38100">
            <a:solidFill>
              <a:srgbClr val="05A4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DD291-DEDA-4065-A942-3CFC7A293216}"/>
              </a:ext>
            </a:extLst>
          </p:cNvPr>
          <p:cNvSpPr/>
          <p:nvPr/>
        </p:nvSpPr>
        <p:spPr>
          <a:xfrm>
            <a:off x="4788023" y="2929619"/>
            <a:ext cx="2388268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3AFBA9-A322-4068-8E01-F5AEB253029C}"/>
              </a:ext>
            </a:extLst>
          </p:cNvPr>
          <p:cNvCxnSpPr/>
          <p:nvPr/>
        </p:nvCxnSpPr>
        <p:spPr>
          <a:xfrm flipH="1">
            <a:off x="2456483" y="4011903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C7DDE9-0084-415D-AEE8-ADDAD66D939B}"/>
              </a:ext>
            </a:extLst>
          </p:cNvPr>
          <p:cNvSpPr txBox="1"/>
          <p:nvPr/>
        </p:nvSpPr>
        <p:spPr>
          <a:xfrm>
            <a:off x="1724660" y="4547317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Married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B00BE-2297-4B85-9792-948536CE1158}"/>
              </a:ext>
            </a:extLst>
          </p:cNvPr>
          <p:cNvSpPr txBox="1"/>
          <p:nvPr/>
        </p:nvSpPr>
        <p:spPr>
          <a:xfrm>
            <a:off x="3995935" y="4547317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Single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2FED0-3818-B9F4-EA78-4538B0873D9B}"/>
              </a:ext>
            </a:extLst>
          </p:cNvPr>
          <p:cNvSpPr txBox="1"/>
          <p:nvPr/>
        </p:nvSpPr>
        <p:spPr>
          <a:xfrm>
            <a:off x="5538465" y="4826000"/>
            <a:ext cx="3636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Video Question: Find out the profitability rate for the two segments defined by Married and Single categories.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8F52F2-7688-DB95-BCBB-4B2FAC20D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59505"/>
              </p:ext>
            </p:extLst>
          </p:nvPr>
        </p:nvGraphicFramePr>
        <p:xfrm>
          <a:off x="7240738" y="427298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63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3EBDF6-B790-4FD6-AFD7-E4932181B818}"/>
              </a:ext>
            </a:extLst>
          </p:cNvPr>
          <p:cNvCxnSpPr/>
          <p:nvPr/>
        </p:nvCxnSpPr>
        <p:spPr>
          <a:xfrm>
            <a:off x="3329371" y="4011903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DA1CF7-2094-4082-9C8A-E779E3409CAC}"/>
              </a:ext>
            </a:extLst>
          </p:cNvPr>
          <p:cNvCxnSpPr/>
          <p:nvPr/>
        </p:nvCxnSpPr>
        <p:spPr>
          <a:xfrm flipH="1">
            <a:off x="3915135" y="1594528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D833EF-4BF8-4391-8741-3B68B145F027}"/>
              </a:ext>
            </a:extLst>
          </p:cNvPr>
          <p:cNvCxnSpPr/>
          <p:nvPr/>
        </p:nvCxnSpPr>
        <p:spPr>
          <a:xfrm>
            <a:off x="4682007" y="1501764"/>
            <a:ext cx="93610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EA92E1-8E35-4D89-B63B-10A670B08D86}"/>
              </a:ext>
            </a:extLst>
          </p:cNvPr>
          <p:cNvSpPr/>
          <p:nvPr/>
        </p:nvSpPr>
        <p:spPr>
          <a:xfrm>
            <a:off x="3349422" y="47667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58491-6287-45C1-9F25-3CADFA9CC63D}"/>
              </a:ext>
            </a:extLst>
          </p:cNvPr>
          <p:cNvSpPr txBox="1"/>
          <p:nvPr/>
        </p:nvSpPr>
        <p:spPr>
          <a:xfrm>
            <a:off x="2792157" y="2262073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23F44-CC7D-4327-99F1-40F88AA3374B}"/>
              </a:ext>
            </a:extLst>
          </p:cNvPr>
          <p:cNvSpPr txBox="1"/>
          <p:nvPr/>
        </p:nvSpPr>
        <p:spPr>
          <a:xfrm>
            <a:off x="5538465" y="2250085"/>
            <a:ext cx="126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3A5EC-4B09-44C8-804D-91AD3086B55F}"/>
              </a:ext>
            </a:extLst>
          </p:cNvPr>
          <p:cNvSpPr/>
          <p:nvPr/>
        </p:nvSpPr>
        <p:spPr>
          <a:xfrm>
            <a:off x="2179156" y="2929619"/>
            <a:ext cx="2392843" cy="1058309"/>
          </a:xfrm>
          <a:prstGeom prst="rect">
            <a:avLst/>
          </a:prstGeom>
          <a:solidFill>
            <a:schemeClr val="bg1"/>
          </a:solidFill>
          <a:ln w="38100">
            <a:solidFill>
              <a:srgbClr val="05A4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57595-FEFE-475D-969D-913CE396CF4D}"/>
              </a:ext>
            </a:extLst>
          </p:cNvPr>
          <p:cNvSpPr/>
          <p:nvPr/>
        </p:nvSpPr>
        <p:spPr>
          <a:xfrm>
            <a:off x="4788023" y="2929619"/>
            <a:ext cx="2388268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5E703-5AC9-4DE5-8576-3C0534FD9EB6}"/>
              </a:ext>
            </a:extLst>
          </p:cNvPr>
          <p:cNvCxnSpPr/>
          <p:nvPr/>
        </p:nvCxnSpPr>
        <p:spPr>
          <a:xfrm flipH="1">
            <a:off x="2456483" y="4011903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005D9-A2B6-42BA-BA51-638CE24F19B5}"/>
              </a:ext>
            </a:extLst>
          </p:cNvPr>
          <p:cNvSpPr/>
          <p:nvPr/>
        </p:nvSpPr>
        <p:spPr>
          <a:xfrm>
            <a:off x="3381027" y="5323019"/>
            <a:ext cx="2392843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2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8B9C9-4217-43F8-AD1C-F4B9DBFABE9C}"/>
              </a:ext>
            </a:extLst>
          </p:cNvPr>
          <p:cNvSpPr txBox="1"/>
          <p:nvPr/>
        </p:nvSpPr>
        <p:spPr>
          <a:xfrm>
            <a:off x="1724660" y="4547317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Married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0053A-02F3-4E02-869A-5575D05BA640}"/>
              </a:ext>
            </a:extLst>
          </p:cNvPr>
          <p:cNvSpPr txBox="1"/>
          <p:nvPr/>
        </p:nvSpPr>
        <p:spPr>
          <a:xfrm>
            <a:off x="3995935" y="4547317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Single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6D5675-A5DD-471C-B23B-78C3A53D5107}"/>
              </a:ext>
            </a:extLst>
          </p:cNvPr>
          <p:cNvSpPr/>
          <p:nvPr/>
        </p:nvSpPr>
        <p:spPr>
          <a:xfrm>
            <a:off x="683568" y="5323019"/>
            <a:ext cx="2521520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0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100%</a:t>
            </a:r>
          </a:p>
        </p:txBody>
      </p:sp>
    </p:spTree>
    <p:extLst>
      <p:ext uri="{BB962C8B-B14F-4D97-AF65-F5344CB8AC3E}">
        <p14:creationId xmlns:p14="http://schemas.microsoft.com/office/powerpoint/2010/main" val="241817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4257A8-8F76-4005-8578-F027E9A09880}"/>
              </a:ext>
            </a:extLst>
          </p:cNvPr>
          <p:cNvCxnSpPr/>
          <p:nvPr/>
        </p:nvCxnSpPr>
        <p:spPr>
          <a:xfrm>
            <a:off x="3329371" y="4011903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6AF224-A5A7-4393-A863-6694BC19C5CF}"/>
              </a:ext>
            </a:extLst>
          </p:cNvPr>
          <p:cNvCxnSpPr/>
          <p:nvPr/>
        </p:nvCxnSpPr>
        <p:spPr>
          <a:xfrm flipH="1">
            <a:off x="3915135" y="1594528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6A55E4-6045-4A68-A70E-DD6D9036164E}"/>
              </a:ext>
            </a:extLst>
          </p:cNvPr>
          <p:cNvCxnSpPr/>
          <p:nvPr/>
        </p:nvCxnSpPr>
        <p:spPr>
          <a:xfrm>
            <a:off x="4788023" y="1594528"/>
            <a:ext cx="93610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12EAE4-4E8C-49CA-90A0-867B6B1907E4}"/>
              </a:ext>
            </a:extLst>
          </p:cNvPr>
          <p:cNvSpPr/>
          <p:nvPr/>
        </p:nvSpPr>
        <p:spPr>
          <a:xfrm>
            <a:off x="3349422" y="47667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B2ACD-A9BE-44E2-A848-9D8295950C4F}"/>
              </a:ext>
            </a:extLst>
          </p:cNvPr>
          <p:cNvSpPr txBox="1"/>
          <p:nvPr/>
        </p:nvSpPr>
        <p:spPr>
          <a:xfrm>
            <a:off x="2792157" y="2262073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39AF5-42E7-4DF3-9ADF-FC32B6548F39}"/>
              </a:ext>
            </a:extLst>
          </p:cNvPr>
          <p:cNvSpPr txBox="1"/>
          <p:nvPr/>
        </p:nvSpPr>
        <p:spPr>
          <a:xfrm>
            <a:off x="5538465" y="2250085"/>
            <a:ext cx="126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30898-56ED-45C1-8A40-D7110A3A38E8}"/>
              </a:ext>
            </a:extLst>
          </p:cNvPr>
          <p:cNvSpPr/>
          <p:nvPr/>
        </p:nvSpPr>
        <p:spPr>
          <a:xfrm>
            <a:off x="2179156" y="2929619"/>
            <a:ext cx="2392843" cy="1058309"/>
          </a:xfrm>
          <a:prstGeom prst="rect">
            <a:avLst/>
          </a:prstGeom>
          <a:solidFill>
            <a:schemeClr val="bg1"/>
          </a:solidFill>
          <a:ln w="38100">
            <a:solidFill>
              <a:srgbClr val="05A4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D6E4B-022D-4E52-9959-6545CA787C75}"/>
              </a:ext>
            </a:extLst>
          </p:cNvPr>
          <p:cNvSpPr/>
          <p:nvPr/>
        </p:nvSpPr>
        <p:spPr>
          <a:xfrm>
            <a:off x="4788023" y="2929619"/>
            <a:ext cx="2388268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A0921E-2C6E-40F1-A0D0-AA164906FB4B}"/>
              </a:ext>
            </a:extLst>
          </p:cNvPr>
          <p:cNvCxnSpPr/>
          <p:nvPr/>
        </p:nvCxnSpPr>
        <p:spPr>
          <a:xfrm flipH="1">
            <a:off x="2456483" y="4011903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874F7EC-3B70-48FD-8B2F-AEDB9213E833}"/>
              </a:ext>
            </a:extLst>
          </p:cNvPr>
          <p:cNvSpPr/>
          <p:nvPr/>
        </p:nvSpPr>
        <p:spPr>
          <a:xfrm>
            <a:off x="3381027" y="5323019"/>
            <a:ext cx="2392843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2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A020F-30BA-4E4B-9B3D-D54EFA61CC1B}"/>
              </a:ext>
            </a:extLst>
          </p:cNvPr>
          <p:cNvSpPr txBox="1"/>
          <p:nvPr/>
        </p:nvSpPr>
        <p:spPr>
          <a:xfrm>
            <a:off x="1724660" y="4547317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Married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FB526-DEAD-4EF4-83F6-8C56415D9F2E}"/>
              </a:ext>
            </a:extLst>
          </p:cNvPr>
          <p:cNvSpPr/>
          <p:nvPr/>
        </p:nvSpPr>
        <p:spPr>
          <a:xfrm>
            <a:off x="683568" y="5323019"/>
            <a:ext cx="2521520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0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100%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1817A8-65BD-4E98-B2FD-76F97E046AC3}"/>
              </a:ext>
            </a:extLst>
          </p:cNvPr>
          <p:cNvCxnSpPr/>
          <p:nvPr/>
        </p:nvCxnSpPr>
        <p:spPr>
          <a:xfrm>
            <a:off x="2792157" y="2619417"/>
            <a:ext cx="10872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F26D59-DF62-477C-A632-23625F1EC794}"/>
              </a:ext>
            </a:extLst>
          </p:cNvPr>
          <p:cNvCxnSpPr/>
          <p:nvPr/>
        </p:nvCxnSpPr>
        <p:spPr>
          <a:xfrm>
            <a:off x="1724660" y="4916649"/>
            <a:ext cx="9421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7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be used as a classification as well as regression tasks</a:t>
            </a:r>
          </a:p>
          <a:p>
            <a:r>
              <a:rPr lang="en-IN" dirty="0"/>
              <a:t>Are usually used to create customer segments</a:t>
            </a:r>
          </a:p>
          <a:p>
            <a:r>
              <a:rPr lang="en-IN" dirty="0"/>
              <a:t>Based on principles of information theory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00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2658-774B-4D6C-9C65-5802D81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Trees: Classifier</a:t>
            </a:r>
            <a:endParaRPr lang="en-IN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C59FCBD2-1B38-4340-A295-BEB5EDDB92C2}"/>
              </a:ext>
            </a:extLst>
          </p:cNvPr>
          <p:cNvSpPr/>
          <p:nvPr/>
        </p:nvSpPr>
        <p:spPr>
          <a:xfrm>
            <a:off x="1323070" y="1833095"/>
            <a:ext cx="283870" cy="243116"/>
          </a:xfrm>
          <a:prstGeom prst="plus">
            <a:avLst/>
          </a:prstGeom>
          <a:solidFill>
            <a:srgbClr val="05A4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6B00B044-2A75-4894-9367-694334AE1FEC}"/>
              </a:ext>
            </a:extLst>
          </p:cNvPr>
          <p:cNvSpPr/>
          <p:nvPr/>
        </p:nvSpPr>
        <p:spPr>
          <a:xfrm>
            <a:off x="4113859" y="1822875"/>
            <a:ext cx="283870" cy="243116"/>
          </a:xfrm>
          <a:prstGeom prst="plus">
            <a:avLst/>
          </a:prstGeom>
          <a:solidFill>
            <a:srgbClr val="05A4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B930312A-E1DA-4FDB-9AEE-8E8FDFC4747B}"/>
              </a:ext>
            </a:extLst>
          </p:cNvPr>
          <p:cNvSpPr/>
          <p:nvPr/>
        </p:nvSpPr>
        <p:spPr>
          <a:xfrm>
            <a:off x="2718056" y="1832850"/>
            <a:ext cx="283870" cy="243116"/>
          </a:xfrm>
          <a:prstGeom prst="plus">
            <a:avLst/>
          </a:prstGeom>
          <a:solidFill>
            <a:srgbClr val="05A4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8848DB5-C2F9-4B48-A4F3-CB282E3F8951}"/>
              </a:ext>
            </a:extLst>
          </p:cNvPr>
          <p:cNvSpPr/>
          <p:nvPr/>
        </p:nvSpPr>
        <p:spPr>
          <a:xfrm>
            <a:off x="5509662" y="1828716"/>
            <a:ext cx="283870" cy="243116"/>
          </a:xfrm>
          <a:prstGeom prst="plus">
            <a:avLst/>
          </a:prstGeom>
          <a:solidFill>
            <a:srgbClr val="05A4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1BC17857-2DFD-4330-9272-899913FC8B9A}"/>
              </a:ext>
            </a:extLst>
          </p:cNvPr>
          <p:cNvSpPr/>
          <p:nvPr/>
        </p:nvSpPr>
        <p:spPr>
          <a:xfrm>
            <a:off x="6903832" y="1832850"/>
            <a:ext cx="283870" cy="243116"/>
          </a:xfrm>
          <a:prstGeom prst="plus">
            <a:avLst/>
          </a:prstGeom>
          <a:solidFill>
            <a:srgbClr val="05A4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7B00C5-ED9C-4024-BC7C-5E65D16600A2}"/>
              </a:ext>
            </a:extLst>
          </p:cNvPr>
          <p:cNvSpPr/>
          <p:nvPr/>
        </p:nvSpPr>
        <p:spPr>
          <a:xfrm>
            <a:off x="7653440" y="1863274"/>
            <a:ext cx="250321" cy="2085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AFDDD8-DA18-4E0D-BC4E-E17D12CE7B50}"/>
              </a:ext>
            </a:extLst>
          </p:cNvPr>
          <p:cNvSpPr/>
          <p:nvPr/>
        </p:nvSpPr>
        <p:spPr>
          <a:xfrm>
            <a:off x="2028350" y="1863274"/>
            <a:ext cx="250321" cy="2085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474F7D-A03A-4201-B4C8-09674CEC6796}"/>
              </a:ext>
            </a:extLst>
          </p:cNvPr>
          <p:cNvSpPr/>
          <p:nvPr/>
        </p:nvSpPr>
        <p:spPr>
          <a:xfrm>
            <a:off x="3424153" y="1863274"/>
            <a:ext cx="250321" cy="2085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F0C336-4A47-49B5-B820-266DFAEE765A}"/>
              </a:ext>
            </a:extLst>
          </p:cNvPr>
          <p:cNvSpPr/>
          <p:nvPr/>
        </p:nvSpPr>
        <p:spPr>
          <a:xfrm>
            <a:off x="6260187" y="1857433"/>
            <a:ext cx="250321" cy="2085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C3710C-C664-441B-BC58-F31DFFD87CC6}"/>
              </a:ext>
            </a:extLst>
          </p:cNvPr>
          <p:cNvSpPr/>
          <p:nvPr/>
        </p:nvSpPr>
        <p:spPr>
          <a:xfrm>
            <a:off x="4775147" y="1856559"/>
            <a:ext cx="250321" cy="2085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A6577-7D1E-4A7E-965E-014C68B3D0DB}"/>
              </a:ext>
            </a:extLst>
          </p:cNvPr>
          <p:cNvSpPr txBox="1"/>
          <p:nvPr/>
        </p:nvSpPr>
        <p:spPr>
          <a:xfrm>
            <a:off x="933066" y="1399285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Fontin Sans Bold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F50084D-4CC6-48B2-B831-17E221625443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2449408"/>
          <a:ext cx="6711896" cy="3931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2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44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Marital</a:t>
                      </a:r>
                      <a:r>
                        <a:rPr lang="en-IN" sz="1600" baseline="0" dirty="0">
                          <a:latin typeface="Fontin Sans Bold"/>
                        </a:rPr>
                        <a:t> Status</a:t>
                      </a:r>
                      <a:endParaRPr lang="en-IN" sz="16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9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9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9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9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9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9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9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9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9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80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E728-4E2A-4F3D-92B3-55A14701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Trees: 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DB2C9-B3B7-4134-9E6F-9F55BD2AD11C}"/>
              </a:ext>
            </a:extLst>
          </p:cNvPr>
          <p:cNvSpPr txBox="1"/>
          <p:nvPr/>
        </p:nvSpPr>
        <p:spPr>
          <a:xfrm>
            <a:off x="1304128" y="1997317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Fontin Sans Bold"/>
              </a:rPr>
              <a:t>Existing Customers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81927F-A1FB-47AE-92BD-8E71894C60F9}"/>
              </a:ext>
            </a:extLst>
          </p:cNvPr>
          <p:cNvGraphicFramePr>
            <a:graphicFrameLocks noGrp="1"/>
          </p:cNvGraphicFramePr>
          <p:nvPr/>
        </p:nvGraphicFramePr>
        <p:xfrm>
          <a:off x="1373558" y="2829475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CD867C-DF1D-4920-8429-4E6FA08A33B3}"/>
              </a:ext>
            </a:extLst>
          </p:cNvPr>
          <p:cNvSpPr/>
          <p:nvPr/>
        </p:nvSpPr>
        <p:spPr>
          <a:xfrm>
            <a:off x="6435211" y="2956355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</p:spTree>
    <p:extLst>
      <p:ext uri="{BB962C8B-B14F-4D97-AF65-F5344CB8AC3E}">
        <p14:creationId xmlns:p14="http://schemas.microsoft.com/office/powerpoint/2010/main" val="268235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2454-146B-4139-AFE5-22385E50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Trees: 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473-0651-491E-8FAB-2F3425FDB046}"/>
              </a:ext>
            </a:extLst>
          </p:cNvPr>
          <p:cNvSpPr txBox="1"/>
          <p:nvPr/>
        </p:nvSpPr>
        <p:spPr>
          <a:xfrm>
            <a:off x="1025832" y="1997317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Fontin Sans Bold"/>
              </a:rPr>
              <a:t>Existing Customers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14136-77E7-4AD7-BBD3-0E54ACBC1856}"/>
              </a:ext>
            </a:extLst>
          </p:cNvPr>
          <p:cNvGraphicFramePr>
            <a:graphicFrameLocks noGrp="1"/>
          </p:cNvGraphicFramePr>
          <p:nvPr/>
        </p:nvGraphicFramePr>
        <p:xfrm>
          <a:off x="1095262" y="2829475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D2DA710-BEE5-45CD-BAED-6D7484270C2C}"/>
              </a:ext>
            </a:extLst>
          </p:cNvPr>
          <p:cNvSpPr/>
          <p:nvPr/>
        </p:nvSpPr>
        <p:spPr>
          <a:xfrm>
            <a:off x="6156915" y="2956355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ABA232-3770-4AF2-AF47-7C694F5C87C0}"/>
              </a:ext>
            </a:extLst>
          </p:cNvPr>
          <p:cNvCxnSpPr>
            <a:stCxn id="6" idx="2"/>
          </p:cNvCxnSpPr>
          <p:nvPr/>
        </p:nvCxnSpPr>
        <p:spPr>
          <a:xfrm flipH="1">
            <a:off x="6730261" y="4108483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614F64-0C42-44D3-B628-7868EF4DA2DB}"/>
              </a:ext>
            </a:extLst>
          </p:cNvPr>
          <p:cNvCxnSpPr>
            <a:stCxn id="6" idx="2"/>
          </p:cNvCxnSpPr>
          <p:nvPr/>
        </p:nvCxnSpPr>
        <p:spPr>
          <a:xfrm>
            <a:off x="7596296" y="4108483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4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1CB1-84C6-4984-92EB-DFE14399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Trees: Overview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DD3D1-8F6A-4468-AA0A-4D53C8EE035E}"/>
              </a:ext>
            </a:extLst>
          </p:cNvPr>
          <p:cNvSpPr txBox="1"/>
          <p:nvPr/>
        </p:nvSpPr>
        <p:spPr>
          <a:xfrm>
            <a:off x="972823" y="1559999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Fontin Sans Bold"/>
              </a:rPr>
              <a:t>Existing Customers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2896B-7A2E-4B2F-BC96-26446E6F2661}"/>
              </a:ext>
            </a:extLst>
          </p:cNvPr>
          <p:cNvGraphicFramePr>
            <a:graphicFrameLocks noGrp="1"/>
          </p:cNvGraphicFramePr>
          <p:nvPr/>
        </p:nvGraphicFramePr>
        <p:xfrm>
          <a:off x="1042253" y="2392157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E3C0A3D-5597-49F0-B388-390102BF8425}"/>
              </a:ext>
            </a:extLst>
          </p:cNvPr>
          <p:cNvSpPr/>
          <p:nvPr/>
        </p:nvSpPr>
        <p:spPr>
          <a:xfrm>
            <a:off x="6103906" y="2519037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F99A7C-3A10-4681-B526-64E8DE455ED7}"/>
              </a:ext>
            </a:extLst>
          </p:cNvPr>
          <p:cNvCxnSpPr>
            <a:stCxn id="11" idx="2"/>
          </p:cNvCxnSpPr>
          <p:nvPr/>
        </p:nvCxnSpPr>
        <p:spPr>
          <a:xfrm flipH="1">
            <a:off x="6677252" y="367116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0878F-8EE9-4F15-8C39-8B27B86D2B14}"/>
              </a:ext>
            </a:extLst>
          </p:cNvPr>
          <p:cNvCxnSpPr>
            <a:stCxn id="11" idx="2"/>
          </p:cNvCxnSpPr>
          <p:nvPr/>
        </p:nvCxnSpPr>
        <p:spPr>
          <a:xfrm>
            <a:off x="7543287" y="367116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EF8AAF-5F14-412A-B472-0210AFFFF713}"/>
              </a:ext>
            </a:extLst>
          </p:cNvPr>
          <p:cNvSpPr txBox="1"/>
          <p:nvPr/>
        </p:nvSpPr>
        <p:spPr>
          <a:xfrm>
            <a:off x="5811218" y="4335152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</p:spTree>
    <p:extLst>
      <p:ext uri="{BB962C8B-B14F-4D97-AF65-F5344CB8AC3E}">
        <p14:creationId xmlns:p14="http://schemas.microsoft.com/office/powerpoint/2010/main" val="2917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7E7-F72A-4A56-B45A-3C52EC54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Trees: 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96A10-344B-446D-A8F7-AC679B62A982}"/>
              </a:ext>
            </a:extLst>
          </p:cNvPr>
          <p:cNvSpPr txBox="1"/>
          <p:nvPr/>
        </p:nvSpPr>
        <p:spPr>
          <a:xfrm>
            <a:off x="946320" y="1467229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Fontin Sans Bold"/>
              </a:rPr>
              <a:t>Existing Customers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3AF42F-84AF-4500-AE5F-B208EADF88C1}"/>
              </a:ext>
            </a:extLst>
          </p:cNvPr>
          <p:cNvGraphicFramePr>
            <a:graphicFrameLocks noGrp="1"/>
          </p:cNvGraphicFramePr>
          <p:nvPr/>
        </p:nvGraphicFramePr>
        <p:xfrm>
          <a:off x="1015750" y="2299387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3306EE4-2473-4F5E-889A-FA9ADCD1E192}"/>
              </a:ext>
            </a:extLst>
          </p:cNvPr>
          <p:cNvSpPr/>
          <p:nvPr/>
        </p:nvSpPr>
        <p:spPr>
          <a:xfrm>
            <a:off x="6077403" y="2426267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FFE7D2-2016-44BF-A11D-4F6039CB9532}"/>
              </a:ext>
            </a:extLst>
          </p:cNvPr>
          <p:cNvCxnSpPr>
            <a:stCxn id="6" idx="2"/>
          </p:cNvCxnSpPr>
          <p:nvPr/>
        </p:nvCxnSpPr>
        <p:spPr>
          <a:xfrm flipH="1">
            <a:off x="6650749" y="357839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1C830F-04CC-48A7-BB55-9A19B715FCFD}"/>
              </a:ext>
            </a:extLst>
          </p:cNvPr>
          <p:cNvCxnSpPr>
            <a:stCxn id="6" idx="2"/>
          </p:cNvCxnSpPr>
          <p:nvPr/>
        </p:nvCxnSpPr>
        <p:spPr>
          <a:xfrm>
            <a:off x="7516784" y="357839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006FEA-AF3D-4DA2-AE29-0A9E5751C33C}"/>
              </a:ext>
            </a:extLst>
          </p:cNvPr>
          <p:cNvSpPr txBox="1"/>
          <p:nvPr/>
        </p:nvSpPr>
        <p:spPr>
          <a:xfrm>
            <a:off x="5784715" y="4242382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385E5-455A-44B0-86DE-951D840CEC58}"/>
              </a:ext>
            </a:extLst>
          </p:cNvPr>
          <p:cNvSpPr txBox="1"/>
          <p:nvPr/>
        </p:nvSpPr>
        <p:spPr>
          <a:xfrm>
            <a:off x="8232987" y="4242382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</p:spTree>
    <p:extLst>
      <p:ext uri="{BB962C8B-B14F-4D97-AF65-F5344CB8AC3E}">
        <p14:creationId xmlns:p14="http://schemas.microsoft.com/office/powerpoint/2010/main" val="294496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2B93-851D-4884-A82C-A38578BF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Trees: 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E3B02-FEEB-4360-8118-D6ED4108AECC}"/>
              </a:ext>
            </a:extLst>
          </p:cNvPr>
          <p:cNvSpPr txBox="1"/>
          <p:nvPr/>
        </p:nvSpPr>
        <p:spPr>
          <a:xfrm>
            <a:off x="1065587" y="1705769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Fontin Sans Bold"/>
              </a:rPr>
              <a:t>Existing Customers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CCAB2A-1C66-4BEC-98A0-EB21FF5330EC}"/>
              </a:ext>
            </a:extLst>
          </p:cNvPr>
          <p:cNvGraphicFramePr>
            <a:graphicFrameLocks noGrp="1"/>
          </p:cNvGraphicFramePr>
          <p:nvPr/>
        </p:nvGraphicFramePr>
        <p:xfrm>
          <a:off x="1135017" y="2537927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8D72BE0-AB98-42E8-ABBF-2DDB4DABDE45}"/>
              </a:ext>
            </a:extLst>
          </p:cNvPr>
          <p:cNvSpPr/>
          <p:nvPr/>
        </p:nvSpPr>
        <p:spPr>
          <a:xfrm>
            <a:off x="6196670" y="2664807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B577E-E7EE-4859-9122-70E6F302E51F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6770016" y="381693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B5EDF-FAE7-43C6-8886-7524A42106B0}"/>
              </a:ext>
            </a:extLst>
          </p:cNvPr>
          <p:cNvCxnSpPr>
            <a:stCxn id="6" idx="2"/>
          </p:cNvCxnSpPr>
          <p:nvPr/>
        </p:nvCxnSpPr>
        <p:spPr>
          <a:xfrm>
            <a:off x="7636051" y="381693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D45A52-FDAD-4F5F-BFE0-5D23CD5BC3CC}"/>
              </a:ext>
            </a:extLst>
          </p:cNvPr>
          <p:cNvSpPr txBox="1"/>
          <p:nvPr/>
        </p:nvSpPr>
        <p:spPr>
          <a:xfrm>
            <a:off x="5903982" y="4480922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DEFC4-92B7-4D53-91E0-EA566C5CB0A3}"/>
              </a:ext>
            </a:extLst>
          </p:cNvPr>
          <p:cNvSpPr txBox="1"/>
          <p:nvPr/>
        </p:nvSpPr>
        <p:spPr>
          <a:xfrm>
            <a:off x="8352254" y="4480922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6462B-91E3-4DD6-9798-B1B0DAFDBD97}"/>
              </a:ext>
            </a:extLst>
          </p:cNvPr>
          <p:cNvSpPr/>
          <p:nvPr/>
        </p:nvSpPr>
        <p:spPr>
          <a:xfrm>
            <a:off x="5903981" y="5152026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077559-EAA8-4861-877A-66F231F271EE}"/>
              </a:ext>
            </a:extLst>
          </p:cNvPr>
          <p:cNvSpPr/>
          <p:nvPr/>
        </p:nvSpPr>
        <p:spPr>
          <a:xfrm>
            <a:off x="7840850" y="5152026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</p:spTree>
    <p:extLst>
      <p:ext uri="{BB962C8B-B14F-4D97-AF65-F5344CB8AC3E}">
        <p14:creationId xmlns:p14="http://schemas.microsoft.com/office/powerpoint/2010/main" val="156524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9707-1781-4516-BFE3-C2D5C4C6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Trees: 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F580F-5D1B-4F18-BAF9-FF20FD3898DA}"/>
              </a:ext>
            </a:extLst>
          </p:cNvPr>
          <p:cNvSpPr txBox="1"/>
          <p:nvPr/>
        </p:nvSpPr>
        <p:spPr>
          <a:xfrm>
            <a:off x="1052336" y="1440724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Fontin Sans Bold"/>
              </a:rPr>
              <a:t>Existing Customers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C9498-D8F3-42EA-8B74-1BBB02D4900D}"/>
              </a:ext>
            </a:extLst>
          </p:cNvPr>
          <p:cNvGraphicFramePr>
            <a:graphicFrameLocks noGrp="1"/>
          </p:cNvGraphicFramePr>
          <p:nvPr/>
        </p:nvGraphicFramePr>
        <p:xfrm>
          <a:off x="1121766" y="2272882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C6C5608-B67E-43BF-9FA5-908C220F7D5B}"/>
              </a:ext>
            </a:extLst>
          </p:cNvPr>
          <p:cNvSpPr/>
          <p:nvPr/>
        </p:nvSpPr>
        <p:spPr>
          <a:xfrm>
            <a:off x="6183419" y="239976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771019-067D-4EB8-96DC-1C525B95B5CC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6756765" y="355189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596250-12AA-4624-892B-52F0FE260A36}"/>
              </a:ext>
            </a:extLst>
          </p:cNvPr>
          <p:cNvCxnSpPr>
            <a:stCxn id="6" idx="2"/>
          </p:cNvCxnSpPr>
          <p:nvPr/>
        </p:nvCxnSpPr>
        <p:spPr>
          <a:xfrm>
            <a:off x="7622800" y="355189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D3F44F-E2BF-4648-98D0-C3A97A695F31}"/>
              </a:ext>
            </a:extLst>
          </p:cNvPr>
          <p:cNvSpPr txBox="1"/>
          <p:nvPr/>
        </p:nvSpPr>
        <p:spPr>
          <a:xfrm>
            <a:off x="5890731" y="4215877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26866-0C55-4EC7-BF67-EFD1A10CD3CD}"/>
              </a:ext>
            </a:extLst>
          </p:cNvPr>
          <p:cNvSpPr txBox="1"/>
          <p:nvPr/>
        </p:nvSpPr>
        <p:spPr>
          <a:xfrm>
            <a:off x="8339003" y="4215877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43A6F-06E4-4638-9C11-3272B44B0A46}"/>
              </a:ext>
            </a:extLst>
          </p:cNvPr>
          <p:cNvSpPr/>
          <p:nvPr/>
        </p:nvSpPr>
        <p:spPr>
          <a:xfrm>
            <a:off x="5890730" y="4886981"/>
            <a:ext cx="1732069" cy="1058309"/>
          </a:xfrm>
          <a:prstGeom prst="rect">
            <a:avLst/>
          </a:prstGeom>
          <a:solidFill>
            <a:schemeClr val="bg1"/>
          </a:solidFill>
          <a:ln w="57150">
            <a:solidFill>
              <a:srgbClr val="05A4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BBCDD1-C7AB-4D3C-A68B-51CF6F3804BC}"/>
              </a:ext>
            </a:extLst>
          </p:cNvPr>
          <p:cNvSpPr/>
          <p:nvPr/>
        </p:nvSpPr>
        <p:spPr>
          <a:xfrm>
            <a:off x="7827599" y="4886981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</p:spTree>
    <p:extLst>
      <p:ext uri="{BB962C8B-B14F-4D97-AF65-F5344CB8AC3E}">
        <p14:creationId xmlns:p14="http://schemas.microsoft.com/office/powerpoint/2010/main" val="347535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1357</Words>
  <Application>Microsoft Office PowerPoint</Application>
  <PresentationFormat>Widescreen</PresentationFormat>
  <Paragraphs>844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Fontin Sans Bold</vt:lpstr>
      <vt:lpstr>Wingdings</vt:lpstr>
      <vt:lpstr>Office Theme</vt:lpstr>
      <vt:lpstr>Decision Tree Models</vt:lpstr>
      <vt:lpstr>Decision Trees: Overview</vt:lpstr>
      <vt:lpstr>Decision Trees: Classifier</vt:lpstr>
      <vt:lpstr>Decision Trees: Overview</vt:lpstr>
      <vt:lpstr>Decision Trees: Overview</vt:lpstr>
      <vt:lpstr>Decision Trees: Overview</vt:lpstr>
      <vt:lpstr>Decision Trees: Overview</vt:lpstr>
      <vt:lpstr>Decision Trees: Overview</vt:lpstr>
      <vt:lpstr>Decision Trees: Overview</vt:lpstr>
      <vt:lpstr>Decision Trees: Overview</vt:lpstr>
      <vt:lpstr>Decision Trees: Overview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Models</dc:title>
  <dc:creator>Gunnvant</dc:creator>
  <cp:lastModifiedBy>Gunnvant</cp:lastModifiedBy>
  <cp:revision>2</cp:revision>
  <dcterms:created xsi:type="dcterms:W3CDTF">2023-06-08T04:54:01Z</dcterms:created>
  <dcterms:modified xsi:type="dcterms:W3CDTF">2023-06-08T11:52:36Z</dcterms:modified>
</cp:coreProperties>
</file>