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4" r:id="rId3"/>
    <p:sldId id="286" r:id="rId4"/>
    <p:sldId id="285" r:id="rId5"/>
    <p:sldId id="287" r:id="rId6"/>
    <p:sldId id="302" r:id="rId7"/>
    <p:sldId id="289" r:id="rId8"/>
    <p:sldId id="290" r:id="rId9"/>
    <p:sldId id="292" r:id="rId10"/>
    <p:sldId id="293" r:id="rId11"/>
    <p:sldId id="294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C436-8109-4ACB-5B1C-020E42BD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B75DC-3F10-916C-088C-A3561DD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A40A-B642-CD90-1032-40290583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6418-4C97-A42D-2F65-B2BEA789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2295-6516-A8E1-2047-34192B95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9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FBE3-A481-0308-CA91-876A6B39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120C0-2B38-A23C-6EB9-378D2EC12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F8B4-0A64-1660-B406-D36C9DD3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D4087-90C3-5475-B4E7-6E7062FF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6BDF-415E-5FE6-E9BB-A7DEB31C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DE613-3D23-B1E0-ACDD-2282D3B05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B99A-9341-860E-3991-4DFD06C2B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8B8A-C9B3-F5BF-02B1-53A622EB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4D2B6-F47C-0F5C-B15F-A254B7A7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87F5-51E4-33CC-D4C2-AEFB3B1C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1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CA5B-BAF8-E555-848C-151C25E8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52CD-D068-BCEA-C9FF-994384D7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2D43-9DEF-6107-6A7F-739707D5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CE1F-4366-BCC0-F40C-BB371D5B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608B-163E-B440-1BBC-A75E95FD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6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25B-B96E-D662-22AE-01B73CD0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13AE-E3DA-7D7E-AD4C-F8E1C1BD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36A4-6A70-119B-81C7-9C0FD29A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AB3F-8050-F85D-E81C-10D0DA29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3E5E-488F-B263-27CF-D20AA0D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1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EB2C-5925-8F89-2CD7-406EB208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C522-4941-8700-BD56-8BAC489F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936B9-655C-4418-0308-74441DFC6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EF99D-EB2B-6F9F-6CCE-3C13497B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452F3-A956-E38C-44B4-644639AF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4A6B-8337-90C5-97B8-51811BE7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7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9ACB-2662-682C-3472-6C027469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685B7-DB1C-DB62-E588-F5E7CE70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58087-DE42-8A59-0022-663C73D71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AFBE5-7FD3-4124-AC8A-62AED95AF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09575-90AD-4DC0-5B96-DFB5E232E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F3A05-1F7C-0466-E6E5-A41F131F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30AF8-A7F3-DED5-BDE0-7971D4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C1C1F-6468-CF44-90B5-E06DC328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9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78A3-CF4E-B125-5F11-E2D68681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C2F74-3BF5-1186-F47F-00932FA2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9C145-5B54-2BA8-B91B-D1BA4C92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6F7D2-775F-12BD-1350-A3C33CB0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2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F68BE-06CF-D184-D636-08875EBF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05738-1AB8-FBC8-897D-FF3D357E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599B0-2AAB-78E2-1797-CA9C8E0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0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7D08-2234-6FCA-EFF3-A54B242B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5A57-92ED-A0BD-9047-C5F77DBA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33AF3-6660-0720-9AC2-367843F6E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25EF5-8AAB-E143-3D88-21820218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887C-3002-5D12-C749-02D79ECD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8556E-BE08-88FB-E7D8-49F56C68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2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A46-4EC5-FC03-6BA1-539DBCD9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29A55-9ABA-7FB3-3B43-E3E082748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9D148-0FD8-1159-7DD0-3FB3AEB7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9DB-35D5-F1F5-A1F9-798F5481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032A5-88D1-CA74-BEE2-428EBD78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91B2-2890-BACC-C5F6-8A9B961A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0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8966D-E54F-E97E-5E41-712F0153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DAA6-BBD3-27AB-41CB-2A0749E4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73BE-8A06-8D77-0DD5-12CAE74B0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C713-C6BE-4018-B2F7-1FE46B56C2E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AC1A-FAF3-60C2-3BCA-FD85A7466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9439-FBAC-E4C5-9EC6-018A8F760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D18D-1855-4AAF-BA18-B48C55EC0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1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E1BE-F276-46BC-BEDB-D17AE90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84A1-E5C0-493A-8B22-D4F129AA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Trees can be used to do regression as well</a:t>
            </a:r>
          </a:p>
          <a:p>
            <a:r>
              <a:rPr lang="en-IN" dirty="0"/>
              <a:t>When the target variable is continuous, one can use a decision tree regressor</a:t>
            </a:r>
          </a:p>
          <a:p>
            <a:r>
              <a:rPr lang="en-IN" dirty="0"/>
              <a:t>The prediction is the mean value of the target variable</a:t>
            </a:r>
          </a:p>
          <a:p>
            <a:r>
              <a:rPr lang="en-IN" dirty="0"/>
              <a:t>Let’s take an example:</a:t>
            </a:r>
          </a:p>
        </p:txBody>
      </p:sp>
    </p:spTree>
    <p:extLst>
      <p:ext uri="{BB962C8B-B14F-4D97-AF65-F5344CB8AC3E}">
        <p14:creationId xmlns:p14="http://schemas.microsoft.com/office/powerpoint/2010/main" val="106321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E374-8B97-43CC-BC13-45A3007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Regression, purity metrics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87DFC-7F99-45C4-A29A-C3D3C6B6BC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648039" y="269712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74E1F-A333-4377-828C-A129B74F5AE2}"/>
              </a:ext>
            </a:extLst>
          </p:cNvPr>
          <p:cNvCxnSpPr/>
          <p:nvPr/>
        </p:nvCxnSpPr>
        <p:spPr>
          <a:xfrm>
            <a:off x="2514074" y="269712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79E317-AB33-4816-9D0C-3722D9DD581F}"/>
              </a:ext>
            </a:extLst>
          </p:cNvPr>
          <p:cNvSpPr txBox="1"/>
          <p:nvPr/>
        </p:nvSpPr>
        <p:spPr>
          <a:xfrm>
            <a:off x="927779" y="3427368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C0427-A593-474F-9CF4-900A40439BFE}"/>
              </a:ext>
            </a:extLst>
          </p:cNvPr>
          <p:cNvSpPr/>
          <p:nvPr/>
        </p:nvSpPr>
        <p:spPr>
          <a:xfrm>
            <a:off x="782004" y="4032212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17.50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18.67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0C7AC-F38D-4D25-9624-1D7CD09BCD2D}"/>
              </a:ext>
            </a:extLst>
          </p:cNvPr>
          <p:cNvSpPr/>
          <p:nvPr/>
        </p:nvSpPr>
        <p:spPr>
          <a:xfrm>
            <a:off x="2652613" y="4085221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26.97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14.78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05131-B817-45FD-A8AD-F88DB235159C}"/>
              </a:ext>
            </a:extLst>
          </p:cNvPr>
          <p:cNvSpPr/>
          <p:nvPr/>
        </p:nvSpPr>
        <p:spPr>
          <a:xfrm>
            <a:off x="1166180" y="194256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FD9E8-BC7F-4A2F-9F05-66E611E56A97}"/>
              </a:ext>
            </a:extLst>
          </p:cNvPr>
          <p:cNvSpPr txBox="1"/>
          <p:nvPr/>
        </p:nvSpPr>
        <p:spPr>
          <a:xfrm>
            <a:off x="3160773" y="342074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Rim_R14=No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C55E4E-94FD-49CB-B98C-213A6F416F0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962172" y="269712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2D1608-F42F-4345-8A73-AD5F728ABB9E}"/>
              </a:ext>
            </a:extLst>
          </p:cNvPr>
          <p:cNvCxnSpPr/>
          <p:nvPr/>
        </p:nvCxnSpPr>
        <p:spPr>
          <a:xfrm>
            <a:off x="7828207" y="269712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9EBD26-222E-462E-8D3D-13BA810616C0}"/>
              </a:ext>
            </a:extLst>
          </p:cNvPr>
          <p:cNvSpPr txBox="1"/>
          <p:nvPr/>
        </p:nvSpPr>
        <p:spPr>
          <a:xfrm>
            <a:off x="5749611" y="3427368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166E-E2E5-4A37-AFDE-15F3B6323B85}"/>
              </a:ext>
            </a:extLst>
          </p:cNvPr>
          <p:cNvSpPr/>
          <p:nvPr/>
        </p:nvSpPr>
        <p:spPr>
          <a:xfrm>
            <a:off x="6096137" y="4032212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25.91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26.21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11147-0E8E-4A27-A360-94C08EE18E4D}"/>
              </a:ext>
            </a:extLst>
          </p:cNvPr>
          <p:cNvSpPr/>
          <p:nvPr/>
        </p:nvSpPr>
        <p:spPr>
          <a:xfrm>
            <a:off x="7966746" y="4085221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18.21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23.221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827592-C6A8-4429-9DEA-4916AB4E39F6}"/>
              </a:ext>
            </a:extLst>
          </p:cNvPr>
          <p:cNvSpPr/>
          <p:nvPr/>
        </p:nvSpPr>
        <p:spPr>
          <a:xfrm>
            <a:off x="6480313" y="194256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A9D383-3D23-44A8-AF5B-A091E38EEB87}"/>
              </a:ext>
            </a:extLst>
          </p:cNvPr>
          <p:cNvSpPr txBox="1"/>
          <p:nvPr/>
        </p:nvSpPr>
        <p:spPr>
          <a:xfrm>
            <a:off x="8472935" y="3447248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B84F7-474B-455B-A4FD-B8EAF4E1C0FA}"/>
                  </a:ext>
                </a:extLst>
              </p:cNvPr>
              <p:cNvSpPr txBox="1"/>
              <p:nvPr/>
            </p:nvSpPr>
            <p:spPr>
              <a:xfrm>
                <a:off x="4373391" y="2006398"/>
                <a:ext cx="213270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B84F7-474B-455B-A4FD-B8EAF4E1C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91" y="2006398"/>
                <a:ext cx="213270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DB744-BBCA-4960-AEE9-DF7E19954DBA}"/>
                  </a:ext>
                </a:extLst>
              </p:cNvPr>
              <p:cNvSpPr txBox="1"/>
              <p:nvPr/>
            </p:nvSpPr>
            <p:spPr>
              <a:xfrm>
                <a:off x="1285461" y="4809147"/>
                <a:ext cx="2601736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𝟕𝟖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𝟏𝟏𝟒</m:t>
                      </m:r>
                    </m:oMath>
                  </m:oMathPara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DB744-BBCA-4960-AEE9-DF7E19954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61" y="4809147"/>
                <a:ext cx="2601736" cy="439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3D5B49-C730-49E0-B330-D9D627E026E9}"/>
                  </a:ext>
                </a:extLst>
              </p:cNvPr>
              <p:cNvSpPr txBox="1"/>
              <p:nvPr/>
            </p:nvSpPr>
            <p:spPr>
              <a:xfrm>
                <a:off x="6606212" y="4789271"/>
                <a:ext cx="2601736" cy="455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𝟒𝟏𝟔</m:t>
                      </m:r>
                    </m:oMath>
                  </m:oMathPara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3D5B49-C730-49E0-B330-D9D627E0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2" y="4789271"/>
                <a:ext cx="2601736" cy="455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81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E374-8B97-43CC-BC13-45A3007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Regression, purity metrics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87DFC-7F99-45C4-A29A-C3D3C6B6BC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648039" y="269712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74E1F-A333-4377-828C-A129B74F5AE2}"/>
              </a:ext>
            </a:extLst>
          </p:cNvPr>
          <p:cNvCxnSpPr/>
          <p:nvPr/>
        </p:nvCxnSpPr>
        <p:spPr>
          <a:xfrm>
            <a:off x="2514074" y="269712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79E317-AB33-4816-9D0C-3722D9DD581F}"/>
              </a:ext>
            </a:extLst>
          </p:cNvPr>
          <p:cNvSpPr txBox="1"/>
          <p:nvPr/>
        </p:nvSpPr>
        <p:spPr>
          <a:xfrm>
            <a:off x="927779" y="3427368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C0427-A593-474F-9CF4-900A40439BFE}"/>
              </a:ext>
            </a:extLst>
          </p:cNvPr>
          <p:cNvSpPr/>
          <p:nvPr/>
        </p:nvSpPr>
        <p:spPr>
          <a:xfrm>
            <a:off x="782004" y="4032212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17.50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18.67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0C7AC-F38D-4D25-9624-1D7CD09BCD2D}"/>
              </a:ext>
            </a:extLst>
          </p:cNvPr>
          <p:cNvSpPr/>
          <p:nvPr/>
        </p:nvSpPr>
        <p:spPr>
          <a:xfrm>
            <a:off x="2652613" y="4085221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26.97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14.78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05131-B817-45FD-A8AD-F88DB235159C}"/>
              </a:ext>
            </a:extLst>
          </p:cNvPr>
          <p:cNvSpPr/>
          <p:nvPr/>
        </p:nvSpPr>
        <p:spPr>
          <a:xfrm>
            <a:off x="1166180" y="194256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FD9E8-BC7F-4A2F-9F05-66E611E56A97}"/>
              </a:ext>
            </a:extLst>
          </p:cNvPr>
          <p:cNvSpPr txBox="1"/>
          <p:nvPr/>
        </p:nvSpPr>
        <p:spPr>
          <a:xfrm>
            <a:off x="3160773" y="342074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Rim_R14=No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C55E4E-94FD-49CB-B98C-213A6F416F0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962172" y="269712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2D1608-F42F-4345-8A73-AD5F728ABB9E}"/>
              </a:ext>
            </a:extLst>
          </p:cNvPr>
          <p:cNvCxnSpPr/>
          <p:nvPr/>
        </p:nvCxnSpPr>
        <p:spPr>
          <a:xfrm>
            <a:off x="7828207" y="269712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9EBD26-222E-462E-8D3D-13BA810616C0}"/>
              </a:ext>
            </a:extLst>
          </p:cNvPr>
          <p:cNvSpPr txBox="1"/>
          <p:nvPr/>
        </p:nvSpPr>
        <p:spPr>
          <a:xfrm>
            <a:off x="5749611" y="3427368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166E-E2E5-4A37-AFDE-15F3B6323B85}"/>
              </a:ext>
            </a:extLst>
          </p:cNvPr>
          <p:cNvSpPr/>
          <p:nvPr/>
        </p:nvSpPr>
        <p:spPr>
          <a:xfrm>
            <a:off x="6096137" y="4032212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25.91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26.21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11147-0E8E-4A27-A360-94C08EE18E4D}"/>
              </a:ext>
            </a:extLst>
          </p:cNvPr>
          <p:cNvSpPr/>
          <p:nvPr/>
        </p:nvSpPr>
        <p:spPr>
          <a:xfrm>
            <a:off x="7966746" y="4085221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18.21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23.221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827592-C6A8-4429-9DEA-4916AB4E39F6}"/>
              </a:ext>
            </a:extLst>
          </p:cNvPr>
          <p:cNvSpPr/>
          <p:nvPr/>
        </p:nvSpPr>
        <p:spPr>
          <a:xfrm>
            <a:off x="6480313" y="194256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A9D383-3D23-44A8-AF5B-A091E38EEB87}"/>
              </a:ext>
            </a:extLst>
          </p:cNvPr>
          <p:cNvSpPr txBox="1"/>
          <p:nvPr/>
        </p:nvSpPr>
        <p:spPr>
          <a:xfrm>
            <a:off x="8472935" y="3447248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B84F7-474B-455B-A4FD-B8EAF4E1C0FA}"/>
                  </a:ext>
                </a:extLst>
              </p:cNvPr>
              <p:cNvSpPr txBox="1"/>
              <p:nvPr/>
            </p:nvSpPr>
            <p:spPr>
              <a:xfrm>
                <a:off x="4373391" y="2006398"/>
                <a:ext cx="213270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B84F7-474B-455B-A4FD-B8EAF4E1C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91" y="2006398"/>
                <a:ext cx="213270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DB744-BBCA-4960-AEE9-DF7E19954DBA}"/>
                  </a:ext>
                </a:extLst>
              </p:cNvPr>
              <p:cNvSpPr txBox="1"/>
              <p:nvPr/>
            </p:nvSpPr>
            <p:spPr>
              <a:xfrm>
                <a:off x="1285461" y="4809147"/>
                <a:ext cx="2601736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𝟕𝟖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IN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𝟏𝟏𝟒</m:t>
                      </m:r>
                    </m:oMath>
                  </m:oMathPara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DB744-BBCA-4960-AEE9-DF7E19954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61" y="4809147"/>
                <a:ext cx="2601736" cy="439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3D5B49-C730-49E0-B330-D9D627E026E9}"/>
                  </a:ext>
                </a:extLst>
              </p:cNvPr>
              <p:cNvSpPr txBox="1"/>
              <p:nvPr/>
            </p:nvSpPr>
            <p:spPr>
              <a:xfrm>
                <a:off x="6606212" y="4789271"/>
                <a:ext cx="2601736" cy="455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IN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𝟒𝟏𝟔</m:t>
                      </m:r>
                    </m:oMath>
                  </m:oMathPara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3D5B49-C730-49E0-B330-D9D627E0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2" y="4789271"/>
                <a:ext cx="2601736" cy="455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7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9767-16CF-4A57-80B7-4DA7F737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Regression, hyperparameters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CEF6-A927-426B-A8D2-79EB1EFC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Just like a classification tree a user has to decide 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Depth of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Number of observations in terminal nodes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etc…</a:t>
            </a:r>
          </a:p>
          <a:p>
            <a:r>
              <a:rPr lang="en-IN" dirty="0"/>
              <a:t> One can use a grid search procedure through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7728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40EB-2EC4-406E-9D3A-0414442D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9A779E-AF79-4097-A457-C1BE740DAA6D}"/>
              </a:ext>
            </a:extLst>
          </p:cNvPr>
          <p:cNvGraphicFramePr>
            <a:graphicFrameLocks noGrp="1"/>
          </p:cNvGraphicFramePr>
          <p:nvPr/>
        </p:nvGraphicFramePr>
        <p:xfrm>
          <a:off x="1059344" y="1556228"/>
          <a:ext cx="4125581" cy="2451735"/>
        </p:xfrm>
        <a:graphic>
          <a:graphicData uri="http://schemas.openxmlformats.org/drawingml/2006/table">
            <a:tbl>
              <a:tblPr/>
              <a:tblGrid>
                <a:gridCol w="1154275">
                  <a:extLst>
                    <a:ext uri="{9D8B030D-6E8A-4147-A177-3AD203B41FA5}">
                      <a16:colId xmlns:a16="http://schemas.microsoft.com/office/drawing/2014/main" val="4044563918"/>
                    </a:ext>
                  </a:extLst>
                </a:gridCol>
                <a:gridCol w="608848">
                  <a:extLst>
                    <a:ext uri="{9D8B030D-6E8A-4147-A177-3AD203B41FA5}">
                      <a16:colId xmlns:a16="http://schemas.microsoft.com/office/drawing/2014/main" val="755606452"/>
                    </a:ext>
                  </a:extLst>
                </a:gridCol>
                <a:gridCol w="811798">
                  <a:extLst>
                    <a:ext uri="{9D8B030D-6E8A-4147-A177-3AD203B41FA5}">
                      <a16:colId xmlns:a16="http://schemas.microsoft.com/office/drawing/2014/main" val="3994630330"/>
                    </a:ext>
                  </a:extLst>
                </a:gridCol>
                <a:gridCol w="941812">
                  <a:extLst>
                    <a:ext uri="{9D8B030D-6E8A-4147-A177-3AD203B41FA5}">
                      <a16:colId xmlns:a16="http://schemas.microsoft.com/office/drawing/2014/main" val="2184450589"/>
                    </a:ext>
                  </a:extLst>
                </a:gridCol>
                <a:gridCol w="608848">
                  <a:extLst>
                    <a:ext uri="{9D8B030D-6E8A-4147-A177-3AD203B41FA5}">
                      <a16:colId xmlns:a16="http://schemas.microsoft.com/office/drawing/2014/main" val="423396669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35377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2553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434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55314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175/70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Compact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8854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195/65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Compact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107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895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2045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20.225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275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9105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3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40EB-2EC4-406E-9D3A-0414442D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9A779E-AF79-4097-A457-C1BE740DAA6D}"/>
              </a:ext>
            </a:extLst>
          </p:cNvPr>
          <p:cNvGraphicFramePr>
            <a:graphicFrameLocks noGrp="1"/>
          </p:cNvGraphicFramePr>
          <p:nvPr/>
        </p:nvGraphicFramePr>
        <p:xfrm>
          <a:off x="1046092" y="1556227"/>
          <a:ext cx="4125581" cy="2451735"/>
        </p:xfrm>
        <a:graphic>
          <a:graphicData uri="http://schemas.openxmlformats.org/drawingml/2006/table">
            <a:tbl>
              <a:tblPr/>
              <a:tblGrid>
                <a:gridCol w="1154275">
                  <a:extLst>
                    <a:ext uri="{9D8B030D-6E8A-4147-A177-3AD203B41FA5}">
                      <a16:colId xmlns:a16="http://schemas.microsoft.com/office/drawing/2014/main" val="4044563918"/>
                    </a:ext>
                  </a:extLst>
                </a:gridCol>
                <a:gridCol w="608848">
                  <a:extLst>
                    <a:ext uri="{9D8B030D-6E8A-4147-A177-3AD203B41FA5}">
                      <a16:colId xmlns:a16="http://schemas.microsoft.com/office/drawing/2014/main" val="755606452"/>
                    </a:ext>
                  </a:extLst>
                </a:gridCol>
                <a:gridCol w="811798">
                  <a:extLst>
                    <a:ext uri="{9D8B030D-6E8A-4147-A177-3AD203B41FA5}">
                      <a16:colId xmlns:a16="http://schemas.microsoft.com/office/drawing/2014/main" val="3994630330"/>
                    </a:ext>
                  </a:extLst>
                </a:gridCol>
                <a:gridCol w="941812">
                  <a:extLst>
                    <a:ext uri="{9D8B030D-6E8A-4147-A177-3AD203B41FA5}">
                      <a16:colId xmlns:a16="http://schemas.microsoft.com/office/drawing/2014/main" val="2184450589"/>
                    </a:ext>
                  </a:extLst>
                </a:gridCol>
                <a:gridCol w="608848">
                  <a:extLst>
                    <a:ext uri="{9D8B030D-6E8A-4147-A177-3AD203B41FA5}">
                      <a16:colId xmlns:a16="http://schemas.microsoft.com/office/drawing/2014/main" val="42339666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353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11.95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2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43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553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175/70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Compact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88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195/65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Compact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24.65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1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8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13.15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20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20.225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2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16.145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91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713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28CCD7-5C3E-4D51-BA36-59706C01914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62101" y="171646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9C6DA-4B99-4B66-8036-A0A39CDC097A}"/>
              </a:ext>
            </a:extLst>
          </p:cNvPr>
          <p:cNvCxnSpPr/>
          <p:nvPr/>
        </p:nvCxnSpPr>
        <p:spPr>
          <a:xfrm>
            <a:off x="8928136" y="171646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A67A2D-FC18-4179-8D0D-0421C6E85D30}"/>
              </a:ext>
            </a:extLst>
          </p:cNvPr>
          <p:cNvSpPr txBox="1"/>
          <p:nvPr/>
        </p:nvSpPr>
        <p:spPr>
          <a:xfrm>
            <a:off x="7341841" y="2446708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Rim_R14=Yes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A8CCB-3E40-4160-80F0-F0F7CE1C9300}"/>
              </a:ext>
            </a:extLst>
          </p:cNvPr>
          <p:cNvSpPr/>
          <p:nvPr/>
        </p:nvSpPr>
        <p:spPr>
          <a:xfrm>
            <a:off x="7196066" y="3051552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17.50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B99CB-7B2B-4480-A3F8-3AFC771E9E56}"/>
              </a:ext>
            </a:extLst>
          </p:cNvPr>
          <p:cNvSpPr/>
          <p:nvPr/>
        </p:nvSpPr>
        <p:spPr>
          <a:xfrm>
            <a:off x="9066675" y="3104561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26.97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FE551-6FBB-41C8-9DAE-8ECB5FD2B74B}"/>
              </a:ext>
            </a:extLst>
          </p:cNvPr>
          <p:cNvSpPr/>
          <p:nvPr/>
        </p:nvSpPr>
        <p:spPr>
          <a:xfrm>
            <a:off x="7580242" y="96190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75110-5E69-4B1C-B435-AF2B55EB49DA}"/>
              </a:ext>
            </a:extLst>
          </p:cNvPr>
          <p:cNvSpPr txBox="1"/>
          <p:nvPr/>
        </p:nvSpPr>
        <p:spPr>
          <a:xfrm>
            <a:off x="9574835" y="244008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Rim_R14=No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95567D-4E31-4424-8F8D-4EB011976E73}"/>
              </a:ext>
            </a:extLst>
          </p:cNvPr>
          <p:cNvGraphicFramePr>
            <a:graphicFrameLocks noGrp="1"/>
          </p:cNvGraphicFramePr>
          <p:nvPr/>
        </p:nvGraphicFramePr>
        <p:xfrm>
          <a:off x="7677791" y="3645883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218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781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BA7121-C9F5-47E7-B285-C7AB9E80DDD9}"/>
              </a:ext>
            </a:extLst>
          </p:cNvPr>
          <p:cNvGraphicFramePr>
            <a:graphicFrameLocks noGrp="1"/>
          </p:cNvGraphicFramePr>
          <p:nvPr/>
        </p:nvGraphicFramePr>
        <p:xfrm>
          <a:off x="9612586" y="3669463"/>
          <a:ext cx="6109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32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107D-63A4-45A8-B7C3-60ADD07A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5FA445-993C-4594-A321-0B0FB72E5C6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974338" y="2153787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EB212-BC23-4B60-8B2D-D81F6FFAF2BC}"/>
              </a:ext>
            </a:extLst>
          </p:cNvPr>
          <p:cNvCxnSpPr/>
          <p:nvPr/>
        </p:nvCxnSpPr>
        <p:spPr>
          <a:xfrm>
            <a:off x="5840373" y="215378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81CCDB-20D9-40BC-85DD-19539D0A0099}"/>
              </a:ext>
            </a:extLst>
          </p:cNvPr>
          <p:cNvSpPr txBox="1"/>
          <p:nvPr/>
        </p:nvSpPr>
        <p:spPr>
          <a:xfrm>
            <a:off x="4254078" y="2884034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Rim_R14=Yes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6DFA7D-C6D0-4853-815D-FD0664E399DB}"/>
              </a:ext>
            </a:extLst>
          </p:cNvPr>
          <p:cNvSpPr/>
          <p:nvPr/>
        </p:nvSpPr>
        <p:spPr>
          <a:xfrm>
            <a:off x="4108303" y="3488878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17.50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66E41-1C03-4AC0-8CF5-5133CC5C7532}"/>
              </a:ext>
            </a:extLst>
          </p:cNvPr>
          <p:cNvSpPr/>
          <p:nvPr/>
        </p:nvSpPr>
        <p:spPr>
          <a:xfrm>
            <a:off x="5978912" y="3541887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26.97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F0AD2-DD28-497F-909F-C8CABF7BE202}"/>
              </a:ext>
            </a:extLst>
          </p:cNvPr>
          <p:cNvSpPr/>
          <p:nvPr/>
        </p:nvSpPr>
        <p:spPr>
          <a:xfrm>
            <a:off x="4492479" y="142573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FDD16-9900-4247-84B9-0F4F2144644D}"/>
              </a:ext>
            </a:extLst>
          </p:cNvPr>
          <p:cNvSpPr txBox="1"/>
          <p:nvPr/>
        </p:nvSpPr>
        <p:spPr>
          <a:xfrm>
            <a:off x="6526828" y="2877408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Rim_R14=No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FCCE52-B967-4B5F-9791-39F3CCFF1431}"/>
              </a:ext>
            </a:extLst>
          </p:cNvPr>
          <p:cNvCxnSpPr>
            <a:cxnSpLocks/>
          </p:cNvCxnSpPr>
          <p:nvPr/>
        </p:nvCxnSpPr>
        <p:spPr>
          <a:xfrm flipH="1">
            <a:off x="6173653" y="4068726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AF4168-7921-480E-A5FC-8A9452AD0D4D}"/>
              </a:ext>
            </a:extLst>
          </p:cNvPr>
          <p:cNvCxnSpPr/>
          <p:nvPr/>
        </p:nvCxnSpPr>
        <p:spPr>
          <a:xfrm>
            <a:off x="7039688" y="4068726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59935-E756-47F0-B4D5-62B8821A2413}"/>
              </a:ext>
            </a:extLst>
          </p:cNvPr>
          <p:cNvSpPr/>
          <p:nvPr/>
        </p:nvSpPr>
        <p:spPr>
          <a:xfrm>
            <a:off x="5294366" y="5496585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24.9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9BD84-1651-40E6-82BC-C7DA6C476CD5}"/>
              </a:ext>
            </a:extLst>
          </p:cNvPr>
          <p:cNvSpPr/>
          <p:nvPr/>
        </p:nvSpPr>
        <p:spPr>
          <a:xfrm>
            <a:off x="7341828" y="5516465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33.2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10CE6-8BFD-4020-B0AB-9981A0847430}"/>
              </a:ext>
            </a:extLst>
          </p:cNvPr>
          <p:cNvSpPr txBox="1"/>
          <p:nvPr/>
        </p:nvSpPr>
        <p:spPr>
          <a:xfrm>
            <a:off x="5340624" y="4732712"/>
            <a:ext cx="1390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Tires 225/60=Yes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1B60DA-F595-4B0E-A308-8E4A0824D3F0}"/>
              </a:ext>
            </a:extLst>
          </p:cNvPr>
          <p:cNvSpPr txBox="1"/>
          <p:nvPr/>
        </p:nvSpPr>
        <p:spPr>
          <a:xfrm>
            <a:off x="7613371" y="4752592"/>
            <a:ext cx="1390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Tires 225/60=No</a:t>
            </a:r>
          </a:p>
        </p:txBody>
      </p:sp>
    </p:spTree>
    <p:extLst>
      <p:ext uri="{BB962C8B-B14F-4D97-AF65-F5344CB8AC3E}">
        <p14:creationId xmlns:p14="http://schemas.microsoft.com/office/powerpoint/2010/main" val="34453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A2E2-6740-4F23-85FD-944B0B56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Regression, purity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B2F-C330-4978-B9C7-5CC0C143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does a regression tree split?</a:t>
            </a:r>
          </a:p>
          <a:p>
            <a:r>
              <a:rPr lang="en-IN" dirty="0"/>
              <a:t>We want regression estimates to be accurate.</a:t>
            </a:r>
          </a:p>
          <a:p>
            <a:r>
              <a:rPr lang="en-IN" dirty="0"/>
              <a:t>Regression estimate at a given node is an average of the target variable</a:t>
            </a:r>
          </a:p>
          <a:p>
            <a:r>
              <a:rPr lang="en-IN" dirty="0"/>
              <a:t>So accuracy could be RSS or MSE</a:t>
            </a:r>
          </a:p>
        </p:txBody>
      </p:sp>
    </p:spTree>
    <p:extLst>
      <p:ext uri="{BB962C8B-B14F-4D97-AF65-F5344CB8AC3E}">
        <p14:creationId xmlns:p14="http://schemas.microsoft.com/office/powerpoint/2010/main" val="260451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40EB-2EC4-406E-9D3A-0414442D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4745"/>
          </a:xfrm>
        </p:spPr>
        <p:txBody>
          <a:bodyPr/>
          <a:lstStyle/>
          <a:p>
            <a:r>
              <a:rPr lang="en-IN" b="1" dirty="0"/>
              <a:t>Decision Tree: Regression, purity metrics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9A779E-AF79-4097-A457-C1BE740DAA6D}"/>
              </a:ext>
            </a:extLst>
          </p:cNvPr>
          <p:cNvGraphicFramePr>
            <a:graphicFrameLocks noGrp="1"/>
          </p:cNvGraphicFramePr>
          <p:nvPr/>
        </p:nvGraphicFramePr>
        <p:xfrm>
          <a:off x="1059344" y="1556227"/>
          <a:ext cx="4125581" cy="2451735"/>
        </p:xfrm>
        <a:graphic>
          <a:graphicData uri="http://schemas.openxmlformats.org/drawingml/2006/table">
            <a:tbl>
              <a:tblPr/>
              <a:tblGrid>
                <a:gridCol w="1154275">
                  <a:extLst>
                    <a:ext uri="{9D8B030D-6E8A-4147-A177-3AD203B41FA5}">
                      <a16:colId xmlns:a16="http://schemas.microsoft.com/office/drawing/2014/main" val="4044563918"/>
                    </a:ext>
                  </a:extLst>
                </a:gridCol>
                <a:gridCol w="608848">
                  <a:extLst>
                    <a:ext uri="{9D8B030D-6E8A-4147-A177-3AD203B41FA5}">
                      <a16:colId xmlns:a16="http://schemas.microsoft.com/office/drawing/2014/main" val="755606452"/>
                    </a:ext>
                  </a:extLst>
                </a:gridCol>
                <a:gridCol w="811798">
                  <a:extLst>
                    <a:ext uri="{9D8B030D-6E8A-4147-A177-3AD203B41FA5}">
                      <a16:colId xmlns:a16="http://schemas.microsoft.com/office/drawing/2014/main" val="3994630330"/>
                    </a:ext>
                  </a:extLst>
                </a:gridCol>
                <a:gridCol w="941812">
                  <a:extLst>
                    <a:ext uri="{9D8B030D-6E8A-4147-A177-3AD203B41FA5}">
                      <a16:colId xmlns:a16="http://schemas.microsoft.com/office/drawing/2014/main" val="2184450589"/>
                    </a:ext>
                  </a:extLst>
                </a:gridCol>
                <a:gridCol w="608848">
                  <a:extLst>
                    <a:ext uri="{9D8B030D-6E8A-4147-A177-3AD203B41FA5}">
                      <a16:colId xmlns:a16="http://schemas.microsoft.com/office/drawing/2014/main" val="42339666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353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11.95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2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43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553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175/70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Compact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88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195/65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Compact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24.65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1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8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13.15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20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20.225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2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16.145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91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713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28CCD7-5C3E-4D51-BA36-59706C01914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62101" y="171646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9C6DA-4B99-4B66-8036-A0A39CDC097A}"/>
              </a:ext>
            </a:extLst>
          </p:cNvPr>
          <p:cNvCxnSpPr/>
          <p:nvPr/>
        </p:nvCxnSpPr>
        <p:spPr>
          <a:xfrm>
            <a:off x="8928136" y="171646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A67A2D-FC18-4179-8D0D-0421C6E85D30}"/>
              </a:ext>
            </a:extLst>
          </p:cNvPr>
          <p:cNvSpPr txBox="1"/>
          <p:nvPr/>
        </p:nvSpPr>
        <p:spPr>
          <a:xfrm>
            <a:off x="7341841" y="2446708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Rim_R14=Yes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A8CCB-3E40-4160-80F0-F0F7CE1C9300}"/>
              </a:ext>
            </a:extLst>
          </p:cNvPr>
          <p:cNvSpPr/>
          <p:nvPr/>
        </p:nvSpPr>
        <p:spPr>
          <a:xfrm>
            <a:off x="7196066" y="3051552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17.50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B99CB-7B2B-4480-A3F8-3AFC771E9E56}"/>
              </a:ext>
            </a:extLst>
          </p:cNvPr>
          <p:cNvSpPr/>
          <p:nvPr/>
        </p:nvSpPr>
        <p:spPr>
          <a:xfrm>
            <a:off x="9066675" y="3104561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26.97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FE551-6FBB-41C8-9DAE-8ECB5FD2B74B}"/>
              </a:ext>
            </a:extLst>
          </p:cNvPr>
          <p:cNvSpPr/>
          <p:nvPr/>
        </p:nvSpPr>
        <p:spPr>
          <a:xfrm>
            <a:off x="7580242" y="96190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75110-5E69-4B1C-B435-AF2B55EB49DA}"/>
              </a:ext>
            </a:extLst>
          </p:cNvPr>
          <p:cNvSpPr txBox="1"/>
          <p:nvPr/>
        </p:nvSpPr>
        <p:spPr>
          <a:xfrm>
            <a:off x="9574835" y="244008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Rim_R14=No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95567D-4E31-4424-8F8D-4EB011976E73}"/>
              </a:ext>
            </a:extLst>
          </p:cNvPr>
          <p:cNvGraphicFramePr>
            <a:graphicFrameLocks noGrp="1"/>
          </p:cNvGraphicFramePr>
          <p:nvPr/>
        </p:nvGraphicFramePr>
        <p:xfrm>
          <a:off x="7677791" y="3645883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218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781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BA7121-C9F5-47E7-B285-C7AB9E80DDD9}"/>
              </a:ext>
            </a:extLst>
          </p:cNvPr>
          <p:cNvGraphicFramePr>
            <a:graphicFrameLocks noGrp="1"/>
          </p:cNvGraphicFramePr>
          <p:nvPr/>
        </p:nvGraphicFramePr>
        <p:xfrm>
          <a:off x="9612586" y="3669463"/>
          <a:ext cx="6109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1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40EB-2EC4-406E-9D3A-0414442D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0621"/>
          </a:xfrm>
        </p:spPr>
        <p:txBody>
          <a:bodyPr/>
          <a:lstStyle/>
          <a:p>
            <a:r>
              <a:rPr lang="en-IN" b="1" dirty="0"/>
              <a:t>Decision Tree: Regression, purity metrics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9A779E-AF79-4097-A457-C1BE740DAA6D}"/>
              </a:ext>
            </a:extLst>
          </p:cNvPr>
          <p:cNvGraphicFramePr>
            <a:graphicFrameLocks noGrp="1"/>
          </p:cNvGraphicFramePr>
          <p:nvPr/>
        </p:nvGraphicFramePr>
        <p:xfrm>
          <a:off x="1059344" y="1556227"/>
          <a:ext cx="4125581" cy="2451735"/>
        </p:xfrm>
        <a:graphic>
          <a:graphicData uri="http://schemas.openxmlformats.org/drawingml/2006/table">
            <a:tbl>
              <a:tblPr/>
              <a:tblGrid>
                <a:gridCol w="1154275">
                  <a:extLst>
                    <a:ext uri="{9D8B030D-6E8A-4147-A177-3AD203B41FA5}">
                      <a16:colId xmlns:a16="http://schemas.microsoft.com/office/drawing/2014/main" val="4044563918"/>
                    </a:ext>
                  </a:extLst>
                </a:gridCol>
                <a:gridCol w="608848">
                  <a:extLst>
                    <a:ext uri="{9D8B030D-6E8A-4147-A177-3AD203B41FA5}">
                      <a16:colId xmlns:a16="http://schemas.microsoft.com/office/drawing/2014/main" val="755606452"/>
                    </a:ext>
                  </a:extLst>
                </a:gridCol>
                <a:gridCol w="811798">
                  <a:extLst>
                    <a:ext uri="{9D8B030D-6E8A-4147-A177-3AD203B41FA5}">
                      <a16:colId xmlns:a16="http://schemas.microsoft.com/office/drawing/2014/main" val="3994630330"/>
                    </a:ext>
                  </a:extLst>
                </a:gridCol>
                <a:gridCol w="941812">
                  <a:extLst>
                    <a:ext uri="{9D8B030D-6E8A-4147-A177-3AD203B41FA5}">
                      <a16:colId xmlns:a16="http://schemas.microsoft.com/office/drawing/2014/main" val="2184450589"/>
                    </a:ext>
                  </a:extLst>
                </a:gridCol>
                <a:gridCol w="608848">
                  <a:extLst>
                    <a:ext uri="{9D8B030D-6E8A-4147-A177-3AD203B41FA5}">
                      <a16:colId xmlns:a16="http://schemas.microsoft.com/office/drawing/2014/main" val="42339666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353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2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43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26.9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553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175/70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Compact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88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195/65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Compact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24.65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1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225/60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33.2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8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20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20.225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2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91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205/70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713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96B9F1-4760-4FA8-AEF9-90EE4F2BA8A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101857" y="1756216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6E8EFF-AAA9-4F87-93A7-DF7507739988}"/>
              </a:ext>
            </a:extLst>
          </p:cNvPr>
          <p:cNvCxnSpPr/>
          <p:nvPr/>
        </p:nvCxnSpPr>
        <p:spPr>
          <a:xfrm>
            <a:off x="8967892" y="1756216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8509EB-5781-447D-8113-D258CF9D16F0}"/>
              </a:ext>
            </a:extLst>
          </p:cNvPr>
          <p:cNvSpPr txBox="1"/>
          <p:nvPr/>
        </p:nvSpPr>
        <p:spPr>
          <a:xfrm>
            <a:off x="6889296" y="2486463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D00DA-D782-42A6-987F-7D811D9354E1}"/>
              </a:ext>
            </a:extLst>
          </p:cNvPr>
          <p:cNvSpPr/>
          <p:nvPr/>
        </p:nvSpPr>
        <p:spPr>
          <a:xfrm>
            <a:off x="7235822" y="3091307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25.91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F5E3E-BB02-46D5-8DBA-BBB8472CC6FA}"/>
              </a:ext>
            </a:extLst>
          </p:cNvPr>
          <p:cNvSpPr/>
          <p:nvPr/>
        </p:nvSpPr>
        <p:spPr>
          <a:xfrm>
            <a:off x="9106431" y="3144316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18.21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71DDB-4659-4C59-86BB-A46B789D9890}"/>
              </a:ext>
            </a:extLst>
          </p:cNvPr>
          <p:cNvSpPr/>
          <p:nvPr/>
        </p:nvSpPr>
        <p:spPr>
          <a:xfrm>
            <a:off x="7619998" y="1001658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DEA2D-F908-47EA-96AF-C7458931EEFD}"/>
              </a:ext>
            </a:extLst>
          </p:cNvPr>
          <p:cNvSpPr txBox="1"/>
          <p:nvPr/>
        </p:nvSpPr>
        <p:spPr>
          <a:xfrm>
            <a:off x="9612620" y="2506343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No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B683D6-CDC1-4A0A-97F4-021A44660700}"/>
              </a:ext>
            </a:extLst>
          </p:cNvPr>
          <p:cNvGraphicFramePr>
            <a:graphicFrameLocks noGrp="1"/>
          </p:cNvGraphicFramePr>
          <p:nvPr/>
        </p:nvGraphicFramePr>
        <p:xfrm>
          <a:off x="7757282" y="3669463"/>
          <a:ext cx="6109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4764797-E2B2-4D01-8417-EB12F19A556E}"/>
              </a:ext>
            </a:extLst>
          </p:cNvPr>
          <p:cNvGraphicFramePr>
            <a:graphicFrameLocks noGrp="1"/>
          </p:cNvGraphicFramePr>
          <p:nvPr/>
        </p:nvGraphicFramePr>
        <p:xfrm>
          <a:off x="9764986" y="3689343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2992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20529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E374-8B97-43CC-BC13-45A3007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Regression, purity metrics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87DFC-7F99-45C4-A29A-C3D3C6B6BC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648039" y="2140532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74E1F-A333-4377-828C-A129B74F5AE2}"/>
              </a:ext>
            </a:extLst>
          </p:cNvPr>
          <p:cNvCxnSpPr/>
          <p:nvPr/>
        </p:nvCxnSpPr>
        <p:spPr>
          <a:xfrm>
            <a:off x="2514074" y="2140532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79E317-AB33-4816-9D0C-3722D9DD581F}"/>
              </a:ext>
            </a:extLst>
          </p:cNvPr>
          <p:cNvSpPr txBox="1"/>
          <p:nvPr/>
        </p:nvSpPr>
        <p:spPr>
          <a:xfrm>
            <a:off x="927779" y="2870779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C0427-A593-474F-9CF4-900A40439BFE}"/>
              </a:ext>
            </a:extLst>
          </p:cNvPr>
          <p:cNvSpPr/>
          <p:nvPr/>
        </p:nvSpPr>
        <p:spPr>
          <a:xfrm>
            <a:off x="782004" y="3475623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17.50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0C7AC-F38D-4D25-9624-1D7CD09BCD2D}"/>
              </a:ext>
            </a:extLst>
          </p:cNvPr>
          <p:cNvSpPr/>
          <p:nvPr/>
        </p:nvSpPr>
        <p:spPr>
          <a:xfrm>
            <a:off x="2652613" y="3528632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26.97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05131-B817-45FD-A8AD-F88DB235159C}"/>
              </a:ext>
            </a:extLst>
          </p:cNvPr>
          <p:cNvSpPr/>
          <p:nvPr/>
        </p:nvSpPr>
        <p:spPr>
          <a:xfrm>
            <a:off x="1166180" y="1385974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FD9E8-BC7F-4A2F-9F05-66E611E56A97}"/>
              </a:ext>
            </a:extLst>
          </p:cNvPr>
          <p:cNvSpPr txBox="1"/>
          <p:nvPr/>
        </p:nvSpPr>
        <p:spPr>
          <a:xfrm>
            <a:off x="3160773" y="2864153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Rim_R14=No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C55E4E-94FD-49CB-B98C-213A6F416F0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094692" y="2153778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2D1608-F42F-4345-8A73-AD5F728ABB9E}"/>
              </a:ext>
            </a:extLst>
          </p:cNvPr>
          <p:cNvCxnSpPr/>
          <p:nvPr/>
        </p:nvCxnSpPr>
        <p:spPr>
          <a:xfrm>
            <a:off x="7960727" y="2153778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9EBD26-222E-462E-8D3D-13BA810616C0}"/>
              </a:ext>
            </a:extLst>
          </p:cNvPr>
          <p:cNvSpPr txBox="1"/>
          <p:nvPr/>
        </p:nvSpPr>
        <p:spPr>
          <a:xfrm>
            <a:off x="5882131" y="2884025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166E-E2E5-4A37-AFDE-15F3B6323B85}"/>
              </a:ext>
            </a:extLst>
          </p:cNvPr>
          <p:cNvSpPr/>
          <p:nvPr/>
        </p:nvSpPr>
        <p:spPr>
          <a:xfrm>
            <a:off x="6228657" y="3488869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25.91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11147-0E8E-4A27-A360-94C08EE18E4D}"/>
              </a:ext>
            </a:extLst>
          </p:cNvPr>
          <p:cNvSpPr/>
          <p:nvPr/>
        </p:nvSpPr>
        <p:spPr>
          <a:xfrm>
            <a:off x="8099266" y="3541878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18.21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827592-C6A8-4429-9DEA-4916AB4E39F6}"/>
              </a:ext>
            </a:extLst>
          </p:cNvPr>
          <p:cNvSpPr/>
          <p:nvPr/>
        </p:nvSpPr>
        <p:spPr>
          <a:xfrm>
            <a:off x="6612833" y="1399220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A9D383-3D23-44A8-AF5B-A091E38EEB87}"/>
              </a:ext>
            </a:extLst>
          </p:cNvPr>
          <p:cNvSpPr txBox="1"/>
          <p:nvPr/>
        </p:nvSpPr>
        <p:spPr>
          <a:xfrm>
            <a:off x="8605455" y="2903905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B84F7-474B-455B-A4FD-B8EAF4E1C0FA}"/>
                  </a:ext>
                </a:extLst>
              </p:cNvPr>
              <p:cNvSpPr txBox="1"/>
              <p:nvPr/>
            </p:nvSpPr>
            <p:spPr>
              <a:xfrm>
                <a:off x="4373391" y="1555824"/>
                <a:ext cx="213270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B84F7-474B-455B-A4FD-B8EAF4E1C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91" y="1555824"/>
                <a:ext cx="213270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4239640-8C4D-4B9B-9F61-E1F8DCB5CE7A}"/>
              </a:ext>
            </a:extLst>
          </p:cNvPr>
          <p:cNvGraphicFramePr>
            <a:graphicFrameLocks noGrp="1"/>
          </p:cNvGraphicFramePr>
          <p:nvPr/>
        </p:nvGraphicFramePr>
        <p:xfrm>
          <a:off x="1104703" y="4109715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218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781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27EA19F-19E3-45A7-B3F3-50A0737FC685}"/>
              </a:ext>
            </a:extLst>
          </p:cNvPr>
          <p:cNvGraphicFramePr>
            <a:graphicFrameLocks noGrp="1"/>
          </p:cNvGraphicFramePr>
          <p:nvPr/>
        </p:nvGraphicFramePr>
        <p:xfrm>
          <a:off x="3039498" y="4106784"/>
          <a:ext cx="6109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2A0E6F2-DC96-4737-84E7-A3C8C65F25CD}"/>
              </a:ext>
            </a:extLst>
          </p:cNvPr>
          <p:cNvGraphicFramePr>
            <a:graphicFrameLocks noGrp="1"/>
          </p:cNvGraphicFramePr>
          <p:nvPr/>
        </p:nvGraphicFramePr>
        <p:xfrm>
          <a:off x="6524831" y="4080282"/>
          <a:ext cx="56986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9862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EDF0606-0184-4D0C-B43F-D8892C040EE8}"/>
              </a:ext>
            </a:extLst>
          </p:cNvPr>
          <p:cNvGraphicFramePr>
            <a:graphicFrameLocks noGrp="1"/>
          </p:cNvGraphicFramePr>
          <p:nvPr/>
        </p:nvGraphicFramePr>
        <p:xfrm>
          <a:off x="8413266" y="4086910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2992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20529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68F6A61-5668-4EBE-9DF7-35E9DE8C7983}"/>
              </a:ext>
            </a:extLst>
          </p:cNvPr>
          <p:cNvGraphicFramePr>
            <a:graphicFrameLocks noGrp="1"/>
          </p:cNvGraphicFramePr>
          <p:nvPr/>
        </p:nvGraphicFramePr>
        <p:xfrm>
          <a:off x="1826946" y="4116343"/>
          <a:ext cx="640743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0743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 err="1"/>
                        <a:t>Pred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218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781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3C21AD7-A7D3-428E-A669-6656B0D42A0D}"/>
              </a:ext>
            </a:extLst>
          </p:cNvPr>
          <p:cNvGraphicFramePr>
            <a:graphicFrameLocks noGrp="1"/>
          </p:cNvGraphicFramePr>
          <p:nvPr/>
        </p:nvGraphicFramePr>
        <p:xfrm>
          <a:off x="3744436" y="4094924"/>
          <a:ext cx="6109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 err="1"/>
                        <a:t>Pred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38437E-B61C-4F36-B310-CCC2090D2558}"/>
                  </a:ext>
                </a:extLst>
              </p:cNvPr>
              <p:cNvSpPr txBox="1"/>
              <p:nvPr/>
            </p:nvSpPr>
            <p:spPr>
              <a:xfrm>
                <a:off x="304801" y="6090500"/>
                <a:ext cx="4306956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11.95−17.50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18.90−17.50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16.14−17.50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38437E-B61C-4F36-B310-CCC2090D2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6090500"/>
                <a:ext cx="4306956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0BD73F-FF21-4700-B794-8C86D4099437}"/>
                  </a:ext>
                </a:extLst>
              </p:cNvPr>
              <p:cNvSpPr txBox="1"/>
              <p:nvPr/>
            </p:nvSpPr>
            <p:spPr>
              <a:xfrm>
                <a:off x="2643813" y="5620048"/>
                <a:ext cx="4306956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24.76−26.97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26.90−26.97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23.04−26.97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0BD73F-FF21-4700-B794-8C86D409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13" y="5620048"/>
                <a:ext cx="4306956" cy="439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9C34EA8-8E39-4CDE-A93F-EFAD2E004EE4}"/>
              </a:ext>
            </a:extLst>
          </p:cNvPr>
          <p:cNvGraphicFramePr>
            <a:graphicFrameLocks noGrp="1"/>
          </p:cNvGraphicFramePr>
          <p:nvPr/>
        </p:nvGraphicFramePr>
        <p:xfrm>
          <a:off x="7220569" y="4073656"/>
          <a:ext cx="56986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9862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 err="1"/>
                        <a:t>Pred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1C33ED-05E4-4BB8-A9E2-6ACA4EAA890D}"/>
              </a:ext>
            </a:extLst>
          </p:cNvPr>
          <p:cNvGraphicFramePr>
            <a:graphicFrameLocks noGrp="1"/>
          </p:cNvGraphicFramePr>
          <p:nvPr/>
        </p:nvGraphicFramePr>
        <p:xfrm>
          <a:off x="9201771" y="4080285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 err="1"/>
                        <a:t>Pred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2992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20529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E374-8B97-43CC-BC13-45A3007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Regression, purity metrics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87DFC-7F99-45C4-A29A-C3D3C6B6BC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648039" y="269712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74E1F-A333-4377-828C-A129B74F5AE2}"/>
              </a:ext>
            </a:extLst>
          </p:cNvPr>
          <p:cNvCxnSpPr/>
          <p:nvPr/>
        </p:nvCxnSpPr>
        <p:spPr>
          <a:xfrm>
            <a:off x="2514074" y="269712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79E317-AB33-4816-9D0C-3722D9DD581F}"/>
              </a:ext>
            </a:extLst>
          </p:cNvPr>
          <p:cNvSpPr txBox="1"/>
          <p:nvPr/>
        </p:nvSpPr>
        <p:spPr>
          <a:xfrm>
            <a:off x="927779" y="3427368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C0427-A593-474F-9CF4-900A40439BFE}"/>
              </a:ext>
            </a:extLst>
          </p:cNvPr>
          <p:cNvSpPr/>
          <p:nvPr/>
        </p:nvSpPr>
        <p:spPr>
          <a:xfrm>
            <a:off x="782004" y="4032212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17.50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18.67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0C7AC-F38D-4D25-9624-1D7CD09BCD2D}"/>
              </a:ext>
            </a:extLst>
          </p:cNvPr>
          <p:cNvSpPr/>
          <p:nvPr/>
        </p:nvSpPr>
        <p:spPr>
          <a:xfrm>
            <a:off x="2652613" y="4085221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26.97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14.78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05131-B817-45FD-A8AD-F88DB235159C}"/>
              </a:ext>
            </a:extLst>
          </p:cNvPr>
          <p:cNvSpPr/>
          <p:nvPr/>
        </p:nvSpPr>
        <p:spPr>
          <a:xfrm>
            <a:off x="1166180" y="194256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FD9E8-BC7F-4A2F-9F05-66E611E56A97}"/>
              </a:ext>
            </a:extLst>
          </p:cNvPr>
          <p:cNvSpPr txBox="1"/>
          <p:nvPr/>
        </p:nvSpPr>
        <p:spPr>
          <a:xfrm>
            <a:off x="3160773" y="342074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Rim_R14=No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C55E4E-94FD-49CB-B98C-213A6F416F0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962172" y="269712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2D1608-F42F-4345-8A73-AD5F728ABB9E}"/>
              </a:ext>
            </a:extLst>
          </p:cNvPr>
          <p:cNvCxnSpPr/>
          <p:nvPr/>
        </p:nvCxnSpPr>
        <p:spPr>
          <a:xfrm>
            <a:off x="7828207" y="269712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9EBD26-222E-462E-8D3D-13BA810616C0}"/>
              </a:ext>
            </a:extLst>
          </p:cNvPr>
          <p:cNvSpPr txBox="1"/>
          <p:nvPr/>
        </p:nvSpPr>
        <p:spPr>
          <a:xfrm>
            <a:off x="5749611" y="3427368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166E-E2E5-4A37-AFDE-15F3B6323B85}"/>
              </a:ext>
            </a:extLst>
          </p:cNvPr>
          <p:cNvSpPr/>
          <p:nvPr/>
        </p:nvSpPr>
        <p:spPr>
          <a:xfrm>
            <a:off x="6096137" y="4032212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25.91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26.21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11147-0E8E-4A27-A360-94C08EE18E4D}"/>
              </a:ext>
            </a:extLst>
          </p:cNvPr>
          <p:cNvSpPr/>
          <p:nvPr/>
        </p:nvSpPr>
        <p:spPr>
          <a:xfrm>
            <a:off x="7966746" y="4085221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18.21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MSE = 23.221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827592-C6A8-4429-9DEA-4916AB4E39F6}"/>
              </a:ext>
            </a:extLst>
          </p:cNvPr>
          <p:cNvSpPr/>
          <p:nvPr/>
        </p:nvSpPr>
        <p:spPr>
          <a:xfrm>
            <a:off x="6480313" y="194256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A9D383-3D23-44A8-AF5B-A091E38EEB87}"/>
              </a:ext>
            </a:extLst>
          </p:cNvPr>
          <p:cNvSpPr txBox="1"/>
          <p:nvPr/>
        </p:nvSpPr>
        <p:spPr>
          <a:xfrm>
            <a:off x="8472935" y="3447248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B84F7-474B-455B-A4FD-B8EAF4E1C0FA}"/>
                  </a:ext>
                </a:extLst>
              </p:cNvPr>
              <p:cNvSpPr txBox="1"/>
              <p:nvPr/>
            </p:nvSpPr>
            <p:spPr>
              <a:xfrm>
                <a:off x="4373391" y="2006398"/>
                <a:ext cx="213270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B84F7-474B-455B-A4FD-B8EAF4E1C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91" y="2006398"/>
                <a:ext cx="213270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5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1037</Words>
  <Application>Microsoft Office PowerPoint</Application>
  <PresentationFormat>Widescreen</PresentationFormat>
  <Paragraphs>453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Fontin Sans Bold</vt:lpstr>
      <vt:lpstr>Office Theme</vt:lpstr>
      <vt:lpstr>Decision Tree: Regression</vt:lpstr>
      <vt:lpstr>Decision Tree: Regression</vt:lpstr>
      <vt:lpstr>Decision Tree: Regression</vt:lpstr>
      <vt:lpstr>Decision Tree: Regression</vt:lpstr>
      <vt:lpstr>Decision Tree: Regression, purity metrics</vt:lpstr>
      <vt:lpstr>Decision Tree: Regression, purity metrics</vt:lpstr>
      <vt:lpstr>Decision Tree: Regression, purity metrics</vt:lpstr>
      <vt:lpstr>Decision Tree: Regression, purity metrics</vt:lpstr>
      <vt:lpstr>Decision Tree: Regression, purity metrics</vt:lpstr>
      <vt:lpstr>Decision Tree: Regression, purity metrics</vt:lpstr>
      <vt:lpstr>Decision Tree: Regression, purity metrics</vt:lpstr>
      <vt:lpstr>Decision Tree: Regression,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Tree: Regression</dc:title>
  <dc:creator>Gunnvant</dc:creator>
  <cp:lastModifiedBy>Gunnvant</cp:lastModifiedBy>
  <cp:revision>5</cp:revision>
  <dcterms:created xsi:type="dcterms:W3CDTF">2023-06-08T07:45:20Z</dcterms:created>
  <dcterms:modified xsi:type="dcterms:W3CDTF">2023-06-14T06:02:11Z</dcterms:modified>
</cp:coreProperties>
</file>