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97" r:id="rId3"/>
    <p:sldId id="29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805C-EEA6-5EDC-3BED-1635DE2CF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883AB-2360-D1D8-2226-38C940674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21663-977C-237B-CD3F-F24D5DF7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6D24-A96F-4D8A-B672-8FC9A0C3991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59C71-8FB3-98E7-A037-DF55C2CC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5747-D44A-77B9-FDA6-F92CAD48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563D-1244-401B-9B79-2B55BC4A5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0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525C-0B62-B4D6-E8C5-78BBA856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7148A-9E95-B453-A803-CFB71C0F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E427-F831-883B-3B4E-E7210EFF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6D24-A96F-4D8A-B672-8FC9A0C3991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3C5E-14C3-FACF-C4B2-789DBC02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9A53-E0EE-DAC3-4459-20E4A100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563D-1244-401B-9B79-2B55BC4A5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1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274C6-2C2F-AA47-1199-76066B9D3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5171C-482D-5118-4A74-916D0592B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7D7BA-1547-03F5-A39D-C8CBCBA1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6D24-A96F-4D8A-B672-8FC9A0C3991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2A75-45B3-D3FE-8605-7CD51B67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3C2E-92F9-00EF-E368-8E25BA9C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563D-1244-401B-9B79-2B55BC4A5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31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79E5-C52D-157D-D0C9-715E851E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7FCD-C2EA-8613-90AB-810219DB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9CDC-3BEF-5C9C-F0E8-372430F8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6D24-A96F-4D8A-B672-8FC9A0C3991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23DB-7A74-63F5-4F22-DA0478BC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3EA7D-8049-B339-EC39-6E6EC647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563D-1244-401B-9B79-2B55BC4A5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0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EF24-37BE-A5CA-4110-80935C4F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4D907-7BFB-4142-7635-3ACD17BDA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ED6A-C59E-685D-263F-CCE8FF7C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6D24-A96F-4D8A-B672-8FC9A0C3991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8B90F-E99A-E8A7-6CCE-6A010021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A1CF-39B2-818F-5DB7-CB145E42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563D-1244-401B-9B79-2B55BC4A5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D9E-8F17-7366-CB51-1B7C1B07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5B5B-4EE2-9088-C918-C6F95F0C0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0DA3-9BD4-147A-381D-81267B8CB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EB53-90D9-D520-2E88-DD460D29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6D24-A96F-4D8A-B672-8FC9A0C3991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1CCDD-F085-D5DC-57B7-EB3399BB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00D15-9D0F-2A0E-6D36-E1D8926D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563D-1244-401B-9B79-2B55BC4A5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31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7382-A676-3F71-5A0B-B7E3C5DC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06E3F-18C3-3E38-9864-7EA7059C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D3650-F2DC-A697-CB78-18C9A898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A7377-5CD8-BC25-C266-B6A2471B3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1F792-756B-B0C6-7CB6-D7AC95CB4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48E5E-5A1E-50DC-674E-C90B1C3C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6D24-A96F-4D8A-B672-8FC9A0C3991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54068-A370-77D6-8F3E-F7DC5557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C8589-A1C4-E7DD-3772-44FE48B7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563D-1244-401B-9B79-2B55BC4A5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78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7666-981E-44BA-5754-7E84FC9D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D2509-3296-F0C4-E224-ADB989E1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6D24-A96F-4D8A-B672-8FC9A0C3991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416FE-DF98-14BA-79FF-18381C3F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C29A6-0E98-77EF-0528-5F0CC581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563D-1244-401B-9B79-2B55BC4A5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95DBF-F6A9-B30E-5DA0-AD5F11FD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6D24-A96F-4D8A-B672-8FC9A0C3991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F8E43-033C-01DA-E3BC-EA07AEBE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DF052-7B4D-4079-D612-3C266407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563D-1244-401B-9B79-2B55BC4A5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6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7EFC-12D5-4494-31CC-56205610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CE60-EF31-1FFC-EC52-485D57F03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7B9EC-5156-6929-5C08-D95B6C8B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D6DF2-8BAB-5021-73F9-EF1EDDFB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6D24-A96F-4D8A-B672-8FC9A0C3991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9408E-B3E6-DE15-858F-9CAA029A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D931B-DAEF-AB42-8238-EBA7514C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563D-1244-401B-9B79-2B55BC4A5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51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6A79-08D9-4D27-BFEC-317EB61A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F1ADF-6187-9563-EFA7-C408326B8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39DB9-6F55-F28E-8AFC-92C4D4CA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7B2BD-C230-42D6-7D53-C8321C49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6D24-A96F-4D8A-B672-8FC9A0C3991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0C2A8-65C2-75FD-B956-476F4FBB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B1260-23AB-538E-46B7-43FBD830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563D-1244-401B-9B79-2B55BC4A5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19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83E6-3E81-0DAD-D410-076FEFFB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0D722-E057-471A-9BD9-1C1EBE907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E036-729C-294C-6843-DB9F1F50B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6D24-A96F-4D8A-B672-8FC9A0C3991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7B1A5-FBF4-6CA4-C6BA-553B90C6E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D1F6-28B8-D584-D2DA-CF36F6EFA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563D-1244-401B-9B79-2B55BC4A5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2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0D62-1D46-4984-B06F-18D08AC9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Both Classification Tree and Regression Tree give us the ability to arrive at an idea of how important the predictors are</a:t>
            </a:r>
          </a:p>
          <a:p>
            <a:r>
              <a:rPr lang="en-IN" dirty="0"/>
              <a:t>This is done by computing </a:t>
            </a:r>
            <a:r>
              <a:rPr lang="en-IN" b="1" dirty="0"/>
              <a:t>“feature importance”</a:t>
            </a:r>
          </a:p>
          <a:p>
            <a:r>
              <a:rPr lang="en-IN" dirty="0"/>
              <a:t>Feature Importance, is computed as the total reduction of purity measure brought out by a feature.</a:t>
            </a:r>
          </a:p>
          <a:p>
            <a:r>
              <a:rPr lang="en-IN" dirty="0"/>
              <a:t>Example: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607062-DDAB-E68C-0D9E-917FF51F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b="1" dirty="0"/>
              <a:t>Decision Tree: Feature importance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1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328A-42A7-4795-B950-07461A13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Feature importance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6A5BD-BE05-4F1B-92EA-52A846B97B63}"/>
              </a:ext>
            </a:extLst>
          </p:cNvPr>
          <p:cNvSpPr txBox="1"/>
          <p:nvPr/>
        </p:nvSpPr>
        <p:spPr>
          <a:xfrm>
            <a:off x="6493569" y="2075007"/>
            <a:ext cx="126558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/>
              <a:t>Class A = 25%</a:t>
            </a:r>
          </a:p>
          <a:p>
            <a:r>
              <a:rPr lang="en-IN" sz="1200" dirty="0"/>
              <a:t>Class B = 75%</a:t>
            </a:r>
          </a:p>
          <a:p>
            <a:pPr algn="ctr"/>
            <a:r>
              <a:rPr lang="en-IN" sz="1200" dirty="0"/>
              <a:t>N = 1000</a:t>
            </a:r>
          </a:p>
          <a:p>
            <a:pPr algn="ctr"/>
            <a:r>
              <a:rPr lang="en-IN" sz="1200" b="1" dirty="0"/>
              <a:t>Feature 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5FE871-7517-4A15-AD1F-FB13B2D4E7E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520074" y="2906004"/>
            <a:ext cx="606288" cy="1003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462783-F781-497A-962B-8D49DE93ECB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126362" y="2906004"/>
            <a:ext cx="798441" cy="1003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AD4237-A3CE-4E75-8FAE-0ACEC84F2905}"/>
              </a:ext>
            </a:extLst>
          </p:cNvPr>
          <p:cNvSpPr txBox="1"/>
          <p:nvPr/>
        </p:nvSpPr>
        <p:spPr>
          <a:xfrm>
            <a:off x="5705066" y="4003197"/>
            <a:ext cx="1093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/>
              <a:t>Class A = 20%</a:t>
            </a:r>
          </a:p>
          <a:p>
            <a:r>
              <a:rPr lang="en-IN" sz="1200" dirty="0"/>
              <a:t>Class B = 80%</a:t>
            </a:r>
          </a:p>
          <a:p>
            <a:pPr algn="ctr"/>
            <a:r>
              <a:rPr lang="en-IN" sz="1200" dirty="0"/>
              <a:t> N = 400</a:t>
            </a:r>
          </a:p>
          <a:p>
            <a:pPr algn="ctr"/>
            <a:r>
              <a:rPr lang="en-IN" sz="1200" b="1" dirty="0"/>
              <a:t>Feature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5A0EA-30F8-41B1-8626-3EA68911E25A}"/>
              </a:ext>
            </a:extLst>
          </p:cNvPr>
          <p:cNvSpPr txBox="1"/>
          <p:nvPr/>
        </p:nvSpPr>
        <p:spPr>
          <a:xfrm>
            <a:off x="6294786" y="3313047"/>
            <a:ext cx="54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9719D-8C5E-423C-A042-571C64B55097}"/>
              </a:ext>
            </a:extLst>
          </p:cNvPr>
          <p:cNvSpPr txBox="1"/>
          <p:nvPr/>
        </p:nvSpPr>
        <p:spPr>
          <a:xfrm>
            <a:off x="8050700" y="3319675"/>
            <a:ext cx="54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9C93B-C205-4F2A-B9F3-798AB281980D}"/>
              </a:ext>
            </a:extLst>
          </p:cNvPr>
          <p:cNvSpPr txBox="1"/>
          <p:nvPr/>
        </p:nvSpPr>
        <p:spPr>
          <a:xfrm>
            <a:off x="7474230" y="3943565"/>
            <a:ext cx="13119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/>
              <a:t>Class A = 45%</a:t>
            </a:r>
          </a:p>
          <a:p>
            <a:r>
              <a:rPr lang="en-IN" sz="1200" dirty="0"/>
              <a:t>Class B = 55%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287775-A015-42F5-B893-EECD55D379E6}"/>
              </a:ext>
            </a:extLst>
          </p:cNvPr>
          <p:cNvCxnSpPr/>
          <p:nvPr/>
        </p:nvCxnSpPr>
        <p:spPr>
          <a:xfrm flipH="1">
            <a:off x="5493029" y="4860273"/>
            <a:ext cx="748748" cy="9110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A2B3B6-6A1A-435F-AAC6-A842F7D344CF}"/>
              </a:ext>
            </a:extLst>
          </p:cNvPr>
          <p:cNvCxnSpPr>
            <a:cxnSpLocks/>
          </p:cNvCxnSpPr>
          <p:nvPr/>
        </p:nvCxnSpPr>
        <p:spPr>
          <a:xfrm>
            <a:off x="6241777" y="4860273"/>
            <a:ext cx="921026" cy="9110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54B611-77A8-4B6C-AA3D-863EA8969464}"/>
              </a:ext>
            </a:extLst>
          </p:cNvPr>
          <p:cNvSpPr txBox="1"/>
          <p:nvPr/>
        </p:nvSpPr>
        <p:spPr>
          <a:xfrm>
            <a:off x="4704528" y="5851874"/>
            <a:ext cx="11661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/>
              <a:t>Class A = 2%</a:t>
            </a:r>
          </a:p>
          <a:p>
            <a:r>
              <a:rPr lang="en-IN" sz="1200" dirty="0"/>
              <a:t>Class B = 98%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6CFEB-E0F3-4861-A776-0BFB38BAA7B1}"/>
              </a:ext>
            </a:extLst>
          </p:cNvPr>
          <p:cNvSpPr txBox="1"/>
          <p:nvPr/>
        </p:nvSpPr>
        <p:spPr>
          <a:xfrm>
            <a:off x="5466525" y="4883431"/>
            <a:ext cx="54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D3DC4B-3091-4D71-8592-D69C63B1C9B7}"/>
              </a:ext>
            </a:extLst>
          </p:cNvPr>
          <p:cNvSpPr txBox="1"/>
          <p:nvPr/>
        </p:nvSpPr>
        <p:spPr>
          <a:xfrm>
            <a:off x="6626093" y="4890061"/>
            <a:ext cx="54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40C54-81FE-4E2C-8F6D-EBF1141EAD6F}"/>
              </a:ext>
            </a:extLst>
          </p:cNvPr>
          <p:cNvSpPr txBox="1"/>
          <p:nvPr/>
        </p:nvSpPr>
        <p:spPr>
          <a:xfrm>
            <a:off x="6632717" y="5858501"/>
            <a:ext cx="11264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/>
              <a:t>Class A = 98%</a:t>
            </a:r>
          </a:p>
          <a:p>
            <a:r>
              <a:rPr lang="en-IN" sz="1200" dirty="0"/>
              <a:t>Class B = 2%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03068A-6D0F-44DB-969C-1061EB264099}"/>
              </a:ext>
            </a:extLst>
          </p:cNvPr>
          <p:cNvSpPr txBox="1"/>
          <p:nvPr/>
        </p:nvSpPr>
        <p:spPr>
          <a:xfrm>
            <a:off x="838200" y="1855304"/>
            <a:ext cx="406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Which Feature A or B is more important?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369CF1-B92E-453B-BFEE-B5906DD89AE2}"/>
              </a:ext>
            </a:extLst>
          </p:cNvPr>
          <p:cNvCxnSpPr/>
          <p:nvPr/>
        </p:nvCxnSpPr>
        <p:spPr>
          <a:xfrm>
            <a:off x="7792283" y="2743205"/>
            <a:ext cx="11529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E58D3AE-A76F-4007-B0A4-1B08A97495FE}"/>
              </a:ext>
            </a:extLst>
          </p:cNvPr>
          <p:cNvSpPr/>
          <p:nvPr/>
        </p:nvSpPr>
        <p:spPr>
          <a:xfrm>
            <a:off x="9051243" y="2491417"/>
            <a:ext cx="1391475" cy="4638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Gini = 0.60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BB543C-BFD7-473B-93D6-AD6954500A1F}"/>
              </a:ext>
            </a:extLst>
          </p:cNvPr>
          <p:cNvSpPr/>
          <p:nvPr/>
        </p:nvSpPr>
        <p:spPr>
          <a:xfrm>
            <a:off x="6520073" y="1517379"/>
            <a:ext cx="1239082" cy="4638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Gini = 0.88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2AE6A3-59B1-41D3-80A9-3C469FD161D3}"/>
              </a:ext>
            </a:extLst>
          </p:cNvPr>
          <p:cNvSpPr txBox="1"/>
          <p:nvPr/>
        </p:nvSpPr>
        <p:spPr>
          <a:xfrm>
            <a:off x="844827" y="2312504"/>
            <a:ext cx="406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Does sequence of split matters?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EAA835-14B8-4013-9601-327B65831114}"/>
              </a:ext>
            </a:extLst>
          </p:cNvPr>
          <p:cNvSpPr txBox="1"/>
          <p:nvPr/>
        </p:nvSpPr>
        <p:spPr>
          <a:xfrm>
            <a:off x="877956" y="2875722"/>
            <a:ext cx="406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Does purity of split matters?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25C0CD-3E77-43F6-9115-5974288075CB}"/>
              </a:ext>
            </a:extLst>
          </p:cNvPr>
          <p:cNvSpPr txBox="1"/>
          <p:nvPr/>
        </p:nvSpPr>
        <p:spPr>
          <a:xfrm>
            <a:off x="884584" y="3385931"/>
            <a:ext cx="406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Both matter!!!!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859C4B-9ADD-4BB2-A93B-5B790555FFAA}"/>
              </a:ext>
            </a:extLst>
          </p:cNvPr>
          <p:cNvSpPr txBox="1"/>
          <p:nvPr/>
        </p:nvSpPr>
        <p:spPr>
          <a:xfrm>
            <a:off x="8998226" y="3048006"/>
            <a:ext cx="1616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Gini Reduction = 0.28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A52F15-7917-40DC-A175-1ABCA36085B2}"/>
              </a:ext>
            </a:extLst>
          </p:cNvPr>
          <p:cNvCxnSpPr>
            <a:cxnSpLocks/>
          </p:cNvCxnSpPr>
          <p:nvPr/>
        </p:nvCxnSpPr>
        <p:spPr>
          <a:xfrm>
            <a:off x="6798370" y="4717774"/>
            <a:ext cx="6758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485B246-FB75-4BC9-877C-287FC44C6BE7}"/>
              </a:ext>
            </a:extLst>
          </p:cNvPr>
          <p:cNvSpPr/>
          <p:nvPr/>
        </p:nvSpPr>
        <p:spPr>
          <a:xfrm>
            <a:off x="7494116" y="4519004"/>
            <a:ext cx="1504113" cy="4638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Gini = 0.02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80A9AC-3037-4CC8-964C-91AD76A423E9}"/>
              </a:ext>
            </a:extLst>
          </p:cNvPr>
          <p:cNvSpPr txBox="1"/>
          <p:nvPr/>
        </p:nvSpPr>
        <p:spPr>
          <a:xfrm>
            <a:off x="7619999" y="5115348"/>
            <a:ext cx="1616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Gini Reduction = 0.58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A93689-5B0F-4972-A2EA-FA6BF8B31CF9}"/>
              </a:ext>
            </a:extLst>
          </p:cNvPr>
          <p:cNvSpPr txBox="1"/>
          <p:nvPr/>
        </p:nvSpPr>
        <p:spPr>
          <a:xfrm>
            <a:off x="914401" y="3909395"/>
            <a:ext cx="416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Importance of A: Decrease in Gini*Proportion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33D3B9-4B7E-4182-BFDC-A33E0F74012F}"/>
                  </a:ext>
                </a:extLst>
              </p:cNvPr>
              <p:cNvSpPr txBox="1"/>
              <p:nvPr/>
            </p:nvSpPr>
            <p:spPr>
              <a:xfrm>
                <a:off x="907773" y="4366595"/>
                <a:ext cx="4167808" cy="403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/>
                  <a:t>Importance of A: </a:t>
                </a:r>
                <a14:m>
                  <m:oMath xmlns:m="http://schemas.openxmlformats.org/officeDocument/2006/math"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b="1" i="1" smtClean="0">
                            <a:latin typeface="Cambria Math" panose="02040503050406030204" pitchFamily="18" charset="0"/>
                          </a:rPr>
                          <m:t>𝟏𝟎𝟎𝟎</m:t>
                        </m:r>
                      </m:num>
                      <m:den>
                        <m:r>
                          <a:rPr lang="en-IN" sz="1400" b="1" i="1" smtClean="0">
                            <a:latin typeface="Cambria Math" panose="02040503050406030204" pitchFamily="18" charset="0"/>
                          </a:rPr>
                          <m:t>𝟏𝟎𝟎𝟎</m:t>
                        </m:r>
                      </m:den>
                    </m:f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𝟐𝟖</m:t>
                    </m:r>
                  </m:oMath>
                </a14:m>
                <a:endParaRPr lang="en-IN" sz="1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33D3B9-4B7E-4182-BFDC-A33E0F74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73" y="4366595"/>
                <a:ext cx="4167808" cy="403508"/>
              </a:xfrm>
              <a:prstGeom prst="rect">
                <a:avLst/>
              </a:prstGeom>
              <a:blipFill>
                <a:blip r:embed="rId2"/>
                <a:stretch>
                  <a:fillRect l="-439" b="-60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7EE4D574-CA0E-4B6D-858C-FCC91019D2B1}"/>
              </a:ext>
            </a:extLst>
          </p:cNvPr>
          <p:cNvSpPr txBox="1"/>
          <p:nvPr/>
        </p:nvSpPr>
        <p:spPr>
          <a:xfrm>
            <a:off x="921029" y="4909934"/>
            <a:ext cx="416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Importance of B: Decrease in Gini*Proportion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32780B-555D-472D-A786-A4225B3DE500}"/>
                  </a:ext>
                </a:extLst>
              </p:cNvPr>
              <p:cNvSpPr txBox="1"/>
              <p:nvPr/>
            </p:nvSpPr>
            <p:spPr>
              <a:xfrm>
                <a:off x="927653" y="5380386"/>
                <a:ext cx="4167808" cy="417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/>
                  <a:t>Importance of B: </a:t>
                </a:r>
                <a14:m>
                  <m:oMath xmlns:m="http://schemas.openxmlformats.org/officeDocument/2006/math"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𝟓𝟖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b="1" i="1" smtClean="0">
                            <a:latin typeface="Cambria Math" panose="02040503050406030204" pitchFamily="18" charset="0"/>
                          </a:rPr>
                          <m:t>𝟒𝟎𝟎</m:t>
                        </m:r>
                      </m:num>
                      <m:den>
                        <m:r>
                          <a:rPr lang="en-IN" sz="1400" b="1" i="1" smtClean="0">
                            <a:latin typeface="Cambria Math" panose="02040503050406030204" pitchFamily="18" charset="0"/>
                          </a:rPr>
                          <m:t>𝟏𝟎𝟎𝟎</m:t>
                        </m:r>
                      </m:den>
                    </m:f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𝟐𝟑</m:t>
                    </m:r>
                  </m:oMath>
                </a14:m>
                <a:endParaRPr lang="en-IN" sz="14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32780B-555D-472D-A786-A4225B3DE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3" y="5380386"/>
                <a:ext cx="4167808" cy="417102"/>
              </a:xfrm>
              <a:prstGeom prst="rect">
                <a:avLst/>
              </a:prstGeom>
              <a:blipFill>
                <a:blip r:embed="rId3"/>
                <a:stretch>
                  <a:fillRect l="-439" b="-1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A8F54AF-2040-4DEB-85C8-3D5AF52BF773}"/>
              </a:ext>
            </a:extLst>
          </p:cNvPr>
          <p:cNvSpPr/>
          <p:nvPr/>
        </p:nvSpPr>
        <p:spPr>
          <a:xfrm>
            <a:off x="6493569" y="1517379"/>
            <a:ext cx="1298714" cy="4638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49A6CC-3996-4E3A-910A-5FDC3AE52686}"/>
              </a:ext>
            </a:extLst>
          </p:cNvPr>
          <p:cNvSpPr/>
          <p:nvPr/>
        </p:nvSpPr>
        <p:spPr>
          <a:xfrm>
            <a:off x="9051243" y="2500275"/>
            <a:ext cx="1497496" cy="4638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DD5A07-8B47-4B89-BA7E-E92B5428D0DC}"/>
              </a:ext>
            </a:extLst>
          </p:cNvPr>
          <p:cNvSpPr/>
          <p:nvPr/>
        </p:nvSpPr>
        <p:spPr>
          <a:xfrm>
            <a:off x="9051243" y="3048006"/>
            <a:ext cx="1391475" cy="2716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3C99D3-0962-4758-BF81-46F35AC7CC8D}"/>
              </a:ext>
            </a:extLst>
          </p:cNvPr>
          <p:cNvSpPr/>
          <p:nvPr/>
        </p:nvSpPr>
        <p:spPr>
          <a:xfrm>
            <a:off x="7474230" y="4519004"/>
            <a:ext cx="1577013" cy="4638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98429-66F1-4320-A5BD-636FFB51DACA}"/>
              </a:ext>
            </a:extLst>
          </p:cNvPr>
          <p:cNvSpPr/>
          <p:nvPr/>
        </p:nvSpPr>
        <p:spPr>
          <a:xfrm>
            <a:off x="7626629" y="5115348"/>
            <a:ext cx="1371598" cy="2616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6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/>
      <p:bldP spid="12" grpId="0"/>
      <p:bldP spid="13" grpId="0" animBg="1"/>
      <p:bldP spid="16" grpId="0" animBg="1"/>
      <p:bldP spid="17" grpId="0"/>
      <p:bldP spid="18" grpId="0"/>
      <p:bldP spid="19" grpId="0" animBg="1"/>
      <p:bldP spid="20" grpId="0"/>
      <p:bldP spid="24" grpId="0" animBg="1"/>
      <p:bldP spid="29" grpId="0" animBg="1"/>
      <p:bldP spid="31" grpId="0"/>
      <p:bldP spid="32" grpId="0"/>
      <p:bldP spid="33" grpId="0"/>
      <p:bldP spid="34" grpId="0"/>
      <p:bldP spid="45" grpId="0" animBg="1"/>
      <p:bldP spid="46" grpId="0"/>
      <p:bldP spid="47" grpId="0"/>
      <p:bldP spid="48" grpId="0"/>
      <p:bldP spid="49" grpId="0"/>
      <p:bldP spid="50" grpId="0"/>
      <p:bldP spid="3" grpId="0" animBg="1"/>
      <p:bldP spid="3" grpId="1" animBg="1"/>
      <p:bldP spid="35" grpId="0" animBg="1"/>
      <p:bldP spid="35" grpId="1" animBg="1"/>
      <p:bldP spid="35" grpId="2" animBg="1"/>
      <p:bldP spid="35" grpId="3" animBg="1"/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0D8B-E74E-4511-AF75-64BBA679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Feature importance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13E0-F5F5-4D85-807C-1B0589B6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a regression tree, one would look at the decrease in MSE or RSS by each feature and weighing this decrease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342048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243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Decision Tree: Feature importance</vt:lpstr>
      <vt:lpstr>Decision Tree: Feature importance</vt:lpstr>
      <vt:lpstr>Decision Tree: Feature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Tree: Feature importance</dc:title>
  <dc:creator>Gunnvant</dc:creator>
  <cp:lastModifiedBy>Gunnvant</cp:lastModifiedBy>
  <cp:revision>3</cp:revision>
  <dcterms:created xsi:type="dcterms:W3CDTF">2023-06-08T10:23:07Z</dcterms:created>
  <dcterms:modified xsi:type="dcterms:W3CDTF">2023-06-14T06:15:03Z</dcterms:modified>
</cp:coreProperties>
</file>