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7A0215-6FFC-BD4F-905D-1706E96CC914}" v="43" dt="2022-11-10T08:12:58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>
      <p:cViewPr varScale="1">
        <p:scale>
          <a:sx n="94" d="100"/>
          <a:sy n="94" d="100"/>
        </p:scale>
        <p:origin x="1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nvant Saini" userId="93c4ddfd9869a0cf" providerId="LiveId" clId="{297A0215-6FFC-BD4F-905D-1706E96CC914}"/>
    <pc:docChg chg="custSel addSld delSld modSld">
      <pc:chgData name="Gunnvant Saini" userId="93c4ddfd9869a0cf" providerId="LiveId" clId="{297A0215-6FFC-BD4F-905D-1706E96CC914}" dt="2022-11-10T08:16:38.411" v="10" actId="2696"/>
      <pc:docMkLst>
        <pc:docMk/>
      </pc:docMkLst>
      <pc:sldChg chg="delSp mod">
        <pc:chgData name="Gunnvant Saini" userId="93c4ddfd9869a0cf" providerId="LiveId" clId="{297A0215-6FFC-BD4F-905D-1706E96CC914}" dt="2022-11-10T08:01:19.416" v="1" actId="478"/>
        <pc:sldMkLst>
          <pc:docMk/>
          <pc:sldMk cId="909930865" sldId="257"/>
        </pc:sldMkLst>
        <pc:spChg chg="del">
          <ac:chgData name="Gunnvant Saini" userId="93c4ddfd9869a0cf" providerId="LiveId" clId="{297A0215-6FFC-BD4F-905D-1706E96CC914}" dt="2022-11-10T08:01:19.416" v="1" actId="478"/>
          <ac:spMkLst>
            <pc:docMk/>
            <pc:sldMk cId="909930865" sldId="257"/>
            <ac:spMk id="6" creationId="{BD7D3E48-031C-A32D-BCA6-2B233A680900}"/>
          </ac:spMkLst>
        </pc:spChg>
      </pc:sldChg>
      <pc:sldChg chg="addSp modSp">
        <pc:chgData name="Gunnvant Saini" userId="93c4ddfd9869a0cf" providerId="LiveId" clId="{297A0215-6FFC-BD4F-905D-1706E96CC914}" dt="2022-11-10T08:12:58.584" v="8"/>
        <pc:sldMkLst>
          <pc:docMk/>
          <pc:sldMk cId="3248258379" sldId="258"/>
        </pc:sldMkLst>
        <pc:spChg chg="add mod">
          <ac:chgData name="Gunnvant Saini" userId="93c4ddfd9869a0cf" providerId="LiveId" clId="{297A0215-6FFC-BD4F-905D-1706E96CC914}" dt="2022-11-10T08:12:58.584" v="8"/>
          <ac:spMkLst>
            <pc:docMk/>
            <pc:sldMk cId="3248258379" sldId="258"/>
            <ac:spMk id="3" creationId="{B76D991D-E2DE-099F-73A8-5FE8DEBC3A5D}"/>
          </ac:spMkLst>
        </pc:spChg>
      </pc:sldChg>
      <pc:sldChg chg="addSp modSp">
        <pc:chgData name="Gunnvant Saini" userId="93c4ddfd9869a0cf" providerId="LiveId" clId="{297A0215-6FFC-BD4F-905D-1706E96CC914}" dt="2022-11-10T08:12:54.922" v="7"/>
        <pc:sldMkLst>
          <pc:docMk/>
          <pc:sldMk cId="3625392317" sldId="259"/>
        </pc:sldMkLst>
        <pc:spChg chg="add mod">
          <ac:chgData name="Gunnvant Saini" userId="93c4ddfd9869a0cf" providerId="LiveId" clId="{297A0215-6FFC-BD4F-905D-1706E96CC914}" dt="2022-11-10T08:12:54.922" v="7"/>
          <ac:spMkLst>
            <pc:docMk/>
            <pc:sldMk cId="3625392317" sldId="259"/>
            <ac:spMk id="3" creationId="{460B2A26-B2DD-26CC-3E64-FDC9CFB2D838}"/>
          </ac:spMkLst>
        </pc:spChg>
      </pc:sldChg>
      <pc:sldChg chg="addSp modSp">
        <pc:chgData name="Gunnvant Saini" userId="93c4ddfd9869a0cf" providerId="LiveId" clId="{297A0215-6FFC-BD4F-905D-1706E96CC914}" dt="2022-11-10T08:12:51.852" v="6"/>
        <pc:sldMkLst>
          <pc:docMk/>
          <pc:sldMk cId="696182985" sldId="260"/>
        </pc:sldMkLst>
        <pc:spChg chg="add mod">
          <ac:chgData name="Gunnvant Saini" userId="93c4ddfd9869a0cf" providerId="LiveId" clId="{297A0215-6FFC-BD4F-905D-1706E96CC914}" dt="2022-11-10T08:12:51.852" v="6"/>
          <ac:spMkLst>
            <pc:docMk/>
            <pc:sldMk cId="696182985" sldId="260"/>
            <ac:spMk id="3" creationId="{F75C4838-73A7-C985-2903-36FDE363F1AC}"/>
          </ac:spMkLst>
        </pc:spChg>
      </pc:sldChg>
      <pc:sldChg chg="addSp modSp">
        <pc:chgData name="Gunnvant Saini" userId="93c4ddfd9869a0cf" providerId="LiveId" clId="{297A0215-6FFC-BD4F-905D-1706E96CC914}" dt="2022-11-10T08:12:49.252" v="5"/>
        <pc:sldMkLst>
          <pc:docMk/>
          <pc:sldMk cId="55319703" sldId="261"/>
        </pc:sldMkLst>
        <pc:spChg chg="add mod">
          <ac:chgData name="Gunnvant Saini" userId="93c4ddfd9869a0cf" providerId="LiveId" clId="{297A0215-6FFC-BD4F-905D-1706E96CC914}" dt="2022-11-10T08:12:49.252" v="5"/>
          <ac:spMkLst>
            <pc:docMk/>
            <pc:sldMk cId="55319703" sldId="261"/>
            <ac:spMk id="4" creationId="{0C9610F4-381C-65A4-3F7E-DB6133AADBD6}"/>
          </ac:spMkLst>
        </pc:spChg>
      </pc:sldChg>
      <pc:sldChg chg="addSp modSp mod">
        <pc:chgData name="Gunnvant Saini" userId="93c4ddfd9869a0cf" providerId="LiveId" clId="{297A0215-6FFC-BD4F-905D-1706E96CC914}" dt="2022-11-10T08:12:44.061" v="4" actId="1076"/>
        <pc:sldMkLst>
          <pc:docMk/>
          <pc:sldMk cId="2546156454" sldId="262"/>
        </pc:sldMkLst>
        <pc:spChg chg="add mod">
          <ac:chgData name="Gunnvant Saini" userId="93c4ddfd9869a0cf" providerId="LiveId" clId="{297A0215-6FFC-BD4F-905D-1706E96CC914}" dt="2022-11-10T08:12:44.061" v="4" actId="1076"/>
          <ac:spMkLst>
            <pc:docMk/>
            <pc:sldMk cId="2546156454" sldId="262"/>
            <ac:spMk id="13" creationId="{D40E1AFE-CF0E-C663-8078-546B0E7C3334}"/>
          </ac:spMkLst>
        </pc:spChg>
      </pc:sldChg>
      <pc:sldChg chg="del">
        <pc:chgData name="Gunnvant Saini" userId="93c4ddfd9869a0cf" providerId="LiveId" clId="{297A0215-6FFC-BD4F-905D-1706E96CC914}" dt="2022-11-10T08:15:10.165" v="9" actId="2696"/>
        <pc:sldMkLst>
          <pc:docMk/>
          <pc:sldMk cId="2610028608" sldId="263"/>
        </pc:sldMkLst>
      </pc:sldChg>
      <pc:sldChg chg="del">
        <pc:chgData name="Gunnvant Saini" userId="93c4ddfd9869a0cf" providerId="LiveId" clId="{297A0215-6FFC-BD4F-905D-1706E96CC914}" dt="2022-11-10T08:16:38.411" v="10" actId="2696"/>
        <pc:sldMkLst>
          <pc:docMk/>
          <pc:sldMk cId="3299307677" sldId="265"/>
        </pc:sldMkLst>
      </pc:sldChg>
      <pc:sldChg chg="add del">
        <pc:chgData name="Gunnvant Saini" userId="93c4ddfd9869a0cf" providerId="LiveId" clId="{297A0215-6FFC-BD4F-905D-1706E96CC914}" dt="2022-11-10T08:06:04.821" v="2" actId="2696"/>
        <pc:sldMkLst>
          <pc:docMk/>
          <pc:sldMk cId="3065240670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ECC5-3F7A-13AE-90D0-723CCEE33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D15C7-6554-EEEF-0B6C-9DE1747F2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9766A-17F0-5B06-80ED-E1E1F5AA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09D2-3415-3B4D-B90B-F59848A473F9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C1299-D035-34A0-F2FD-AEB7868C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872A1-2B81-DBD3-EEC1-3B87B760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015B-7719-1143-885A-FCD5670C3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17ED-42D6-8F19-03C4-1A4A7767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EBBF3-990C-F10F-6A0D-8D23129D8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A895C-8749-825C-937F-6C31E640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09D2-3415-3B4D-B90B-F59848A473F9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2C672-E527-A136-62BC-6793E8FC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FC54C-1725-AE60-6435-4D785F21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015B-7719-1143-885A-FCD5670C3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1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6DAC1-25AA-8522-2B70-EC4C0805F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AAF99-1196-4011-CC3F-09E8177F0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C6596-4CB3-E19A-F901-58F1EF14A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09D2-3415-3B4D-B90B-F59848A473F9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85901-E755-5483-A324-1263E055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FC6CA-ADDB-BCEA-6689-74609B49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015B-7719-1143-885A-FCD5670C3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5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798B-7D37-9A3A-4BD8-6DC075E8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D5911-AB99-56EF-F5F5-719CA3303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026CE-A0BB-7A0D-D4FB-5C798DE3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09D2-3415-3B4D-B90B-F59848A473F9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A239F-55E7-05B3-8C49-7288CB4D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0645C-F86A-A8D5-55C9-5C6BFBE9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015B-7719-1143-885A-FCD5670C3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2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BAD3D-F8E0-C666-EB08-A748B2FC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A96D4-360D-E6EA-5CD3-A61A0B4ED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1FF1-0E8D-C7BE-12F6-7F2C6A59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09D2-3415-3B4D-B90B-F59848A473F9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AFB96-B3CA-C526-1E30-08FAD1E1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08F79-5E27-36E7-63FD-29F91FEA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015B-7719-1143-885A-FCD5670C3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0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3975-496F-BBB7-E33C-B94B4026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370C-44AD-1C5D-0ED2-AB5F2E334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B1128-6B35-455B-2F15-B46602A5A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7F334-5691-5889-189D-B630CEA7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09D2-3415-3B4D-B90B-F59848A473F9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0DED4-0BD1-4BFE-A18D-575B7D78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3FB69-6FC9-C38D-5F35-455D1E79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015B-7719-1143-885A-FCD5670C3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9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9144C-8971-5295-EAFF-63B5ADB6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155D9-3600-8864-458E-43B5F4A6D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9ED66-1B64-6073-56BC-63FADFE02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97E18-147D-C576-877B-1B81E84B4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804C1-CFDF-066B-2F83-FA5A42600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AB3A39-34C5-4734-2C96-E12A960B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09D2-3415-3B4D-B90B-F59848A473F9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751BA-FB97-9CA2-E55E-C0B33E28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8C233-40D0-8BB3-BA97-59480186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015B-7719-1143-885A-FCD5670C3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1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CDD8-943B-9B35-0F10-F463A3A2F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8EC05-2CAD-311B-F898-FE8847D8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09D2-3415-3B4D-B90B-F59848A473F9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1D3F2-7DD9-555E-2CE1-4A0C457A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34D9F-CC19-83A0-E8B0-B82C6A31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015B-7719-1143-885A-FCD5670C3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8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F4999-D625-28EE-0682-FDE556A20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09D2-3415-3B4D-B90B-F59848A473F9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54AD4-E904-220F-F1E9-22EAA7B8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EC38A-6DF7-1C9C-015E-9780BA0F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015B-7719-1143-885A-FCD5670C3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3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688CB-6E90-6B7B-65F3-D82F3D03A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75E99-6EE5-EB36-626C-31870DA94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16117-FC0B-F132-13A9-B37D93D84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BF41-3F8A-895F-7F0E-61DE9FDD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09D2-3415-3B4D-B90B-F59848A473F9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B10EF-9C9B-A83F-86E6-0FD2D037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5003C-82D2-81BA-4C2A-5EEF134A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015B-7719-1143-885A-FCD5670C3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4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2322-1E79-5E06-2AE6-046EF3A34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C86FD-5F28-5449-D2F7-15CC917D5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DB920-B2A1-66A2-E9E8-285E377A2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46B1C-314D-EF79-111F-F3713187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09D2-3415-3B4D-B90B-F59848A473F9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D4B12-4803-32E0-7C79-48F137D7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7BDA3-C146-9BA0-ACEC-4986FFD3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2015B-7719-1143-885A-FCD5670C3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3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1B5FB7-E144-9908-44E2-7EEB42AAC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19617-1245-C10D-03B2-BFAC1062A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03CA3-C968-DAE6-C90E-F58E76F41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809D2-3415-3B4D-B90B-F59848A473F9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1D43F-499E-50D7-279B-154F7B6D7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1425D-B3A9-E6CF-8A3D-5E1385CF5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2015B-7719-1143-885A-FCD5670C3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571A-34AC-EA29-0F63-366EBD8BB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Central Limit Theorem: Hypothesis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01051-9B60-8CBE-F104-7E68FBC431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0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9603-0B5E-BA0A-959B-4023C1DA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Testing: Central Limit Theorem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0AB33-A864-FC5A-3B1C-BA7101A593DE}"/>
              </a:ext>
            </a:extLst>
          </p:cNvPr>
          <p:cNvSpPr txBox="1"/>
          <p:nvPr/>
        </p:nvSpPr>
        <p:spPr>
          <a:xfrm>
            <a:off x="1001484" y="1690688"/>
            <a:ext cx="6734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Imagine you are in the QC department of a car manufacturing unit. One of the components being manufactured by this unit are ball bearings. On an </a:t>
            </a:r>
            <a:r>
              <a:rPr lang="en-US" sz="1200" b="1" dirty="0"/>
              <a:t>average these should have a diameter of 45 mm</a:t>
            </a:r>
            <a:r>
              <a:rPr lang="en-US" sz="1200" dirty="0"/>
              <a:t>. A random </a:t>
            </a:r>
            <a:r>
              <a:rPr lang="en-US" sz="1200" b="1" dirty="0"/>
              <a:t>sample of 40 </a:t>
            </a:r>
            <a:r>
              <a:rPr lang="en-US" sz="1200" dirty="0"/>
              <a:t>was taken and it was discovered that the sample </a:t>
            </a:r>
            <a:r>
              <a:rPr lang="en-US" sz="1200" b="1" dirty="0"/>
              <a:t>average diameter is 45.5 mm</a:t>
            </a:r>
            <a:r>
              <a:rPr lang="en-US" sz="1200" dirty="0"/>
              <a:t>. The </a:t>
            </a:r>
            <a:r>
              <a:rPr lang="en-US" sz="1200" b="1" dirty="0"/>
              <a:t>standard deviation of the sample was 2mm</a:t>
            </a:r>
            <a:r>
              <a:rPr lang="en-US" sz="1200" dirty="0"/>
              <a:t>.  Is there a reason to believe that the manufacturing process has deteriorated?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8E8EC-886D-F574-621F-84A7E32FA6D1}"/>
              </a:ext>
            </a:extLst>
          </p:cNvPr>
          <p:cNvSpPr txBox="1"/>
          <p:nvPr/>
        </p:nvSpPr>
        <p:spPr>
          <a:xfrm>
            <a:off x="8323340" y="1690688"/>
            <a:ext cx="28671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b="1" dirty="0"/>
              <a:t>Sampling distribution is normally distributed</a:t>
            </a:r>
          </a:p>
          <a:p>
            <a:pPr marL="342900" indent="-342900">
              <a:buAutoNum type="arabicPeriod"/>
            </a:pPr>
            <a:r>
              <a:rPr lang="en-US" sz="1200" b="1" dirty="0"/>
              <a:t>The mean of the sampling distribution is very close to the population mean</a:t>
            </a:r>
          </a:p>
          <a:p>
            <a:pPr marL="342900" indent="-342900">
              <a:buAutoNum type="arabicPeriod"/>
            </a:pPr>
            <a:r>
              <a:rPr lang="en-US" sz="1200" b="1" dirty="0"/>
              <a:t>The standard deviation of the sampling distribution is standard deviation of one of the sample divided by square root of sample size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571149-CB8F-D875-8E5E-42EF1D9D4ED5}"/>
              </a:ext>
            </a:extLst>
          </p:cNvPr>
          <p:cNvCxnSpPr/>
          <p:nvPr/>
        </p:nvCxnSpPr>
        <p:spPr>
          <a:xfrm>
            <a:off x="655092" y="5527343"/>
            <a:ext cx="354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B2D70D31-8DDA-245F-219F-6517D9E72356}"/>
              </a:ext>
            </a:extLst>
          </p:cNvPr>
          <p:cNvSpPr/>
          <p:nvPr/>
        </p:nvSpPr>
        <p:spPr>
          <a:xfrm>
            <a:off x="1419367" y="4012442"/>
            <a:ext cx="2019869" cy="1514901"/>
          </a:xfrm>
          <a:custGeom>
            <a:avLst/>
            <a:gdLst>
              <a:gd name="connsiteX0" fmla="*/ 0 w 2019869"/>
              <a:gd name="connsiteY0" fmla="*/ 1514901 h 1514901"/>
              <a:gd name="connsiteX1" fmla="*/ 1064526 w 2019869"/>
              <a:gd name="connsiteY1" fmla="*/ 0 h 1514901"/>
              <a:gd name="connsiteX2" fmla="*/ 2019869 w 2019869"/>
              <a:gd name="connsiteY2" fmla="*/ 1514901 h 151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9869" h="1514901">
                <a:moveTo>
                  <a:pt x="0" y="1514901"/>
                </a:moveTo>
                <a:cubicBezTo>
                  <a:pt x="363940" y="757450"/>
                  <a:pt x="727881" y="0"/>
                  <a:pt x="1064526" y="0"/>
                </a:cubicBezTo>
                <a:cubicBezTo>
                  <a:pt x="1401171" y="0"/>
                  <a:pt x="1826526" y="1235122"/>
                  <a:pt x="2019869" y="151490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2CE14E-52D7-5B70-41E9-D4BCFAB6C49A}"/>
              </a:ext>
            </a:extLst>
          </p:cNvPr>
          <p:cNvSpPr txBox="1"/>
          <p:nvPr/>
        </p:nvSpPr>
        <p:spPr>
          <a:xfrm>
            <a:off x="1194178" y="5786651"/>
            <a:ext cx="247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Sampling Distribution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F26E47-775D-16D9-F772-8F60525838B8}"/>
              </a:ext>
            </a:extLst>
          </p:cNvPr>
          <p:cNvCxnSpPr/>
          <p:nvPr/>
        </p:nvCxnSpPr>
        <p:spPr>
          <a:xfrm>
            <a:off x="2470244" y="3982998"/>
            <a:ext cx="0" cy="1544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7B8130-2BE3-6308-0D53-8D2754DB336F}"/>
              </a:ext>
            </a:extLst>
          </p:cNvPr>
          <p:cNvSpPr txBox="1"/>
          <p:nvPr/>
        </p:nvSpPr>
        <p:spPr>
          <a:xfrm>
            <a:off x="838200" y="2969399"/>
            <a:ext cx="6381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happen if we take many many samples of size 40 from a population where average diameter is 45 mm?</a:t>
            </a:r>
          </a:p>
          <a:p>
            <a:r>
              <a:rPr lang="en-US" dirty="0"/>
              <a:t>Will we get many samples? What will these sample means look like?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BD39F3-4541-4FDE-C8D2-D82A428D6634}"/>
              </a:ext>
            </a:extLst>
          </p:cNvPr>
          <p:cNvCxnSpPr/>
          <p:nvPr/>
        </p:nvCxnSpPr>
        <p:spPr>
          <a:xfrm>
            <a:off x="2470244" y="5117910"/>
            <a:ext cx="1733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928244F-4366-F96E-8B8C-0C8F74D0F51C}"/>
              </a:ext>
            </a:extLst>
          </p:cNvPr>
          <p:cNvSpPr txBox="1"/>
          <p:nvPr/>
        </p:nvSpPr>
        <p:spPr>
          <a:xfrm>
            <a:off x="4449170" y="4981433"/>
            <a:ext cx="117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 mm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C9715-4CF3-9C04-151B-2F62DEE48F67}"/>
              </a:ext>
            </a:extLst>
          </p:cNvPr>
          <p:cNvSpPr txBox="1"/>
          <p:nvPr/>
        </p:nvSpPr>
        <p:spPr>
          <a:xfrm>
            <a:off x="5716617" y="4228320"/>
            <a:ext cx="26067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H0: Mean = 45mm</a:t>
            </a:r>
          </a:p>
          <a:p>
            <a:r>
              <a:rPr lang="en-US" sz="1600" dirty="0"/>
              <a:t>Ha: Mean &gt; 45 mm</a:t>
            </a:r>
          </a:p>
          <a:p>
            <a:endParaRPr lang="en-US" sz="1600" b="1" dirty="0"/>
          </a:p>
          <a:p>
            <a:r>
              <a:rPr lang="en-US" sz="1600" b="1" dirty="0"/>
              <a:t>P-value: P(X&gt;=45.5)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23A73-F3E0-1C06-7787-C7787AF55EBD}"/>
              </a:ext>
            </a:extLst>
          </p:cNvPr>
          <p:cNvSpPr txBox="1"/>
          <p:nvPr/>
        </p:nvSpPr>
        <p:spPr>
          <a:xfrm>
            <a:off x="8911988" y="4769892"/>
            <a:ext cx="2606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2/sqrt(40) = SD of sampling distribution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0ACB5D-483D-AABB-05B3-96D2035EA1E1}"/>
              </a:ext>
            </a:extLst>
          </p:cNvPr>
          <p:cNvCxnSpPr/>
          <p:nvPr/>
        </p:nvCxnSpPr>
        <p:spPr>
          <a:xfrm>
            <a:off x="2844800" y="4354286"/>
            <a:ext cx="0" cy="1173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E211B36-62CC-3618-B152-DBA7901B0ADD}"/>
              </a:ext>
            </a:extLst>
          </p:cNvPr>
          <p:cNvSpPr txBox="1"/>
          <p:nvPr/>
        </p:nvSpPr>
        <p:spPr>
          <a:xfrm>
            <a:off x="2733890" y="5545490"/>
            <a:ext cx="473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45.5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714834-58C9-2786-F71D-517F2216D06D}"/>
              </a:ext>
            </a:extLst>
          </p:cNvPr>
          <p:cNvCxnSpPr/>
          <p:nvPr/>
        </p:nvCxnSpPr>
        <p:spPr>
          <a:xfrm>
            <a:off x="2844800" y="4769892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20DEE9-9097-6026-E0D4-DEE13038A16E}"/>
              </a:ext>
            </a:extLst>
          </p:cNvPr>
          <p:cNvCxnSpPr>
            <a:cxnSpLocks/>
          </p:cNvCxnSpPr>
          <p:nvPr/>
        </p:nvCxnSpPr>
        <p:spPr>
          <a:xfrm>
            <a:off x="2852060" y="4980348"/>
            <a:ext cx="355597" cy="1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DFC3FCE-90BB-41FE-874F-526282FA3A1A}"/>
              </a:ext>
            </a:extLst>
          </p:cNvPr>
          <p:cNvCxnSpPr>
            <a:cxnSpLocks/>
          </p:cNvCxnSpPr>
          <p:nvPr/>
        </p:nvCxnSpPr>
        <p:spPr>
          <a:xfrm>
            <a:off x="2873832" y="5219836"/>
            <a:ext cx="333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6E6001-E66D-B617-AC82-672843583DF8}"/>
              </a:ext>
            </a:extLst>
          </p:cNvPr>
          <p:cNvCxnSpPr>
            <a:cxnSpLocks/>
          </p:cNvCxnSpPr>
          <p:nvPr/>
        </p:nvCxnSpPr>
        <p:spPr>
          <a:xfrm>
            <a:off x="2794008" y="5386750"/>
            <a:ext cx="601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46980C-27B7-C7F9-F57F-3595F023B00E}"/>
              </a:ext>
            </a:extLst>
          </p:cNvPr>
          <p:cNvSpPr txBox="1"/>
          <p:nvPr/>
        </p:nvSpPr>
        <p:spPr>
          <a:xfrm>
            <a:off x="5716617" y="5545490"/>
            <a:ext cx="1874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= 45</a:t>
            </a:r>
          </a:p>
          <a:p>
            <a:r>
              <a:rPr lang="en-US" dirty="0"/>
              <a:t>SD = 2</a:t>
            </a:r>
            <a:r>
              <a:rPr lang="en-US"/>
              <a:t>/sqrt</a:t>
            </a:r>
            <a:r>
              <a:rPr lang="en-US" dirty="0"/>
              <a:t>(40)</a:t>
            </a:r>
          </a:p>
        </p:txBody>
      </p:sp>
    </p:spTree>
    <p:extLst>
      <p:ext uri="{BB962C8B-B14F-4D97-AF65-F5344CB8AC3E}">
        <p14:creationId xmlns:p14="http://schemas.microsoft.com/office/powerpoint/2010/main" val="292307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9603-0B5E-BA0A-959B-4023C1DA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Testing: Central Limit Theorem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8E8EC-886D-F574-621F-84A7E32FA6D1}"/>
              </a:ext>
            </a:extLst>
          </p:cNvPr>
          <p:cNvSpPr txBox="1"/>
          <p:nvPr/>
        </p:nvSpPr>
        <p:spPr>
          <a:xfrm>
            <a:off x="8323340" y="1690688"/>
            <a:ext cx="2867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Sampling distribution is normally distributed</a:t>
            </a:r>
          </a:p>
          <a:p>
            <a:pPr marL="342900" indent="-342900">
              <a:buAutoNum type="arabicPeriod"/>
            </a:pPr>
            <a:r>
              <a:rPr lang="en-US" sz="1200" dirty="0"/>
              <a:t>The mean of the sampling distribution is very close to the population mean</a:t>
            </a:r>
          </a:p>
          <a:p>
            <a:pPr marL="342900" indent="-342900">
              <a:buAutoNum type="arabicPeriod"/>
            </a:pPr>
            <a:r>
              <a:rPr lang="en-US" sz="1200" dirty="0"/>
              <a:t>The standard deviation of the sampling distribution is standard deviation of one of the sample divided by square root of sample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2BB8DE-F6AF-72E2-5292-7823BD4D6055}"/>
              </a:ext>
            </a:extLst>
          </p:cNvPr>
          <p:cNvSpPr txBox="1"/>
          <p:nvPr/>
        </p:nvSpPr>
        <p:spPr>
          <a:xfrm>
            <a:off x="1001484" y="1690688"/>
            <a:ext cx="6734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Imagine you are in the QC department of a car manufacturing unit. One of the components being manufactured by this unit are ball bearings. On an </a:t>
            </a:r>
            <a:r>
              <a:rPr lang="en-US" sz="1200" b="1" dirty="0"/>
              <a:t>average these should have a diameter of 45 mm</a:t>
            </a:r>
            <a:r>
              <a:rPr lang="en-US" sz="1200" dirty="0"/>
              <a:t>. A random </a:t>
            </a:r>
            <a:r>
              <a:rPr lang="en-US" sz="1200" b="1" dirty="0"/>
              <a:t>sample of 40 </a:t>
            </a:r>
            <a:r>
              <a:rPr lang="en-US" sz="1200" dirty="0"/>
              <a:t>was taken and it was discovered that the sample </a:t>
            </a:r>
            <a:r>
              <a:rPr lang="en-US" sz="1200" b="1" dirty="0"/>
              <a:t>average diameter is 45.5 mm</a:t>
            </a:r>
            <a:r>
              <a:rPr lang="en-US" sz="1200" dirty="0"/>
              <a:t>. The standard deviation of the sample was 2mm.  Is there a reason to believe that the manufacturing process has deteriorated?</a:t>
            </a:r>
          </a:p>
        </p:txBody>
      </p:sp>
    </p:spTree>
    <p:extLst>
      <p:ext uri="{BB962C8B-B14F-4D97-AF65-F5344CB8AC3E}">
        <p14:creationId xmlns:p14="http://schemas.microsoft.com/office/powerpoint/2010/main" val="90993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9603-0B5E-BA0A-959B-4023C1DA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Testing: Central Limit Theorem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8E8EC-886D-F574-621F-84A7E32FA6D1}"/>
              </a:ext>
            </a:extLst>
          </p:cNvPr>
          <p:cNvSpPr txBox="1"/>
          <p:nvPr/>
        </p:nvSpPr>
        <p:spPr>
          <a:xfrm>
            <a:off x="8323340" y="1690688"/>
            <a:ext cx="2867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Sampling distribution is normally distributed</a:t>
            </a:r>
          </a:p>
          <a:p>
            <a:pPr marL="342900" indent="-342900">
              <a:buAutoNum type="arabicPeriod"/>
            </a:pPr>
            <a:r>
              <a:rPr lang="en-US" sz="1200" dirty="0"/>
              <a:t>The mean of the sampling distribution is very close to the population mean</a:t>
            </a:r>
          </a:p>
          <a:p>
            <a:pPr marL="342900" indent="-342900">
              <a:buAutoNum type="arabicPeriod"/>
            </a:pPr>
            <a:r>
              <a:rPr lang="en-US" sz="1200" dirty="0"/>
              <a:t>The standard deviation of the sampling distribution is standard deviation of one of the sample divided by square root of sample 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7D3E48-031C-A32D-BCA6-2B233A680900}"/>
              </a:ext>
            </a:extLst>
          </p:cNvPr>
          <p:cNvSpPr txBox="1"/>
          <p:nvPr/>
        </p:nvSpPr>
        <p:spPr>
          <a:xfrm>
            <a:off x="838200" y="3059668"/>
            <a:ext cx="6381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Will we get many samples? What will these sample means look like?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6539D9-2BA4-8077-9074-17D6382548D7}"/>
              </a:ext>
            </a:extLst>
          </p:cNvPr>
          <p:cNvSpPr txBox="1"/>
          <p:nvPr/>
        </p:nvSpPr>
        <p:spPr>
          <a:xfrm>
            <a:off x="838200" y="3059668"/>
            <a:ext cx="6381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happen if we take many many samples of size 40 from a population where average diameter is 45 mm?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3DB929-2516-4516-80BC-942832AD8E2A}"/>
              </a:ext>
            </a:extLst>
          </p:cNvPr>
          <p:cNvSpPr txBox="1"/>
          <p:nvPr/>
        </p:nvSpPr>
        <p:spPr>
          <a:xfrm>
            <a:off x="1001484" y="1690688"/>
            <a:ext cx="6734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Imagine you are in the QC department of a car manufacturing unit. One of the components being manufactured by this unit are ball bearings. On an </a:t>
            </a:r>
            <a:r>
              <a:rPr lang="en-US" sz="1200" b="1" dirty="0"/>
              <a:t>average these should have a diameter of 45 mm</a:t>
            </a:r>
            <a:r>
              <a:rPr lang="en-US" sz="1200" dirty="0"/>
              <a:t>. A random </a:t>
            </a:r>
            <a:r>
              <a:rPr lang="en-US" sz="1200" b="1" dirty="0"/>
              <a:t>sample of 40 </a:t>
            </a:r>
            <a:r>
              <a:rPr lang="en-US" sz="1200" dirty="0"/>
              <a:t>was taken and it was discovered that the sample </a:t>
            </a:r>
            <a:r>
              <a:rPr lang="en-US" sz="1200" b="1" dirty="0"/>
              <a:t>average diameter is 45.5 mm</a:t>
            </a:r>
            <a:r>
              <a:rPr lang="en-US" sz="1200" dirty="0"/>
              <a:t>. The standard deviation of the sample was 2mm.  Is there a reason to believe that the manufacturing process has deteriorated?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D991D-E2DE-099F-73A8-5FE8DEBC3A5D}"/>
              </a:ext>
            </a:extLst>
          </p:cNvPr>
          <p:cNvSpPr txBox="1"/>
          <p:nvPr/>
        </p:nvSpPr>
        <p:spPr>
          <a:xfrm>
            <a:off x="4654377" y="4040874"/>
            <a:ext cx="6100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H0: Mean = 45mm</a:t>
            </a:r>
          </a:p>
          <a:p>
            <a:r>
              <a:rPr lang="en-US" sz="1800" dirty="0"/>
              <a:t>Ha: Mean &gt; 45 mm</a:t>
            </a:r>
          </a:p>
        </p:txBody>
      </p:sp>
    </p:spTree>
    <p:extLst>
      <p:ext uri="{BB962C8B-B14F-4D97-AF65-F5344CB8AC3E}">
        <p14:creationId xmlns:p14="http://schemas.microsoft.com/office/powerpoint/2010/main" val="324825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9603-0B5E-BA0A-959B-4023C1DA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Testing: Central Limit Theorem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8E8EC-886D-F574-621F-84A7E32FA6D1}"/>
              </a:ext>
            </a:extLst>
          </p:cNvPr>
          <p:cNvSpPr txBox="1"/>
          <p:nvPr/>
        </p:nvSpPr>
        <p:spPr>
          <a:xfrm>
            <a:off x="8323340" y="1690688"/>
            <a:ext cx="2867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b="1" dirty="0"/>
              <a:t>Sampling distribution is normally distributed</a:t>
            </a:r>
          </a:p>
          <a:p>
            <a:pPr marL="342900" indent="-342900">
              <a:buAutoNum type="arabicPeriod"/>
            </a:pPr>
            <a:r>
              <a:rPr lang="en-US" sz="1200" dirty="0"/>
              <a:t>The mean of the sampling distribution is very close to the population mean</a:t>
            </a:r>
          </a:p>
          <a:p>
            <a:pPr marL="342900" indent="-342900">
              <a:buAutoNum type="arabicPeriod"/>
            </a:pPr>
            <a:r>
              <a:rPr lang="en-US" sz="1200" dirty="0"/>
              <a:t>The standard deviation of the sampling distribution is standard deviation of one of the sample divided by square root of sample 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7D3E48-031C-A32D-BCA6-2B233A680900}"/>
              </a:ext>
            </a:extLst>
          </p:cNvPr>
          <p:cNvSpPr txBox="1"/>
          <p:nvPr/>
        </p:nvSpPr>
        <p:spPr>
          <a:xfrm>
            <a:off x="838200" y="3059668"/>
            <a:ext cx="6381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happen if we take many many samples of size 40 </a:t>
            </a:r>
          </a:p>
          <a:p>
            <a:endParaRPr lang="en-US" dirty="0"/>
          </a:p>
          <a:p>
            <a:r>
              <a:rPr lang="en-US" dirty="0"/>
              <a:t>Will we get many samples? What will these sample means look like?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571149-CB8F-D875-8E5E-42EF1D9D4ED5}"/>
              </a:ext>
            </a:extLst>
          </p:cNvPr>
          <p:cNvCxnSpPr/>
          <p:nvPr/>
        </p:nvCxnSpPr>
        <p:spPr>
          <a:xfrm>
            <a:off x="655092" y="5527343"/>
            <a:ext cx="354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B2D70D31-8DDA-245F-219F-6517D9E72356}"/>
              </a:ext>
            </a:extLst>
          </p:cNvPr>
          <p:cNvSpPr/>
          <p:nvPr/>
        </p:nvSpPr>
        <p:spPr>
          <a:xfrm>
            <a:off x="1419367" y="4012442"/>
            <a:ext cx="2019869" cy="1514901"/>
          </a:xfrm>
          <a:custGeom>
            <a:avLst/>
            <a:gdLst>
              <a:gd name="connsiteX0" fmla="*/ 0 w 2019869"/>
              <a:gd name="connsiteY0" fmla="*/ 1514901 h 1514901"/>
              <a:gd name="connsiteX1" fmla="*/ 1064526 w 2019869"/>
              <a:gd name="connsiteY1" fmla="*/ 0 h 1514901"/>
              <a:gd name="connsiteX2" fmla="*/ 2019869 w 2019869"/>
              <a:gd name="connsiteY2" fmla="*/ 1514901 h 151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9869" h="1514901">
                <a:moveTo>
                  <a:pt x="0" y="1514901"/>
                </a:moveTo>
                <a:cubicBezTo>
                  <a:pt x="363940" y="757450"/>
                  <a:pt x="727881" y="0"/>
                  <a:pt x="1064526" y="0"/>
                </a:cubicBezTo>
                <a:cubicBezTo>
                  <a:pt x="1401171" y="0"/>
                  <a:pt x="1826526" y="1235122"/>
                  <a:pt x="2019869" y="151490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2CE14E-52D7-5B70-41E9-D4BCFAB6C49A}"/>
              </a:ext>
            </a:extLst>
          </p:cNvPr>
          <p:cNvSpPr txBox="1"/>
          <p:nvPr/>
        </p:nvSpPr>
        <p:spPr>
          <a:xfrm>
            <a:off x="1194178" y="5786651"/>
            <a:ext cx="247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Sampling Distribution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3560C-C49F-739A-C011-77418456197D}"/>
              </a:ext>
            </a:extLst>
          </p:cNvPr>
          <p:cNvSpPr txBox="1"/>
          <p:nvPr/>
        </p:nvSpPr>
        <p:spPr>
          <a:xfrm>
            <a:off x="838200" y="3059668"/>
            <a:ext cx="638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happen if we take many many samples of size 40 from a population where average diameter is 45 mm?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EEFB35-93C4-74BD-2EB2-3214847B083B}"/>
              </a:ext>
            </a:extLst>
          </p:cNvPr>
          <p:cNvSpPr txBox="1"/>
          <p:nvPr/>
        </p:nvSpPr>
        <p:spPr>
          <a:xfrm>
            <a:off x="1001484" y="1690688"/>
            <a:ext cx="6734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Imagine you are in the QC department of a car manufacturing unit. One of the components being manufactured by this unit are ball bearings. On an </a:t>
            </a:r>
            <a:r>
              <a:rPr lang="en-US" sz="1200" b="1" dirty="0"/>
              <a:t>average these should have a diameter of 45 mm</a:t>
            </a:r>
            <a:r>
              <a:rPr lang="en-US" sz="1200" dirty="0"/>
              <a:t>. A random </a:t>
            </a:r>
            <a:r>
              <a:rPr lang="en-US" sz="1200" b="1" dirty="0"/>
              <a:t>sample of 40 </a:t>
            </a:r>
            <a:r>
              <a:rPr lang="en-US" sz="1200" dirty="0"/>
              <a:t>was taken and it was discovered that the sample </a:t>
            </a:r>
            <a:r>
              <a:rPr lang="en-US" sz="1200" b="1" dirty="0"/>
              <a:t>average diameter is 45.5 mm</a:t>
            </a:r>
            <a:r>
              <a:rPr lang="en-US" sz="1200" dirty="0"/>
              <a:t>. The standard deviation of the sample was 2mm.  Is there a reason to believe that the manufacturing process has deteriorated?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B2A26-B2DD-26CC-3E64-FDC9CFB2D838}"/>
              </a:ext>
            </a:extLst>
          </p:cNvPr>
          <p:cNvSpPr txBox="1"/>
          <p:nvPr/>
        </p:nvSpPr>
        <p:spPr>
          <a:xfrm>
            <a:off x="4654377" y="4040874"/>
            <a:ext cx="6100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H0: Mean = 45mm</a:t>
            </a:r>
          </a:p>
          <a:p>
            <a:r>
              <a:rPr lang="en-US" sz="1800" dirty="0"/>
              <a:t>Ha: Mean &gt; 45 mm</a:t>
            </a:r>
          </a:p>
        </p:txBody>
      </p:sp>
    </p:spTree>
    <p:extLst>
      <p:ext uri="{BB962C8B-B14F-4D97-AF65-F5344CB8AC3E}">
        <p14:creationId xmlns:p14="http://schemas.microsoft.com/office/powerpoint/2010/main" val="362539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9603-0B5E-BA0A-959B-4023C1DA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Testing: Central Limit Theorem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8E8EC-886D-F574-621F-84A7E32FA6D1}"/>
              </a:ext>
            </a:extLst>
          </p:cNvPr>
          <p:cNvSpPr txBox="1"/>
          <p:nvPr/>
        </p:nvSpPr>
        <p:spPr>
          <a:xfrm>
            <a:off x="8323340" y="1690688"/>
            <a:ext cx="2867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b="1" dirty="0"/>
              <a:t>Sampling distribution is normally distributed</a:t>
            </a:r>
          </a:p>
          <a:p>
            <a:pPr marL="342900" indent="-342900">
              <a:buAutoNum type="arabicPeriod"/>
            </a:pPr>
            <a:r>
              <a:rPr lang="en-US" sz="1200" b="1" dirty="0"/>
              <a:t>The mean of the sampling distribution is very close to the population mean</a:t>
            </a:r>
          </a:p>
          <a:p>
            <a:pPr marL="342900" indent="-342900">
              <a:buAutoNum type="arabicPeriod"/>
            </a:pPr>
            <a:r>
              <a:rPr lang="en-US" sz="1200" dirty="0"/>
              <a:t>The standard deviation of the sampling distribution is standard deviation of one of the sample divided by square root of sample size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571149-CB8F-D875-8E5E-42EF1D9D4ED5}"/>
              </a:ext>
            </a:extLst>
          </p:cNvPr>
          <p:cNvCxnSpPr/>
          <p:nvPr/>
        </p:nvCxnSpPr>
        <p:spPr>
          <a:xfrm>
            <a:off x="655092" y="5527343"/>
            <a:ext cx="354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B2D70D31-8DDA-245F-219F-6517D9E72356}"/>
              </a:ext>
            </a:extLst>
          </p:cNvPr>
          <p:cNvSpPr/>
          <p:nvPr/>
        </p:nvSpPr>
        <p:spPr>
          <a:xfrm>
            <a:off x="1419367" y="4012442"/>
            <a:ext cx="2019869" cy="1514901"/>
          </a:xfrm>
          <a:custGeom>
            <a:avLst/>
            <a:gdLst>
              <a:gd name="connsiteX0" fmla="*/ 0 w 2019869"/>
              <a:gd name="connsiteY0" fmla="*/ 1514901 h 1514901"/>
              <a:gd name="connsiteX1" fmla="*/ 1064526 w 2019869"/>
              <a:gd name="connsiteY1" fmla="*/ 0 h 1514901"/>
              <a:gd name="connsiteX2" fmla="*/ 2019869 w 2019869"/>
              <a:gd name="connsiteY2" fmla="*/ 1514901 h 151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9869" h="1514901">
                <a:moveTo>
                  <a:pt x="0" y="1514901"/>
                </a:moveTo>
                <a:cubicBezTo>
                  <a:pt x="363940" y="757450"/>
                  <a:pt x="727881" y="0"/>
                  <a:pt x="1064526" y="0"/>
                </a:cubicBezTo>
                <a:cubicBezTo>
                  <a:pt x="1401171" y="0"/>
                  <a:pt x="1826526" y="1235122"/>
                  <a:pt x="2019869" y="151490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2CE14E-52D7-5B70-41E9-D4BCFAB6C49A}"/>
              </a:ext>
            </a:extLst>
          </p:cNvPr>
          <p:cNvSpPr txBox="1"/>
          <p:nvPr/>
        </p:nvSpPr>
        <p:spPr>
          <a:xfrm>
            <a:off x="1194178" y="5786651"/>
            <a:ext cx="247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Sampling Distribution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F26E47-775D-16D9-F772-8F60525838B8}"/>
              </a:ext>
            </a:extLst>
          </p:cNvPr>
          <p:cNvCxnSpPr/>
          <p:nvPr/>
        </p:nvCxnSpPr>
        <p:spPr>
          <a:xfrm>
            <a:off x="2470244" y="3982998"/>
            <a:ext cx="0" cy="1544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7B8130-2BE3-6308-0D53-8D2754DB336F}"/>
              </a:ext>
            </a:extLst>
          </p:cNvPr>
          <p:cNvSpPr txBox="1"/>
          <p:nvPr/>
        </p:nvSpPr>
        <p:spPr>
          <a:xfrm>
            <a:off x="838200" y="2969399"/>
            <a:ext cx="6381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happen if we take many many samples of size 40 from a population where average diameter is 45 mm?</a:t>
            </a:r>
          </a:p>
          <a:p>
            <a:r>
              <a:rPr lang="en-US" dirty="0"/>
              <a:t>Will we get many samples? What will these sample means look like?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BD39F3-4541-4FDE-C8D2-D82A428D6634}"/>
              </a:ext>
            </a:extLst>
          </p:cNvPr>
          <p:cNvCxnSpPr/>
          <p:nvPr/>
        </p:nvCxnSpPr>
        <p:spPr>
          <a:xfrm>
            <a:off x="2470244" y="5117910"/>
            <a:ext cx="1733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928244F-4366-F96E-8B8C-0C8F74D0F51C}"/>
              </a:ext>
            </a:extLst>
          </p:cNvPr>
          <p:cNvSpPr txBox="1"/>
          <p:nvPr/>
        </p:nvSpPr>
        <p:spPr>
          <a:xfrm>
            <a:off x="4449170" y="4981433"/>
            <a:ext cx="117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 mm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CD55D2-1183-A64E-8A7C-EEBE2EEBE7E6}"/>
              </a:ext>
            </a:extLst>
          </p:cNvPr>
          <p:cNvSpPr txBox="1"/>
          <p:nvPr/>
        </p:nvSpPr>
        <p:spPr>
          <a:xfrm>
            <a:off x="1001484" y="1690688"/>
            <a:ext cx="6734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Imagine you are in the QC department of a car manufacturing unit. One of the components being manufactured by this unit are ball bearings. On an </a:t>
            </a:r>
            <a:r>
              <a:rPr lang="en-US" sz="1200" b="1" dirty="0"/>
              <a:t>average these should have a diameter of 45 mm</a:t>
            </a:r>
            <a:r>
              <a:rPr lang="en-US" sz="1200" dirty="0"/>
              <a:t>. A random </a:t>
            </a:r>
            <a:r>
              <a:rPr lang="en-US" sz="1200" b="1" dirty="0"/>
              <a:t>sample of 40 </a:t>
            </a:r>
            <a:r>
              <a:rPr lang="en-US" sz="1200" dirty="0"/>
              <a:t>was taken and it was discovered that the sample </a:t>
            </a:r>
            <a:r>
              <a:rPr lang="en-US" sz="1200" b="1" dirty="0"/>
              <a:t>average diameter is 45.5 mm</a:t>
            </a:r>
            <a:r>
              <a:rPr lang="en-US" sz="1200" dirty="0"/>
              <a:t>. The standard deviation of the sample was 2mm.  Is there a reason to believe that the manufacturing process has deteriorated?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5C4838-73A7-C985-2903-36FDE363F1AC}"/>
              </a:ext>
            </a:extLst>
          </p:cNvPr>
          <p:cNvSpPr txBox="1"/>
          <p:nvPr/>
        </p:nvSpPr>
        <p:spPr>
          <a:xfrm>
            <a:off x="4654377" y="4040874"/>
            <a:ext cx="6100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H0: Mean = 45mm</a:t>
            </a:r>
          </a:p>
          <a:p>
            <a:r>
              <a:rPr lang="en-US" sz="1800" dirty="0"/>
              <a:t>Ha: Mean &gt; 45 mm</a:t>
            </a:r>
          </a:p>
        </p:txBody>
      </p:sp>
    </p:spTree>
    <p:extLst>
      <p:ext uri="{BB962C8B-B14F-4D97-AF65-F5344CB8AC3E}">
        <p14:creationId xmlns:p14="http://schemas.microsoft.com/office/powerpoint/2010/main" val="696182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9603-0B5E-BA0A-959B-4023C1DA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Testing: Central Limit Theorem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8E8EC-886D-F574-621F-84A7E32FA6D1}"/>
              </a:ext>
            </a:extLst>
          </p:cNvPr>
          <p:cNvSpPr txBox="1"/>
          <p:nvPr/>
        </p:nvSpPr>
        <p:spPr>
          <a:xfrm>
            <a:off x="8323340" y="1690688"/>
            <a:ext cx="2867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b="1" dirty="0"/>
              <a:t>Sampling distribution is normally distributed</a:t>
            </a:r>
          </a:p>
          <a:p>
            <a:pPr marL="342900" indent="-342900">
              <a:buAutoNum type="arabicPeriod"/>
            </a:pPr>
            <a:r>
              <a:rPr lang="en-US" sz="1200" b="1" dirty="0"/>
              <a:t>The mean of the sampling distribution is very close to the population mean</a:t>
            </a:r>
          </a:p>
          <a:p>
            <a:pPr marL="342900" indent="-342900">
              <a:buAutoNum type="arabicPeriod"/>
            </a:pPr>
            <a:r>
              <a:rPr lang="en-US" sz="1200" dirty="0"/>
              <a:t>The standard deviation of the sampling distribution is standard deviation of one of the sample divided by square root of sample size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571149-CB8F-D875-8E5E-42EF1D9D4ED5}"/>
              </a:ext>
            </a:extLst>
          </p:cNvPr>
          <p:cNvCxnSpPr/>
          <p:nvPr/>
        </p:nvCxnSpPr>
        <p:spPr>
          <a:xfrm>
            <a:off x="655092" y="5527343"/>
            <a:ext cx="354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B2D70D31-8DDA-245F-219F-6517D9E72356}"/>
              </a:ext>
            </a:extLst>
          </p:cNvPr>
          <p:cNvSpPr/>
          <p:nvPr/>
        </p:nvSpPr>
        <p:spPr>
          <a:xfrm>
            <a:off x="1419367" y="4012442"/>
            <a:ext cx="2019869" cy="1514901"/>
          </a:xfrm>
          <a:custGeom>
            <a:avLst/>
            <a:gdLst>
              <a:gd name="connsiteX0" fmla="*/ 0 w 2019869"/>
              <a:gd name="connsiteY0" fmla="*/ 1514901 h 1514901"/>
              <a:gd name="connsiteX1" fmla="*/ 1064526 w 2019869"/>
              <a:gd name="connsiteY1" fmla="*/ 0 h 1514901"/>
              <a:gd name="connsiteX2" fmla="*/ 2019869 w 2019869"/>
              <a:gd name="connsiteY2" fmla="*/ 1514901 h 151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9869" h="1514901">
                <a:moveTo>
                  <a:pt x="0" y="1514901"/>
                </a:moveTo>
                <a:cubicBezTo>
                  <a:pt x="363940" y="757450"/>
                  <a:pt x="727881" y="0"/>
                  <a:pt x="1064526" y="0"/>
                </a:cubicBezTo>
                <a:cubicBezTo>
                  <a:pt x="1401171" y="0"/>
                  <a:pt x="1826526" y="1235122"/>
                  <a:pt x="2019869" y="151490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2CE14E-52D7-5B70-41E9-D4BCFAB6C49A}"/>
              </a:ext>
            </a:extLst>
          </p:cNvPr>
          <p:cNvSpPr txBox="1"/>
          <p:nvPr/>
        </p:nvSpPr>
        <p:spPr>
          <a:xfrm>
            <a:off x="1194178" y="5786651"/>
            <a:ext cx="247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Sampling Distribution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F26E47-775D-16D9-F772-8F60525838B8}"/>
              </a:ext>
            </a:extLst>
          </p:cNvPr>
          <p:cNvCxnSpPr/>
          <p:nvPr/>
        </p:nvCxnSpPr>
        <p:spPr>
          <a:xfrm>
            <a:off x="2470244" y="3982998"/>
            <a:ext cx="0" cy="1544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7B8130-2BE3-6308-0D53-8D2754DB336F}"/>
              </a:ext>
            </a:extLst>
          </p:cNvPr>
          <p:cNvSpPr txBox="1"/>
          <p:nvPr/>
        </p:nvSpPr>
        <p:spPr>
          <a:xfrm>
            <a:off x="838200" y="2969399"/>
            <a:ext cx="6381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happen if we take many many samples of size 40 from a population where average diameter is 45 mm?</a:t>
            </a:r>
          </a:p>
          <a:p>
            <a:r>
              <a:rPr lang="en-US" dirty="0"/>
              <a:t>Will we get many samples? What will these sample means look like?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BD39F3-4541-4FDE-C8D2-D82A428D6634}"/>
              </a:ext>
            </a:extLst>
          </p:cNvPr>
          <p:cNvCxnSpPr/>
          <p:nvPr/>
        </p:nvCxnSpPr>
        <p:spPr>
          <a:xfrm>
            <a:off x="2470244" y="5117910"/>
            <a:ext cx="1733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928244F-4366-F96E-8B8C-0C8F74D0F51C}"/>
              </a:ext>
            </a:extLst>
          </p:cNvPr>
          <p:cNvSpPr txBox="1"/>
          <p:nvPr/>
        </p:nvSpPr>
        <p:spPr>
          <a:xfrm>
            <a:off x="4449170" y="4981433"/>
            <a:ext cx="117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 mm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C9715-4CF3-9C04-151B-2F62DEE48F67}"/>
              </a:ext>
            </a:extLst>
          </p:cNvPr>
          <p:cNvSpPr txBox="1"/>
          <p:nvPr/>
        </p:nvSpPr>
        <p:spPr>
          <a:xfrm>
            <a:off x="6305266" y="4769892"/>
            <a:ext cx="2606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What will be the standard deviation of the sampling distribution?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FBF38-1196-8E0E-6243-751088BC6BD2}"/>
              </a:ext>
            </a:extLst>
          </p:cNvPr>
          <p:cNvSpPr txBox="1"/>
          <p:nvPr/>
        </p:nvSpPr>
        <p:spPr>
          <a:xfrm>
            <a:off x="1001484" y="1690688"/>
            <a:ext cx="6734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Imagine you are in the QC department of a car manufacturing unit. One of the components being manufactured by this unit are ball bearings. On an </a:t>
            </a:r>
            <a:r>
              <a:rPr lang="en-US" sz="1200" b="1" dirty="0"/>
              <a:t>average these should have a diameter of 45 mm</a:t>
            </a:r>
            <a:r>
              <a:rPr lang="en-US" sz="1200" dirty="0"/>
              <a:t>. A random </a:t>
            </a:r>
            <a:r>
              <a:rPr lang="en-US" sz="1200" b="1" dirty="0"/>
              <a:t>sample of 40 </a:t>
            </a:r>
            <a:r>
              <a:rPr lang="en-US" sz="1200" dirty="0"/>
              <a:t>was taken and it was discovered that the sample </a:t>
            </a:r>
            <a:r>
              <a:rPr lang="en-US" sz="1200" b="1" dirty="0"/>
              <a:t>average diameter is 45.5 mm</a:t>
            </a:r>
            <a:r>
              <a:rPr lang="en-US" sz="1200" dirty="0"/>
              <a:t>. The standard deviation of the sample was 2mm.  Is there a reason to believe that the manufacturing process has deteriorated?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610F4-381C-65A4-3F7E-DB6133AADBD6}"/>
              </a:ext>
            </a:extLst>
          </p:cNvPr>
          <p:cNvSpPr txBox="1"/>
          <p:nvPr/>
        </p:nvSpPr>
        <p:spPr>
          <a:xfrm>
            <a:off x="4654377" y="4040874"/>
            <a:ext cx="6100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H0: Mean = 45mm</a:t>
            </a:r>
          </a:p>
          <a:p>
            <a:r>
              <a:rPr lang="en-US" sz="1800" dirty="0"/>
              <a:t>Ha: Mean &gt; 45 mm</a:t>
            </a:r>
          </a:p>
        </p:txBody>
      </p:sp>
    </p:spTree>
    <p:extLst>
      <p:ext uri="{BB962C8B-B14F-4D97-AF65-F5344CB8AC3E}">
        <p14:creationId xmlns:p14="http://schemas.microsoft.com/office/powerpoint/2010/main" val="5531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9603-0B5E-BA0A-959B-4023C1DA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Testing: Central Limit Theorem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0AB33-A864-FC5A-3B1C-BA7101A593DE}"/>
              </a:ext>
            </a:extLst>
          </p:cNvPr>
          <p:cNvSpPr txBox="1"/>
          <p:nvPr/>
        </p:nvSpPr>
        <p:spPr>
          <a:xfrm>
            <a:off x="1001484" y="1690688"/>
            <a:ext cx="6734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Imagine you are in the QC department of a car manufacturing unit. One of the components being manufactured by this unit are ball bearings. On an </a:t>
            </a:r>
            <a:r>
              <a:rPr lang="en-US" sz="1200" b="1" dirty="0"/>
              <a:t>average these should have a diameter of 45 mm</a:t>
            </a:r>
            <a:r>
              <a:rPr lang="en-US" sz="1200" dirty="0"/>
              <a:t>. A random </a:t>
            </a:r>
            <a:r>
              <a:rPr lang="en-US" sz="1200" b="1" dirty="0"/>
              <a:t>sample of 40 </a:t>
            </a:r>
            <a:r>
              <a:rPr lang="en-US" sz="1200" dirty="0"/>
              <a:t>was taken and it was discovered that the sample </a:t>
            </a:r>
            <a:r>
              <a:rPr lang="en-US" sz="1200" b="1" dirty="0"/>
              <a:t>average diameter is 45.5 mm</a:t>
            </a:r>
            <a:r>
              <a:rPr lang="en-US" sz="1200" dirty="0"/>
              <a:t>. The </a:t>
            </a:r>
            <a:r>
              <a:rPr lang="en-US" sz="1200" b="1" dirty="0"/>
              <a:t>standard deviation of the sample was 2mm</a:t>
            </a:r>
            <a:r>
              <a:rPr lang="en-US" sz="1200" dirty="0"/>
              <a:t>.  Is there a reason to believe that the manufacturing process has deteriorated?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8E8EC-886D-F574-621F-84A7E32FA6D1}"/>
              </a:ext>
            </a:extLst>
          </p:cNvPr>
          <p:cNvSpPr txBox="1"/>
          <p:nvPr/>
        </p:nvSpPr>
        <p:spPr>
          <a:xfrm>
            <a:off x="8323340" y="1690688"/>
            <a:ext cx="28671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b="1" dirty="0"/>
              <a:t>Sampling distribution is normally distributed</a:t>
            </a:r>
          </a:p>
          <a:p>
            <a:pPr marL="342900" indent="-342900">
              <a:buAutoNum type="arabicPeriod"/>
            </a:pPr>
            <a:r>
              <a:rPr lang="en-US" sz="1200" b="1" dirty="0"/>
              <a:t>The mean of the sampling distribution is very close to the population mean</a:t>
            </a:r>
          </a:p>
          <a:p>
            <a:pPr marL="342900" indent="-342900">
              <a:buAutoNum type="arabicPeriod"/>
            </a:pPr>
            <a:r>
              <a:rPr lang="en-US" sz="1200" b="1" dirty="0"/>
              <a:t>The standard deviation of the sampling distribution is standard deviation of one of the sample divided by square root of sample size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571149-CB8F-D875-8E5E-42EF1D9D4ED5}"/>
              </a:ext>
            </a:extLst>
          </p:cNvPr>
          <p:cNvCxnSpPr/>
          <p:nvPr/>
        </p:nvCxnSpPr>
        <p:spPr>
          <a:xfrm>
            <a:off x="655092" y="5527343"/>
            <a:ext cx="354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B2D70D31-8DDA-245F-219F-6517D9E72356}"/>
              </a:ext>
            </a:extLst>
          </p:cNvPr>
          <p:cNvSpPr/>
          <p:nvPr/>
        </p:nvSpPr>
        <p:spPr>
          <a:xfrm>
            <a:off x="1419367" y="4012442"/>
            <a:ext cx="2019869" cy="1514901"/>
          </a:xfrm>
          <a:custGeom>
            <a:avLst/>
            <a:gdLst>
              <a:gd name="connsiteX0" fmla="*/ 0 w 2019869"/>
              <a:gd name="connsiteY0" fmla="*/ 1514901 h 1514901"/>
              <a:gd name="connsiteX1" fmla="*/ 1064526 w 2019869"/>
              <a:gd name="connsiteY1" fmla="*/ 0 h 1514901"/>
              <a:gd name="connsiteX2" fmla="*/ 2019869 w 2019869"/>
              <a:gd name="connsiteY2" fmla="*/ 1514901 h 151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9869" h="1514901">
                <a:moveTo>
                  <a:pt x="0" y="1514901"/>
                </a:moveTo>
                <a:cubicBezTo>
                  <a:pt x="363940" y="757450"/>
                  <a:pt x="727881" y="0"/>
                  <a:pt x="1064526" y="0"/>
                </a:cubicBezTo>
                <a:cubicBezTo>
                  <a:pt x="1401171" y="0"/>
                  <a:pt x="1826526" y="1235122"/>
                  <a:pt x="2019869" y="151490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2CE14E-52D7-5B70-41E9-D4BCFAB6C49A}"/>
              </a:ext>
            </a:extLst>
          </p:cNvPr>
          <p:cNvSpPr txBox="1"/>
          <p:nvPr/>
        </p:nvSpPr>
        <p:spPr>
          <a:xfrm>
            <a:off x="1194178" y="5786651"/>
            <a:ext cx="247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Sampling Distribution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F26E47-775D-16D9-F772-8F60525838B8}"/>
              </a:ext>
            </a:extLst>
          </p:cNvPr>
          <p:cNvCxnSpPr/>
          <p:nvPr/>
        </p:nvCxnSpPr>
        <p:spPr>
          <a:xfrm>
            <a:off x="2470244" y="3982998"/>
            <a:ext cx="0" cy="1544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7B8130-2BE3-6308-0D53-8D2754DB336F}"/>
              </a:ext>
            </a:extLst>
          </p:cNvPr>
          <p:cNvSpPr txBox="1"/>
          <p:nvPr/>
        </p:nvSpPr>
        <p:spPr>
          <a:xfrm>
            <a:off x="838200" y="2969399"/>
            <a:ext cx="6381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happen if we take many many samples of size 40 from a population where average diameter is 45 mm?</a:t>
            </a:r>
          </a:p>
          <a:p>
            <a:r>
              <a:rPr lang="en-US" dirty="0"/>
              <a:t>Will we get many samples? What will these sample means look like?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BD39F3-4541-4FDE-C8D2-D82A428D6634}"/>
              </a:ext>
            </a:extLst>
          </p:cNvPr>
          <p:cNvCxnSpPr/>
          <p:nvPr/>
        </p:nvCxnSpPr>
        <p:spPr>
          <a:xfrm>
            <a:off x="2470244" y="5117910"/>
            <a:ext cx="1733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928244F-4366-F96E-8B8C-0C8F74D0F51C}"/>
              </a:ext>
            </a:extLst>
          </p:cNvPr>
          <p:cNvSpPr txBox="1"/>
          <p:nvPr/>
        </p:nvSpPr>
        <p:spPr>
          <a:xfrm>
            <a:off x="4449170" y="4981433"/>
            <a:ext cx="117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 mm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C9715-4CF3-9C04-151B-2F62DEE48F67}"/>
              </a:ext>
            </a:extLst>
          </p:cNvPr>
          <p:cNvSpPr txBox="1"/>
          <p:nvPr/>
        </p:nvSpPr>
        <p:spPr>
          <a:xfrm>
            <a:off x="6305266" y="4769892"/>
            <a:ext cx="2606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What will be the standard deviation of the sampling distribution?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23A73-F3E0-1C06-7787-C7787AF55EBD}"/>
              </a:ext>
            </a:extLst>
          </p:cNvPr>
          <p:cNvSpPr txBox="1"/>
          <p:nvPr/>
        </p:nvSpPr>
        <p:spPr>
          <a:xfrm>
            <a:off x="8911988" y="4769892"/>
            <a:ext cx="2606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2/sqrt(40) = SD of sampling distribution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0E1AFE-CF0E-C663-8078-546B0E7C3334}"/>
              </a:ext>
            </a:extLst>
          </p:cNvPr>
          <p:cNvSpPr txBox="1"/>
          <p:nvPr/>
        </p:nvSpPr>
        <p:spPr>
          <a:xfrm>
            <a:off x="4654377" y="4040874"/>
            <a:ext cx="6100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H0: Mean = 45mm</a:t>
            </a:r>
          </a:p>
          <a:p>
            <a:r>
              <a:rPr lang="en-US" sz="1800" dirty="0"/>
              <a:t>Ha: Mean &gt; 45 mm</a:t>
            </a:r>
          </a:p>
        </p:txBody>
      </p:sp>
    </p:spTree>
    <p:extLst>
      <p:ext uri="{BB962C8B-B14F-4D97-AF65-F5344CB8AC3E}">
        <p14:creationId xmlns:p14="http://schemas.microsoft.com/office/powerpoint/2010/main" val="254615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9603-0B5E-BA0A-959B-4023C1DA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Testing: Central Limit Theorem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0AB33-A864-FC5A-3B1C-BA7101A593DE}"/>
              </a:ext>
            </a:extLst>
          </p:cNvPr>
          <p:cNvSpPr txBox="1"/>
          <p:nvPr/>
        </p:nvSpPr>
        <p:spPr>
          <a:xfrm>
            <a:off x="1001484" y="1690688"/>
            <a:ext cx="6734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Imagine you are in the QC department of a car manufacturing unit. One of the components being manufactured by this unit are ball bearings. On an </a:t>
            </a:r>
            <a:r>
              <a:rPr lang="en-US" sz="1200" b="1" dirty="0"/>
              <a:t>average these should have a diameter of 45 mm</a:t>
            </a:r>
            <a:r>
              <a:rPr lang="en-US" sz="1200" dirty="0"/>
              <a:t>. A random </a:t>
            </a:r>
            <a:r>
              <a:rPr lang="en-US" sz="1200" b="1" dirty="0"/>
              <a:t>sample of 40 </a:t>
            </a:r>
            <a:r>
              <a:rPr lang="en-US" sz="1200" dirty="0"/>
              <a:t>was taken and it was discovered that the sample </a:t>
            </a:r>
            <a:r>
              <a:rPr lang="en-US" sz="1200" b="1" dirty="0"/>
              <a:t>average diameter is 45.5 mm</a:t>
            </a:r>
            <a:r>
              <a:rPr lang="en-US" sz="1200" dirty="0"/>
              <a:t>. The </a:t>
            </a:r>
            <a:r>
              <a:rPr lang="en-US" sz="1200" b="1" dirty="0"/>
              <a:t>standard deviation of the sample was 2mm</a:t>
            </a:r>
            <a:r>
              <a:rPr lang="en-US" sz="1200" dirty="0"/>
              <a:t>.  Is there a reason to believe that the manufacturing process has deteriorated?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8E8EC-886D-F574-621F-84A7E32FA6D1}"/>
              </a:ext>
            </a:extLst>
          </p:cNvPr>
          <p:cNvSpPr txBox="1"/>
          <p:nvPr/>
        </p:nvSpPr>
        <p:spPr>
          <a:xfrm>
            <a:off x="8323340" y="1690688"/>
            <a:ext cx="28671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b="1" dirty="0"/>
              <a:t>Sampling distribution is normally distributed</a:t>
            </a:r>
          </a:p>
          <a:p>
            <a:pPr marL="342900" indent="-342900">
              <a:buAutoNum type="arabicPeriod"/>
            </a:pPr>
            <a:r>
              <a:rPr lang="en-US" sz="1200" b="1" dirty="0"/>
              <a:t>The mean of the sampling distribution is very close to the population mean</a:t>
            </a:r>
          </a:p>
          <a:p>
            <a:pPr marL="342900" indent="-342900">
              <a:buAutoNum type="arabicPeriod"/>
            </a:pPr>
            <a:r>
              <a:rPr lang="en-US" sz="1200" b="1" dirty="0"/>
              <a:t>The standard deviation of the sampling distribution is standard deviation of one of the sample divided by square root of sample size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571149-CB8F-D875-8E5E-42EF1D9D4ED5}"/>
              </a:ext>
            </a:extLst>
          </p:cNvPr>
          <p:cNvCxnSpPr/>
          <p:nvPr/>
        </p:nvCxnSpPr>
        <p:spPr>
          <a:xfrm>
            <a:off x="655092" y="5527343"/>
            <a:ext cx="354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B2D70D31-8DDA-245F-219F-6517D9E72356}"/>
              </a:ext>
            </a:extLst>
          </p:cNvPr>
          <p:cNvSpPr/>
          <p:nvPr/>
        </p:nvSpPr>
        <p:spPr>
          <a:xfrm>
            <a:off x="1419367" y="4012442"/>
            <a:ext cx="2019869" cy="1514901"/>
          </a:xfrm>
          <a:custGeom>
            <a:avLst/>
            <a:gdLst>
              <a:gd name="connsiteX0" fmla="*/ 0 w 2019869"/>
              <a:gd name="connsiteY0" fmla="*/ 1514901 h 1514901"/>
              <a:gd name="connsiteX1" fmla="*/ 1064526 w 2019869"/>
              <a:gd name="connsiteY1" fmla="*/ 0 h 1514901"/>
              <a:gd name="connsiteX2" fmla="*/ 2019869 w 2019869"/>
              <a:gd name="connsiteY2" fmla="*/ 1514901 h 151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9869" h="1514901">
                <a:moveTo>
                  <a:pt x="0" y="1514901"/>
                </a:moveTo>
                <a:cubicBezTo>
                  <a:pt x="363940" y="757450"/>
                  <a:pt x="727881" y="0"/>
                  <a:pt x="1064526" y="0"/>
                </a:cubicBezTo>
                <a:cubicBezTo>
                  <a:pt x="1401171" y="0"/>
                  <a:pt x="1826526" y="1235122"/>
                  <a:pt x="2019869" y="151490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2CE14E-52D7-5B70-41E9-D4BCFAB6C49A}"/>
              </a:ext>
            </a:extLst>
          </p:cNvPr>
          <p:cNvSpPr txBox="1"/>
          <p:nvPr/>
        </p:nvSpPr>
        <p:spPr>
          <a:xfrm>
            <a:off x="1194178" y="5786651"/>
            <a:ext cx="247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Sampling Distribution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F26E47-775D-16D9-F772-8F60525838B8}"/>
              </a:ext>
            </a:extLst>
          </p:cNvPr>
          <p:cNvCxnSpPr/>
          <p:nvPr/>
        </p:nvCxnSpPr>
        <p:spPr>
          <a:xfrm>
            <a:off x="2470244" y="3982998"/>
            <a:ext cx="0" cy="1544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7B8130-2BE3-6308-0D53-8D2754DB336F}"/>
              </a:ext>
            </a:extLst>
          </p:cNvPr>
          <p:cNvSpPr txBox="1"/>
          <p:nvPr/>
        </p:nvSpPr>
        <p:spPr>
          <a:xfrm>
            <a:off x="838200" y="2969399"/>
            <a:ext cx="6381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happen if we take many many samples of size 40 from a population where average diameter is 45 mm?</a:t>
            </a:r>
          </a:p>
          <a:p>
            <a:r>
              <a:rPr lang="en-US" dirty="0"/>
              <a:t>Will we get many samples? What will these sample means look like?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BD39F3-4541-4FDE-C8D2-D82A428D6634}"/>
              </a:ext>
            </a:extLst>
          </p:cNvPr>
          <p:cNvCxnSpPr/>
          <p:nvPr/>
        </p:nvCxnSpPr>
        <p:spPr>
          <a:xfrm>
            <a:off x="2470244" y="5117910"/>
            <a:ext cx="1733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928244F-4366-F96E-8B8C-0C8F74D0F51C}"/>
              </a:ext>
            </a:extLst>
          </p:cNvPr>
          <p:cNvSpPr txBox="1"/>
          <p:nvPr/>
        </p:nvSpPr>
        <p:spPr>
          <a:xfrm>
            <a:off x="4449170" y="4981433"/>
            <a:ext cx="117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 mm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C9715-4CF3-9C04-151B-2F62DEE48F67}"/>
              </a:ext>
            </a:extLst>
          </p:cNvPr>
          <p:cNvSpPr txBox="1"/>
          <p:nvPr/>
        </p:nvSpPr>
        <p:spPr>
          <a:xfrm>
            <a:off x="5716617" y="4228320"/>
            <a:ext cx="26067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H0: Mean = 45mm</a:t>
            </a:r>
          </a:p>
          <a:p>
            <a:r>
              <a:rPr lang="en-US" sz="1600" dirty="0"/>
              <a:t>Ha: Mean &gt; 45 mm</a:t>
            </a:r>
          </a:p>
          <a:p>
            <a:endParaRPr lang="en-US" sz="1600" dirty="0"/>
          </a:p>
          <a:p>
            <a:r>
              <a:rPr lang="en-US" sz="1600" dirty="0"/>
              <a:t>P-value: What is more extreme than seeing a mean more than 45.5 mm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23A73-F3E0-1C06-7787-C7787AF55EBD}"/>
              </a:ext>
            </a:extLst>
          </p:cNvPr>
          <p:cNvSpPr txBox="1"/>
          <p:nvPr/>
        </p:nvSpPr>
        <p:spPr>
          <a:xfrm>
            <a:off x="8911988" y="4769892"/>
            <a:ext cx="2606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2/sqrt(40) = SD of sampling distribution</a:t>
            </a:r>
          </a:p>
        </p:txBody>
      </p:sp>
    </p:spTree>
    <p:extLst>
      <p:ext uri="{BB962C8B-B14F-4D97-AF65-F5344CB8AC3E}">
        <p14:creationId xmlns:p14="http://schemas.microsoft.com/office/powerpoint/2010/main" val="3869254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9603-0B5E-BA0A-959B-4023C1DA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Testing: Central Limit Theorem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0AB33-A864-FC5A-3B1C-BA7101A593DE}"/>
              </a:ext>
            </a:extLst>
          </p:cNvPr>
          <p:cNvSpPr txBox="1"/>
          <p:nvPr/>
        </p:nvSpPr>
        <p:spPr>
          <a:xfrm>
            <a:off x="1001484" y="1690688"/>
            <a:ext cx="6734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Imagine you are in the QC department of a car manufacturing unit. One of the components being manufactured by this unit are ball bearings. On an </a:t>
            </a:r>
            <a:r>
              <a:rPr lang="en-US" sz="1200" b="1" dirty="0"/>
              <a:t>average these should have a diameter of 45 mm</a:t>
            </a:r>
            <a:r>
              <a:rPr lang="en-US" sz="1200" dirty="0"/>
              <a:t>. A random </a:t>
            </a:r>
            <a:r>
              <a:rPr lang="en-US" sz="1200" b="1" dirty="0"/>
              <a:t>sample of 40 </a:t>
            </a:r>
            <a:r>
              <a:rPr lang="en-US" sz="1200" dirty="0"/>
              <a:t>was taken and it was discovered that the sample </a:t>
            </a:r>
            <a:r>
              <a:rPr lang="en-US" sz="1200" b="1" dirty="0"/>
              <a:t>average diameter is 45.5 mm</a:t>
            </a:r>
            <a:r>
              <a:rPr lang="en-US" sz="1200" dirty="0"/>
              <a:t>. The </a:t>
            </a:r>
            <a:r>
              <a:rPr lang="en-US" sz="1200" b="1" dirty="0"/>
              <a:t>standard deviation of the sample was 2mm</a:t>
            </a:r>
            <a:r>
              <a:rPr lang="en-US" sz="1200" dirty="0"/>
              <a:t>.  Is there a reason to believe that the manufacturing process has deteriorated?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8E8EC-886D-F574-621F-84A7E32FA6D1}"/>
              </a:ext>
            </a:extLst>
          </p:cNvPr>
          <p:cNvSpPr txBox="1"/>
          <p:nvPr/>
        </p:nvSpPr>
        <p:spPr>
          <a:xfrm>
            <a:off x="8323340" y="1690688"/>
            <a:ext cx="28671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b="1" dirty="0"/>
              <a:t>Sampling distribution is normally distributed</a:t>
            </a:r>
          </a:p>
          <a:p>
            <a:pPr marL="342900" indent="-342900">
              <a:buAutoNum type="arabicPeriod"/>
            </a:pPr>
            <a:r>
              <a:rPr lang="en-US" sz="1200" b="1" dirty="0"/>
              <a:t>The mean of the sampling distribution is very close to the population mean</a:t>
            </a:r>
          </a:p>
          <a:p>
            <a:pPr marL="342900" indent="-342900">
              <a:buAutoNum type="arabicPeriod"/>
            </a:pPr>
            <a:r>
              <a:rPr lang="en-US" sz="1200" b="1" dirty="0"/>
              <a:t>The standard deviation of the sampling distribution is standard deviation of one of the sample divided by square root of sample size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571149-CB8F-D875-8E5E-42EF1D9D4ED5}"/>
              </a:ext>
            </a:extLst>
          </p:cNvPr>
          <p:cNvCxnSpPr/>
          <p:nvPr/>
        </p:nvCxnSpPr>
        <p:spPr>
          <a:xfrm>
            <a:off x="655092" y="5527343"/>
            <a:ext cx="354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B2D70D31-8DDA-245F-219F-6517D9E72356}"/>
              </a:ext>
            </a:extLst>
          </p:cNvPr>
          <p:cNvSpPr/>
          <p:nvPr/>
        </p:nvSpPr>
        <p:spPr>
          <a:xfrm>
            <a:off x="1419367" y="4012442"/>
            <a:ext cx="2019869" cy="1514901"/>
          </a:xfrm>
          <a:custGeom>
            <a:avLst/>
            <a:gdLst>
              <a:gd name="connsiteX0" fmla="*/ 0 w 2019869"/>
              <a:gd name="connsiteY0" fmla="*/ 1514901 h 1514901"/>
              <a:gd name="connsiteX1" fmla="*/ 1064526 w 2019869"/>
              <a:gd name="connsiteY1" fmla="*/ 0 h 1514901"/>
              <a:gd name="connsiteX2" fmla="*/ 2019869 w 2019869"/>
              <a:gd name="connsiteY2" fmla="*/ 1514901 h 151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9869" h="1514901">
                <a:moveTo>
                  <a:pt x="0" y="1514901"/>
                </a:moveTo>
                <a:cubicBezTo>
                  <a:pt x="363940" y="757450"/>
                  <a:pt x="727881" y="0"/>
                  <a:pt x="1064526" y="0"/>
                </a:cubicBezTo>
                <a:cubicBezTo>
                  <a:pt x="1401171" y="0"/>
                  <a:pt x="1826526" y="1235122"/>
                  <a:pt x="2019869" y="151490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2CE14E-52D7-5B70-41E9-D4BCFAB6C49A}"/>
              </a:ext>
            </a:extLst>
          </p:cNvPr>
          <p:cNvSpPr txBox="1"/>
          <p:nvPr/>
        </p:nvSpPr>
        <p:spPr>
          <a:xfrm>
            <a:off x="1194178" y="5786651"/>
            <a:ext cx="247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Sampling Distribution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F26E47-775D-16D9-F772-8F60525838B8}"/>
              </a:ext>
            </a:extLst>
          </p:cNvPr>
          <p:cNvCxnSpPr/>
          <p:nvPr/>
        </p:nvCxnSpPr>
        <p:spPr>
          <a:xfrm>
            <a:off x="2470244" y="3982998"/>
            <a:ext cx="0" cy="1544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7B8130-2BE3-6308-0D53-8D2754DB336F}"/>
              </a:ext>
            </a:extLst>
          </p:cNvPr>
          <p:cNvSpPr txBox="1"/>
          <p:nvPr/>
        </p:nvSpPr>
        <p:spPr>
          <a:xfrm>
            <a:off x="838200" y="2969399"/>
            <a:ext cx="6381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happen if we take many many samples of size 40 from a population where average diameter is 45 mm?</a:t>
            </a:r>
          </a:p>
          <a:p>
            <a:r>
              <a:rPr lang="en-US" dirty="0"/>
              <a:t>Will we get many samples? What will these sample means look like?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BD39F3-4541-4FDE-C8D2-D82A428D6634}"/>
              </a:ext>
            </a:extLst>
          </p:cNvPr>
          <p:cNvCxnSpPr/>
          <p:nvPr/>
        </p:nvCxnSpPr>
        <p:spPr>
          <a:xfrm>
            <a:off x="2470244" y="5117910"/>
            <a:ext cx="1733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928244F-4366-F96E-8B8C-0C8F74D0F51C}"/>
              </a:ext>
            </a:extLst>
          </p:cNvPr>
          <p:cNvSpPr txBox="1"/>
          <p:nvPr/>
        </p:nvSpPr>
        <p:spPr>
          <a:xfrm>
            <a:off x="4449170" y="4981433"/>
            <a:ext cx="117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 mm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C9715-4CF3-9C04-151B-2F62DEE48F67}"/>
              </a:ext>
            </a:extLst>
          </p:cNvPr>
          <p:cNvSpPr txBox="1"/>
          <p:nvPr/>
        </p:nvSpPr>
        <p:spPr>
          <a:xfrm>
            <a:off x="5716617" y="4228320"/>
            <a:ext cx="26067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H0: Mean = 45mm</a:t>
            </a:r>
          </a:p>
          <a:p>
            <a:r>
              <a:rPr lang="en-US" sz="1600" dirty="0"/>
              <a:t>Ha: Mean &gt; 45 mm</a:t>
            </a:r>
          </a:p>
          <a:p>
            <a:endParaRPr lang="en-US" sz="1600" dirty="0"/>
          </a:p>
          <a:p>
            <a:r>
              <a:rPr lang="en-US" sz="1600" dirty="0"/>
              <a:t>P-value: P(X&gt;=45.5)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23A73-F3E0-1C06-7787-C7787AF55EBD}"/>
              </a:ext>
            </a:extLst>
          </p:cNvPr>
          <p:cNvSpPr txBox="1"/>
          <p:nvPr/>
        </p:nvSpPr>
        <p:spPr>
          <a:xfrm>
            <a:off x="8911988" y="4769892"/>
            <a:ext cx="2606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2/sqrt(40) = SD of sampling distribution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0ACB5D-483D-AABB-05B3-96D2035EA1E1}"/>
              </a:ext>
            </a:extLst>
          </p:cNvPr>
          <p:cNvCxnSpPr/>
          <p:nvPr/>
        </p:nvCxnSpPr>
        <p:spPr>
          <a:xfrm>
            <a:off x="2844800" y="4354286"/>
            <a:ext cx="0" cy="1173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E211B36-62CC-3618-B152-DBA7901B0ADD}"/>
              </a:ext>
            </a:extLst>
          </p:cNvPr>
          <p:cNvSpPr txBox="1"/>
          <p:nvPr/>
        </p:nvSpPr>
        <p:spPr>
          <a:xfrm>
            <a:off x="2733890" y="5545490"/>
            <a:ext cx="4737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45.5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714834-58C9-2786-F71D-517F2216D06D}"/>
              </a:ext>
            </a:extLst>
          </p:cNvPr>
          <p:cNvCxnSpPr/>
          <p:nvPr/>
        </p:nvCxnSpPr>
        <p:spPr>
          <a:xfrm>
            <a:off x="2844800" y="4769892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20DEE9-9097-6026-E0D4-DEE13038A16E}"/>
              </a:ext>
            </a:extLst>
          </p:cNvPr>
          <p:cNvCxnSpPr>
            <a:cxnSpLocks/>
          </p:cNvCxnSpPr>
          <p:nvPr/>
        </p:nvCxnSpPr>
        <p:spPr>
          <a:xfrm>
            <a:off x="2852060" y="4980348"/>
            <a:ext cx="355597" cy="1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DFC3FCE-90BB-41FE-874F-526282FA3A1A}"/>
              </a:ext>
            </a:extLst>
          </p:cNvPr>
          <p:cNvCxnSpPr>
            <a:cxnSpLocks/>
          </p:cNvCxnSpPr>
          <p:nvPr/>
        </p:nvCxnSpPr>
        <p:spPr>
          <a:xfrm>
            <a:off x="2873832" y="5219836"/>
            <a:ext cx="333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6E6001-E66D-B617-AC82-672843583DF8}"/>
              </a:ext>
            </a:extLst>
          </p:cNvPr>
          <p:cNvCxnSpPr>
            <a:cxnSpLocks/>
          </p:cNvCxnSpPr>
          <p:nvPr/>
        </p:nvCxnSpPr>
        <p:spPr>
          <a:xfrm>
            <a:off x="2794008" y="5386750"/>
            <a:ext cx="601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854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1663</Words>
  <Application>Microsoft Macintosh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Central Limit Theorem: Hypothesis Testing</vt:lpstr>
      <vt:lpstr>Hypothesis Testing: Central Limit Theorem</vt:lpstr>
      <vt:lpstr>Hypothesis Testing: Central Limit Theorem</vt:lpstr>
      <vt:lpstr>Hypothesis Testing: Central Limit Theorem</vt:lpstr>
      <vt:lpstr>Hypothesis Testing: Central Limit Theorem</vt:lpstr>
      <vt:lpstr>Hypothesis Testing: Central Limit Theorem</vt:lpstr>
      <vt:lpstr>Hypothesis Testing: Central Limit Theorem</vt:lpstr>
      <vt:lpstr>Hypothesis Testing: Central Limit Theorem</vt:lpstr>
      <vt:lpstr>Hypothesis Testing: Central Limit Theorem</vt:lpstr>
      <vt:lpstr>Hypothesis Testing: Central Limit Theorem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Limit Theorem: Hypothesis Testing</dc:title>
  <dc:creator>Gunnvant Saini</dc:creator>
  <cp:lastModifiedBy>Gunnvant Saini</cp:lastModifiedBy>
  <cp:revision>1</cp:revision>
  <dcterms:created xsi:type="dcterms:W3CDTF">2022-11-09T09:59:19Z</dcterms:created>
  <dcterms:modified xsi:type="dcterms:W3CDTF">2022-11-10T08:16:48Z</dcterms:modified>
</cp:coreProperties>
</file>