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CC934-5040-4F46-A021-CD70BBC54628}" v="40" dt="2022-11-04T08:13:4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94" d="100"/>
          <a:sy n="9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2486-FCA2-F543-90A2-AFBDA913275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8908A-0A8D-1144-B747-917A764A9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6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9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8908A-0A8D-1144-B747-917A764A98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A026-40F6-66F1-891A-E4368F4CA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4581-5B8B-F543-E063-5A5C5D804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AA36-AABA-7A39-F3F0-C6252563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5DEE-71AC-B440-2EB6-1F888156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C0A1-E75B-0A95-216B-BFF961D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DF23-7077-D372-7C57-22D4F814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489E-627D-FCD3-C0F3-B468F6E9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3E60-81AA-F5FF-787F-010162D8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4205-657D-A696-A3CA-711E0D15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2996-8A4E-9588-B024-26DF9B9C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689CC-01F5-6C91-C80A-4051C894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4966-042A-453D-561F-26D957F2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A7CD-1C2B-70D2-AB4E-AC816255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D706-EBEA-72AC-CDA3-697D9C58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0993-A646-AE5B-DC19-C0DDF562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976F-FF05-7EB2-2B93-85000FF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5017-E8D2-AB60-4ABD-DB558AA0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13CD-3E65-D8D1-BF11-453418FC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9266-72CB-14DE-3B5D-8446925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B5F4-0548-0C6F-F451-03C14D55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E8DC-DEAE-F926-BB83-AFEEF3C2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2D2A-63B6-FA19-ECA8-1E6E6B54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49D6-7F4D-AD80-D4A0-1727F833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F6D7-C2AA-59FE-45D4-71D0075D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367C-7DBF-A554-C776-9E6529D5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7BF6-881A-0FD8-8791-F0BA397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AAD-2C85-FF9D-E530-8F17E2998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B542D-12F2-26F1-0284-CB61CC26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A9E32-5300-2BB1-87E4-52B9D1B7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C3505-8AD4-1CE4-08D8-A96AB4A5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7BD4-7A85-4AF6-C11E-B1265365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806C-7F81-B6C9-53C3-E6D30764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21A3-05A0-C222-44C2-B48A4D42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EE738-118D-29AF-2D9A-2687A1C7F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08807-2FD9-2977-82D1-2D48F5CA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7C7F-C412-B3FF-DBDF-8E96F1D62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86BF-0366-53D0-086B-9F8E2AD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C047C-575F-E79D-272E-DB32BF3E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CD73C-1EA6-42E0-B777-75CF7FD2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3B4E-D926-2346-BE9F-6D284892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768C6-7719-BE86-14F3-972ED922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472F0-D065-B235-4031-C6BD0342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08DE1-1434-BE56-4F9A-B1BEEB2A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C0BC8-147A-2D4D-B2CC-C9A64E72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36DE7-08BB-CA99-50BF-FD214EA6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6170-832B-C32D-A943-30CBC07D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A43A-727D-4D30-C534-C4415EF4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9638-7721-DEC4-A840-AC07672B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D498-A1D6-18FC-1754-943681BA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E38D-0C9C-1014-0A92-033FCB68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ADF73-541F-C3C6-A609-D5834BB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E1D3-DC5C-E11C-7FE0-FE2834DA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B915-FC29-1B50-2EB1-FAC857B1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08A79-539D-BCA9-523E-DAD09866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8011-4D4C-D641-E857-5DB6A79D4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2304-A467-0DD6-7E18-D17E4DA0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0783-DB9E-25E1-19F6-5CA58C08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0B37-E1DD-05B6-4E44-C3F4E40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62287-229B-B15B-79EF-49A5EE2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5DCA7-7307-AA77-0B07-F6085EC2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72DE-E17B-D233-0CE0-D23C7E159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057B-E3B6-6A4E-B4D9-3F2DFC955473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13CF5-3ECB-DBDD-99A6-BA8824DC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42F6-6B01-9220-3088-FE7A684F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AE4F-2159-9F47-B619-BD62D6FA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2710-EB3A-A979-4E11-4E725419C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58FE-2BA9-7DC6-5696-FBA2929AB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83C83-5565-546E-C691-F1254C4A975A}"/>
              </a:ext>
            </a:extLst>
          </p:cNvPr>
          <p:cNvSpPr txBox="1"/>
          <p:nvPr/>
        </p:nvSpPr>
        <p:spPr>
          <a:xfrm>
            <a:off x="838200" y="3429000"/>
            <a:ext cx="56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Question: </a:t>
            </a:r>
            <a:r>
              <a:rPr lang="en-US" dirty="0"/>
              <a:t>Is the coin fair?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280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83C83-5565-546E-C691-F1254C4A975A}"/>
              </a:ext>
            </a:extLst>
          </p:cNvPr>
          <p:cNvSpPr txBox="1"/>
          <p:nvPr/>
        </p:nvSpPr>
        <p:spPr>
          <a:xfrm>
            <a:off x="838200" y="3429000"/>
            <a:ext cx="5644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Question: </a:t>
            </a:r>
            <a:r>
              <a:rPr lang="en-US" dirty="0"/>
              <a:t>Is the coin fair?</a:t>
            </a:r>
          </a:p>
          <a:p>
            <a:endParaRPr lang="en-US" b="1" dirty="0"/>
          </a:p>
          <a:p>
            <a:r>
              <a:rPr lang="en-US" b="1" dirty="0"/>
              <a:t>Statistical Hypothesis:</a:t>
            </a:r>
          </a:p>
          <a:p>
            <a:endParaRPr lang="en-US" b="1" dirty="0"/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49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769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754040" y="4600929"/>
            <a:ext cx="507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did we observe?</a:t>
            </a:r>
          </a:p>
        </p:txBody>
      </p:sp>
    </p:spTree>
    <p:extLst>
      <p:ext uri="{BB962C8B-B14F-4D97-AF65-F5344CB8AC3E}">
        <p14:creationId xmlns:p14="http://schemas.microsoft.com/office/powerpoint/2010/main" val="152044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667603" y="4613314"/>
            <a:ext cx="507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</p:txBody>
      </p:sp>
    </p:spTree>
    <p:extLst>
      <p:ext uri="{BB962C8B-B14F-4D97-AF65-F5344CB8AC3E}">
        <p14:creationId xmlns:p14="http://schemas.microsoft.com/office/powerpoint/2010/main" val="176607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667603" y="4613314"/>
            <a:ext cx="507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  <a:p>
            <a:r>
              <a:rPr lang="en-US" b="1" dirty="0"/>
              <a:t>What is more extreme than seeing 8 heads. 9 heads? 10 heads?</a:t>
            </a:r>
          </a:p>
        </p:txBody>
      </p:sp>
    </p:spTree>
    <p:extLst>
      <p:ext uri="{BB962C8B-B14F-4D97-AF65-F5344CB8AC3E}">
        <p14:creationId xmlns:p14="http://schemas.microsoft.com/office/powerpoint/2010/main" val="115104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613314"/>
            <a:ext cx="5072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  <a:p>
            <a:r>
              <a:rPr lang="en-US" b="1" dirty="0"/>
              <a:t>What is more extreme than seeing 8 heads. 9 heads? 10 heads?</a:t>
            </a:r>
          </a:p>
          <a:p>
            <a:r>
              <a:rPr lang="en-US" b="1" dirty="0"/>
              <a:t>8 or more heads</a:t>
            </a:r>
          </a:p>
        </p:txBody>
      </p:sp>
    </p:spTree>
    <p:extLst>
      <p:ext uri="{BB962C8B-B14F-4D97-AF65-F5344CB8AC3E}">
        <p14:creationId xmlns:p14="http://schemas.microsoft.com/office/powerpoint/2010/main" val="300483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  <a:p>
            <a:r>
              <a:rPr lang="en-US" b="1" dirty="0"/>
              <a:t>What is more extreme than seeing 8 heads. 9 heads? 10 heads?</a:t>
            </a:r>
          </a:p>
          <a:p>
            <a:r>
              <a:rPr lang="en-US" b="1" dirty="0"/>
              <a:t>8 or more heads</a:t>
            </a:r>
          </a:p>
          <a:p>
            <a:r>
              <a:rPr lang="en-US" b="1" dirty="0"/>
              <a:t>P(8 or more heads)</a:t>
            </a:r>
          </a:p>
        </p:txBody>
      </p:sp>
    </p:spTree>
    <p:extLst>
      <p:ext uri="{BB962C8B-B14F-4D97-AF65-F5344CB8AC3E}">
        <p14:creationId xmlns:p14="http://schemas.microsoft.com/office/powerpoint/2010/main" val="259102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  <a:p>
            <a:r>
              <a:rPr lang="en-US" b="1" dirty="0"/>
              <a:t>What is more extreme than seeing 8 heads. 9 heads? 10 heads?</a:t>
            </a:r>
          </a:p>
          <a:p>
            <a:r>
              <a:rPr lang="en-US" b="1" dirty="0"/>
              <a:t>8 or more heads</a:t>
            </a:r>
          </a:p>
          <a:p>
            <a:r>
              <a:rPr lang="en-US" b="1" dirty="0"/>
              <a:t>P(8 or more heads) =&gt; Use binomial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08207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did we observe?</a:t>
            </a:r>
          </a:p>
          <a:p>
            <a:r>
              <a:rPr lang="en-US" b="1" dirty="0"/>
              <a:t>What is more extreme than seeing 8 heads. 9 heads? 10 heads?</a:t>
            </a:r>
          </a:p>
          <a:p>
            <a:r>
              <a:rPr lang="en-US" b="1" dirty="0"/>
              <a:t>8 or more heads</a:t>
            </a:r>
          </a:p>
          <a:p>
            <a:r>
              <a:rPr lang="en-US" b="1" dirty="0"/>
              <a:t>P(8 or more heads) =&gt; Use binomial distribution (0.054) </a:t>
            </a:r>
          </a:p>
        </p:txBody>
      </p:sp>
    </p:spTree>
    <p:extLst>
      <p:ext uri="{BB962C8B-B14F-4D97-AF65-F5344CB8AC3E}">
        <p14:creationId xmlns:p14="http://schemas.microsoft.com/office/powerpoint/2010/main" val="26182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6933063" y="2279176"/>
            <a:ext cx="4285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P(8 or more heads) =&gt; Use binomial distribution (0.054) </a:t>
            </a:r>
          </a:p>
        </p:txBody>
      </p:sp>
    </p:spTree>
    <p:extLst>
      <p:ext uri="{BB962C8B-B14F-4D97-AF65-F5344CB8AC3E}">
        <p14:creationId xmlns:p14="http://schemas.microsoft.com/office/powerpoint/2010/main" val="422871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P(8 or more heads) =&gt; Use binomial distribution (0.054)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C8E84-172F-9DF0-01EA-741FF1592C06}"/>
              </a:ext>
            </a:extLst>
          </p:cNvPr>
          <p:cNvSpPr txBox="1"/>
          <p:nvPr/>
        </p:nvSpPr>
        <p:spPr>
          <a:xfrm>
            <a:off x="881418" y="5458181"/>
            <a:ext cx="507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p-value is small: Reject H0, else not</a:t>
            </a:r>
          </a:p>
        </p:txBody>
      </p:sp>
    </p:spTree>
    <p:extLst>
      <p:ext uri="{BB962C8B-B14F-4D97-AF65-F5344CB8AC3E}">
        <p14:creationId xmlns:p14="http://schemas.microsoft.com/office/powerpoint/2010/main" val="30118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 dirty="0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P(8 or more heads) =&gt; Use binomial distribution (0.054)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C8E84-172F-9DF0-01EA-741FF1592C06}"/>
              </a:ext>
            </a:extLst>
          </p:cNvPr>
          <p:cNvSpPr txBox="1"/>
          <p:nvPr/>
        </p:nvSpPr>
        <p:spPr>
          <a:xfrm>
            <a:off x="881418" y="5458181"/>
            <a:ext cx="5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p-value is small: Reject H0, else not</a:t>
            </a:r>
          </a:p>
          <a:p>
            <a:r>
              <a:rPr lang="en-US" b="1" dirty="0"/>
              <a:t>Is 0.054 small?</a:t>
            </a:r>
          </a:p>
        </p:txBody>
      </p:sp>
    </p:spTree>
    <p:extLst>
      <p:ext uri="{BB962C8B-B14F-4D97-AF65-F5344CB8AC3E}">
        <p14:creationId xmlns:p14="http://schemas.microsoft.com/office/powerpoint/2010/main" val="30927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</a:t>
            </a:r>
            <a:r>
              <a:rPr lang="en-US" b="1" dirty="0"/>
              <a:t>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Reject or fail to reject the null hypothesis based on p-value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EACB-CAE3-4DB0-EFC8-4C1C5F7E92B7}"/>
              </a:ext>
            </a:extLst>
          </p:cNvPr>
          <p:cNvSpPr txBox="1"/>
          <p:nvPr/>
        </p:nvSpPr>
        <p:spPr>
          <a:xfrm>
            <a:off x="838200" y="3429000"/>
            <a:ext cx="564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Hypothesis:</a:t>
            </a:r>
          </a:p>
          <a:p>
            <a:r>
              <a:rPr lang="en-US" b="1"/>
              <a:t>Ho: </a:t>
            </a:r>
            <a:r>
              <a:rPr lang="en-US" dirty="0"/>
              <a:t>Probability of head = 0.5</a:t>
            </a:r>
          </a:p>
          <a:p>
            <a:r>
              <a:rPr lang="en-US" b="1" dirty="0"/>
              <a:t>Ha: </a:t>
            </a:r>
            <a:r>
              <a:rPr lang="en-US" dirty="0"/>
              <a:t>Probability of head != 0.5 or Probability of head &gt;0.5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07849-75AE-8F76-15A8-A95BB85A3749}"/>
              </a:ext>
            </a:extLst>
          </p:cNvPr>
          <p:cNvSpPr txBox="1"/>
          <p:nvPr/>
        </p:nvSpPr>
        <p:spPr>
          <a:xfrm>
            <a:off x="838200" y="4582446"/>
            <a:ext cx="5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P(8 or more heads) =&gt; Use binomial distribution (0.054)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C8E84-172F-9DF0-01EA-741FF1592C06}"/>
              </a:ext>
            </a:extLst>
          </p:cNvPr>
          <p:cNvSpPr txBox="1"/>
          <p:nvPr/>
        </p:nvSpPr>
        <p:spPr>
          <a:xfrm>
            <a:off x="881418" y="5458181"/>
            <a:ext cx="507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p-value is small: Reject H0, else not</a:t>
            </a:r>
          </a:p>
          <a:p>
            <a:r>
              <a:rPr lang="en-US" b="1" dirty="0"/>
              <a:t>Is 0.054 small?</a:t>
            </a:r>
          </a:p>
          <a:p>
            <a:r>
              <a:rPr lang="en-US" b="1" dirty="0"/>
              <a:t>Generally a value of &lt;5% is considered small</a:t>
            </a:r>
          </a:p>
        </p:txBody>
      </p:sp>
    </p:spTree>
    <p:extLst>
      <p:ext uri="{BB962C8B-B14F-4D97-AF65-F5344CB8AC3E}">
        <p14:creationId xmlns:p14="http://schemas.microsoft.com/office/powerpoint/2010/main" val="131090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6933063" y="2279176"/>
            <a:ext cx="428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6933063" y="2279176"/>
            <a:ext cx="428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5363570" y="1690688"/>
            <a:ext cx="428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BFB069-BA27-964E-B9B8-532543EA0A1D}"/>
              </a:ext>
            </a:extLst>
          </p:cNvPr>
          <p:cNvCxnSpPr>
            <a:cxnSpLocks/>
          </p:cNvCxnSpPr>
          <p:nvPr/>
        </p:nvCxnSpPr>
        <p:spPr>
          <a:xfrm flipV="1">
            <a:off x="9539216" y="3260347"/>
            <a:ext cx="641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B8D3C-30C2-BABC-C2B5-2DE971393541}"/>
              </a:ext>
            </a:extLst>
          </p:cNvPr>
          <p:cNvSpPr txBox="1"/>
          <p:nvPr/>
        </p:nvSpPr>
        <p:spPr>
          <a:xfrm>
            <a:off x="10180661" y="308061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outcome</a:t>
            </a:r>
          </a:p>
        </p:txBody>
      </p:sp>
    </p:spTree>
    <p:extLst>
      <p:ext uri="{BB962C8B-B14F-4D97-AF65-F5344CB8AC3E}">
        <p14:creationId xmlns:p14="http://schemas.microsoft.com/office/powerpoint/2010/main" val="399450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5363570" y="1690688"/>
            <a:ext cx="428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BFB069-BA27-964E-B9B8-532543EA0A1D}"/>
              </a:ext>
            </a:extLst>
          </p:cNvPr>
          <p:cNvCxnSpPr>
            <a:cxnSpLocks/>
          </p:cNvCxnSpPr>
          <p:nvPr/>
        </p:nvCxnSpPr>
        <p:spPr>
          <a:xfrm flipV="1">
            <a:off x="9539216" y="3260347"/>
            <a:ext cx="641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B8D3C-30C2-BABC-C2B5-2DE971393541}"/>
              </a:ext>
            </a:extLst>
          </p:cNvPr>
          <p:cNvSpPr txBox="1"/>
          <p:nvPr/>
        </p:nvSpPr>
        <p:spPr>
          <a:xfrm>
            <a:off x="10180661" y="308061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outcome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90158-CBA2-2400-ED3A-54B591D12640}"/>
              </a:ext>
            </a:extLst>
          </p:cNvPr>
          <p:cNvCxnSpPr/>
          <p:nvPr/>
        </p:nvCxnSpPr>
        <p:spPr>
          <a:xfrm>
            <a:off x="9184943" y="4039737"/>
            <a:ext cx="4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F9A62E-D6B4-4378-91E8-98E9493651C5}"/>
              </a:ext>
            </a:extLst>
          </p:cNvPr>
          <p:cNvSpPr txBox="1"/>
          <p:nvPr/>
        </p:nvSpPr>
        <p:spPr>
          <a:xfrm>
            <a:off x="9648967" y="3865448"/>
            <a:ext cx="24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to be drawn</a:t>
            </a:r>
          </a:p>
        </p:txBody>
      </p:sp>
    </p:spTree>
    <p:extLst>
      <p:ext uri="{BB962C8B-B14F-4D97-AF65-F5344CB8AC3E}">
        <p14:creationId xmlns:p14="http://schemas.microsoft.com/office/powerpoint/2010/main" val="16443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5363570" y="1690688"/>
            <a:ext cx="428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BFB069-BA27-964E-B9B8-532543EA0A1D}"/>
              </a:ext>
            </a:extLst>
          </p:cNvPr>
          <p:cNvCxnSpPr>
            <a:cxnSpLocks/>
          </p:cNvCxnSpPr>
          <p:nvPr/>
        </p:nvCxnSpPr>
        <p:spPr>
          <a:xfrm flipV="1">
            <a:off x="9539216" y="3260347"/>
            <a:ext cx="641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B8D3C-30C2-BABC-C2B5-2DE971393541}"/>
              </a:ext>
            </a:extLst>
          </p:cNvPr>
          <p:cNvSpPr txBox="1"/>
          <p:nvPr/>
        </p:nvSpPr>
        <p:spPr>
          <a:xfrm>
            <a:off x="10180661" y="3080618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outcome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90158-CBA2-2400-ED3A-54B591D12640}"/>
              </a:ext>
            </a:extLst>
          </p:cNvPr>
          <p:cNvCxnSpPr/>
          <p:nvPr/>
        </p:nvCxnSpPr>
        <p:spPr>
          <a:xfrm>
            <a:off x="9184943" y="4039737"/>
            <a:ext cx="464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F9A62E-D6B4-4378-91E8-98E9493651C5}"/>
              </a:ext>
            </a:extLst>
          </p:cNvPr>
          <p:cNvSpPr txBox="1"/>
          <p:nvPr/>
        </p:nvSpPr>
        <p:spPr>
          <a:xfrm>
            <a:off x="9648967" y="3865448"/>
            <a:ext cx="24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to be drawn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6D7A2-FEEC-674C-C04E-173A6F0B34D9}"/>
              </a:ext>
            </a:extLst>
          </p:cNvPr>
          <p:cNvSpPr txBox="1"/>
          <p:nvPr/>
        </p:nvSpPr>
        <p:spPr>
          <a:xfrm>
            <a:off x="6564573" y="4830009"/>
            <a:ext cx="431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Hypothesis test!!!</a:t>
            </a:r>
          </a:p>
        </p:txBody>
      </p:sp>
    </p:spTree>
    <p:extLst>
      <p:ext uri="{BB962C8B-B14F-4D97-AF65-F5344CB8AC3E}">
        <p14:creationId xmlns:p14="http://schemas.microsoft.com/office/powerpoint/2010/main" val="27555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pic>
        <p:nvPicPr>
          <p:cNvPr id="1026" name="Picture 2" descr="Just Flip A Coin! Instant 50/50 Coin Toss. Heads or Tails?">
            <a:extLst>
              <a:ext uri="{FF2B5EF4-FFF2-40B4-BE49-F238E27FC236}">
                <a16:creationId xmlns:a16="http://schemas.microsoft.com/office/drawing/2014/main" id="{0D164795-2713-6AD2-B71E-ACB57FB5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85294" cy="40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5363570" y="1690688"/>
            <a:ext cx="4285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5554639" y="449011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</p:spTree>
    <p:extLst>
      <p:ext uri="{BB962C8B-B14F-4D97-AF65-F5344CB8AC3E}">
        <p14:creationId xmlns:p14="http://schemas.microsoft.com/office/powerpoint/2010/main" val="138921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965-B426-B5AD-B749-FB4711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Testing: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8C93C-5C4C-0855-15DC-77EF0D9DA3A3}"/>
              </a:ext>
            </a:extLst>
          </p:cNvPr>
          <p:cNvSpPr txBox="1"/>
          <p:nvPr/>
        </p:nvSpPr>
        <p:spPr>
          <a:xfrm>
            <a:off x="7533564" y="1627791"/>
            <a:ext cx="42853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engage in a wager with your friend. You both agree to toss a coin 10 times and if there are 8 or more heads, your friend wins the wager and you need to pay him  Rs 500.</a:t>
            </a:r>
          </a:p>
          <a:p>
            <a:endParaRPr lang="en-US" dirty="0"/>
          </a:p>
          <a:p>
            <a:r>
              <a:rPr lang="en-US" dirty="0"/>
              <a:t>You do the tossing and it turns out that you lost the wager as 8 heads showed up.</a:t>
            </a:r>
          </a:p>
          <a:p>
            <a:endParaRPr lang="en-US" dirty="0"/>
          </a:p>
          <a:p>
            <a:r>
              <a:rPr lang="en-US" b="1" dirty="0"/>
              <a:t>Will you doubt the fairness of the coin?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EB005-5615-4933-6FDF-74FA3809B3F8}"/>
              </a:ext>
            </a:extLst>
          </p:cNvPr>
          <p:cNvSpPr txBox="1"/>
          <p:nvPr/>
        </p:nvSpPr>
        <p:spPr>
          <a:xfrm>
            <a:off x="667603" y="1690688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Translate the business problem to statistical statements: Null and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probability of observing something as extreme or more extreme assuming that null hypothesis is true: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or fail to reject the null hypothesis based on p-value</a:t>
            </a:r>
          </a:p>
        </p:txBody>
      </p:sp>
    </p:spTree>
    <p:extLst>
      <p:ext uri="{BB962C8B-B14F-4D97-AF65-F5344CB8AC3E}">
        <p14:creationId xmlns:p14="http://schemas.microsoft.com/office/powerpoint/2010/main" val="32534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2853</Words>
  <Application>Microsoft Macintosh PowerPoint</Application>
  <PresentationFormat>Widescreen</PresentationFormat>
  <Paragraphs>289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  <vt:lpstr>Hypothesis Testing: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Testing: Process</dc:title>
  <dc:creator>Gunnvant Saini</dc:creator>
  <cp:lastModifiedBy>Gunnvant Saini</cp:lastModifiedBy>
  <cp:revision>1</cp:revision>
  <dcterms:created xsi:type="dcterms:W3CDTF">2022-11-04T05:12:24Z</dcterms:created>
  <dcterms:modified xsi:type="dcterms:W3CDTF">2022-11-04T08:53:03Z</dcterms:modified>
</cp:coreProperties>
</file>