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B30F8-8761-ED4F-9794-C7CF0A715563}" v="25" dt="2022-11-02T11:24:26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3"/>
  </p:normalViewPr>
  <p:slideViewPr>
    <p:cSldViewPr snapToGrid="0">
      <p:cViewPr varScale="1">
        <p:scale>
          <a:sx n="93" d="100"/>
          <a:sy n="93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596B30F8-8761-ED4F-9794-C7CF0A715563}"/>
    <pc:docChg chg="custSel delSld modSld">
      <pc:chgData name="Gunnvant Saini" userId="93c4ddfd9869a0cf" providerId="LiveId" clId="{596B30F8-8761-ED4F-9794-C7CF0A715563}" dt="2022-11-03T10:04:19.349" v="1" actId="2696"/>
      <pc:docMkLst>
        <pc:docMk/>
      </pc:docMkLst>
      <pc:sldChg chg="delSp mod">
        <pc:chgData name="Gunnvant Saini" userId="93c4ddfd9869a0cf" providerId="LiveId" clId="{596B30F8-8761-ED4F-9794-C7CF0A715563}" dt="2022-11-03T09:52:31.506" v="0" actId="478"/>
        <pc:sldMkLst>
          <pc:docMk/>
          <pc:sldMk cId="3635936512" sldId="256"/>
        </pc:sldMkLst>
        <pc:spChg chg="del">
          <ac:chgData name="Gunnvant Saini" userId="93c4ddfd9869a0cf" providerId="LiveId" clId="{596B30F8-8761-ED4F-9794-C7CF0A715563}" dt="2022-11-03T09:52:31.506" v="0" actId="478"/>
          <ac:spMkLst>
            <pc:docMk/>
            <pc:sldMk cId="3635936512" sldId="256"/>
            <ac:spMk id="3" creationId="{26F2B38F-D59B-A78B-9BF3-67E5BBA63864}"/>
          </ac:spMkLst>
        </pc:spChg>
      </pc:sldChg>
      <pc:sldChg chg="del">
        <pc:chgData name="Gunnvant Saini" userId="93c4ddfd9869a0cf" providerId="LiveId" clId="{596B30F8-8761-ED4F-9794-C7CF0A715563}" dt="2022-11-03T10:04:19.349" v="1" actId="2696"/>
        <pc:sldMkLst>
          <pc:docMk/>
          <pc:sldMk cId="97824311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D5F9-EB06-AB97-4462-D767F88A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CC4EC-ECA2-C03B-1588-D24891A2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2BDD-D6CF-38FB-F7D2-D7135614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7A6A-A595-7748-84A0-34E14B78EF8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8FC6-F99E-07F2-AE22-5310767B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532D-F664-91CF-E724-775DC9E1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FC2A-1400-3742-AEC3-025F643E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3ADE-B1EA-9959-6E49-1364D91D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67735-E99B-F7E5-F090-540B7E272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89B1-D2E8-4A5D-39E1-4EF26FCB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7A6A-A595-7748-84A0-34E14B78EF8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3DC5-81AF-A799-9856-33E929C0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88C4B-991F-82AE-F35F-BD2A8B5D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FC2A-1400-3742-AEC3-025F643E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C6C72-4453-FA32-D157-786D8F36B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A7E08-F03D-033F-0DE0-778A7FCA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9DBE-DE21-445E-CBCA-DD74BF11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7A6A-A595-7748-84A0-34E14B78EF8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2207D-20C6-6F25-17CC-428D75CC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5717-1DC0-4D6A-0683-462FC96B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FC2A-1400-3742-AEC3-025F643E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6AA-AA01-7F6A-C478-4E5D6088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12FA-2466-40FC-653E-305BF9F6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5995D-418D-AE98-C31B-DC460384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7A6A-A595-7748-84A0-34E14B78EF8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DE053-6440-0231-B001-F257614A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2E55-850F-2614-1B11-81D1B5A5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FC2A-1400-3742-AEC3-025F643E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2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5304-112A-0D6F-6E38-D0F65F87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C4AB9-EA25-5942-87B9-83C6B221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C24D-A15F-A686-0040-7667D5A8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7A6A-A595-7748-84A0-34E14B78EF8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3005-FD95-2323-E75C-813AE8AF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A29D-12A4-FB16-31EF-9CECF230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FC2A-1400-3742-AEC3-025F643E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C942-342A-8FF8-B3BA-B0A67731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6A04-7181-D351-4FC7-F3F3DA5CA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52D95-54E0-38B3-2C02-E949E6A19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08013-D4D8-BE96-0A49-7D7ABBEC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7A6A-A595-7748-84A0-34E14B78EF8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1C667-DE5C-B499-D639-1ECF83A5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B33B9-5709-3991-6F9B-F83A9708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FC2A-1400-3742-AEC3-025F643E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4E95-6FE4-E22D-9D8D-06E870B3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FCA2-C8D3-929B-FA40-2380A8EC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3BC4A-8A9B-E0E1-2265-77D29790D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A29C0-762D-6916-8C71-988099DCC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7DA98-FCFE-760F-E7C1-08EA4E0C9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63D60-A559-1D7D-DC9C-66A29DA4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7A6A-A595-7748-84A0-34E14B78EF8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1A883-3277-AD2A-ED61-692EA27F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CDB51-3F24-E56A-9D7E-D9B25CBD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FC2A-1400-3742-AEC3-025F643E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4217-A99A-737F-1716-87EC416F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4C525-88E0-20C7-42C3-C5CEABD4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7A6A-A595-7748-84A0-34E14B78EF8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2B4DC-B050-2BE4-B657-CFC9A7F5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4B8F1-A8DE-1AB9-D296-2DD5A711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FC2A-1400-3742-AEC3-025F643E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AC2DC-3BC0-9CB3-5D97-B0919756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7A6A-A595-7748-84A0-34E14B78EF8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7E79B-4120-DEA9-360B-83306EAF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DFE6B-CC54-6BC7-067C-F013A24B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FC2A-1400-3742-AEC3-025F643E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3DD0-76BA-9889-78ED-0A01C667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3D67-638C-DBCB-E4D7-76950C50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56EA-7A63-1AA0-55EF-0DFC38BED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16194-B3FB-3B97-63CA-3212AA96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7A6A-A595-7748-84A0-34E14B78EF8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3B714-D69D-F1D0-F91D-CFBDD4A3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E6239-460B-7B3A-39CE-3EADE68F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FC2A-1400-3742-AEC3-025F643E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024-2B68-C428-010A-7CF9D667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A7D53-B9BB-2A4F-3087-BBD23113B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1C61F-DAAD-47A4-FA64-CD79BFB50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D59F0-6C3C-5DF8-31ED-D6E6A941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7A6A-A595-7748-84A0-34E14B78EF8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ABEDA-5233-DEFD-1905-A985452B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C32A3-B553-55C6-57CD-949AD22C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FC2A-1400-3742-AEC3-025F643E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ABF3A-D3A7-3635-576A-85A2AD61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646C0-0025-64C5-AA42-EA48DF79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67AF-C68A-97A2-83D6-B8BEE8C46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B7A6A-A595-7748-84A0-34E14B78EF8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AC13-2232-16EE-026C-49C3D148B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EED3D-305D-3878-E53A-7FABB386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FC2A-1400-3742-AEC3-025F643ED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4800-CB46-103E-2DBC-778252F36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 and 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363593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A031-494B-BF3A-00A1-02E69BAD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99B54-A703-78AD-EA7E-D66361DE9E39}"/>
              </a:ext>
            </a:extLst>
          </p:cNvPr>
          <p:cNvSpPr/>
          <p:nvPr/>
        </p:nvSpPr>
        <p:spPr>
          <a:xfrm>
            <a:off x="3630706" y="1828800"/>
            <a:ext cx="3805518" cy="211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 manufactures ball bearings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5313FA-E23F-B214-ED5D-5715DED5985C}"/>
              </a:ext>
            </a:extLst>
          </p:cNvPr>
          <p:cNvCxnSpPr/>
          <p:nvPr/>
        </p:nvCxnSpPr>
        <p:spPr>
          <a:xfrm>
            <a:off x="7436224" y="2904565"/>
            <a:ext cx="766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FA00DFC-A823-D2D8-2C05-59E64C0CEEB7}"/>
              </a:ext>
            </a:extLst>
          </p:cNvPr>
          <p:cNvSpPr/>
          <p:nvPr/>
        </p:nvSpPr>
        <p:spPr>
          <a:xfrm>
            <a:off x="8202706" y="1996888"/>
            <a:ext cx="2017059" cy="1775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 Department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A288BE-C17F-5AE9-CCA5-1BC42719EF67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211236" y="3771900"/>
            <a:ext cx="0" cy="104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A69B40-F069-056B-B710-497D14302469}"/>
              </a:ext>
            </a:extLst>
          </p:cNvPr>
          <p:cNvSpPr txBox="1"/>
          <p:nvPr/>
        </p:nvSpPr>
        <p:spPr>
          <a:xfrm>
            <a:off x="7913594" y="4847665"/>
            <a:ext cx="2595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sample of 50 is taken. 3 bearings turn out to be faulty. 5 percent defect rate is acceptable.</a:t>
            </a:r>
          </a:p>
        </p:txBody>
      </p:sp>
    </p:spTree>
    <p:extLst>
      <p:ext uri="{BB962C8B-B14F-4D97-AF65-F5344CB8AC3E}">
        <p14:creationId xmlns:p14="http://schemas.microsoft.com/office/powerpoint/2010/main" val="333189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A031-494B-BF3A-00A1-02E69BAD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99B54-A703-78AD-EA7E-D66361DE9E39}"/>
              </a:ext>
            </a:extLst>
          </p:cNvPr>
          <p:cNvSpPr/>
          <p:nvPr/>
        </p:nvSpPr>
        <p:spPr>
          <a:xfrm>
            <a:off x="3630706" y="1828800"/>
            <a:ext cx="3805518" cy="211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 manufactures ball bearings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5313FA-E23F-B214-ED5D-5715DED5985C}"/>
              </a:ext>
            </a:extLst>
          </p:cNvPr>
          <p:cNvCxnSpPr/>
          <p:nvPr/>
        </p:nvCxnSpPr>
        <p:spPr>
          <a:xfrm>
            <a:off x="7436224" y="2904565"/>
            <a:ext cx="766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FA00DFC-A823-D2D8-2C05-59E64C0CEEB7}"/>
              </a:ext>
            </a:extLst>
          </p:cNvPr>
          <p:cNvSpPr/>
          <p:nvPr/>
        </p:nvSpPr>
        <p:spPr>
          <a:xfrm>
            <a:off x="8202706" y="1996888"/>
            <a:ext cx="2017059" cy="1775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 Department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A288BE-C17F-5AE9-CCA5-1BC42719EF67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211236" y="3771900"/>
            <a:ext cx="0" cy="104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A69B40-F069-056B-B710-497D14302469}"/>
              </a:ext>
            </a:extLst>
          </p:cNvPr>
          <p:cNvSpPr txBox="1"/>
          <p:nvPr/>
        </p:nvSpPr>
        <p:spPr>
          <a:xfrm>
            <a:off x="7913594" y="4847665"/>
            <a:ext cx="2595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sample of 50 is taken. 3 bearings turn out to be faulty. 5 percent defect rate is acceptable.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8CAC4-8D4A-F7B0-CADD-9BFAA38353C5}"/>
              </a:ext>
            </a:extLst>
          </p:cNvPr>
          <p:cNvSpPr txBox="1"/>
          <p:nvPr/>
        </p:nvSpPr>
        <p:spPr>
          <a:xfrm>
            <a:off x="4356847" y="4988859"/>
            <a:ext cx="2299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Should the lot be rejected?</a:t>
            </a:r>
          </a:p>
        </p:txBody>
      </p:sp>
    </p:spTree>
    <p:extLst>
      <p:ext uri="{BB962C8B-B14F-4D97-AF65-F5344CB8AC3E}">
        <p14:creationId xmlns:p14="http://schemas.microsoft.com/office/powerpoint/2010/main" val="318468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A031-494B-BF3A-00A1-02E69BAD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99B54-A703-78AD-EA7E-D66361DE9E39}"/>
              </a:ext>
            </a:extLst>
          </p:cNvPr>
          <p:cNvSpPr/>
          <p:nvPr/>
        </p:nvSpPr>
        <p:spPr>
          <a:xfrm>
            <a:off x="3630706" y="1828800"/>
            <a:ext cx="3805518" cy="211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 manufactures ball bearings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5313FA-E23F-B214-ED5D-5715DED5985C}"/>
              </a:ext>
            </a:extLst>
          </p:cNvPr>
          <p:cNvCxnSpPr/>
          <p:nvPr/>
        </p:nvCxnSpPr>
        <p:spPr>
          <a:xfrm>
            <a:off x="7436224" y="2904565"/>
            <a:ext cx="766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FA00DFC-A823-D2D8-2C05-59E64C0CEEB7}"/>
              </a:ext>
            </a:extLst>
          </p:cNvPr>
          <p:cNvSpPr/>
          <p:nvPr/>
        </p:nvSpPr>
        <p:spPr>
          <a:xfrm>
            <a:off x="8202706" y="1996888"/>
            <a:ext cx="2017059" cy="1775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 Department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A288BE-C17F-5AE9-CCA5-1BC42719EF67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211236" y="3771900"/>
            <a:ext cx="0" cy="104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A69B40-F069-056B-B710-497D14302469}"/>
              </a:ext>
            </a:extLst>
          </p:cNvPr>
          <p:cNvSpPr txBox="1"/>
          <p:nvPr/>
        </p:nvSpPr>
        <p:spPr>
          <a:xfrm>
            <a:off x="7913594" y="4847665"/>
            <a:ext cx="2595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sample of 50 is taken. 3 bearings turn out to be faulty. 5 percent defect rate is acceptable.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8CAC4-8D4A-F7B0-CADD-9BFAA38353C5}"/>
              </a:ext>
            </a:extLst>
          </p:cNvPr>
          <p:cNvSpPr txBox="1"/>
          <p:nvPr/>
        </p:nvSpPr>
        <p:spPr>
          <a:xfrm>
            <a:off x="4356847" y="4988859"/>
            <a:ext cx="2299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Should the lot be rejected?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C95D8-F330-E0DF-2FB4-9B3A3431A3C2}"/>
              </a:ext>
            </a:extLst>
          </p:cNvPr>
          <p:cNvSpPr txBox="1"/>
          <p:nvPr/>
        </p:nvSpPr>
        <p:spPr>
          <a:xfrm>
            <a:off x="4356847" y="5760731"/>
            <a:ext cx="212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the results change if we take another sample?</a:t>
            </a:r>
          </a:p>
        </p:txBody>
      </p:sp>
    </p:spTree>
    <p:extLst>
      <p:ext uri="{BB962C8B-B14F-4D97-AF65-F5344CB8AC3E}">
        <p14:creationId xmlns:p14="http://schemas.microsoft.com/office/powerpoint/2010/main" val="324615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A031-494B-BF3A-00A1-02E69BAD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F2033-F1E8-72A5-D9E5-EE50E382BA62}"/>
              </a:ext>
            </a:extLst>
          </p:cNvPr>
          <p:cNvSpPr/>
          <p:nvPr/>
        </p:nvSpPr>
        <p:spPr>
          <a:xfrm>
            <a:off x="1008530" y="2151530"/>
            <a:ext cx="2581836" cy="143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B5B399-3293-A008-C8F6-8C1E0CDF6AA3}"/>
              </a:ext>
            </a:extLst>
          </p:cNvPr>
          <p:cNvSpPr/>
          <p:nvPr/>
        </p:nvSpPr>
        <p:spPr>
          <a:xfrm>
            <a:off x="7158319" y="2151530"/>
            <a:ext cx="2581836" cy="143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149748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A031-494B-BF3A-00A1-02E69BAD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F2033-F1E8-72A5-D9E5-EE50E382BA62}"/>
              </a:ext>
            </a:extLst>
          </p:cNvPr>
          <p:cNvSpPr/>
          <p:nvPr/>
        </p:nvSpPr>
        <p:spPr>
          <a:xfrm>
            <a:off x="1008530" y="2151530"/>
            <a:ext cx="2581836" cy="143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B5B399-3293-A008-C8F6-8C1E0CDF6AA3}"/>
              </a:ext>
            </a:extLst>
          </p:cNvPr>
          <p:cNvSpPr/>
          <p:nvPr/>
        </p:nvSpPr>
        <p:spPr>
          <a:xfrm>
            <a:off x="7158319" y="2151530"/>
            <a:ext cx="2581836" cy="143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27D02F-0BE5-BCBF-D00A-EB5394D2A26C}"/>
              </a:ext>
            </a:extLst>
          </p:cNvPr>
          <p:cNvCxnSpPr>
            <a:cxnSpLocks/>
          </p:cNvCxnSpPr>
          <p:nvPr/>
        </p:nvCxnSpPr>
        <p:spPr>
          <a:xfrm>
            <a:off x="1750360" y="3429000"/>
            <a:ext cx="2041711" cy="140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4D6B2B-BBE1-6F3F-C8DC-DD1E0324F7E7}"/>
              </a:ext>
            </a:extLst>
          </p:cNvPr>
          <p:cNvCxnSpPr>
            <a:cxnSpLocks/>
          </p:cNvCxnSpPr>
          <p:nvPr/>
        </p:nvCxnSpPr>
        <p:spPr>
          <a:xfrm flipH="1">
            <a:off x="7680512" y="3590366"/>
            <a:ext cx="1826559" cy="128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4A4E7-D9E3-D0AE-A79D-FE1F733D541B}"/>
              </a:ext>
            </a:extLst>
          </p:cNvPr>
          <p:cNvSpPr/>
          <p:nvPr/>
        </p:nvSpPr>
        <p:spPr>
          <a:xfrm>
            <a:off x="3792071" y="4838890"/>
            <a:ext cx="3888441" cy="16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outcome observed is of a sample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need to conclude from sample outcome about the whole population</a:t>
            </a:r>
          </a:p>
        </p:txBody>
      </p:sp>
    </p:spTree>
    <p:extLst>
      <p:ext uri="{BB962C8B-B14F-4D97-AF65-F5344CB8AC3E}">
        <p14:creationId xmlns:p14="http://schemas.microsoft.com/office/powerpoint/2010/main" val="284728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A031-494B-BF3A-00A1-02E69BAD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F2033-F1E8-72A5-D9E5-EE50E382BA62}"/>
              </a:ext>
            </a:extLst>
          </p:cNvPr>
          <p:cNvSpPr/>
          <p:nvPr/>
        </p:nvSpPr>
        <p:spPr>
          <a:xfrm>
            <a:off x="1008530" y="2151530"/>
            <a:ext cx="2581836" cy="143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B5B399-3293-A008-C8F6-8C1E0CDF6AA3}"/>
              </a:ext>
            </a:extLst>
          </p:cNvPr>
          <p:cNvSpPr/>
          <p:nvPr/>
        </p:nvSpPr>
        <p:spPr>
          <a:xfrm>
            <a:off x="7158319" y="2151530"/>
            <a:ext cx="2581836" cy="143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27D02F-0BE5-BCBF-D00A-EB5394D2A26C}"/>
              </a:ext>
            </a:extLst>
          </p:cNvPr>
          <p:cNvCxnSpPr>
            <a:cxnSpLocks/>
          </p:cNvCxnSpPr>
          <p:nvPr/>
        </p:nvCxnSpPr>
        <p:spPr>
          <a:xfrm>
            <a:off x="1750360" y="3429000"/>
            <a:ext cx="2041711" cy="140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4D6B2B-BBE1-6F3F-C8DC-DD1E0324F7E7}"/>
              </a:ext>
            </a:extLst>
          </p:cNvPr>
          <p:cNvCxnSpPr>
            <a:cxnSpLocks/>
          </p:cNvCxnSpPr>
          <p:nvPr/>
        </p:nvCxnSpPr>
        <p:spPr>
          <a:xfrm flipH="1">
            <a:off x="7680512" y="3590366"/>
            <a:ext cx="1826559" cy="128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4A4E7-D9E3-D0AE-A79D-FE1F733D541B}"/>
              </a:ext>
            </a:extLst>
          </p:cNvPr>
          <p:cNvSpPr/>
          <p:nvPr/>
        </p:nvSpPr>
        <p:spPr>
          <a:xfrm>
            <a:off x="3792071" y="4838890"/>
            <a:ext cx="3888441" cy="165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outcome observed is of a sample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need to conclude from sample outcome about the whole population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066EE3-12CE-EEC8-3929-A0E519EE8A20}"/>
              </a:ext>
            </a:extLst>
          </p:cNvPr>
          <p:cNvCxnSpPr>
            <a:stCxn id="8" idx="3"/>
          </p:cNvCxnSpPr>
          <p:nvPr/>
        </p:nvCxnSpPr>
        <p:spPr>
          <a:xfrm flipV="1">
            <a:off x="7680512" y="5647765"/>
            <a:ext cx="1248335" cy="1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C0DC49-1AE6-D1C4-05EC-A4216267F9B0}"/>
              </a:ext>
            </a:extLst>
          </p:cNvPr>
          <p:cNvSpPr txBox="1"/>
          <p:nvPr/>
        </p:nvSpPr>
        <p:spPr>
          <a:xfrm>
            <a:off x="9278471" y="5365376"/>
            <a:ext cx="232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/>
              <a:t>hypothesis testing!!</a:t>
            </a:r>
          </a:p>
        </p:txBody>
      </p:sp>
    </p:spTree>
    <p:extLst>
      <p:ext uri="{BB962C8B-B14F-4D97-AF65-F5344CB8AC3E}">
        <p14:creationId xmlns:p14="http://schemas.microsoft.com/office/powerpoint/2010/main" val="356759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FB4C-107E-E950-FEE6-21A880DE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16C4F-11D0-EA34-4F8B-387C4ADB7925}"/>
              </a:ext>
            </a:extLst>
          </p:cNvPr>
          <p:cNvSpPr txBox="1"/>
          <p:nvPr/>
        </p:nvSpPr>
        <p:spPr>
          <a:xfrm>
            <a:off x="3469341" y="1869141"/>
            <a:ext cx="519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more people to payment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DEE8E-A169-7240-2F3A-A932948C17E3}"/>
              </a:ext>
            </a:extLst>
          </p:cNvPr>
          <p:cNvSpPr/>
          <p:nvPr/>
        </p:nvSpPr>
        <p:spPr>
          <a:xfrm>
            <a:off x="2918012" y="2877671"/>
            <a:ext cx="2474259" cy="2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F4884-34F1-E86C-357A-DDE543CDFD26}"/>
              </a:ext>
            </a:extLst>
          </p:cNvPr>
          <p:cNvSpPr/>
          <p:nvPr/>
        </p:nvSpPr>
        <p:spPr>
          <a:xfrm>
            <a:off x="6633882" y="2877671"/>
            <a:ext cx="2474259" cy="2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Design B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860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FB4C-107E-E950-FEE6-21A880DE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16C4F-11D0-EA34-4F8B-387C4ADB7925}"/>
              </a:ext>
            </a:extLst>
          </p:cNvPr>
          <p:cNvSpPr txBox="1"/>
          <p:nvPr/>
        </p:nvSpPr>
        <p:spPr>
          <a:xfrm>
            <a:off x="3469341" y="1869141"/>
            <a:ext cx="519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more people to payment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DEE8E-A169-7240-2F3A-A932948C17E3}"/>
              </a:ext>
            </a:extLst>
          </p:cNvPr>
          <p:cNvSpPr/>
          <p:nvPr/>
        </p:nvSpPr>
        <p:spPr>
          <a:xfrm>
            <a:off x="2918012" y="2877671"/>
            <a:ext cx="2474259" cy="2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F4884-34F1-E86C-357A-DDE543CDFD26}"/>
              </a:ext>
            </a:extLst>
          </p:cNvPr>
          <p:cNvSpPr/>
          <p:nvPr/>
        </p:nvSpPr>
        <p:spPr>
          <a:xfrm>
            <a:off x="6633882" y="2877671"/>
            <a:ext cx="2474259" cy="2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Design B</a:t>
            </a:r>
          </a:p>
          <a:p>
            <a:pPr algn="ctr"/>
            <a:endParaRPr lang="en-US" b="1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7F04D21-69C3-AB29-FE5B-471466465A06}"/>
              </a:ext>
            </a:extLst>
          </p:cNvPr>
          <p:cNvSpPr/>
          <p:nvPr/>
        </p:nvSpPr>
        <p:spPr>
          <a:xfrm rot="5400000">
            <a:off x="5964000" y="4000731"/>
            <a:ext cx="692062" cy="3570195"/>
          </a:xfrm>
          <a:prstGeom prst="rightBrace">
            <a:avLst>
              <a:gd name="adj1" fmla="val 46904"/>
              <a:gd name="adj2" fmla="val 49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F4E69-62EF-A589-AE10-A9143F435389}"/>
              </a:ext>
            </a:extLst>
          </p:cNvPr>
          <p:cNvSpPr txBox="1"/>
          <p:nvPr/>
        </p:nvSpPr>
        <p:spPr>
          <a:xfrm>
            <a:off x="4969806" y="6131860"/>
            <a:ext cx="290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design to choose?</a:t>
            </a:r>
          </a:p>
        </p:txBody>
      </p:sp>
    </p:spTree>
    <p:extLst>
      <p:ext uri="{BB962C8B-B14F-4D97-AF65-F5344CB8AC3E}">
        <p14:creationId xmlns:p14="http://schemas.microsoft.com/office/powerpoint/2010/main" val="293382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FB4C-107E-E950-FEE6-21A880DE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16C4F-11D0-EA34-4F8B-387C4ADB7925}"/>
              </a:ext>
            </a:extLst>
          </p:cNvPr>
          <p:cNvSpPr txBox="1"/>
          <p:nvPr/>
        </p:nvSpPr>
        <p:spPr>
          <a:xfrm>
            <a:off x="3469341" y="1869141"/>
            <a:ext cx="519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more people to payment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DEE8E-A169-7240-2F3A-A932948C17E3}"/>
              </a:ext>
            </a:extLst>
          </p:cNvPr>
          <p:cNvSpPr/>
          <p:nvPr/>
        </p:nvSpPr>
        <p:spPr>
          <a:xfrm>
            <a:off x="2918012" y="2877671"/>
            <a:ext cx="2474259" cy="2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F4884-34F1-E86C-357A-DDE543CDFD26}"/>
              </a:ext>
            </a:extLst>
          </p:cNvPr>
          <p:cNvSpPr/>
          <p:nvPr/>
        </p:nvSpPr>
        <p:spPr>
          <a:xfrm>
            <a:off x="6633882" y="2877671"/>
            <a:ext cx="2474259" cy="2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Design B</a:t>
            </a:r>
          </a:p>
          <a:p>
            <a:pPr algn="ctr"/>
            <a:endParaRPr lang="en-US" b="1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7F04D21-69C3-AB29-FE5B-471466465A06}"/>
              </a:ext>
            </a:extLst>
          </p:cNvPr>
          <p:cNvSpPr/>
          <p:nvPr/>
        </p:nvSpPr>
        <p:spPr>
          <a:xfrm rot="5400000">
            <a:off x="5964000" y="4000731"/>
            <a:ext cx="692062" cy="3570195"/>
          </a:xfrm>
          <a:prstGeom prst="rightBrace">
            <a:avLst>
              <a:gd name="adj1" fmla="val 46904"/>
              <a:gd name="adj2" fmla="val 49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F4E69-62EF-A589-AE10-A9143F435389}"/>
              </a:ext>
            </a:extLst>
          </p:cNvPr>
          <p:cNvSpPr txBox="1"/>
          <p:nvPr/>
        </p:nvSpPr>
        <p:spPr>
          <a:xfrm>
            <a:off x="4969806" y="6131860"/>
            <a:ext cx="290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design to choose?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58FB7-96D5-EEE0-88B7-72A4F66FB1F5}"/>
              </a:ext>
            </a:extLst>
          </p:cNvPr>
          <p:cNvSpPr txBox="1"/>
          <p:nvPr/>
        </p:nvSpPr>
        <p:spPr>
          <a:xfrm>
            <a:off x="9480176" y="3563471"/>
            <a:ext cx="236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 with both the designs</a:t>
            </a:r>
          </a:p>
        </p:txBody>
      </p:sp>
    </p:spTree>
    <p:extLst>
      <p:ext uri="{BB962C8B-B14F-4D97-AF65-F5344CB8AC3E}">
        <p14:creationId xmlns:p14="http://schemas.microsoft.com/office/powerpoint/2010/main" val="154758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FB4C-107E-E950-FEE6-21A880DE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16C4F-11D0-EA34-4F8B-387C4ADB7925}"/>
              </a:ext>
            </a:extLst>
          </p:cNvPr>
          <p:cNvSpPr txBox="1"/>
          <p:nvPr/>
        </p:nvSpPr>
        <p:spPr>
          <a:xfrm>
            <a:off x="3469341" y="1869141"/>
            <a:ext cx="519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more people to payment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DEE8E-A169-7240-2F3A-A932948C17E3}"/>
              </a:ext>
            </a:extLst>
          </p:cNvPr>
          <p:cNvSpPr/>
          <p:nvPr/>
        </p:nvSpPr>
        <p:spPr>
          <a:xfrm>
            <a:off x="2918012" y="2877671"/>
            <a:ext cx="2474259" cy="2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F4884-34F1-E86C-357A-DDE543CDFD26}"/>
              </a:ext>
            </a:extLst>
          </p:cNvPr>
          <p:cNvSpPr/>
          <p:nvPr/>
        </p:nvSpPr>
        <p:spPr>
          <a:xfrm>
            <a:off x="6633882" y="2877671"/>
            <a:ext cx="2474259" cy="2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Design B</a:t>
            </a:r>
          </a:p>
          <a:p>
            <a:pPr algn="ctr"/>
            <a:endParaRPr lang="en-US" b="1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7F04D21-69C3-AB29-FE5B-471466465A06}"/>
              </a:ext>
            </a:extLst>
          </p:cNvPr>
          <p:cNvSpPr/>
          <p:nvPr/>
        </p:nvSpPr>
        <p:spPr>
          <a:xfrm rot="5400000">
            <a:off x="5964000" y="4000731"/>
            <a:ext cx="692062" cy="3570195"/>
          </a:xfrm>
          <a:prstGeom prst="rightBrace">
            <a:avLst>
              <a:gd name="adj1" fmla="val 46904"/>
              <a:gd name="adj2" fmla="val 49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F4E69-62EF-A589-AE10-A9143F435389}"/>
              </a:ext>
            </a:extLst>
          </p:cNvPr>
          <p:cNvSpPr txBox="1"/>
          <p:nvPr/>
        </p:nvSpPr>
        <p:spPr>
          <a:xfrm>
            <a:off x="4969806" y="6131860"/>
            <a:ext cx="290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design to choose?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58FB7-96D5-EEE0-88B7-72A4F66FB1F5}"/>
              </a:ext>
            </a:extLst>
          </p:cNvPr>
          <p:cNvSpPr txBox="1"/>
          <p:nvPr/>
        </p:nvSpPr>
        <p:spPr>
          <a:xfrm>
            <a:off x="9480176" y="3563471"/>
            <a:ext cx="236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 with both the designs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63371-CAA7-A3ED-103F-3E6BC580A0D1}"/>
              </a:ext>
            </a:extLst>
          </p:cNvPr>
          <p:cNvSpPr txBox="1"/>
          <p:nvPr/>
        </p:nvSpPr>
        <p:spPr>
          <a:xfrm>
            <a:off x="188259" y="2971800"/>
            <a:ext cx="2326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120 respondents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A (40/60 visited the payment page)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B (35/60 visited the payment page)</a:t>
            </a:r>
          </a:p>
        </p:txBody>
      </p:sp>
    </p:spTree>
    <p:extLst>
      <p:ext uri="{BB962C8B-B14F-4D97-AF65-F5344CB8AC3E}">
        <p14:creationId xmlns:p14="http://schemas.microsoft.com/office/powerpoint/2010/main" val="181459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FB4C-107E-E950-FEE6-21A880DE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16C4F-11D0-EA34-4F8B-387C4ADB7925}"/>
              </a:ext>
            </a:extLst>
          </p:cNvPr>
          <p:cNvSpPr txBox="1"/>
          <p:nvPr/>
        </p:nvSpPr>
        <p:spPr>
          <a:xfrm>
            <a:off x="3469341" y="1869141"/>
            <a:ext cx="519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more people to payment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DEE8E-A169-7240-2F3A-A932948C17E3}"/>
              </a:ext>
            </a:extLst>
          </p:cNvPr>
          <p:cNvSpPr/>
          <p:nvPr/>
        </p:nvSpPr>
        <p:spPr>
          <a:xfrm>
            <a:off x="2918012" y="2877671"/>
            <a:ext cx="2474259" cy="2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F4884-34F1-E86C-357A-DDE543CDFD26}"/>
              </a:ext>
            </a:extLst>
          </p:cNvPr>
          <p:cNvSpPr/>
          <p:nvPr/>
        </p:nvSpPr>
        <p:spPr>
          <a:xfrm>
            <a:off x="6633882" y="2877671"/>
            <a:ext cx="2474259" cy="2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Design B</a:t>
            </a:r>
          </a:p>
          <a:p>
            <a:pPr algn="ctr"/>
            <a:endParaRPr lang="en-US" b="1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7F04D21-69C3-AB29-FE5B-471466465A06}"/>
              </a:ext>
            </a:extLst>
          </p:cNvPr>
          <p:cNvSpPr/>
          <p:nvPr/>
        </p:nvSpPr>
        <p:spPr>
          <a:xfrm rot="5400000">
            <a:off x="5964000" y="4000731"/>
            <a:ext cx="692062" cy="3570195"/>
          </a:xfrm>
          <a:prstGeom prst="rightBrace">
            <a:avLst>
              <a:gd name="adj1" fmla="val 46904"/>
              <a:gd name="adj2" fmla="val 49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F4E69-62EF-A589-AE10-A9143F435389}"/>
              </a:ext>
            </a:extLst>
          </p:cNvPr>
          <p:cNvSpPr txBox="1"/>
          <p:nvPr/>
        </p:nvSpPr>
        <p:spPr>
          <a:xfrm>
            <a:off x="4969806" y="6131860"/>
            <a:ext cx="290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design to choose?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58FB7-96D5-EEE0-88B7-72A4F66FB1F5}"/>
              </a:ext>
            </a:extLst>
          </p:cNvPr>
          <p:cNvSpPr txBox="1"/>
          <p:nvPr/>
        </p:nvSpPr>
        <p:spPr>
          <a:xfrm>
            <a:off x="9480176" y="3563471"/>
            <a:ext cx="236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 with both the designs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63371-CAA7-A3ED-103F-3E6BC580A0D1}"/>
              </a:ext>
            </a:extLst>
          </p:cNvPr>
          <p:cNvSpPr txBox="1"/>
          <p:nvPr/>
        </p:nvSpPr>
        <p:spPr>
          <a:xfrm>
            <a:off x="188259" y="2971800"/>
            <a:ext cx="2326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120 respondents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A (40/60 visited the payment page)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B (35/60 visited the payment page)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35C2A-3F46-E805-1FBF-5368AF08CC14}"/>
              </a:ext>
            </a:extLst>
          </p:cNvPr>
          <p:cNvSpPr txBox="1"/>
          <p:nvPr/>
        </p:nvSpPr>
        <p:spPr>
          <a:xfrm>
            <a:off x="336176" y="5930153"/>
            <a:ext cx="313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 Design A better?</a:t>
            </a:r>
          </a:p>
        </p:txBody>
      </p:sp>
    </p:spTree>
    <p:extLst>
      <p:ext uri="{BB962C8B-B14F-4D97-AF65-F5344CB8AC3E}">
        <p14:creationId xmlns:p14="http://schemas.microsoft.com/office/powerpoint/2010/main" val="38743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FB4C-107E-E950-FEE6-21A880DE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16C4F-11D0-EA34-4F8B-387C4ADB7925}"/>
              </a:ext>
            </a:extLst>
          </p:cNvPr>
          <p:cNvSpPr txBox="1"/>
          <p:nvPr/>
        </p:nvSpPr>
        <p:spPr>
          <a:xfrm>
            <a:off x="3469341" y="1869141"/>
            <a:ext cx="519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more people to payment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DEE8E-A169-7240-2F3A-A932948C17E3}"/>
              </a:ext>
            </a:extLst>
          </p:cNvPr>
          <p:cNvSpPr/>
          <p:nvPr/>
        </p:nvSpPr>
        <p:spPr>
          <a:xfrm>
            <a:off x="2918012" y="2877671"/>
            <a:ext cx="2474259" cy="2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F4884-34F1-E86C-357A-DDE543CDFD26}"/>
              </a:ext>
            </a:extLst>
          </p:cNvPr>
          <p:cNvSpPr/>
          <p:nvPr/>
        </p:nvSpPr>
        <p:spPr>
          <a:xfrm>
            <a:off x="6633882" y="2877671"/>
            <a:ext cx="2474259" cy="2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Design B</a:t>
            </a:r>
          </a:p>
          <a:p>
            <a:pPr algn="ctr"/>
            <a:endParaRPr lang="en-US" b="1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7F04D21-69C3-AB29-FE5B-471466465A06}"/>
              </a:ext>
            </a:extLst>
          </p:cNvPr>
          <p:cNvSpPr/>
          <p:nvPr/>
        </p:nvSpPr>
        <p:spPr>
          <a:xfrm rot="5400000">
            <a:off x="5964000" y="4000731"/>
            <a:ext cx="692062" cy="3570195"/>
          </a:xfrm>
          <a:prstGeom prst="rightBrace">
            <a:avLst>
              <a:gd name="adj1" fmla="val 46904"/>
              <a:gd name="adj2" fmla="val 49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F4E69-62EF-A589-AE10-A9143F435389}"/>
              </a:ext>
            </a:extLst>
          </p:cNvPr>
          <p:cNvSpPr txBox="1"/>
          <p:nvPr/>
        </p:nvSpPr>
        <p:spPr>
          <a:xfrm>
            <a:off x="4969806" y="6131860"/>
            <a:ext cx="290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design to choose?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58FB7-96D5-EEE0-88B7-72A4F66FB1F5}"/>
              </a:ext>
            </a:extLst>
          </p:cNvPr>
          <p:cNvSpPr txBox="1"/>
          <p:nvPr/>
        </p:nvSpPr>
        <p:spPr>
          <a:xfrm>
            <a:off x="9480176" y="3563471"/>
            <a:ext cx="236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 with both the designs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63371-CAA7-A3ED-103F-3E6BC580A0D1}"/>
              </a:ext>
            </a:extLst>
          </p:cNvPr>
          <p:cNvSpPr txBox="1"/>
          <p:nvPr/>
        </p:nvSpPr>
        <p:spPr>
          <a:xfrm>
            <a:off x="188259" y="2971800"/>
            <a:ext cx="2326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120 respondents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A (40/60 visited the payment page)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B (35/60 visited the payment page)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35C2A-3F46-E805-1FBF-5368AF08CC14}"/>
              </a:ext>
            </a:extLst>
          </p:cNvPr>
          <p:cNvSpPr txBox="1"/>
          <p:nvPr/>
        </p:nvSpPr>
        <p:spPr>
          <a:xfrm>
            <a:off x="336176" y="5930153"/>
            <a:ext cx="3133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 Design A better?</a:t>
            </a:r>
          </a:p>
          <a:p>
            <a:r>
              <a:rPr lang="en-US" dirty="0"/>
              <a:t>Can the results change if experiment is repeated</a:t>
            </a:r>
          </a:p>
        </p:txBody>
      </p:sp>
    </p:spTree>
    <p:extLst>
      <p:ext uri="{BB962C8B-B14F-4D97-AF65-F5344CB8AC3E}">
        <p14:creationId xmlns:p14="http://schemas.microsoft.com/office/powerpoint/2010/main" val="121978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A031-494B-BF3A-00A1-02E69BAD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99B54-A703-78AD-EA7E-D66361DE9E39}"/>
              </a:ext>
            </a:extLst>
          </p:cNvPr>
          <p:cNvSpPr/>
          <p:nvPr/>
        </p:nvSpPr>
        <p:spPr>
          <a:xfrm>
            <a:off x="3630706" y="1828800"/>
            <a:ext cx="3805518" cy="211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 manufactures ball bearings</a:t>
            </a:r>
          </a:p>
        </p:txBody>
      </p:sp>
    </p:spTree>
    <p:extLst>
      <p:ext uri="{BB962C8B-B14F-4D97-AF65-F5344CB8AC3E}">
        <p14:creationId xmlns:p14="http://schemas.microsoft.com/office/powerpoint/2010/main" val="303515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A031-494B-BF3A-00A1-02E69BAD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99B54-A703-78AD-EA7E-D66361DE9E39}"/>
              </a:ext>
            </a:extLst>
          </p:cNvPr>
          <p:cNvSpPr/>
          <p:nvPr/>
        </p:nvSpPr>
        <p:spPr>
          <a:xfrm>
            <a:off x="3630706" y="1828800"/>
            <a:ext cx="3805518" cy="211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 manufactures ball bearings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5313FA-E23F-B214-ED5D-5715DED5985C}"/>
              </a:ext>
            </a:extLst>
          </p:cNvPr>
          <p:cNvCxnSpPr/>
          <p:nvPr/>
        </p:nvCxnSpPr>
        <p:spPr>
          <a:xfrm>
            <a:off x="7436224" y="2904565"/>
            <a:ext cx="766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FA00DFC-A823-D2D8-2C05-59E64C0CEEB7}"/>
              </a:ext>
            </a:extLst>
          </p:cNvPr>
          <p:cNvSpPr/>
          <p:nvPr/>
        </p:nvSpPr>
        <p:spPr>
          <a:xfrm>
            <a:off x="8202706" y="1996888"/>
            <a:ext cx="2017059" cy="1775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 Department</a:t>
            </a:r>
          </a:p>
        </p:txBody>
      </p:sp>
    </p:spTree>
    <p:extLst>
      <p:ext uri="{BB962C8B-B14F-4D97-AF65-F5344CB8AC3E}">
        <p14:creationId xmlns:p14="http://schemas.microsoft.com/office/powerpoint/2010/main" val="207603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418</Words>
  <Application>Microsoft Macintosh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Hypothesis Testing and Business Problems</vt:lpstr>
      <vt:lpstr>Hypothesis Testing in Action</vt:lpstr>
      <vt:lpstr>Hypothesis Testing in Action</vt:lpstr>
      <vt:lpstr>Hypothesis Testing in Action</vt:lpstr>
      <vt:lpstr>Hypothesis Testing in Action</vt:lpstr>
      <vt:lpstr>Hypothesis Testing in Action</vt:lpstr>
      <vt:lpstr>Hypothesis Testing in Action</vt:lpstr>
      <vt:lpstr>Hypothesis Testing in Action</vt:lpstr>
      <vt:lpstr>Hypothesis Testing in Action</vt:lpstr>
      <vt:lpstr>Hypothesis Testing in Action</vt:lpstr>
      <vt:lpstr>Hypothesis Testing in Action</vt:lpstr>
      <vt:lpstr>Hypothesis Testing in Action</vt:lpstr>
      <vt:lpstr>Hypothesis Testing in Action</vt:lpstr>
      <vt:lpstr>Hypothesis Testing in Action</vt:lpstr>
      <vt:lpstr>Hypothesis Testing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and Business Problems</dc:title>
  <dc:creator>Gunnvant Saini</dc:creator>
  <cp:lastModifiedBy>Gunnvant Saini</cp:lastModifiedBy>
  <cp:revision>1</cp:revision>
  <dcterms:created xsi:type="dcterms:W3CDTF">2022-11-02T08:05:09Z</dcterms:created>
  <dcterms:modified xsi:type="dcterms:W3CDTF">2022-11-03T10:04:29Z</dcterms:modified>
</cp:coreProperties>
</file>