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9C15-734E-33D6-2FE1-8AC27665D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135AE4-F113-2200-CCC3-0B61C8D9B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AF3ED7-A85F-20D6-84EE-4E05EACE4502}"/>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9DB37300-32F1-7F72-1114-D4532AE9F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0E8CE-B4FE-8615-EF0A-AAEC17344C52}"/>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154469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2C5B-8D08-48F0-07EE-265D6823FF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8ED44-2A4D-2EAB-C825-BBAE2E6F90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FD852-1E6C-2411-C06D-12B3BD649170}"/>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BD6F1FA2-8138-F32B-A195-DF9FE0A7F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5CAA6-2554-8BFA-3DB5-FD67ADD56F9B}"/>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32755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43994-D236-0223-0BF4-866079BA9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5B4F0-AAD9-D3E7-A26D-235FB3532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DE0E0-2075-79B3-EA42-16A1E03DC5BC}"/>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628AAAFE-B744-66F6-80E7-98D9835A2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D6758-E8BE-B4E9-BBD1-F2E4B35B5D6C}"/>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276744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642D-2DBE-C8DF-F21D-43D71DE165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810CEA-A107-A920-AF62-D73A823D5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D9AFC-282C-4F0A-7395-256F5B7E2C67}"/>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8A748D20-E78B-6B8B-0954-9297C5BC5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7C969-2055-E8F4-C98A-7ED8CB5E52AC}"/>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256017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A72F-9392-2BFE-CEAC-C5DFA05D7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7F3C7F-CE32-0F6C-685F-0A8113E29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5FF1F-630C-A3CC-0607-6CF93EE70268}"/>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A6FB25CD-8051-3396-CEAB-A6BFFF23F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8395B-22A8-43A3-32CA-9F181C35F620}"/>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166260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3326-CDBB-4F08-11B5-30091E630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4DA97-14FC-3270-D662-E594385FE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334E0A-ECBD-0303-D9DA-75719848C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D2CF-FAB6-5114-42AC-66D17761CDED}"/>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6" name="Footer Placeholder 5">
            <a:extLst>
              <a:ext uri="{FF2B5EF4-FFF2-40B4-BE49-F238E27FC236}">
                <a16:creationId xmlns:a16="http://schemas.microsoft.com/office/drawing/2014/main" id="{06CDA160-5F1F-DF37-5A89-610688B843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050236-6581-B1FE-CB3A-CF90ED80EB87}"/>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1602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673C-1BBD-588D-97F3-F6A509BBD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411F82-BC1B-6786-CD48-B2493645C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D9F65-AB37-4E72-83AA-8F5E01DE42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EB8A4A-F108-208A-0462-B7F2A449C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A5434-4D30-9F17-1465-80AF852DC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F3B4F-3BED-53FF-2683-92B02044BFDE}"/>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8" name="Footer Placeholder 7">
            <a:extLst>
              <a:ext uri="{FF2B5EF4-FFF2-40B4-BE49-F238E27FC236}">
                <a16:creationId xmlns:a16="http://schemas.microsoft.com/office/drawing/2014/main" id="{A60472A3-9877-EC44-1ED0-C4BBAAF96B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158205-B162-34B3-B62C-C4F7C4AC18E4}"/>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344798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EE38-4795-0485-C985-1D18A24D10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FC355-5A15-50C0-DDD2-81BAECFB8F26}"/>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4" name="Footer Placeholder 3">
            <a:extLst>
              <a:ext uri="{FF2B5EF4-FFF2-40B4-BE49-F238E27FC236}">
                <a16:creationId xmlns:a16="http://schemas.microsoft.com/office/drawing/2014/main" id="{16455633-2F6B-11E1-CCCF-E5DB5A19B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FE7D95-E394-834A-0B93-597A3A599FE4}"/>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32977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6016F-EBE3-AAE0-21F2-13BD26E375BA}"/>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3" name="Footer Placeholder 2">
            <a:extLst>
              <a:ext uri="{FF2B5EF4-FFF2-40B4-BE49-F238E27FC236}">
                <a16:creationId xmlns:a16="http://schemas.microsoft.com/office/drawing/2014/main" id="{1ABFF07E-5670-FE84-62D2-684325A95C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9FB920-D3D6-C419-F7D4-8BE21215C57F}"/>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290609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7751-73C2-AA10-26DA-4CDFF4FBD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7FA387-918F-92AA-EF53-8412391DF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6E562-3C3D-A4EB-DF03-4A606AC6B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431C1-AC8B-F0C8-B16B-7CE5F5F9B357}"/>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6" name="Footer Placeholder 5">
            <a:extLst>
              <a:ext uri="{FF2B5EF4-FFF2-40B4-BE49-F238E27FC236}">
                <a16:creationId xmlns:a16="http://schemas.microsoft.com/office/drawing/2014/main" id="{F22622A1-E854-973F-78B5-59FF3867C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84AE1D-A9C9-276D-6713-6410CF7E3F50}"/>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12642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5794-3418-655B-1F24-7132E64BA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D73940-6B20-0114-F0C6-690170FA1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23DB2-0F6E-525C-01C9-EE00E6CCF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FA1AB-2617-455E-1824-F485BFAB8D58}"/>
              </a:ext>
            </a:extLst>
          </p:cNvPr>
          <p:cNvSpPr>
            <a:spLocks noGrp="1"/>
          </p:cNvSpPr>
          <p:nvPr>
            <p:ph type="dt" sz="half" idx="10"/>
          </p:nvPr>
        </p:nvSpPr>
        <p:spPr/>
        <p:txBody>
          <a:bodyPr/>
          <a:lstStyle/>
          <a:p>
            <a:fld id="{942758FF-D1BD-4BAF-AD97-971C9CA8069E}" type="datetimeFigureOut">
              <a:rPr lang="en-IN" smtClean="0"/>
              <a:t>04-07-2023</a:t>
            </a:fld>
            <a:endParaRPr lang="en-IN"/>
          </a:p>
        </p:txBody>
      </p:sp>
      <p:sp>
        <p:nvSpPr>
          <p:cNvPr id="6" name="Footer Placeholder 5">
            <a:extLst>
              <a:ext uri="{FF2B5EF4-FFF2-40B4-BE49-F238E27FC236}">
                <a16:creationId xmlns:a16="http://schemas.microsoft.com/office/drawing/2014/main" id="{0C3931F9-7788-61B5-3482-EF4F4F8E49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C1DD7-CFCC-0BED-9741-157EA98FFB7D}"/>
              </a:ext>
            </a:extLst>
          </p:cNvPr>
          <p:cNvSpPr>
            <a:spLocks noGrp="1"/>
          </p:cNvSpPr>
          <p:nvPr>
            <p:ph type="sldNum" sz="quarter" idx="12"/>
          </p:nvPr>
        </p:nvSpPr>
        <p:spPr/>
        <p:txBody>
          <a:bodyPr/>
          <a:lstStyle/>
          <a:p>
            <a:fld id="{59FC4732-96ED-4793-8A1E-F12090A8EB25}" type="slidenum">
              <a:rPr lang="en-IN" smtClean="0"/>
              <a:t>‹#›</a:t>
            </a:fld>
            <a:endParaRPr lang="en-IN"/>
          </a:p>
        </p:txBody>
      </p:sp>
    </p:spTree>
    <p:extLst>
      <p:ext uri="{BB962C8B-B14F-4D97-AF65-F5344CB8AC3E}">
        <p14:creationId xmlns:p14="http://schemas.microsoft.com/office/powerpoint/2010/main" val="395265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E0E0C-F74B-5579-649B-C71E8A48F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A8F150-2360-BB28-2872-F86199640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54EB8-2762-04B4-91BD-53D76F5E3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8FF-D1BD-4BAF-AD97-971C9CA8069E}" type="datetimeFigureOut">
              <a:rPr lang="en-IN" smtClean="0"/>
              <a:t>04-07-2023</a:t>
            </a:fld>
            <a:endParaRPr lang="en-IN"/>
          </a:p>
        </p:txBody>
      </p:sp>
      <p:sp>
        <p:nvSpPr>
          <p:cNvPr id="5" name="Footer Placeholder 4">
            <a:extLst>
              <a:ext uri="{FF2B5EF4-FFF2-40B4-BE49-F238E27FC236}">
                <a16:creationId xmlns:a16="http://schemas.microsoft.com/office/drawing/2014/main" id="{5621249B-BCA2-943F-A978-E3302A4B2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656DCE-00A0-2703-BC46-652049F57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C4732-96ED-4793-8A1E-F12090A8EB25}" type="slidenum">
              <a:rPr lang="en-IN" smtClean="0"/>
              <a:t>‹#›</a:t>
            </a:fld>
            <a:endParaRPr lang="en-IN"/>
          </a:p>
        </p:txBody>
      </p:sp>
    </p:spTree>
    <p:extLst>
      <p:ext uri="{BB962C8B-B14F-4D97-AF65-F5344CB8AC3E}">
        <p14:creationId xmlns:p14="http://schemas.microsoft.com/office/powerpoint/2010/main" val="170500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EBD3-A63A-B98A-1FC4-87E310DEEFC4}"/>
              </a:ext>
            </a:extLst>
          </p:cNvPr>
          <p:cNvSpPr>
            <a:spLocks noGrp="1"/>
          </p:cNvSpPr>
          <p:nvPr>
            <p:ph type="ctrTitle"/>
          </p:nvPr>
        </p:nvSpPr>
        <p:spPr/>
        <p:txBody>
          <a:bodyPr/>
          <a:lstStyle/>
          <a:p>
            <a:r>
              <a:rPr lang="en-IN" dirty="0"/>
              <a:t>Problems</a:t>
            </a:r>
          </a:p>
        </p:txBody>
      </p:sp>
    </p:spTree>
    <p:extLst>
      <p:ext uri="{BB962C8B-B14F-4D97-AF65-F5344CB8AC3E}">
        <p14:creationId xmlns:p14="http://schemas.microsoft.com/office/powerpoint/2010/main" val="23188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DEF8B-8130-6684-C63A-82C8A8009991}"/>
              </a:ext>
            </a:extLst>
          </p:cNvPr>
          <p:cNvSpPr txBox="1"/>
          <p:nvPr/>
        </p:nvSpPr>
        <p:spPr>
          <a:xfrm>
            <a:off x="664028" y="1268497"/>
            <a:ext cx="6096000" cy="2862322"/>
          </a:xfrm>
          <a:prstGeom prst="rect">
            <a:avLst/>
          </a:prstGeom>
          <a:noFill/>
        </p:spPr>
        <p:txBody>
          <a:bodyPr wrap="square">
            <a:spAutoFit/>
          </a:bodyPr>
          <a:lstStyle/>
          <a:p>
            <a:pPr algn="l">
              <a:buFont typeface="+mj-lt"/>
              <a:buAutoNum type="arabicPeriod" startAt="6"/>
            </a:pPr>
            <a:r>
              <a:rPr lang="en-US" b="0" i="0" dirty="0">
                <a:solidFill>
                  <a:srgbClr val="1F2328"/>
                </a:solidFill>
                <a:effectLst/>
                <a:latin typeface="-apple-system"/>
              </a:rPr>
              <a:t>A survey claimed that on an average people are 10 kgs overweight in city A. A sample of 18 randomly selected individuals were taken to test the claim. Their average excess weight was found to be 12.7 kgs and the standard deviation was 3.3 kgs. Is there a reason to believe that the average weight has increased at the 5% significance level?</a:t>
            </a:r>
          </a:p>
          <a:p>
            <a:pPr algn="l">
              <a:buFont typeface="Arial" panose="020B0604020202020204" pitchFamily="34" charset="0"/>
              <a:buChar char="•"/>
            </a:pPr>
            <a:r>
              <a:rPr lang="en-US" b="0" i="0" dirty="0">
                <a:solidFill>
                  <a:srgbClr val="1F2328"/>
                </a:solidFill>
                <a:effectLst/>
                <a:latin typeface="-apple-system"/>
              </a:rPr>
              <a:t>No</a:t>
            </a:r>
          </a:p>
          <a:p>
            <a:pPr algn="l">
              <a:buFont typeface="Arial" panose="020B0604020202020204" pitchFamily="34" charset="0"/>
              <a:buChar char="•"/>
            </a:pPr>
            <a:r>
              <a:rPr lang="en-US" b="0" i="0" dirty="0">
                <a:solidFill>
                  <a:srgbClr val="1F2328"/>
                </a:solidFill>
                <a:effectLst/>
                <a:latin typeface="-apple-system"/>
              </a:rPr>
              <a:t>Yes</a:t>
            </a:r>
          </a:p>
          <a:p>
            <a:pPr algn="l">
              <a:buFont typeface="Arial" panose="020B0604020202020204" pitchFamily="34" charset="0"/>
              <a:buChar char="•"/>
            </a:pPr>
            <a:r>
              <a:rPr lang="en-US" b="0" i="0" dirty="0">
                <a:solidFill>
                  <a:srgbClr val="1F2328"/>
                </a:solidFill>
                <a:effectLst/>
                <a:latin typeface="-apple-system"/>
              </a:rPr>
              <a:t>Cannot say, as the p value is on the margin</a:t>
            </a:r>
          </a:p>
          <a:p>
            <a:pPr algn="l">
              <a:buFont typeface="Arial" panose="020B0604020202020204" pitchFamily="34" charset="0"/>
              <a:buChar char="•"/>
            </a:pPr>
            <a:r>
              <a:rPr lang="en-US" b="0" i="0" dirty="0">
                <a:solidFill>
                  <a:srgbClr val="1F2328"/>
                </a:solidFill>
                <a:effectLst/>
                <a:latin typeface="-apple-system"/>
              </a:rPr>
              <a:t>Not enough information is given</a:t>
            </a:r>
          </a:p>
        </p:txBody>
      </p:sp>
    </p:spTree>
    <p:extLst>
      <p:ext uri="{BB962C8B-B14F-4D97-AF65-F5344CB8AC3E}">
        <p14:creationId xmlns:p14="http://schemas.microsoft.com/office/powerpoint/2010/main" val="407156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0D963-55B4-A7E7-E600-ADBC59499946}"/>
              </a:ext>
            </a:extLst>
          </p:cNvPr>
          <p:cNvSpPr txBox="1"/>
          <p:nvPr/>
        </p:nvSpPr>
        <p:spPr>
          <a:xfrm>
            <a:off x="511628" y="1221939"/>
            <a:ext cx="6096000" cy="2585323"/>
          </a:xfrm>
          <a:prstGeom prst="rect">
            <a:avLst/>
          </a:prstGeom>
          <a:noFill/>
        </p:spPr>
        <p:txBody>
          <a:bodyPr wrap="square">
            <a:spAutoFit/>
          </a:bodyPr>
          <a:lstStyle/>
          <a:p>
            <a:pPr algn="l">
              <a:buFont typeface="+mj-lt"/>
              <a:buAutoNum type="arabicPeriod" startAt="7"/>
            </a:pPr>
            <a:r>
              <a:rPr lang="en-US" b="0" i="0" dirty="0">
                <a:solidFill>
                  <a:srgbClr val="1F2328"/>
                </a:solidFill>
                <a:effectLst/>
                <a:latin typeface="-apple-system"/>
              </a:rPr>
              <a:t>The average mortgage rates in a city A is 8.43 percent. However it is seen in the random sample of 11 banks that the mean rate is 8.61 with a standard deviation of 0.33 percent. At 2 percent significance level can we conclude that mortgage rates are more than 8.43%?</a:t>
            </a:r>
          </a:p>
          <a:p>
            <a:pPr algn="l">
              <a:buFont typeface="Arial" panose="020B0604020202020204" pitchFamily="34" charset="0"/>
              <a:buChar char="•"/>
            </a:pPr>
            <a:r>
              <a:rPr lang="en-US" b="0" i="0" dirty="0">
                <a:solidFill>
                  <a:srgbClr val="1F2328"/>
                </a:solidFill>
                <a:effectLst/>
                <a:latin typeface="-apple-system"/>
              </a:rPr>
              <a:t>Yes</a:t>
            </a:r>
          </a:p>
          <a:p>
            <a:pPr algn="l">
              <a:buFont typeface="Arial" panose="020B0604020202020204" pitchFamily="34" charset="0"/>
              <a:buChar char="•"/>
            </a:pPr>
            <a:r>
              <a:rPr lang="en-US" b="0" i="0" dirty="0">
                <a:solidFill>
                  <a:srgbClr val="1F2328"/>
                </a:solidFill>
                <a:effectLst/>
                <a:latin typeface="-apple-system"/>
              </a:rPr>
              <a:t>May be</a:t>
            </a:r>
          </a:p>
          <a:p>
            <a:pPr algn="l">
              <a:buFont typeface="Arial" panose="020B0604020202020204" pitchFamily="34" charset="0"/>
              <a:buChar char="•"/>
            </a:pPr>
            <a:r>
              <a:rPr lang="en-US" b="0" i="0" dirty="0">
                <a:solidFill>
                  <a:srgbClr val="1F2328"/>
                </a:solidFill>
                <a:effectLst/>
                <a:latin typeface="-apple-system"/>
              </a:rPr>
              <a:t>No</a:t>
            </a:r>
          </a:p>
          <a:p>
            <a:pPr algn="l">
              <a:buFont typeface="Arial" panose="020B0604020202020204" pitchFamily="34" charset="0"/>
              <a:buChar char="•"/>
            </a:pPr>
            <a:r>
              <a:rPr lang="en-US" b="0" i="0" dirty="0">
                <a:solidFill>
                  <a:srgbClr val="1F2328"/>
                </a:solidFill>
                <a:effectLst/>
                <a:latin typeface="-apple-system"/>
              </a:rPr>
              <a:t>None of the above</a:t>
            </a:r>
          </a:p>
        </p:txBody>
      </p:sp>
    </p:spTree>
    <p:extLst>
      <p:ext uri="{BB962C8B-B14F-4D97-AF65-F5344CB8AC3E}">
        <p14:creationId xmlns:p14="http://schemas.microsoft.com/office/powerpoint/2010/main" val="291766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81455-2EB4-1F5F-75A9-ABF5C8190DDC}"/>
              </a:ext>
            </a:extLst>
          </p:cNvPr>
          <p:cNvSpPr>
            <a:spLocks noGrp="1"/>
          </p:cNvSpPr>
          <p:nvPr>
            <p:ph idx="1"/>
          </p:nvPr>
        </p:nvSpPr>
        <p:spPr>
          <a:xfrm>
            <a:off x="729344" y="740229"/>
            <a:ext cx="9372600" cy="4898571"/>
          </a:xfrm>
        </p:spPr>
        <p:txBody>
          <a:bodyPr/>
          <a:lstStyle/>
          <a:p>
            <a:r>
              <a:rPr lang="en-IN" dirty="0"/>
              <a:t>A car maker claims that on an average 2 components in their car can break down in an year. In a random sample of cars it was observed that 3 components broke down. Test the claim of the car manufacturer.</a:t>
            </a:r>
          </a:p>
          <a:p>
            <a:r>
              <a:rPr lang="en-IN" dirty="0"/>
              <a:t>In the support team of a company, on an average 15 emails arrive in an hour. In the past 5 days, there emails arrived at an average of 18 emails. Has the rate of emails arriving changed?</a:t>
            </a:r>
          </a:p>
          <a:p>
            <a:r>
              <a:rPr lang="en-IN" dirty="0"/>
              <a:t>On an average an online gaming company sells 5 games a day. In a random sample of 20 days a total of 90 games were sold. Is there an evidence to say that the average number of games per day has decreased.</a:t>
            </a:r>
          </a:p>
        </p:txBody>
      </p:sp>
      <p:sp>
        <p:nvSpPr>
          <p:cNvPr id="7" name="TextBox 6">
            <a:extLst>
              <a:ext uri="{FF2B5EF4-FFF2-40B4-BE49-F238E27FC236}">
                <a16:creationId xmlns:a16="http://schemas.microsoft.com/office/drawing/2014/main" id="{92717B99-C9E6-6672-A5BF-426AD18CE978}"/>
              </a:ext>
            </a:extLst>
          </p:cNvPr>
          <p:cNvSpPr txBox="1"/>
          <p:nvPr/>
        </p:nvSpPr>
        <p:spPr>
          <a:xfrm>
            <a:off x="620486" y="5715000"/>
            <a:ext cx="3331028" cy="369332"/>
          </a:xfrm>
          <a:prstGeom prst="rect">
            <a:avLst/>
          </a:prstGeom>
          <a:noFill/>
        </p:spPr>
        <p:txBody>
          <a:bodyPr wrap="square" rtlCol="0">
            <a:spAutoFit/>
          </a:bodyPr>
          <a:lstStyle/>
          <a:p>
            <a:r>
              <a:rPr lang="en-IN" dirty="0"/>
              <a:t>* Use significance level of 5%</a:t>
            </a:r>
          </a:p>
        </p:txBody>
      </p:sp>
    </p:spTree>
    <p:extLst>
      <p:ext uri="{BB962C8B-B14F-4D97-AF65-F5344CB8AC3E}">
        <p14:creationId xmlns:p14="http://schemas.microsoft.com/office/powerpoint/2010/main" val="52324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3BC32-1376-C787-5B83-17A7A4DE35A2}"/>
              </a:ext>
            </a:extLst>
          </p:cNvPr>
          <p:cNvSpPr>
            <a:spLocks noGrp="1"/>
          </p:cNvSpPr>
          <p:nvPr>
            <p:ph idx="1"/>
          </p:nvPr>
        </p:nvSpPr>
        <p:spPr>
          <a:xfrm>
            <a:off x="468085" y="617311"/>
            <a:ext cx="10515600" cy="4351338"/>
          </a:xfrm>
        </p:spPr>
        <p:txBody>
          <a:bodyPr>
            <a:normAutofit fontScale="92500"/>
          </a:bodyPr>
          <a:lstStyle/>
          <a:p>
            <a:r>
              <a:rPr lang="en-IN" dirty="0"/>
              <a:t>It is believed that there is a 70% chance of conversion of any prospect who lands on the marketing page of a website. In a random sample of past 50 visits its noted that 30 prospects converted. Can we say that the conversion rate has changed?</a:t>
            </a:r>
          </a:p>
          <a:p>
            <a:r>
              <a:rPr lang="en-US" dirty="0"/>
              <a:t>A coffee shop provides free espresso refills. The probability that a randomly chosen customer uses these refills is stated to be 0.35. A random sample of 20 customers is chosen, and 9 of them have used the free refills.</a:t>
            </a:r>
          </a:p>
          <a:p>
            <a:r>
              <a:rPr lang="en-US" dirty="0"/>
              <a:t>A researcher is investigating whether people can identify the difference between Diet Coke and full-fat coke. He suspects that people are guessing. 20 people are selected at random, and 14 make a correct identification. Is </a:t>
            </a:r>
            <a:r>
              <a:rPr lang="en-US"/>
              <a:t>he right?</a:t>
            </a:r>
            <a:endParaRPr lang="en-IN" dirty="0"/>
          </a:p>
        </p:txBody>
      </p:sp>
      <p:sp>
        <p:nvSpPr>
          <p:cNvPr id="4" name="TextBox 3">
            <a:extLst>
              <a:ext uri="{FF2B5EF4-FFF2-40B4-BE49-F238E27FC236}">
                <a16:creationId xmlns:a16="http://schemas.microsoft.com/office/drawing/2014/main" id="{D67DB9B7-9228-EBAA-5333-D723A73AA145}"/>
              </a:ext>
            </a:extLst>
          </p:cNvPr>
          <p:cNvSpPr txBox="1"/>
          <p:nvPr/>
        </p:nvSpPr>
        <p:spPr>
          <a:xfrm>
            <a:off x="620486" y="5715000"/>
            <a:ext cx="3331028" cy="369332"/>
          </a:xfrm>
          <a:prstGeom prst="rect">
            <a:avLst/>
          </a:prstGeom>
          <a:noFill/>
        </p:spPr>
        <p:txBody>
          <a:bodyPr wrap="square" rtlCol="0">
            <a:spAutoFit/>
          </a:bodyPr>
          <a:lstStyle/>
          <a:p>
            <a:r>
              <a:rPr lang="en-IN" dirty="0"/>
              <a:t>* Use significance level of 5%</a:t>
            </a:r>
          </a:p>
        </p:txBody>
      </p:sp>
    </p:spTree>
    <p:extLst>
      <p:ext uri="{BB962C8B-B14F-4D97-AF65-F5344CB8AC3E}">
        <p14:creationId xmlns:p14="http://schemas.microsoft.com/office/powerpoint/2010/main" val="424009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458A-E5A1-9265-7CBF-8E8B3992C8C2}"/>
              </a:ext>
            </a:extLst>
          </p:cNvPr>
          <p:cNvSpPr>
            <a:spLocks noGrp="1"/>
          </p:cNvSpPr>
          <p:nvPr>
            <p:ph type="title"/>
          </p:nvPr>
        </p:nvSpPr>
        <p:spPr/>
        <p:txBody>
          <a:bodyPr/>
          <a:lstStyle/>
          <a:p>
            <a:r>
              <a:rPr lang="en-IN" b="1" dirty="0"/>
              <a:t>Large Sample Tests</a:t>
            </a:r>
          </a:p>
        </p:txBody>
      </p:sp>
      <p:sp>
        <p:nvSpPr>
          <p:cNvPr id="7" name="TextBox 6">
            <a:extLst>
              <a:ext uri="{FF2B5EF4-FFF2-40B4-BE49-F238E27FC236}">
                <a16:creationId xmlns:a16="http://schemas.microsoft.com/office/drawing/2014/main" id="{7B9926D4-3757-8A9D-DD6A-16544CE5C7E3}"/>
              </a:ext>
            </a:extLst>
          </p:cNvPr>
          <p:cNvSpPr txBox="1"/>
          <p:nvPr/>
        </p:nvSpPr>
        <p:spPr>
          <a:xfrm>
            <a:off x="1208314" y="1921639"/>
            <a:ext cx="6096000" cy="2862322"/>
          </a:xfrm>
          <a:prstGeom prst="rect">
            <a:avLst/>
          </a:prstGeom>
          <a:noFill/>
        </p:spPr>
        <p:txBody>
          <a:bodyPr wrap="square">
            <a:spAutoFit/>
          </a:bodyPr>
          <a:lstStyle/>
          <a:p>
            <a:pPr algn="l">
              <a:buFont typeface="+mj-lt"/>
              <a:buAutoNum type="arabicPeriod"/>
            </a:pPr>
            <a:r>
              <a:rPr lang="en-US" b="0" i="0" dirty="0">
                <a:solidFill>
                  <a:srgbClr val="1F2328"/>
                </a:solidFill>
                <a:effectLst/>
                <a:latin typeface="-apple-system"/>
              </a:rPr>
              <a:t>A cold beverage company is concerned about the effect of the recent year-long beverage advertisement. A year ago the average weekly sales were 865 and standard deviation was 72. So the company randomly selected 40 weeks from the past year and found the average sales of 890. At 2 % significance level test whether the cold beverage sales have gone up.</a:t>
            </a:r>
          </a:p>
          <a:p>
            <a:pPr algn="l">
              <a:buFont typeface="Arial" panose="020B0604020202020204" pitchFamily="34" charset="0"/>
              <a:buChar char="•"/>
            </a:pPr>
            <a:r>
              <a:rPr lang="en-US" b="0" i="0" dirty="0">
                <a:solidFill>
                  <a:srgbClr val="1F2328"/>
                </a:solidFill>
                <a:effectLst/>
                <a:latin typeface="-apple-system"/>
              </a:rPr>
              <a:t>Yes, the sales have gone up</a:t>
            </a:r>
          </a:p>
          <a:p>
            <a:pPr algn="l">
              <a:buFont typeface="Arial" panose="020B0604020202020204" pitchFamily="34" charset="0"/>
              <a:buChar char="•"/>
            </a:pPr>
            <a:r>
              <a:rPr lang="en-US" b="0" i="0" dirty="0">
                <a:solidFill>
                  <a:srgbClr val="1F2328"/>
                </a:solidFill>
                <a:effectLst/>
                <a:latin typeface="-apple-system"/>
              </a:rPr>
              <a:t>Yes, the average weekly sales are now 890</a:t>
            </a:r>
          </a:p>
          <a:p>
            <a:pPr algn="l">
              <a:buFont typeface="Arial" panose="020B0604020202020204" pitchFamily="34" charset="0"/>
              <a:buChar char="•"/>
            </a:pPr>
            <a:r>
              <a:rPr lang="en-US" b="0" i="0" dirty="0">
                <a:solidFill>
                  <a:srgbClr val="1F2328"/>
                </a:solidFill>
                <a:effectLst/>
                <a:latin typeface="-apple-system"/>
              </a:rPr>
              <a:t>No, reason to believe that average sales have gone up</a:t>
            </a:r>
          </a:p>
          <a:p>
            <a:pPr algn="l">
              <a:buFont typeface="Arial" panose="020B0604020202020204" pitchFamily="34" charset="0"/>
              <a:buChar char="•"/>
            </a:pPr>
            <a:r>
              <a:rPr lang="en-US" b="0" i="0" dirty="0">
                <a:solidFill>
                  <a:srgbClr val="1F2328"/>
                </a:solidFill>
                <a:effectLst/>
                <a:latin typeface="-apple-system"/>
              </a:rPr>
              <a:t>No, the average weekly sales are below 865</a:t>
            </a:r>
          </a:p>
        </p:txBody>
      </p:sp>
    </p:spTree>
    <p:extLst>
      <p:ext uri="{BB962C8B-B14F-4D97-AF65-F5344CB8AC3E}">
        <p14:creationId xmlns:p14="http://schemas.microsoft.com/office/powerpoint/2010/main" val="325765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A53F1-3124-FDB4-3E2C-666EE8C0008F}"/>
              </a:ext>
            </a:extLst>
          </p:cNvPr>
          <p:cNvSpPr txBox="1"/>
          <p:nvPr/>
        </p:nvSpPr>
        <p:spPr>
          <a:xfrm>
            <a:off x="947057" y="1203182"/>
            <a:ext cx="6096000" cy="2862322"/>
          </a:xfrm>
          <a:prstGeom prst="rect">
            <a:avLst/>
          </a:prstGeom>
          <a:noFill/>
        </p:spPr>
        <p:txBody>
          <a:bodyPr wrap="square">
            <a:spAutoFit/>
          </a:bodyPr>
          <a:lstStyle/>
          <a:p>
            <a:pPr algn="l">
              <a:buFont typeface="+mj-lt"/>
              <a:buAutoNum type="arabicPeriod" startAt="2"/>
            </a:pPr>
            <a:r>
              <a:rPr lang="en-US" b="0" i="0" dirty="0">
                <a:solidFill>
                  <a:srgbClr val="1F2328"/>
                </a:solidFill>
                <a:effectLst/>
                <a:latin typeface="-apple-system"/>
              </a:rPr>
              <a:t>The average commission charged by a brokerage companies on a sale is $186. However it is seen in the random sample of 133 trades that the average amount of commission paid is $179 with a standard deviation of $61. At 10% significance level can we conclude that the average commission is lower than the industry average?</a:t>
            </a:r>
          </a:p>
          <a:p>
            <a:pPr algn="l">
              <a:buFont typeface="Arial" panose="020B0604020202020204" pitchFamily="34" charset="0"/>
              <a:buChar char="•"/>
            </a:pPr>
            <a:r>
              <a:rPr lang="en-US" b="0" i="0" dirty="0">
                <a:solidFill>
                  <a:srgbClr val="1F2328"/>
                </a:solidFill>
                <a:effectLst/>
                <a:latin typeface="-apple-system"/>
              </a:rPr>
              <a:t>The average commission is same $186</a:t>
            </a:r>
          </a:p>
          <a:p>
            <a:pPr algn="l">
              <a:buFont typeface="Arial" panose="020B0604020202020204" pitchFamily="34" charset="0"/>
              <a:buChar char="•"/>
            </a:pPr>
            <a:r>
              <a:rPr lang="en-US" b="0" i="0" dirty="0">
                <a:solidFill>
                  <a:srgbClr val="1F2328"/>
                </a:solidFill>
                <a:effectLst/>
                <a:latin typeface="-apple-system"/>
              </a:rPr>
              <a:t>The average commission is now $179</a:t>
            </a:r>
          </a:p>
          <a:p>
            <a:pPr algn="l">
              <a:buFont typeface="Arial" panose="020B0604020202020204" pitchFamily="34" charset="0"/>
              <a:buChar char="•"/>
            </a:pPr>
            <a:r>
              <a:rPr lang="en-US" b="0" i="0" dirty="0">
                <a:solidFill>
                  <a:srgbClr val="1F2328"/>
                </a:solidFill>
                <a:effectLst/>
                <a:latin typeface="-apple-system"/>
              </a:rPr>
              <a:t>The average commission is lower than $186</a:t>
            </a:r>
          </a:p>
          <a:p>
            <a:pPr algn="l">
              <a:buFont typeface="Arial" panose="020B0604020202020204" pitchFamily="34" charset="0"/>
              <a:buChar char="•"/>
            </a:pPr>
            <a:r>
              <a:rPr lang="en-US" b="0" i="0" dirty="0">
                <a:solidFill>
                  <a:srgbClr val="1F2328"/>
                </a:solidFill>
                <a:effectLst/>
                <a:latin typeface="-apple-system"/>
              </a:rPr>
              <a:t>The average commission is not same as $186</a:t>
            </a:r>
          </a:p>
        </p:txBody>
      </p:sp>
    </p:spTree>
    <p:extLst>
      <p:ext uri="{BB962C8B-B14F-4D97-AF65-F5344CB8AC3E}">
        <p14:creationId xmlns:p14="http://schemas.microsoft.com/office/powerpoint/2010/main" val="426479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C04CA-3AD7-7017-C534-9C5E2860BE67}"/>
              </a:ext>
            </a:extLst>
          </p:cNvPr>
          <p:cNvSpPr txBox="1"/>
          <p:nvPr/>
        </p:nvSpPr>
        <p:spPr>
          <a:xfrm>
            <a:off x="838200" y="1072554"/>
            <a:ext cx="6096000" cy="2862322"/>
          </a:xfrm>
          <a:prstGeom prst="rect">
            <a:avLst/>
          </a:prstGeom>
          <a:noFill/>
        </p:spPr>
        <p:txBody>
          <a:bodyPr wrap="square">
            <a:spAutoFit/>
          </a:bodyPr>
          <a:lstStyle/>
          <a:p>
            <a:pPr algn="l">
              <a:buFont typeface="+mj-lt"/>
              <a:buAutoNum type="arabicPeriod" startAt="3"/>
            </a:pPr>
            <a:r>
              <a:rPr lang="en-US" b="0" i="0" dirty="0">
                <a:solidFill>
                  <a:srgbClr val="1F2328"/>
                </a:solidFill>
                <a:effectLst/>
                <a:latin typeface="-apple-system"/>
              </a:rPr>
              <a:t>The average attrition rate of a customer based company is 20% with a standard deviation of 7% (based on the past data). The company would be concerned if average attrition rate would increase. To test this a sample of 100 was taken and 23% average attrition rate was found. Is there a reason to believe that the attrition rate has increased at 10% significance level?</a:t>
            </a:r>
          </a:p>
          <a:p>
            <a:pPr algn="l">
              <a:buFont typeface="Arial" panose="020B0604020202020204" pitchFamily="34" charset="0"/>
              <a:buChar char="•"/>
            </a:pPr>
            <a:r>
              <a:rPr lang="en-US" b="0" i="0" dirty="0">
                <a:solidFill>
                  <a:srgbClr val="1F2328"/>
                </a:solidFill>
                <a:effectLst/>
                <a:latin typeface="-apple-system"/>
              </a:rPr>
              <a:t>The attrition rate is 23% now</a:t>
            </a:r>
          </a:p>
          <a:p>
            <a:pPr algn="l">
              <a:buFont typeface="Arial" panose="020B0604020202020204" pitchFamily="34" charset="0"/>
              <a:buChar char="•"/>
            </a:pPr>
            <a:r>
              <a:rPr lang="en-US" b="0" i="0" dirty="0">
                <a:solidFill>
                  <a:srgbClr val="1F2328"/>
                </a:solidFill>
                <a:effectLst/>
                <a:latin typeface="-apple-system"/>
              </a:rPr>
              <a:t>The attrition rate is more than 20% now</a:t>
            </a:r>
          </a:p>
          <a:p>
            <a:pPr algn="l">
              <a:buFont typeface="Arial" panose="020B0604020202020204" pitchFamily="34" charset="0"/>
              <a:buChar char="•"/>
            </a:pPr>
            <a:r>
              <a:rPr lang="en-US" b="0" i="0" dirty="0">
                <a:solidFill>
                  <a:srgbClr val="1F2328"/>
                </a:solidFill>
                <a:effectLst/>
                <a:latin typeface="-apple-system"/>
              </a:rPr>
              <a:t>The attrition rate is same as 20%</a:t>
            </a:r>
          </a:p>
          <a:p>
            <a:pPr algn="l">
              <a:buFont typeface="Arial" panose="020B0604020202020204" pitchFamily="34" charset="0"/>
              <a:buChar char="•"/>
            </a:pPr>
            <a:r>
              <a:rPr lang="en-US" b="0" i="0" dirty="0">
                <a:solidFill>
                  <a:srgbClr val="1F2328"/>
                </a:solidFill>
                <a:effectLst/>
                <a:latin typeface="-apple-system"/>
              </a:rPr>
              <a:t>The attrition rate is less than 20% now</a:t>
            </a:r>
          </a:p>
        </p:txBody>
      </p:sp>
    </p:spTree>
    <p:extLst>
      <p:ext uri="{BB962C8B-B14F-4D97-AF65-F5344CB8AC3E}">
        <p14:creationId xmlns:p14="http://schemas.microsoft.com/office/powerpoint/2010/main" val="318008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B9E81C-1379-97FD-31AE-9941637B42AE}"/>
              </a:ext>
            </a:extLst>
          </p:cNvPr>
          <p:cNvSpPr txBox="1"/>
          <p:nvPr/>
        </p:nvSpPr>
        <p:spPr>
          <a:xfrm>
            <a:off x="1034143" y="1072554"/>
            <a:ext cx="6096000" cy="2862322"/>
          </a:xfrm>
          <a:prstGeom prst="rect">
            <a:avLst/>
          </a:prstGeom>
          <a:noFill/>
        </p:spPr>
        <p:txBody>
          <a:bodyPr wrap="square">
            <a:spAutoFit/>
          </a:bodyPr>
          <a:lstStyle/>
          <a:p>
            <a:pPr algn="l">
              <a:buFont typeface="+mj-lt"/>
              <a:buAutoNum type="arabicPeriod" startAt="4"/>
            </a:pPr>
            <a:r>
              <a:rPr lang="en-US" b="0" i="0" dirty="0">
                <a:solidFill>
                  <a:srgbClr val="1F2328"/>
                </a:solidFill>
                <a:effectLst/>
                <a:latin typeface="-apple-system"/>
              </a:rPr>
              <a:t>A cosmetic company is concerned about the effect of the recent year-long advertisement. A year ago the average weekly sales were 634 and standard deviation was 85. So the company randomly selected 36 weeks from the past year and found the average sales of 653. At 10 % significance level can we conclude that the advertisement was successful.</a:t>
            </a:r>
          </a:p>
          <a:p>
            <a:pPr algn="l">
              <a:buFont typeface="Arial" panose="020B0604020202020204" pitchFamily="34" charset="0"/>
              <a:buChar char="•"/>
            </a:pPr>
            <a:r>
              <a:rPr lang="en-US" b="0" i="0" dirty="0">
                <a:solidFill>
                  <a:srgbClr val="1F2328"/>
                </a:solidFill>
                <a:effectLst/>
                <a:latin typeface="-apple-system"/>
              </a:rPr>
              <a:t>The average weekly sales are more than 653</a:t>
            </a:r>
          </a:p>
          <a:p>
            <a:pPr algn="l">
              <a:buFont typeface="Arial" panose="020B0604020202020204" pitchFamily="34" charset="0"/>
              <a:buChar char="•"/>
            </a:pPr>
            <a:r>
              <a:rPr lang="en-US" b="0" i="0" dirty="0">
                <a:solidFill>
                  <a:srgbClr val="1F2328"/>
                </a:solidFill>
                <a:effectLst/>
                <a:latin typeface="-apple-system"/>
              </a:rPr>
              <a:t>The average weekly sales are 653</a:t>
            </a:r>
          </a:p>
          <a:p>
            <a:pPr algn="l">
              <a:buFont typeface="Arial" panose="020B0604020202020204" pitchFamily="34" charset="0"/>
              <a:buChar char="•"/>
            </a:pPr>
            <a:r>
              <a:rPr lang="en-US" b="0" i="0" dirty="0">
                <a:solidFill>
                  <a:srgbClr val="1F2328"/>
                </a:solidFill>
                <a:effectLst/>
                <a:latin typeface="-apple-system"/>
              </a:rPr>
              <a:t>The average weekly sales are different from 634</a:t>
            </a:r>
          </a:p>
          <a:p>
            <a:pPr algn="l">
              <a:buFont typeface="Arial" panose="020B0604020202020204" pitchFamily="34" charset="0"/>
              <a:buChar char="•"/>
            </a:pPr>
            <a:r>
              <a:rPr lang="en-US" b="0" i="0" dirty="0">
                <a:solidFill>
                  <a:srgbClr val="1F2328"/>
                </a:solidFill>
                <a:effectLst/>
                <a:latin typeface="-apple-system"/>
              </a:rPr>
              <a:t>The average weekly sales are more than 634</a:t>
            </a:r>
          </a:p>
        </p:txBody>
      </p:sp>
    </p:spTree>
    <p:extLst>
      <p:ext uri="{BB962C8B-B14F-4D97-AF65-F5344CB8AC3E}">
        <p14:creationId xmlns:p14="http://schemas.microsoft.com/office/powerpoint/2010/main" val="32298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F8929E-E813-FE98-7732-A446A323C164}"/>
              </a:ext>
            </a:extLst>
          </p:cNvPr>
          <p:cNvSpPr txBox="1"/>
          <p:nvPr/>
        </p:nvSpPr>
        <p:spPr>
          <a:xfrm>
            <a:off x="653143" y="1360438"/>
            <a:ext cx="6096000" cy="2308324"/>
          </a:xfrm>
          <a:prstGeom prst="rect">
            <a:avLst/>
          </a:prstGeom>
          <a:noFill/>
        </p:spPr>
        <p:txBody>
          <a:bodyPr wrap="square">
            <a:spAutoFit/>
          </a:bodyPr>
          <a:lstStyle/>
          <a:p>
            <a:pPr algn="l">
              <a:buFont typeface="+mj-lt"/>
              <a:buAutoNum type="arabicPeriod" startAt="5"/>
            </a:pPr>
            <a:r>
              <a:rPr lang="en-US" b="0" i="0" dirty="0">
                <a:solidFill>
                  <a:srgbClr val="1F2328"/>
                </a:solidFill>
                <a:effectLst/>
                <a:latin typeface="-apple-system"/>
              </a:rPr>
              <a:t>A sports company claim that the average life of their product is 1500 hours. However a sample of size 10 is tested and life is reported as 1800 1200 1300 1500 1700 1500 1200 1500 1400 1300. Can we doubt company’s claim at 10% significance level?</a:t>
            </a:r>
          </a:p>
          <a:p>
            <a:pPr algn="l">
              <a:buFont typeface="Arial" panose="020B0604020202020204" pitchFamily="34" charset="0"/>
              <a:buChar char="•"/>
            </a:pPr>
            <a:r>
              <a:rPr lang="en-US" b="0" i="0" dirty="0">
                <a:solidFill>
                  <a:srgbClr val="1F2328"/>
                </a:solidFill>
                <a:effectLst/>
                <a:latin typeface="-apple-system"/>
              </a:rPr>
              <a:t>No</a:t>
            </a:r>
          </a:p>
          <a:p>
            <a:pPr algn="l">
              <a:buFont typeface="Arial" panose="020B0604020202020204" pitchFamily="34" charset="0"/>
              <a:buChar char="•"/>
            </a:pPr>
            <a:r>
              <a:rPr lang="en-US" b="0" i="0" dirty="0">
                <a:solidFill>
                  <a:srgbClr val="1F2328"/>
                </a:solidFill>
                <a:effectLst/>
                <a:latin typeface="-apple-system"/>
              </a:rPr>
              <a:t>Yes</a:t>
            </a:r>
          </a:p>
          <a:p>
            <a:pPr algn="l">
              <a:buFont typeface="Arial" panose="020B0604020202020204" pitchFamily="34" charset="0"/>
              <a:buChar char="•"/>
            </a:pPr>
            <a:r>
              <a:rPr lang="en-US" b="0" i="0" dirty="0">
                <a:solidFill>
                  <a:srgbClr val="1F2328"/>
                </a:solidFill>
                <a:effectLst/>
                <a:latin typeface="-apple-system"/>
              </a:rPr>
              <a:t>Cannot say, as p-value is on the margin</a:t>
            </a:r>
          </a:p>
          <a:p>
            <a:pPr algn="l">
              <a:buFont typeface="Arial" panose="020B0604020202020204" pitchFamily="34" charset="0"/>
              <a:buChar char="•"/>
            </a:pPr>
            <a:r>
              <a:rPr lang="en-US" b="0" i="0" dirty="0">
                <a:solidFill>
                  <a:srgbClr val="1F2328"/>
                </a:solidFill>
                <a:effectLst/>
                <a:latin typeface="-apple-system"/>
              </a:rPr>
              <a:t>Not enough information is given</a:t>
            </a:r>
          </a:p>
        </p:txBody>
      </p:sp>
    </p:spTree>
    <p:extLst>
      <p:ext uri="{BB962C8B-B14F-4D97-AF65-F5344CB8AC3E}">
        <p14:creationId xmlns:p14="http://schemas.microsoft.com/office/powerpoint/2010/main" val="285279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DEF8B-8130-6684-C63A-82C8A8009991}"/>
              </a:ext>
            </a:extLst>
          </p:cNvPr>
          <p:cNvSpPr txBox="1"/>
          <p:nvPr/>
        </p:nvSpPr>
        <p:spPr>
          <a:xfrm>
            <a:off x="664028" y="1268497"/>
            <a:ext cx="6096000" cy="2862322"/>
          </a:xfrm>
          <a:prstGeom prst="rect">
            <a:avLst/>
          </a:prstGeom>
          <a:noFill/>
        </p:spPr>
        <p:txBody>
          <a:bodyPr wrap="square">
            <a:spAutoFit/>
          </a:bodyPr>
          <a:lstStyle/>
          <a:p>
            <a:pPr algn="l">
              <a:buFont typeface="+mj-lt"/>
              <a:buAutoNum type="arabicPeriod" startAt="6"/>
            </a:pPr>
            <a:r>
              <a:rPr lang="en-US" b="0" i="0" dirty="0">
                <a:solidFill>
                  <a:srgbClr val="1F2328"/>
                </a:solidFill>
                <a:effectLst/>
                <a:latin typeface="-apple-system"/>
              </a:rPr>
              <a:t>A survey claimed that on an average people are 10 kgs overweight in city A. A sample of 18 randomly selected individuals were taken to test the claim. Their average excess weight was found to be 12.7 kgs and the standard deviation was 3.3 kgs. Is there a reason to believe that the average weight has increased at the 5% significance level?</a:t>
            </a:r>
          </a:p>
          <a:p>
            <a:pPr algn="l">
              <a:buFont typeface="Arial" panose="020B0604020202020204" pitchFamily="34" charset="0"/>
              <a:buChar char="•"/>
            </a:pPr>
            <a:r>
              <a:rPr lang="en-US" b="0" i="0" dirty="0">
                <a:solidFill>
                  <a:srgbClr val="1F2328"/>
                </a:solidFill>
                <a:effectLst/>
                <a:latin typeface="-apple-system"/>
              </a:rPr>
              <a:t>No</a:t>
            </a:r>
          </a:p>
          <a:p>
            <a:pPr algn="l">
              <a:buFont typeface="Arial" panose="020B0604020202020204" pitchFamily="34" charset="0"/>
              <a:buChar char="•"/>
            </a:pPr>
            <a:r>
              <a:rPr lang="en-US" b="0" i="0" dirty="0">
                <a:solidFill>
                  <a:srgbClr val="1F2328"/>
                </a:solidFill>
                <a:effectLst/>
                <a:latin typeface="-apple-system"/>
              </a:rPr>
              <a:t>Yes</a:t>
            </a:r>
          </a:p>
          <a:p>
            <a:pPr algn="l">
              <a:buFont typeface="Arial" panose="020B0604020202020204" pitchFamily="34" charset="0"/>
              <a:buChar char="•"/>
            </a:pPr>
            <a:r>
              <a:rPr lang="en-US" b="0" i="0" dirty="0">
                <a:solidFill>
                  <a:srgbClr val="1F2328"/>
                </a:solidFill>
                <a:effectLst/>
                <a:latin typeface="-apple-system"/>
              </a:rPr>
              <a:t>Cannot say, as the p value is on the margin</a:t>
            </a:r>
          </a:p>
          <a:p>
            <a:pPr algn="l">
              <a:buFont typeface="Arial" panose="020B0604020202020204" pitchFamily="34" charset="0"/>
              <a:buChar char="•"/>
            </a:pPr>
            <a:r>
              <a:rPr lang="en-US" b="0" i="0" dirty="0">
                <a:solidFill>
                  <a:srgbClr val="1F2328"/>
                </a:solidFill>
                <a:effectLst/>
                <a:latin typeface="-apple-system"/>
              </a:rPr>
              <a:t>Not enough information is given</a:t>
            </a:r>
          </a:p>
        </p:txBody>
      </p:sp>
    </p:spTree>
    <p:extLst>
      <p:ext uri="{BB962C8B-B14F-4D97-AF65-F5344CB8AC3E}">
        <p14:creationId xmlns:p14="http://schemas.microsoft.com/office/powerpoint/2010/main" val="410404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974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Problems</vt:lpstr>
      <vt:lpstr>PowerPoint Presentation</vt:lpstr>
      <vt:lpstr>PowerPoint Presentation</vt:lpstr>
      <vt:lpstr>Large Sample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dc:title>
  <dc:creator>Gunnvant</dc:creator>
  <cp:lastModifiedBy>Gunnvant</cp:lastModifiedBy>
  <cp:revision>8</cp:revision>
  <dcterms:created xsi:type="dcterms:W3CDTF">2023-07-04T05:30:03Z</dcterms:created>
  <dcterms:modified xsi:type="dcterms:W3CDTF">2023-07-04T09:51:53Z</dcterms:modified>
</cp:coreProperties>
</file>