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E8E064-E8C5-C249-9B1F-00221915F658}" v="21" dt="2022-11-11T07:25:14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>
      <p:cViewPr varScale="1">
        <p:scale>
          <a:sx n="95" d="100"/>
          <a:sy n="95" d="100"/>
        </p:scale>
        <p:origin x="1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nnvant Saini" userId="93c4ddfd9869a0cf" providerId="LiveId" clId="{E1E8E064-E8C5-C249-9B1F-00221915F658}"/>
    <pc:docChg chg="undo custSel addSld modSld">
      <pc:chgData name="Gunnvant Saini" userId="93c4ddfd9869a0cf" providerId="LiveId" clId="{E1E8E064-E8C5-C249-9B1F-00221915F658}" dt="2022-11-11T07:26:43.993" v="203" actId="478"/>
      <pc:docMkLst>
        <pc:docMk/>
      </pc:docMkLst>
      <pc:sldChg chg="addSp delSp modSp add mod">
        <pc:chgData name="Gunnvant Saini" userId="93c4ddfd9869a0cf" providerId="LiveId" clId="{E1E8E064-E8C5-C249-9B1F-00221915F658}" dt="2022-11-11T07:26:43.993" v="203" actId="478"/>
        <pc:sldMkLst>
          <pc:docMk/>
          <pc:sldMk cId="2413620662" sldId="268"/>
        </pc:sldMkLst>
        <pc:spChg chg="add del mod">
          <ac:chgData name="Gunnvant Saini" userId="93c4ddfd9869a0cf" providerId="LiveId" clId="{E1E8E064-E8C5-C249-9B1F-00221915F658}" dt="2022-11-11T07:26:43.993" v="203" actId="478"/>
          <ac:spMkLst>
            <pc:docMk/>
            <pc:sldMk cId="2413620662" sldId="268"/>
            <ac:spMk id="11" creationId="{405B13CA-03E2-CAFB-DC6C-D5F6461856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62C24-2A31-7C4F-935F-66A37D698043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DFB9-740B-834D-A251-71AFB5487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29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3DFB9-740B-834D-A251-71AFB5487E6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57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3C4A9-5C5B-9871-E183-274D78FED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30B3D-5E53-C9BE-735B-CA78BD0E2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65682-4A6F-52C2-3E2A-C2D78A4F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552D-300A-9742-B6CD-4C23A687C35A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03803-EBD3-52A7-7C7C-88B1F993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37896-A271-5B8F-BB44-929BD7FC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2117-AEDC-BA4B-8529-1AEC002F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2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E410-2793-5A8A-81BF-F221A911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63AF3-A6D0-FD26-C662-AA5AA477C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82806-90D1-3E99-7CE7-CD555B9E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552D-300A-9742-B6CD-4C23A687C35A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092FB-9CD9-4FA7-E0A0-42C713F92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89422-A25C-31A5-8BBD-6B372847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2117-AEDC-BA4B-8529-1AEC002F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EBBF9-9B29-E982-DC1B-800414DC5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219FA-D568-567F-619F-61D75BC9F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678A0-D155-510F-98FD-BBBF0A6E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552D-300A-9742-B6CD-4C23A687C35A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12B38-FB93-F2F0-86D1-552499A86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D3930-31A3-0A8C-7DDB-5B59C32D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2117-AEDC-BA4B-8529-1AEC002F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6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51BAF-7BA4-8B9B-B041-BE639DBD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59A5B-CB1E-44F1-A92F-333685676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335F6-D332-8EF2-B9D1-47D7611B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552D-300A-9742-B6CD-4C23A687C35A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148CC-DF9B-FA44-9EAD-1CD52BCB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77E84-DA87-CFDF-7A96-AB31667C1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2117-AEDC-BA4B-8529-1AEC002F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6347-67C1-E0AC-CCDA-E4BB0702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85CED-A7F2-A4ED-DD75-220883D27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F0746-5FC4-51E2-F8A1-D73F51A1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552D-300A-9742-B6CD-4C23A687C35A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C59F8-AC05-5D68-F55A-93143824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A5EC2-6ED8-7A4B-3B6C-2D300CE5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2117-AEDC-BA4B-8529-1AEC002F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3905-C763-E12A-A896-0B989C13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4F598-2A0E-B72D-8D1F-72E18B2E0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ED53A-C8AB-C697-F495-7DB64E87C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BFB32-A0FB-A911-1A17-6F545AF4F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552D-300A-9742-B6CD-4C23A687C35A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7F153-71C4-F384-4BCC-D732CAD6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047DB-E0E9-5C86-6357-D5BEFBB1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2117-AEDC-BA4B-8529-1AEC002F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9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5FF2C-694A-41FE-AA9E-6681DE54D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6314C-B096-4C88-5752-9D8A32C6E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8EE9C-7286-55F5-FFA6-07B5F5F08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032361-3C1D-B730-7560-F7D711500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56684-AA1F-3417-0E06-0BE15A8CFB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5A3C7-E483-269C-2D9E-39F23E2D9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552D-300A-9742-B6CD-4C23A687C35A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D7700-F15A-2C11-8AB9-D99AF21E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52F9A6-09BD-3295-16E9-E91CC07AA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2117-AEDC-BA4B-8529-1AEC002F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2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DBE60-8E8B-C8B4-12B4-8A4C88E1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062B97-7D6B-1EC5-6919-79A05616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552D-300A-9742-B6CD-4C23A687C35A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5457B-62CA-720B-A2EC-AF81DCB94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28267-0FFC-8238-B448-C16C2448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2117-AEDC-BA4B-8529-1AEC002F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2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C055F-6B5C-EEE9-6DAB-9C17D4557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552D-300A-9742-B6CD-4C23A687C35A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D61B74-F974-14DC-8F8C-16223B0F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73FAF-E611-1236-21C7-F2A75ACE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2117-AEDC-BA4B-8529-1AEC002F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8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7831-9BEE-86AE-872B-D1C7BE9A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23AA7-3FB2-B01C-1E1D-856DE1DAD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7E0FA-9E7D-B006-C7CC-88A8D2275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B9F4A-A930-3C82-1CB7-7E6B2E16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552D-300A-9742-B6CD-4C23A687C35A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93D03-4A20-1B2F-50F1-A5894644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94932-F6DF-7613-1577-1329E5D3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2117-AEDC-BA4B-8529-1AEC002F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7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686B-A4F8-CFD7-8D99-3BEF8662F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E67317-5418-CE26-DFF6-B51D31F02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D183C-6354-3073-3189-E0C93CB7D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D165C-B34C-3C53-4CF3-BF9274663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552D-300A-9742-B6CD-4C23A687C35A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F0155-49F8-2C85-2402-A08E8F49E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5276D-E0F4-51FA-B8AA-40FFAC9C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2117-AEDC-BA4B-8529-1AEC002F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3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43E4C0-0C5C-AF1D-36D2-3474D299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25F17-6C7B-5D55-29EC-472D59CC7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320D5-4B64-4179-B7DE-F1A6610B4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0552D-300A-9742-B6CD-4C23A687C35A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A49B8-0818-ABDE-8AD8-68BA98528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EC3F7-1E99-673B-BFB0-0ECAE09FA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52117-AEDC-BA4B-8529-1AEC002F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3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AB35-B8B4-FEDD-C994-97D6E161A8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 1 Error</a:t>
            </a:r>
          </a:p>
        </p:txBody>
      </p:sp>
    </p:spTree>
    <p:extLst>
      <p:ext uri="{BB962C8B-B14F-4D97-AF65-F5344CB8AC3E}">
        <p14:creationId xmlns:p14="http://schemas.microsoft.com/office/powerpoint/2010/main" val="4040318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F1BA-8332-49CE-DBC0-E6E6410D5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1 Error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79157-6337-3500-8118-92D72201C7B9}"/>
              </a:ext>
            </a:extLst>
          </p:cNvPr>
          <p:cNvSpPr txBox="1"/>
          <p:nvPr/>
        </p:nvSpPr>
        <p:spPr>
          <a:xfrm>
            <a:off x="1021976" y="1690688"/>
            <a:ext cx="7167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Coin Toss Example:</a:t>
            </a:r>
          </a:p>
          <a:p>
            <a:endParaRPr lang="en-US" dirty="0"/>
          </a:p>
          <a:p>
            <a:r>
              <a:rPr lang="en-US" dirty="0"/>
              <a:t>Imagine you were tossing a coin 10 times and you observed 9 heads. You do a hypothesis test to find out if the coin is fair.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9AAB8-5783-3761-8147-2008CB9BE327}"/>
              </a:ext>
            </a:extLst>
          </p:cNvPr>
          <p:cNvSpPr txBox="1"/>
          <p:nvPr/>
        </p:nvSpPr>
        <p:spPr>
          <a:xfrm>
            <a:off x="1156448" y="3267635"/>
            <a:ext cx="3025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H0: Coin is Fair, p=0.5</a:t>
            </a:r>
          </a:p>
          <a:p>
            <a:r>
              <a:rPr lang="en-US" dirty="0"/>
              <a:t>Ha: Coin is not Fair, p&gt;0.5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C72DFB-4FAE-F47F-C6CE-1244B4B56F95}"/>
              </a:ext>
            </a:extLst>
          </p:cNvPr>
          <p:cNvSpPr txBox="1"/>
          <p:nvPr/>
        </p:nvSpPr>
        <p:spPr>
          <a:xfrm>
            <a:off x="1264024" y="4182035"/>
            <a:ext cx="559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P-value = Prob(Heads&gt;=9) = 1-Prob(Heads&lt;8)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12E399-7937-115C-8643-08A0118A51FC}"/>
              </a:ext>
            </a:extLst>
          </p:cNvPr>
          <p:cNvSpPr txBox="1"/>
          <p:nvPr/>
        </p:nvSpPr>
        <p:spPr>
          <a:xfrm>
            <a:off x="1264024" y="4634770"/>
            <a:ext cx="306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P-value = 1%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92983C-892B-2803-C2E3-E132F221A8F1}"/>
              </a:ext>
            </a:extLst>
          </p:cNvPr>
          <p:cNvSpPr txBox="1"/>
          <p:nvPr/>
        </p:nvSpPr>
        <p:spPr>
          <a:xfrm>
            <a:off x="1264024" y="5190565"/>
            <a:ext cx="392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Reject Null Hypothesis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AB577-7752-AEC3-5384-7F183DFD1DA0}"/>
              </a:ext>
            </a:extLst>
          </p:cNvPr>
          <p:cNvSpPr txBox="1"/>
          <p:nvPr/>
        </p:nvSpPr>
        <p:spPr>
          <a:xfrm>
            <a:off x="8875059" y="2043953"/>
            <a:ext cx="2662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the coin was fair, then is it possible to see 9 heads?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EE922-1D9D-4A3F-B264-F19CF8C38CB7}"/>
              </a:ext>
            </a:extLst>
          </p:cNvPr>
          <p:cNvSpPr txBox="1"/>
          <p:nvPr/>
        </p:nvSpPr>
        <p:spPr>
          <a:xfrm>
            <a:off x="8946777" y="3137643"/>
            <a:ext cx="2662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probability of observing 9 or more heads, if the coin is fair?</a:t>
            </a:r>
          </a:p>
        </p:txBody>
      </p:sp>
    </p:spTree>
    <p:extLst>
      <p:ext uri="{BB962C8B-B14F-4D97-AF65-F5344CB8AC3E}">
        <p14:creationId xmlns:p14="http://schemas.microsoft.com/office/powerpoint/2010/main" val="3619841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F1BA-8332-49CE-DBC0-E6E6410D5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1 Error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79157-6337-3500-8118-92D72201C7B9}"/>
              </a:ext>
            </a:extLst>
          </p:cNvPr>
          <p:cNvSpPr txBox="1"/>
          <p:nvPr/>
        </p:nvSpPr>
        <p:spPr>
          <a:xfrm>
            <a:off x="1021976" y="1690688"/>
            <a:ext cx="7167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Coin Toss Example:</a:t>
            </a:r>
          </a:p>
          <a:p>
            <a:endParaRPr lang="en-US" dirty="0"/>
          </a:p>
          <a:p>
            <a:r>
              <a:rPr lang="en-US" dirty="0"/>
              <a:t>Imagine you were tossing a coin 10 times and you observed 9 heads. You do a hypothesis test to find out if the coin is fair.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9AAB8-5783-3761-8147-2008CB9BE327}"/>
              </a:ext>
            </a:extLst>
          </p:cNvPr>
          <p:cNvSpPr txBox="1"/>
          <p:nvPr/>
        </p:nvSpPr>
        <p:spPr>
          <a:xfrm>
            <a:off x="1156448" y="3267635"/>
            <a:ext cx="3025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H0: Coin is Fair, p=0.5</a:t>
            </a:r>
          </a:p>
          <a:p>
            <a:r>
              <a:rPr lang="en-US" dirty="0"/>
              <a:t>Ha: Coin is not Fair, p&gt;0.5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C72DFB-4FAE-F47F-C6CE-1244B4B56F95}"/>
              </a:ext>
            </a:extLst>
          </p:cNvPr>
          <p:cNvSpPr txBox="1"/>
          <p:nvPr/>
        </p:nvSpPr>
        <p:spPr>
          <a:xfrm>
            <a:off x="1264024" y="4182035"/>
            <a:ext cx="559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P-value = Prob(Heads&gt;=9) = 1-Prob(Heads&lt;8)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12E399-7937-115C-8643-08A0118A51FC}"/>
              </a:ext>
            </a:extLst>
          </p:cNvPr>
          <p:cNvSpPr txBox="1"/>
          <p:nvPr/>
        </p:nvSpPr>
        <p:spPr>
          <a:xfrm>
            <a:off x="1264024" y="4634770"/>
            <a:ext cx="306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P-value = </a:t>
            </a:r>
            <a:r>
              <a:rPr lang="en-US" b="1" dirty="0"/>
              <a:t>1%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92983C-892B-2803-C2E3-E132F221A8F1}"/>
              </a:ext>
            </a:extLst>
          </p:cNvPr>
          <p:cNvSpPr txBox="1"/>
          <p:nvPr/>
        </p:nvSpPr>
        <p:spPr>
          <a:xfrm>
            <a:off x="1264024" y="5190565"/>
            <a:ext cx="392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Reject Null Hypothesis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AB577-7752-AEC3-5384-7F183DFD1DA0}"/>
              </a:ext>
            </a:extLst>
          </p:cNvPr>
          <p:cNvSpPr txBox="1"/>
          <p:nvPr/>
        </p:nvSpPr>
        <p:spPr>
          <a:xfrm>
            <a:off x="8875059" y="2043953"/>
            <a:ext cx="2662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the coin was fair, then is it possible to see 9 heads?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EE922-1D9D-4A3F-B264-F19CF8C38CB7}"/>
              </a:ext>
            </a:extLst>
          </p:cNvPr>
          <p:cNvSpPr txBox="1"/>
          <p:nvPr/>
        </p:nvSpPr>
        <p:spPr>
          <a:xfrm>
            <a:off x="8946777" y="3137643"/>
            <a:ext cx="2662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probability of observing 9 or more heads, if the coin is fair?</a:t>
            </a:r>
          </a:p>
        </p:txBody>
      </p:sp>
    </p:spTree>
    <p:extLst>
      <p:ext uri="{BB962C8B-B14F-4D97-AF65-F5344CB8AC3E}">
        <p14:creationId xmlns:p14="http://schemas.microsoft.com/office/powerpoint/2010/main" val="1022801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F1BA-8332-49CE-DBC0-E6E6410D5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1 Error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79157-6337-3500-8118-92D72201C7B9}"/>
              </a:ext>
            </a:extLst>
          </p:cNvPr>
          <p:cNvSpPr txBox="1"/>
          <p:nvPr/>
        </p:nvSpPr>
        <p:spPr>
          <a:xfrm>
            <a:off x="1021976" y="1690688"/>
            <a:ext cx="7167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Coin Toss Example:</a:t>
            </a:r>
          </a:p>
          <a:p>
            <a:endParaRPr lang="en-US" dirty="0"/>
          </a:p>
          <a:p>
            <a:r>
              <a:rPr lang="en-US" dirty="0"/>
              <a:t>Imagine you were tossing a coin 10 times and you observed 9 heads. You do a hypothesis test to find out if the coin is fair.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9AAB8-5783-3761-8147-2008CB9BE327}"/>
              </a:ext>
            </a:extLst>
          </p:cNvPr>
          <p:cNvSpPr txBox="1"/>
          <p:nvPr/>
        </p:nvSpPr>
        <p:spPr>
          <a:xfrm>
            <a:off x="1156448" y="3267635"/>
            <a:ext cx="3025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H0: Coin is Fair, p=0.5</a:t>
            </a:r>
          </a:p>
          <a:p>
            <a:r>
              <a:rPr lang="en-US" dirty="0"/>
              <a:t>Ha: Coin is not Fair, p&gt;0.5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C72DFB-4FAE-F47F-C6CE-1244B4B56F95}"/>
              </a:ext>
            </a:extLst>
          </p:cNvPr>
          <p:cNvSpPr txBox="1"/>
          <p:nvPr/>
        </p:nvSpPr>
        <p:spPr>
          <a:xfrm>
            <a:off x="1264024" y="4182035"/>
            <a:ext cx="559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P-value = Prob(Heads&gt;=9) = 1-Prob(Heads&lt;8)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12E399-7937-115C-8643-08A0118A51FC}"/>
              </a:ext>
            </a:extLst>
          </p:cNvPr>
          <p:cNvSpPr txBox="1"/>
          <p:nvPr/>
        </p:nvSpPr>
        <p:spPr>
          <a:xfrm>
            <a:off x="1264024" y="4634770"/>
            <a:ext cx="306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P-value = </a:t>
            </a:r>
            <a:r>
              <a:rPr lang="en-US" b="1" dirty="0"/>
              <a:t>1%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92983C-892B-2803-C2E3-E132F221A8F1}"/>
              </a:ext>
            </a:extLst>
          </p:cNvPr>
          <p:cNvSpPr txBox="1"/>
          <p:nvPr/>
        </p:nvSpPr>
        <p:spPr>
          <a:xfrm>
            <a:off x="1264024" y="5190565"/>
            <a:ext cx="392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Reject Null Hypothesis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AB577-7752-AEC3-5384-7F183DFD1DA0}"/>
              </a:ext>
            </a:extLst>
          </p:cNvPr>
          <p:cNvSpPr txBox="1"/>
          <p:nvPr/>
        </p:nvSpPr>
        <p:spPr>
          <a:xfrm>
            <a:off x="8875059" y="2043953"/>
            <a:ext cx="2662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the coin was fair, then is it possible to see 9 heads?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EE922-1D9D-4A3F-B264-F19CF8C38CB7}"/>
              </a:ext>
            </a:extLst>
          </p:cNvPr>
          <p:cNvSpPr txBox="1"/>
          <p:nvPr/>
        </p:nvSpPr>
        <p:spPr>
          <a:xfrm>
            <a:off x="8946777" y="3137643"/>
            <a:ext cx="2662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probability of observing 9 or more heads, if the coin is fair?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32667-CE39-8D50-D69A-0B3382AEB744}"/>
              </a:ext>
            </a:extLst>
          </p:cNvPr>
          <p:cNvSpPr txBox="1"/>
          <p:nvPr/>
        </p:nvSpPr>
        <p:spPr>
          <a:xfrm>
            <a:off x="6858000" y="4410635"/>
            <a:ext cx="4679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will commit </a:t>
            </a:r>
            <a:r>
              <a:rPr lang="en-US"/>
              <a:t>an error, as for </a:t>
            </a:r>
            <a:r>
              <a:rPr lang="en-US" dirty="0"/>
              <a:t>even a fair coin there is a 1% chance of observing 9 or </a:t>
            </a:r>
            <a:r>
              <a:rPr lang="en-US"/>
              <a:t>more heads</a:t>
            </a:r>
          </a:p>
        </p:txBody>
      </p:sp>
    </p:spTree>
    <p:extLst>
      <p:ext uri="{BB962C8B-B14F-4D97-AF65-F5344CB8AC3E}">
        <p14:creationId xmlns:p14="http://schemas.microsoft.com/office/powerpoint/2010/main" val="1188002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F1BA-8332-49CE-DBC0-E6E6410D5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1 Error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79157-6337-3500-8118-92D72201C7B9}"/>
              </a:ext>
            </a:extLst>
          </p:cNvPr>
          <p:cNvSpPr txBox="1"/>
          <p:nvPr/>
        </p:nvSpPr>
        <p:spPr>
          <a:xfrm>
            <a:off x="1021976" y="1690688"/>
            <a:ext cx="7167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Coin Toss Example:</a:t>
            </a:r>
          </a:p>
          <a:p>
            <a:endParaRPr lang="en-US" dirty="0"/>
          </a:p>
          <a:p>
            <a:r>
              <a:rPr lang="en-US" dirty="0"/>
              <a:t>Imagine you were tossing a coin 10 times and you observed 9 heads. You do a hypothesis test to find out if the coin is fair.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9AAB8-5783-3761-8147-2008CB9BE327}"/>
              </a:ext>
            </a:extLst>
          </p:cNvPr>
          <p:cNvSpPr txBox="1"/>
          <p:nvPr/>
        </p:nvSpPr>
        <p:spPr>
          <a:xfrm>
            <a:off x="1156448" y="3267635"/>
            <a:ext cx="3025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H0: Coin is Fair, p=0.5</a:t>
            </a:r>
          </a:p>
          <a:p>
            <a:r>
              <a:rPr lang="en-US" dirty="0"/>
              <a:t>Ha: Coin is not Fair, p&gt;0.5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C72DFB-4FAE-F47F-C6CE-1244B4B56F95}"/>
              </a:ext>
            </a:extLst>
          </p:cNvPr>
          <p:cNvSpPr txBox="1"/>
          <p:nvPr/>
        </p:nvSpPr>
        <p:spPr>
          <a:xfrm>
            <a:off x="1264024" y="4182035"/>
            <a:ext cx="559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P-value = Prob(Heads&gt;=9) = 1-Prob(Heads&lt;8)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12E399-7937-115C-8643-08A0118A51FC}"/>
              </a:ext>
            </a:extLst>
          </p:cNvPr>
          <p:cNvSpPr txBox="1"/>
          <p:nvPr/>
        </p:nvSpPr>
        <p:spPr>
          <a:xfrm>
            <a:off x="1264024" y="4634770"/>
            <a:ext cx="306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P-value = </a:t>
            </a:r>
            <a:r>
              <a:rPr lang="en-US" b="1" dirty="0"/>
              <a:t>1%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92983C-892B-2803-C2E3-E132F221A8F1}"/>
              </a:ext>
            </a:extLst>
          </p:cNvPr>
          <p:cNvSpPr txBox="1"/>
          <p:nvPr/>
        </p:nvSpPr>
        <p:spPr>
          <a:xfrm>
            <a:off x="1264024" y="5190565"/>
            <a:ext cx="392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Reject Null Hypothesis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AB577-7752-AEC3-5384-7F183DFD1DA0}"/>
              </a:ext>
            </a:extLst>
          </p:cNvPr>
          <p:cNvSpPr txBox="1"/>
          <p:nvPr/>
        </p:nvSpPr>
        <p:spPr>
          <a:xfrm>
            <a:off x="8875059" y="2043953"/>
            <a:ext cx="2662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the coin was fair, then is it possible to see 9 heads?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EE922-1D9D-4A3F-B264-F19CF8C38CB7}"/>
              </a:ext>
            </a:extLst>
          </p:cNvPr>
          <p:cNvSpPr txBox="1"/>
          <p:nvPr/>
        </p:nvSpPr>
        <p:spPr>
          <a:xfrm>
            <a:off x="8946777" y="3137643"/>
            <a:ext cx="2662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probability of observing 9 or more heads, if the coin is fair?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32667-CE39-8D50-D69A-0B3382AEB744}"/>
              </a:ext>
            </a:extLst>
          </p:cNvPr>
          <p:cNvSpPr txBox="1"/>
          <p:nvPr/>
        </p:nvSpPr>
        <p:spPr>
          <a:xfrm>
            <a:off x="6858000" y="4410635"/>
            <a:ext cx="4679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will commit </a:t>
            </a:r>
            <a:r>
              <a:rPr lang="en-US"/>
              <a:t>an error, as for </a:t>
            </a:r>
            <a:r>
              <a:rPr lang="en-US" dirty="0"/>
              <a:t>even a fair coin there is a 1% chance of observing 9 or </a:t>
            </a:r>
            <a:r>
              <a:rPr lang="en-US"/>
              <a:t>more heads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5B13CA-03E2-CAFB-DC6C-D5F646185661}"/>
              </a:ext>
            </a:extLst>
          </p:cNvPr>
          <p:cNvSpPr txBox="1"/>
          <p:nvPr/>
        </p:nvSpPr>
        <p:spPr>
          <a:xfrm>
            <a:off x="4182036" y="5559897"/>
            <a:ext cx="3724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Generally, the probability of committing a type 1 error is equal to the significance level, in our case 5%</a:t>
            </a:r>
          </a:p>
        </p:txBody>
      </p:sp>
    </p:spTree>
    <p:extLst>
      <p:ext uri="{BB962C8B-B14F-4D97-AF65-F5344CB8AC3E}">
        <p14:creationId xmlns:p14="http://schemas.microsoft.com/office/powerpoint/2010/main" val="241362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F1BA-8332-49CE-DBC0-E6E6410D5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1 Error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79157-6337-3500-8118-92D72201C7B9}"/>
              </a:ext>
            </a:extLst>
          </p:cNvPr>
          <p:cNvSpPr txBox="1"/>
          <p:nvPr/>
        </p:nvSpPr>
        <p:spPr>
          <a:xfrm>
            <a:off x="1021976" y="1690688"/>
            <a:ext cx="7167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Coin Toss Example:</a:t>
            </a:r>
          </a:p>
          <a:p>
            <a:endParaRPr lang="en-US" dirty="0"/>
          </a:p>
          <a:p>
            <a:r>
              <a:rPr lang="en-US" dirty="0"/>
              <a:t>Imagine you were tossing a coin 10 times and you observed 9 heads. You do a hypothesis test to find out if the coin is fair.</a:t>
            </a:r>
          </a:p>
        </p:txBody>
      </p:sp>
    </p:spTree>
    <p:extLst>
      <p:ext uri="{BB962C8B-B14F-4D97-AF65-F5344CB8AC3E}">
        <p14:creationId xmlns:p14="http://schemas.microsoft.com/office/powerpoint/2010/main" val="394239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F1BA-8332-49CE-DBC0-E6E6410D5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1 Error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79157-6337-3500-8118-92D72201C7B9}"/>
              </a:ext>
            </a:extLst>
          </p:cNvPr>
          <p:cNvSpPr txBox="1"/>
          <p:nvPr/>
        </p:nvSpPr>
        <p:spPr>
          <a:xfrm>
            <a:off x="1021976" y="1690688"/>
            <a:ext cx="7167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Coin Toss Example:</a:t>
            </a:r>
          </a:p>
          <a:p>
            <a:endParaRPr lang="en-US" dirty="0"/>
          </a:p>
          <a:p>
            <a:r>
              <a:rPr lang="en-US" dirty="0"/>
              <a:t>Imagine you were tossing a coin 10 times and you observed 9 heads. You do a hypothesis test to find out if the coin is fair.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9AAB8-5783-3761-8147-2008CB9BE327}"/>
              </a:ext>
            </a:extLst>
          </p:cNvPr>
          <p:cNvSpPr txBox="1"/>
          <p:nvPr/>
        </p:nvSpPr>
        <p:spPr>
          <a:xfrm>
            <a:off x="1156448" y="3267635"/>
            <a:ext cx="3025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H0: Coin is Fair</a:t>
            </a:r>
          </a:p>
          <a:p>
            <a:r>
              <a:rPr lang="en-US" dirty="0"/>
              <a:t>Ha: Coin is not Fair</a:t>
            </a:r>
          </a:p>
        </p:txBody>
      </p:sp>
    </p:spTree>
    <p:extLst>
      <p:ext uri="{BB962C8B-B14F-4D97-AF65-F5344CB8AC3E}">
        <p14:creationId xmlns:p14="http://schemas.microsoft.com/office/powerpoint/2010/main" val="423770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F1BA-8332-49CE-DBC0-E6E6410D5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1 Error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79157-6337-3500-8118-92D72201C7B9}"/>
              </a:ext>
            </a:extLst>
          </p:cNvPr>
          <p:cNvSpPr txBox="1"/>
          <p:nvPr/>
        </p:nvSpPr>
        <p:spPr>
          <a:xfrm>
            <a:off x="1021976" y="1690688"/>
            <a:ext cx="7167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Coin Toss Example:</a:t>
            </a:r>
          </a:p>
          <a:p>
            <a:endParaRPr lang="en-US" dirty="0"/>
          </a:p>
          <a:p>
            <a:r>
              <a:rPr lang="en-US" dirty="0"/>
              <a:t>Imagine you were tossing a coin 10 times and you observed 9 heads. You do a hypothesis test to find out if the coin is fair.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9AAB8-5783-3761-8147-2008CB9BE327}"/>
              </a:ext>
            </a:extLst>
          </p:cNvPr>
          <p:cNvSpPr txBox="1"/>
          <p:nvPr/>
        </p:nvSpPr>
        <p:spPr>
          <a:xfrm>
            <a:off x="1156448" y="3267635"/>
            <a:ext cx="3025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H0: Coin is Fair, p=0.5</a:t>
            </a:r>
          </a:p>
          <a:p>
            <a:r>
              <a:rPr lang="en-US" dirty="0"/>
              <a:t>Ha: Coin is not Fair, p&gt;0.5</a:t>
            </a:r>
          </a:p>
        </p:txBody>
      </p:sp>
    </p:spTree>
    <p:extLst>
      <p:ext uri="{BB962C8B-B14F-4D97-AF65-F5344CB8AC3E}">
        <p14:creationId xmlns:p14="http://schemas.microsoft.com/office/powerpoint/2010/main" val="1613082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F1BA-8332-49CE-DBC0-E6E6410D5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1 Error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79157-6337-3500-8118-92D72201C7B9}"/>
              </a:ext>
            </a:extLst>
          </p:cNvPr>
          <p:cNvSpPr txBox="1"/>
          <p:nvPr/>
        </p:nvSpPr>
        <p:spPr>
          <a:xfrm>
            <a:off x="1021976" y="1690688"/>
            <a:ext cx="7167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Coin Toss Example:</a:t>
            </a:r>
          </a:p>
          <a:p>
            <a:endParaRPr lang="en-US" dirty="0"/>
          </a:p>
          <a:p>
            <a:r>
              <a:rPr lang="en-US" dirty="0"/>
              <a:t>Imagine you were tossing a coin 10 times and you observed 9 heads. You do a hypothesis test to find out if the coin is fair.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9AAB8-5783-3761-8147-2008CB9BE327}"/>
              </a:ext>
            </a:extLst>
          </p:cNvPr>
          <p:cNvSpPr txBox="1"/>
          <p:nvPr/>
        </p:nvSpPr>
        <p:spPr>
          <a:xfrm>
            <a:off x="1156448" y="3267635"/>
            <a:ext cx="3025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H0: Coin is Fair, p=0.5</a:t>
            </a:r>
          </a:p>
          <a:p>
            <a:r>
              <a:rPr lang="en-US" dirty="0"/>
              <a:t>Ha: Coin is not Fair, p&gt;0.5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C72DFB-4FAE-F47F-C6CE-1244B4B56F95}"/>
              </a:ext>
            </a:extLst>
          </p:cNvPr>
          <p:cNvSpPr txBox="1"/>
          <p:nvPr/>
        </p:nvSpPr>
        <p:spPr>
          <a:xfrm>
            <a:off x="1264024" y="4182035"/>
            <a:ext cx="403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P-value = Prob(Heads&gt;=9) </a:t>
            </a:r>
          </a:p>
        </p:txBody>
      </p:sp>
    </p:spTree>
    <p:extLst>
      <p:ext uri="{BB962C8B-B14F-4D97-AF65-F5344CB8AC3E}">
        <p14:creationId xmlns:p14="http://schemas.microsoft.com/office/powerpoint/2010/main" val="1021770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F1BA-8332-49CE-DBC0-E6E6410D5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1 Error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79157-6337-3500-8118-92D72201C7B9}"/>
              </a:ext>
            </a:extLst>
          </p:cNvPr>
          <p:cNvSpPr txBox="1"/>
          <p:nvPr/>
        </p:nvSpPr>
        <p:spPr>
          <a:xfrm>
            <a:off x="1021976" y="1690688"/>
            <a:ext cx="7167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Coin Toss Example:</a:t>
            </a:r>
          </a:p>
          <a:p>
            <a:endParaRPr lang="en-US" dirty="0"/>
          </a:p>
          <a:p>
            <a:r>
              <a:rPr lang="en-US" dirty="0"/>
              <a:t>Imagine you were tossing a coin 10 times and you observed 9 heads. You do a hypothesis test to find out if the coin is fair.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9AAB8-5783-3761-8147-2008CB9BE327}"/>
              </a:ext>
            </a:extLst>
          </p:cNvPr>
          <p:cNvSpPr txBox="1"/>
          <p:nvPr/>
        </p:nvSpPr>
        <p:spPr>
          <a:xfrm>
            <a:off x="1156448" y="3267635"/>
            <a:ext cx="3025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H0: Coin is Fair, p=0.5</a:t>
            </a:r>
          </a:p>
          <a:p>
            <a:r>
              <a:rPr lang="en-US" dirty="0"/>
              <a:t>Ha: Coin is not Fair, p&gt;0.5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C72DFB-4FAE-F47F-C6CE-1244B4B56F95}"/>
              </a:ext>
            </a:extLst>
          </p:cNvPr>
          <p:cNvSpPr txBox="1"/>
          <p:nvPr/>
        </p:nvSpPr>
        <p:spPr>
          <a:xfrm>
            <a:off x="1264024" y="4182035"/>
            <a:ext cx="559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P-value = Prob(Heads&gt;=9) = 1-Prob(Heads&lt;8) </a:t>
            </a:r>
          </a:p>
        </p:txBody>
      </p:sp>
    </p:spTree>
    <p:extLst>
      <p:ext uri="{BB962C8B-B14F-4D97-AF65-F5344CB8AC3E}">
        <p14:creationId xmlns:p14="http://schemas.microsoft.com/office/powerpoint/2010/main" val="1859549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F1BA-8332-49CE-DBC0-E6E6410D5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1 Error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79157-6337-3500-8118-92D72201C7B9}"/>
              </a:ext>
            </a:extLst>
          </p:cNvPr>
          <p:cNvSpPr txBox="1"/>
          <p:nvPr/>
        </p:nvSpPr>
        <p:spPr>
          <a:xfrm>
            <a:off x="1021976" y="1690688"/>
            <a:ext cx="7167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Coin Toss Example:</a:t>
            </a:r>
          </a:p>
          <a:p>
            <a:endParaRPr lang="en-US" dirty="0"/>
          </a:p>
          <a:p>
            <a:r>
              <a:rPr lang="en-US" dirty="0"/>
              <a:t>Imagine you were tossing a coin 10 times and you observed 9 heads. You do a hypothesis test to find out if the coin is fair.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9AAB8-5783-3761-8147-2008CB9BE327}"/>
              </a:ext>
            </a:extLst>
          </p:cNvPr>
          <p:cNvSpPr txBox="1"/>
          <p:nvPr/>
        </p:nvSpPr>
        <p:spPr>
          <a:xfrm>
            <a:off x="1156448" y="3267635"/>
            <a:ext cx="3025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H0: Coin is Fair, p=0.5</a:t>
            </a:r>
          </a:p>
          <a:p>
            <a:r>
              <a:rPr lang="en-US" dirty="0"/>
              <a:t>Ha: Coin is not Fair, p&gt;0.5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C72DFB-4FAE-F47F-C6CE-1244B4B56F95}"/>
              </a:ext>
            </a:extLst>
          </p:cNvPr>
          <p:cNvSpPr txBox="1"/>
          <p:nvPr/>
        </p:nvSpPr>
        <p:spPr>
          <a:xfrm>
            <a:off x="1264024" y="4182035"/>
            <a:ext cx="559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P-value = Prob(Heads&gt;=9) = 1-Prob(Heads&lt;8)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12E399-7937-115C-8643-08A0118A51FC}"/>
              </a:ext>
            </a:extLst>
          </p:cNvPr>
          <p:cNvSpPr txBox="1"/>
          <p:nvPr/>
        </p:nvSpPr>
        <p:spPr>
          <a:xfrm>
            <a:off x="1264024" y="4634770"/>
            <a:ext cx="306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P-value = 1% </a:t>
            </a:r>
          </a:p>
        </p:txBody>
      </p:sp>
    </p:spTree>
    <p:extLst>
      <p:ext uri="{BB962C8B-B14F-4D97-AF65-F5344CB8AC3E}">
        <p14:creationId xmlns:p14="http://schemas.microsoft.com/office/powerpoint/2010/main" val="2003920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F1BA-8332-49CE-DBC0-E6E6410D5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1 Error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79157-6337-3500-8118-92D72201C7B9}"/>
              </a:ext>
            </a:extLst>
          </p:cNvPr>
          <p:cNvSpPr txBox="1"/>
          <p:nvPr/>
        </p:nvSpPr>
        <p:spPr>
          <a:xfrm>
            <a:off x="1021976" y="1690688"/>
            <a:ext cx="7167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Coin Toss Example:</a:t>
            </a:r>
          </a:p>
          <a:p>
            <a:endParaRPr lang="en-US" dirty="0"/>
          </a:p>
          <a:p>
            <a:r>
              <a:rPr lang="en-US" dirty="0"/>
              <a:t>Imagine you were tossing a coin 10 times and you observed 9 heads. You do a hypothesis test to find out if the coin is fair.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9AAB8-5783-3761-8147-2008CB9BE327}"/>
              </a:ext>
            </a:extLst>
          </p:cNvPr>
          <p:cNvSpPr txBox="1"/>
          <p:nvPr/>
        </p:nvSpPr>
        <p:spPr>
          <a:xfrm>
            <a:off x="1156448" y="3267635"/>
            <a:ext cx="3025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H0: Coin is Fair, p=0.5</a:t>
            </a:r>
          </a:p>
          <a:p>
            <a:r>
              <a:rPr lang="en-US" dirty="0"/>
              <a:t>Ha: Coin is not Fair, p&gt;0.5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C72DFB-4FAE-F47F-C6CE-1244B4B56F95}"/>
              </a:ext>
            </a:extLst>
          </p:cNvPr>
          <p:cNvSpPr txBox="1"/>
          <p:nvPr/>
        </p:nvSpPr>
        <p:spPr>
          <a:xfrm>
            <a:off x="1264024" y="4182035"/>
            <a:ext cx="559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P-value = Prob(Heads&gt;=9) = 1-Prob(Heads&lt;8)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12E399-7937-115C-8643-08A0118A51FC}"/>
              </a:ext>
            </a:extLst>
          </p:cNvPr>
          <p:cNvSpPr txBox="1"/>
          <p:nvPr/>
        </p:nvSpPr>
        <p:spPr>
          <a:xfrm>
            <a:off x="1264024" y="4634770"/>
            <a:ext cx="306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P-value = 1%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92983C-892B-2803-C2E3-E132F221A8F1}"/>
              </a:ext>
            </a:extLst>
          </p:cNvPr>
          <p:cNvSpPr txBox="1"/>
          <p:nvPr/>
        </p:nvSpPr>
        <p:spPr>
          <a:xfrm>
            <a:off x="1264024" y="5190565"/>
            <a:ext cx="392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Reject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550338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F1BA-8332-49CE-DBC0-E6E6410D5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1 Error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79157-6337-3500-8118-92D72201C7B9}"/>
              </a:ext>
            </a:extLst>
          </p:cNvPr>
          <p:cNvSpPr txBox="1"/>
          <p:nvPr/>
        </p:nvSpPr>
        <p:spPr>
          <a:xfrm>
            <a:off x="1021976" y="1690688"/>
            <a:ext cx="7167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Coin Toss Example:</a:t>
            </a:r>
          </a:p>
          <a:p>
            <a:endParaRPr lang="en-US" dirty="0"/>
          </a:p>
          <a:p>
            <a:r>
              <a:rPr lang="en-US" dirty="0"/>
              <a:t>Imagine you were tossing a coin 10 times and you observed 9 heads. You do a hypothesis test to find out if the coin is fair.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9AAB8-5783-3761-8147-2008CB9BE327}"/>
              </a:ext>
            </a:extLst>
          </p:cNvPr>
          <p:cNvSpPr txBox="1"/>
          <p:nvPr/>
        </p:nvSpPr>
        <p:spPr>
          <a:xfrm>
            <a:off x="1156448" y="3267635"/>
            <a:ext cx="3025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H0: Coin is Fair, p=0.5</a:t>
            </a:r>
          </a:p>
          <a:p>
            <a:r>
              <a:rPr lang="en-US" dirty="0"/>
              <a:t>Ha: Coin is not Fair, p&gt;0.5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C72DFB-4FAE-F47F-C6CE-1244B4B56F95}"/>
              </a:ext>
            </a:extLst>
          </p:cNvPr>
          <p:cNvSpPr txBox="1"/>
          <p:nvPr/>
        </p:nvSpPr>
        <p:spPr>
          <a:xfrm>
            <a:off x="1264024" y="4182035"/>
            <a:ext cx="559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P-value = Prob(Heads&gt;=9) = 1-Prob(Heads&lt;8)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12E399-7937-115C-8643-08A0118A51FC}"/>
              </a:ext>
            </a:extLst>
          </p:cNvPr>
          <p:cNvSpPr txBox="1"/>
          <p:nvPr/>
        </p:nvSpPr>
        <p:spPr>
          <a:xfrm>
            <a:off x="1264024" y="4634770"/>
            <a:ext cx="306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P-value = 1%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92983C-892B-2803-C2E3-E132F221A8F1}"/>
              </a:ext>
            </a:extLst>
          </p:cNvPr>
          <p:cNvSpPr txBox="1"/>
          <p:nvPr/>
        </p:nvSpPr>
        <p:spPr>
          <a:xfrm>
            <a:off x="1264024" y="5190565"/>
            <a:ext cx="392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Reject Null Hypothesis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AB577-7752-AEC3-5384-7F183DFD1DA0}"/>
              </a:ext>
            </a:extLst>
          </p:cNvPr>
          <p:cNvSpPr txBox="1"/>
          <p:nvPr/>
        </p:nvSpPr>
        <p:spPr>
          <a:xfrm>
            <a:off x="8875059" y="2043953"/>
            <a:ext cx="2662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the coin was fair, then is it possible to see 9 heads?</a:t>
            </a:r>
          </a:p>
        </p:txBody>
      </p:sp>
    </p:spTree>
    <p:extLst>
      <p:ext uri="{BB962C8B-B14F-4D97-AF65-F5344CB8AC3E}">
        <p14:creationId xmlns:p14="http://schemas.microsoft.com/office/powerpoint/2010/main" val="959901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1013</Words>
  <Application>Microsoft Macintosh PowerPoint</Application>
  <PresentationFormat>Widescreen</PresentationFormat>
  <Paragraphs>106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Type 1 Error</vt:lpstr>
      <vt:lpstr>Type 1 Error</vt:lpstr>
      <vt:lpstr>Type 1 Error</vt:lpstr>
      <vt:lpstr>Type 1 Error</vt:lpstr>
      <vt:lpstr>Type 1 Error</vt:lpstr>
      <vt:lpstr>Type 1 Error</vt:lpstr>
      <vt:lpstr>Type 1 Error</vt:lpstr>
      <vt:lpstr>Type 1 Error</vt:lpstr>
      <vt:lpstr>Type 1 Error</vt:lpstr>
      <vt:lpstr>Type 1 Error</vt:lpstr>
      <vt:lpstr>Type 1 Error</vt:lpstr>
      <vt:lpstr>Type 1 Error</vt:lpstr>
      <vt:lpstr>Type 1 Error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1 Error</dc:title>
  <dc:creator>Gunnvant Saini</dc:creator>
  <cp:lastModifiedBy>Gunnvant Saini</cp:lastModifiedBy>
  <cp:revision>1</cp:revision>
  <dcterms:created xsi:type="dcterms:W3CDTF">2022-11-11T06:53:02Z</dcterms:created>
  <dcterms:modified xsi:type="dcterms:W3CDTF">2022-11-11T07:34:27Z</dcterms:modified>
</cp:coreProperties>
</file>