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B7D27-238E-9B4D-9613-A7810A86AB7D}" v="2" dt="2022-11-11T09:28:4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32A4-11D8-387C-35F0-54209B08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89A7A-8AA1-984E-E441-E498F545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F199-4A7A-D72C-D1FB-45874BF3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E371-9BA2-4DBF-55FB-A7C5956D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5384-5D77-D139-6A0F-ABB59C5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5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AD5-353A-576D-8CB3-810A474B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BD449-9DAB-812E-C1A4-08317596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B2B6-6438-B20C-E933-E6FF0B27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328F-95A4-8B52-25C5-CF36B90B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831C-CE53-B915-F102-80C2210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E7FB-5D94-B781-6BF3-04CEAF65C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935C5-D1EB-2620-B1C6-36EB57D5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D641-1EA2-232D-0FD3-C1EF6C1C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9997-D3CA-E272-E4A8-2E41A342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745C-D20E-2D49-4595-F6919728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B70A-4010-D12A-E21C-D266B61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C0CB-E520-5F4E-62C2-6BEF838C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3802-A9DD-1566-0233-9B6B6C41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839D-7811-0D40-BD59-61424234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22B9-2014-0181-6F0E-C48B7FB7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6E1-5A9A-C584-C208-CD50D8D9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CC98-26C2-F5D8-DD09-0F687060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F17A-1775-7983-5B4C-DC4CA21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BAC0-8B6E-20DB-F825-60D01196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1BDC-8CE7-5808-812D-51668151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D940-BF2C-82F3-FA8B-DD294AC0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47EA-8322-6D8B-A4B9-A59B1554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07C5-4467-92E2-66FA-7DDC13B8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88FC-6359-1C60-D79F-71725A2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843DC-984A-2440-2BD3-679788C4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3602-C2E9-6213-84F7-8671D29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D35A-7F87-CD19-7245-770E9DC5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DAEE-1073-38B5-EA2B-C9BE0A61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1708-832F-EA49-2558-6CC5D328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D49C9-0D15-738A-8CE3-28A7D679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19AFB-F22B-3667-9FBC-8F9EE7050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59F17-2E0B-387C-593F-2427B5F6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60F30-67E2-CD29-B8DF-3159800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1686-FBB2-7EA2-5DAA-308743EE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B9BB-E271-BA06-D0A6-E196A1A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A0386-492E-A716-A537-2A192643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69E75-34B0-8DFD-A072-29308C61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16798-7272-6FF7-41E1-B41BF8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F329D-0FF7-1908-9C87-3FE4DC6F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B820-147E-E64D-7D6D-47301C8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EFA6-2A77-56FC-3FBB-9E340549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CEA6-63E3-A8F5-7C00-050E8E78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A2A-B50C-0A66-7A90-D4D8C863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891B-6DED-651E-0A0F-540B9FA76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CF760-6440-76F0-FB16-3F45DE86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3CE4-D596-42AB-B571-ACF0420C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C215-1EC3-603B-E86E-81C24674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9D1-18BA-AA25-2512-A247BB6F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EFE16-20F3-7926-25C2-72B78C07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EA7A1-586F-C4EA-3EA4-00F28BBB0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346F-84C7-2BFF-62EF-2E0C7E78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8936-3423-5C7D-4BDB-A707B76C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72239-2B1D-D0E0-B447-710D10CB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05EC8-1927-3937-D13D-B304140F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1F6D-CC14-E247-8655-C46F4EAD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CA1-12D4-C5E3-8698-75AB0D99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A1CF-B0E8-8B49-82EC-7354123F656B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6140-4711-8FBF-5D45-915558FE0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4B47-A3C3-0FDF-21AB-83FA975A0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4711-8249-E745-875E-7C188857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8B8F-F47D-7B42-2B24-D9D70871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2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9CD59-8744-D9EF-489A-1E0334C9E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0E8-477B-EEF2-CD43-591104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32AA-7A22-F090-B2EA-99D7EB77F926}"/>
              </a:ext>
            </a:extLst>
          </p:cNvPr>
          <p:cNvSpPr txBox="1"/>
          <p:nvPr/>
        </p:nvSpPr>
        <p:spPr>
          <a:xfrm>
            <a:off x="838200" y="169068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Mean = 4.5</a:t>
            </a:r>
          </a:p>
          <a:p>
            <a:r>
              <a:rPr lang="en-US" dirty="0"/>
              <a:t>Ha: Mean &gt;4.5</a:t>
            </a:r>
          </a:p>
        </p:txBody>
      </p:sp>
    </p:spTree>
    <p:extLst>
      <p:ext uri="{BB962C8B-B14F-4D97-AF65-F5344CB8AC3E}">
        <p14:creationId xmlns:p14="http://schemas.microsoft.com/office/powerpoint/2010/main" val="349783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0E8-477B-EEF2-CD43-591104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32AA-7A22-F090-B2EA-99D7EB77F926}"/>
              </a:ext>
            </a:extLst>
          </p:cNvPr>
          <p:cNvSpPr txBox="1"/>
          <p:nvPr/>
        </p:nvSpPr>
        <p:spPr>
          <a:xfrm>
            <a:off x="838200" y="169068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Mean = 4.5</a:t>
            </a:r>
          </a:p>
          <a:p>
            <a:r>
              <a:rPr lang="en-US" dirty="0"/>
              <a:t>Ha: Mean &gt;4.5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AFFB9-75F3-DCDA-4280-065CB6A1C9A7}"/>
              </a:ext>
            </a:extLst>
          </p:cNvPr>
          <p:cNvSpPr txBox="1"/>
          <p:nvPr/>
        </p:nvSpPr>
        <p:spPr>
          <a:xfrm>
            <a:off x="6096000" y="169068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Reality, Mean = 4.6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47AA4-81EF-85E8-3488-025967280168}"/>
              </a:ext>
            </a:extLst>
          </p:cNvPr>
          <p:cNvCxnSpPr>
            <a:cxnSpLocks/>
          </p:cNvCxnSpPr>
          <p:nvPr/>
        </p:nvCxnSpPr>
        <p:spPr>
          <a:xfrm>
            <a:off x="470647" y="5378824"/>
            <a:ext cx="3751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EFB1A07-D53F-C7D4-2F02-1BE3FE232398}"/>
              </a:ext>
            </a:extLst>
          </p:cNvPr>
          <p:cNvSpPr/>
          <p:nvPr/>
        </p:nvSpPr>
        <p:spPr>
          <a:xfrm>
            <a:off x="1048871" y="3334871"/>
            <a:ext cx="2407023" cy="2043953"/>
          </a:xfrm>
          <a:custGeom>
            <a:avLst/>
            <a:gdLst>
              <a:gd name="connsiteX0" fmla="*/ 0 w 2407023"/>
              <a:gd name="connsiteY0" fmla="*/ 2043953 h 2043953"/>
              <a:gd name="connsiteX1" fmla="*/ 1129553 w 2407023"/>
              <a:gd name="connsiteY1" fmla="*/ 0 h 2043953"/>
              <a:gd name="connsiteX2" fmla="*/ 2407023 w 2407023"/>
              <a:gd name="connsiteY2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023" h="2043953">
                <a:moveTo>
                  <a:pt x="0" y="2043953"/>
                </a:moveTo>
                <a:cubicBezTo>
                  <a:pt x="364191" y="1021976"/>
                  <a:pt x="728383" y="0"/>
                  <a:pt x="1129553" y="0"/>
                </a:cubicBezTo>
                <a:cubicBezTo>
                  <a:pt x="1530723" y="0"/>
                  <a:pt x="1968873" y="1021976"/>
                  <a:pt x="2407023" y="204395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FFEE3-791C-2DC3-E053-15A61A6ACDE0}"/>
              </a:ext>
            </a:extLst>
          </p:cNvPr>
          <p:cNvCxnSpPr>
            <a:stCxn id="8" idx="1"/>
          </p:cNvCxnSpPr>
          <p:nvPr/>
        </p:nvCxnSpPr>
        <p:spPr>
          <a:xfrm>
            <a:off x="2178424" y="3334871"/>
            <a:ext cx="0" cy="2043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CE7901-E3CA-98D1-CC0E-A7C40EB62891}"/>
              </a:ext>
            </a:extLst>
          </p:cNvPr>
          <p:cNvSpPr txBox="1"/>
          <p:nvPr/>
        </p:nvSpPr>
        <p:spPr>
          <a:xfrm>
            <a:off x="1869141" y="5553635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23218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0E8-477B-EEF2-CD43-591104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32AA-7A22-F090-B2EA-99D7EB77F926}"/>
              </a:ext>
            </a:extLst>
          </p:cNvPr>
          <p:cNvSpPr txBox="1"/>
          <p:nvPr/>
        </p:nvSpPr>
        <p:spPr>
          <a:xfrm>
            <a:off x="838200" y="169068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Mean = 4.5</a:t>
            </a:r>
          </a:p>
          <a:p>
            <a:r>
              <a:rPr lang="en-US" dirty="0"/>
              <a:t>Ha: Mean &gt;4.5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AFFB9-75F3-DCDA-4280-065CB6A1C9A7}"/>
              </a:ext>
            </a:extLst>
          </p:cNvPr>
          <p:cNvSpPr txBox="1"/>
          <p:nvPr/>
        </p:nvSpPr>
        <p:spPr>
          <a:xfrm>
            <a:off x="6096000" y="169068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Reality, Mean = 4.6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47AA4-81EF-85E8-3488-025967280168}"/>
              </a:ext>
            </a:extLst>
          </p:cNvPr>
          <p:cNvCxnSpPr>
            <a:cxnSpLocks/>
          </p:cNvCxnSpPr>
          <p:nvPr/>
        </p:nvCxnSpPr>
        <p:spPr>
          <a:xfrm>
            <a:off x="470647" y="5378824"/>
            <a:ext cx="3751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EFB1A07-D53F-C7D4-2F02-1BE3FE232398}"/>
              </a:ext>
            </a:extLst>
          </p:cNvPr>
          <p:cNvSpPr/>
          <p:nvPr/>
        </p:nvSpPr>
        <p:spPr>
          <a:xfrm>
            <a:off x="1048871" y="3334871"/>
            <a:ext cx="2407023" cy="2043953"/>
          </a:xfrm>
          <a:custGeom>
            <a:avLst/>
            <a:gdLst>
              <a:gd name="connsiteX0" fmla="*/ 0 w 2407023"/>
              <a:gd name="connsiteY0" fmla="*/ 2043953 h 2043953"/>
              <a:gd name="connsiteX1" fmla="*/ 1129553 w 2407023"/>
              <a:gd name="connsiteY1" fmla="*/ 0 h 2043953"/>
              <a:gd name="connsiteX2" fmla="*/ 2407023 w 2407023"/>
              <a:gd name="connsiteY2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023" h="2043953">
                <a:moveTo>
                  <a:pt x="0" y="2043953"/>
                </a:moveTo>
                <a:cubicBezTo>
                  <a:pt x="364191" y="1021976"/>
                  <a:pt x="728383" y="0"/>
                  <a:pt x="1129553" y="0"/>
                </a:cubicBezTo>
                <a:cubicBezTo>
                  <a:pt x="1530723" y="0"/>
                  <a:pt x="1968873" y="1021976"/>
                  <a:pt x="2407023" y="204395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FFEE3-791C-2DC3-E053-15A61A6ACDE0}"/>
              </a:ext>
            </a:extLst>
          </p:cNvPr>
          <p:cNvCxnSpPr>
            <a:stCxn id="8" idx="1"/>
          </p:cNvCxnSpPr>
          <p:nvPr/>
        </p:nvCxnSpPr>
        <p:spPr>
          <a:xfrm>
            <a:off x="2178424" y="3334871"/>
            <a:ext cx="0" cy="2043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CE7901-E3CA-98D1-CC0E-A7C40EB62891}"/>
              </a:ext>
            </a:extLst>
          </p:cNvPr>
          <p:cNvSpPr txBox="1"/>
          <p:nvPr/>
        </p:nvSpPr>
        <p:spPr>
          <a:xfrm>
            <a:off x="1869141" y="5553635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CE7543C-0389-FED1-6ECE-B713148F9970}"/>
              </a:ext>
            </a:extLst>
          </p:cNvPr>
          <p:cNvSpPr/>
          <p:nvPr/>
        </p:nvSpPr>
        <p:spPr>
          <a:xfrm>
            <a:off x="1788459" y="3361762"/>
            <a:ext cx="2070847" cy="2030509"/>
          </a:xfrm>
          <a:custGeom>
            <a:avLst/>
            <a:gdLst>
              <a:gd name="connsiteX0" fmla="*/ 0 w 2070847"/>
              <a:gd name="connsiteY0" fmla="*/ 2017062 h 2030509"/>
              <a:gd name="connsiteX1" fmla="*/ 874059 w 2070847"/>
              <a:gd name="connsiteY1" fmla="*/ 3 h 2030509"/>
              <a:gd name="connsiteX2" fmla="*/ 2070847 w 2070847"/>
              <a:gd name="connsiteY2" fmla="*/ 2030509 h 203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7" h="2030509">
                <a:moveTo>
                  <a:pt x="0" y="2017062"/>
                </a:moveTo>
                <a:cubicBezTo>
                  <a:pt x="264459" y="1007412"/>
                  <a:pt x="528918" y="-2238"/>
                  <a:pt x="874059" y="3"/>
                </a:cubicBezTo>
                <a:cubicBezTo>
                  <a:pt x="1219200" y="2244"/>
                  <a:pt x="1645023" y="1016376"/>
                  <a:pt x="2070847" y="2030509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0D578-A1D6-22D7-BACD-5858FF83C19A}"/>
              </a:ext>
            </a:extLst>
          </p:cNvPr>
          <p:cNvCxnSpPr>
            <a:stCxn id="9" idx="1"/>
          </p:cNvCxnSpPr>
          <p:nvPr/>
        </p:nvCxnSpPr>
        <p:spPr>
          <a:xfrm>
            <a:off x="2662518" y="3361765"/>
            <a:ext cx="147917" cy="2030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5E4D28-EF2A-4969-FC30-E6E28877F40E}"/>
              </a:ext>
            </a:extLst>
          </p:cNvPr>
          <p:cNvSpPr txBox="1"/>
          <p:nvPr/>
        </p:nvSpPr>
        <p:spPr>
          <a:xfrm>
            <a:off x="2622177" y="5553635"/>
            <a:ext cx="7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4.6</a:t>
            </a:r>
          </a:p>
        </p:txBody>
      </p:sp>
    </p:spTree>
    <p:extLst>
      <p:ext uri="{BB962C8B-B14F-4D97-AF65-F5344CB8AC3E}">
        <p14:creationId xmlns:p14="http://schemas.microsoft.com/office/powerpoint/2010/main" val="359816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0E8-477B-EEF2-CD43-591104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32AA-7A22-F090-B2EA-99D7EB77F926}"/>
              </a:ext>
            </a:extLst>
          </p:cNvPr>
          <p:cNvSpPr txBox="1"/>
          <p:nvPr/>
        </p:nvSpPr>
        <p:spPr>
          <a:xfrm>
            <a:off x="838200" y="169068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Mean = 4.5</a:t>
            </a:r>
          </a:p>
          <a:p>
            <a:r>
              <a:rPr lang="en-US" dirty="0"/>
              <a:t>Ha: Mean &gt;4.5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AFFB9-75F3-DCDA-4280-065CB6A1C9A7}"/>
              </a:ext>
            </a:extLst>
          </p:cNvPr>
          <p:cNvSpPr txBox="1"/>
          <p:nvPr/>
        </p:nvSpPr>
        <p:spPr>
          <a:xfrm>
            <a:off x="6096000" y="169068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Reality, Mean = 4.6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47AA4-81EF-85E8-3488-025967280168}"/>
              </a:ext>
            </a:extLst>
          </p:cNvPr>
          <p:cNvCxnSpPr>
            <a:cxnSpLocks/>
          </p:cNvCxnSpPr>
          <p:nvPr/>
        </p:nvCxnSpPr>
        <p:spPr>
          <a:xfrm>
            <a:off x="470647" y="5378824"/>
            <a:ext cx="3751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EFB1A07-D53F-C7D4-2F02-1BE3FE232398}"/>
              </a:ext>
            </a:extLst>
          </p:cNvPr>
          <p:cNvSpPr/>
          <p:nvPr/>
        </p:nvSpPr>
        <p:spPr>
          <a:xfrm>
            <a:off x="1048871" y="3334871"/>
            <a:ext cx="2407023" cy="2043953"/>
          </a:xfrm>
          <a:custGeom>
            <a:avLst/>
            <a:gdLst>
              <a:gd name="connsiteX0" fmla="*/ 0 w 2407023"/>
              <a:gd name="connsiteY0" fmla="*/ 2043953 h 2043953"/>
              <a:gd name="connsiteX1" fmla="*/ 1129553 w 2407023"/>
              <a:gd name="connsiteY1" fmla="*/ 0 h 2043953"/>
              <a:gd name="connsiteX2" fmla="*/ 2407023 w 2407023"/>
              <a:gd name="connsiteY2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023" h="2043953">
                <a:moveTo>
                  <a:pt x="0" y="2043953"/>
                </a:moveTo>
                <a:cubicBezTo>
                  <a:pt x="364191" y="1021976"/>
                  <a:pt x="728383" y="0"/>
                  <a:pt x="1129553" y="0"/>
                </a:cubicBezTo>
                <a:cubicBezTo>
                  <a:pt x="1530723" y="0"/>
                  <a:pt x="1968873" y="1021976"/>
                  <a:pt x="2407023" y="204395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FFEE3-791C-2DC3-E053-15A61A6ACDE0}"/>
              </a:ext>
            </a:extLst>
          </p:cNvPr>
          <p:cNvCxnSpPr>
            <a:stCxn id="8" idx="1"/>
          </p:cNvCxnSpPr>
          <p:nvPr/>
        </p:nvCxnSpPr>
        <p:spPr>
          <a:xfrm>
            <a:off x="2178424" y="3334871"/>
            <a:ext cx="0" cy="2043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CE7901-E3CA-98D1-CC0E-A7C40EB62891}"/>
              </a:ext>
            </a:extLst>
          </p:cNvPr>
          <p:cNvSpPr txBox="1"/>
          <p:nvPr/>
        </p:nvSpPr>
        <p:spPr>
          <a:xfrm>
            <a:off x="1869141" y="5553635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CE7543C-0389-FED1-6ECE-B713148F9970}"/>
              </a:ext>
            </a:extLst>
          </p:cNvPr>
          <p:cNvSpPr/>
          <p:nvPr/>
        </p:nvSpPr>
        <p:spPr>
          <a:xfrm>
            <a:off x="1788459" y="3361762"/>
            <a:ext cx="2070847" cy="2030509"/>
          </a:xfrm>
          <a:custGeom>
            <a:avLst/>
            <a:gdLst>
              <a:gd name="connsiteX0" fmla="*/ 0 w 2070847"/>
              <a:gd name="connsiteY0" fmla="*/ 2017062 h 2030509"/>
              <a:gd name="connsiteX1" fmla="*/ 874059 w 2070847"/>
              <a:gd name="connsiteY1" fmla="*/ 3 h 2030509"/>
              <a:gd name="connsiteX2" fmla="*/ 2070847 w 2070847"/>
              <a:gd name="connsiteY2" fmla="*/ 2030509 h 203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7" h="2030509">
                <a:moveTo>
                  <a:pt x="0" y="2017062"/>
                </a:moveTo>
                <a:cubicBezTo>
                  <a:pt x="264459" y="1007412"/>
                  <a:pt x="528918" y="-2238"/>
                  <a:pt x="874059" y="3"/>
                </a:cubicBezTo>
                <a:cubicBezTo>
                  <a:pt x="1219200" y="2244"/>
                  <a:pt x="1645023" y="1016376"/>
                  <a:pt x="2070847" y="2030509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0D578-A1D6-22D7-BACD-5858FF83C19A}"/>
              </a:ext>
            </a:extLst>
          </p:cNvPr>
          <p:cNvCxnSpPr>
            <a:stCxn id="9" idx="1"/>
          </p:cNvCxnSpPr>
          <p:nvPr/>
        </p:nvCxnSpPr>
        <p:spPr>
          <a:xfrm>
            <a:off x="2662518" y="3361765"/>
            <a:ext cx="147917" cy="2030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5E4D28-EF2A-4969-FC30-E6E28877F40E}"/>
              </a:ext>
            </a:extLst>
          </p:cNvPr>
          <p:cNvSpPr txBox="1"/>
          <p:nvPr/>
        </p:nvSpPr>
        <p:spPr>
          <a:xfrm>
            <a:off x="2622177" y="5553635"/>
            <a:ext cx="7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4.6</a:t>
            </a:r>
          </a:p>
        </p:txBody>
      </p:sp>
    </p:spTree>
    <p:extLst>
      <p:ext uri="{BB962C8B-B14F-4D97-AF65-F5344CB8AC3E}">
        <p14:creationId xmlns:p14="http://schemas.microsoft.com/office/powerpoint/2010/main" val="15677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0E8-477B-EEF2-CD43-591104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32AA-7A22-F090-B2EA-99D7EB77F926}"/>
              </a:ext>
            </a:extLst>
          </p:cNvPr>
          <p:cNvSpPr txBox="1"/>
          <p:nvPr/>
        </p:nvSpPr>
        <p:spPr>
          <a:xfrm>
            <a:off x="838200" y="169068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Mean = 4.5</a:t>
            </a:r>
          </a:p>
          <a:p>
            <a:r>
              <a:rPr lang="en-US" dirty="0"/>
              <a:t>Ha: Mean &gt;4.5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AFFB9-75F3-DCDA-4280-065CB6A1C9A7}"/>
              </a:ext>
            </a:extLst>
          </p:cNvPr>
          <p:cNvSpPr txBox="1"/>
          <p:nvPr/>
        </p:nvSpPr>
        <p:spPr>
          <a:xfrm>
            <a:off x="6096000" y="169068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Reality, Mean = 4.6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47AA4-81EF-85E8-3488-025967280168}"/>
              </a:ext>
            </a:extLst>
          </p:cNvPr>
          <p:cNvCxnSpPr>
            <a:cxnSpLocks/>
          </p:cNvCxnSpPr>
          <p:nvPr/>
        </p:nvCxnSpPr>
        <p:spPr>
          <a:xfrm>
            <a:off x="470647" y="5378824"/>
            <a:ext cx="3751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EFB1A07-D53F-C7D4-2F02-1BE3FE232398}"/>
              </a:ext>
            </a:extLst>
          </p:cNvPr>
          <p:cNvSpPr/>
          <p:nvPr/>
        </p:nvSpPr>
        <p:spPr>
          <a:xfrm>
            <a:off x="1048871" y="3334871"/>
            <a:ext cx="2407023" cy="2043953"/>
          </a:xfrm>
          <a:custGeom>
            <a:avLst/>
            <a:gdLst>
              <a:gd name="connsiteX0" fmla="*/ 0 w 2407023"/>
              <a:gd name="connsiteY0" fmla="*/ 2043953 h 2043953"/>
              <a:gd name="connsiteX1" fmla="*/ 1129553 w 2407023"/>
              <a:gd name="connsiteY1" fmla="*/ 0 h 2043953"/>
              <a:gd name="connsiteX2" fmla="*/ 2407023 w 2407023"/>
              <a:gd name="connsiteY2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023" h="2043953">
                <a:moveTo>
                  <a:pt x="0" y="2043953"/>
                </a:moveTo>
                <a:cubicBezTo>
                  <a:pt x="364191" y="1021976"/>
                  <a:pt x="728383" y="0"/>
                  <a:pt x="1129553" y="0"/>
                </a:cubicBezTo>
                <a:cubicBezTo>
                  <a:pt x="1530723" y="0"/>
                  <a:pt x="1968873" y="1021976"/>
                  <a:pt x="2407023" y="204395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FFEE3-791C-2DC3-E053-15A61A6ACDE0}"/>
              </a:ext>
            </a:extLst>
          </p:cNvPr>
          <p:cNvCxnSpPr>
            <a:stCxn id="8" idx="1"/>
          </p:cNvCxnSpPr>
          <p:nvPr/>
        </p:nvCxnSpPr>
        <p:spPr>
          <a:xfrm>
            <a:off x="2178424" y="3334871"/>
            <a:ext cx="0" cy="2043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CE7901-E3CA-98D1-CC0E-A7C40EB62891}"/>
              </a:ext>
            </a:extLst>
          </p:cNvPr>
          <p:cNvSpPr txBox="1"/>
          <p:nvPr/>
        </p:nvSpPr>
        <p:spPr>
          <a:xfrm>
            <a:off x="1869141" y="5553635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CE7543C-0389-FED1-6ECE-B713148F9970}"/>
              </a:ext>
            </a:extLst>
          </p:cNvPr>
          <p:cNvSpPr/>
          <p:nvPr/>
        </p:nvSpPr>
        <p:spPr>
          <a:xfrm>
            <a:off x="1788459" y="3361762"/>
            <a:ext cx="2070847" cy="2030509"/>
          </a:xfrm>
          <a:custGeom>
            <a:avLst/>
            <a:gdLst>
              <a:gd name="connsiteX0" fmla="*/ 0 w 2070847"/>
              <a:gd name="connsiteY0" fmla="*/ 2017062 h 2030509"/>
              <a:gd name="connsiteX1" fmla="*/ 874059 w 2070847"/>
              <a:gd name="connsiteY1" fmla="*/ 3 h 2030509"/>
              <a:gd name="connsiteX2" fmla="*/ 2070847 w 2070847"/>
              <a:gd name="connsiteY2" fmla="*/ 2030509 h 203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7" h="2030509">
                <a:moveTo>
                  <a:pt x="0" y="2017062"/>
                </a:moveTo>
                <a:cubicBezTo>
                  <a:pt x="264459" y="1007412"/>
                  <a:pt x="528918" y="-2238"/>
                  <a:pt x="874059" y="3"/>
                </a:cubicBezTo>
                <a:cubicBezTo>
                  <a:pt x="1219200" y="2244"/>
                  <a:pt x="1645023" y="1016376"/>
                  <a:pt x="2070847" y="2030509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0D578-A1D6-22D7-BACD-5858FF83C19A}"/>
              </a:ext>
            </a:extLst>
          </p:cNvPr>
          <p:cNvCxnSpPr>
            <a:stCxn id="9" idx="1"/>
          </p:cNvCxnSpPr>
          <p:nvPr/>
        </p:nvCxnSpPr>
        <p:spPr>
          <a:xfrm>
            <a:off x="2662518" y="3361765"/>
            <a:ext cx="147917" cy="2030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5E4D28-EF2A-4969-FC30-E6E28877F40E}"/>
              </a:ext>
            </a:extLst>
          </p:cNvPr>
          <p:cNvSpPr txBox="1"/>
          <p:nvPr/>
        </p:nvSpPr>
        <p:spPr>
          <a:xfrm>
            <a:off x="2622177" y="5553635"/>
            <a:ext cx="7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4.6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B24D7D9-10DC-F93A-4A2B-9B1B09318392}"/>
              </a:ext>
            </a:extLst>
          </p:cNvPr>
          <p:cNvSpPr/>
          <p:nvPr/>
        </p:nvSpPr>
        <p:spPr>
          <a:xfrm rot="5400000">
            <a:off x="2252382" y="4928348"/>
            <a:ext cx="578224" cy="1828800"/>
          </a:xfrm>
          <a:prstGeom prst="rightBrace">
            <a:avLst>
              <a:gd name="adj1" fmla="val 4321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16D8D-3F52-C68C-B039-3D1F6749CD0F}"/>
              </a:ext>
            </a:extLst>
          </p:cNvPr>
          <p:cNvSpPr txBox="1"/>
          <p:nvPr/>
        </p:nvSpPr>
        <p:spPr>
          <a:xfrm>
            <a:off x="618565" y="6131860"/>
            <a:ext cx="42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 of both the distributions is high</a:t>
            </a:r>
          </a:p>
        </p:txBody>
      </p:sp>
    </p:spTree>
    <p:extLst>
      <p:ext uri="{BB962C8B-B14F-4D97-AF65-F5344CB8AC3E}">
        <p14:creationId xmlns:p14="http://schemas.microsoft.com/office/powerpoint/2010/main" val="6064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30E8-477B-EEF2-CD43-591104E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32AA-7A22-F090-B2EA-99D7EB77F926}"/>
              </a:ext>
            </a:extLst>
          </p:cNvPr>
          <p:cNvSpPr txBox="1"/>
          <p:nvPr/>
        </p:nvSpPr>
        <p:spPr>
          <a:xfrm>
            <a:off x="838200" y="1690688"/>
            <a:ext cx="280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Mean = 4.5</a:t>
            </a:r>
          </a:p>
          <a:p>
            <a:r>
              <a:rPr lang="en-US" dirty="0"/>
              <a:t>Ha: Mean &gt;4.5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AFFB9-75F3-DCDA-4280-065CB6A1C9A7}"/>
              </a:ext>
            </a:extLst>
          </p:cNvPr>
          <p:cNvSpPr txBox="1"/>
          <p:nvPr/>
        </p:nvSpPr>
        <p:spPr>
          <a:xfrm>
            <a:off x="6096000" y="169068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Reality, </a:t>
            </a:r>
            <a:r>
              <a:rPr lang="en-US" dirty="0"/>
              <a:t>Mean = 4.6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47AA4-81EF-85E8-3488-025967280168}"/>
              </a:ext>
            </a:extLst>
          </p:cNvPr>
          <p:cNvCxnSpPr>
            <a:cxnSpLocks/>
          </p:cNvCxnSpPr>
          <p:nvPr/>
        </p:nvCxnSpPr>
        <p:spPr>
          <a:xfrm>
            <a:off x="470647" y="5378824"/>
            <a:ext cx="3751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EFB1A07-D53F-C7D4-2F02-1BE3FE232398}"/>
              </a:ext>
            </a:extLst>
          </p:cNvPr>
          <p:cNvSpPr/>
          <p:nvPr/>
        </p:nvSpPr>
        <p:spPr>
          <a:xfrm>
            <a:off x="1048871" y="3334871"/>
            <a:ext cx="2407023" cy="2043953"/>
          </a:xfrm>
          <a:custGeom>
            <a:avLst/>
            <a:gdLst>
              <a:gd name="connsiteX0" fmla="*/ 0 w 2407023"/>
              <a:gd name="connsiteY0" fmla="*/ 2043953 h 2043953"/>
              <a:gd name="connsiteX1" fmla="*/ 1129553 w 2407023"/>
              <a:gd name="connsiteY1" fmla="*/ 0 h 2043953"/>
              <a:gd name="connsiteX2" fmla="*/ 2407023 w 2407023"/>
              <a:gd name="connsiteY2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023" h="2043953">
                <a:moveTo>
                  <a:pt x="0" y="2043953"/>
                </a:moveTo>
                <a:cubicBezTo>
                  <a:pt x="364191" y="1021976"/>
                  <a:pt x="728383" y="0"/>
                  <a:pt x="1129553" y="0"/>
                </a:cubicBezTo>
                <a:cubicBezTo>
                  <a:pt x="1530723" y="0"/>
                  <a:pt x="1968873" y="1021976"/>
                  <a:pt x="2407023" y="204395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FFEE3-791C-2DC3-E053-15A61A6ACDE0}"/>
              </a:ext>
            </a:extLst>
          </p:cNvPr>
          <p:cNvCxnSpPr>
            <a:stCxn id="8" idx="1"/>
          </p:cNvCxnSpPr>
          <p:nvPr/>
        </p:nvCxnSpPr>
        <p:spPr>
          <a:xfrm>
            <a:off x="2178424" y="3334871"/>
            <a:ext cx="0" cy="2043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CE7901-E3CA-98D1-CC0E-A7C40EB62891}"/>
              </a:ext>
            </a:extLst>
          </p:cNvPr>
          <p:cNvSpPr txBox="1"/>
          <p:nvPr/>
        </p:nvSpPr>
        <p:spPr>
          <a:xfrm>
            <a:off x="1869141" y="5553635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CE7543C-0389-FED1-6ECE-B713148F9970}"/>
              </a:ext>
            </a:extLst>
          </p:cNvPr>
          <p:cNvSpPr/>
          <p:nvPr/>
        </p:nvSpPr>
        <p:spPr>
          <a:xfrm>
            <a:off x="1788459" y="3361762"/>
            <a:ext cx="2070847" cy="2030509"/>
          </a:xfrm>
          <a:custGeom>
            <a:avLst/>
            <a:gdLst>
              <a:gd name="connsiteX0" fmla="*/ 0 w 2070847"/>
              <a:gd name="connsiteY0" fmla="*/ 2017062 h 2030509"/>
              <a:gd name="connsiteX1" fmla="*/ 874059 w 2070847"/>
              <a:gd name="connsiteY1" fmla="*/ 3 h 2030509"/>
              <a:gd name="connsiteX2" fmla="*/ 2070847 w 2070847"/>
              <a:gd name="connsiteY2" fmla="*/ 2030509 h 203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7" h="2030509">
                <a:moveTo>
                  <a:pt x="0" y="2017062"/>
                </a:moveTo>
                <a:cubicBezTo>
                  <a:pt x="264459" y="1007412"/>
                  <a:pt x="528918" y="-2238"/>
                  <a:pt x="874059" y="3"/>
                </a:cubicBezTo>
                <a:cubicBezTo>
                  <a:pt x="1219200" y="2244"/>
                  <a:pt x="1645023" y="1016376"/>
                  <a:pt x="2070847" y="2030509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0D578-A1D6-22D7-BACD-5858FF83C19A}"/>
              </a:ext>
            </a:extLst>
          </p:cNvPr>
          <p:cNvCxnSpPr>
            <a:stCxn id="9" idx="1"/>
          </p:cNvCxnSpPr>
          <p:nvPr/>
        </p:nvCxnSpPr>
        <p:spPr>
          <a:xfrm>
            <a:off x="2662518" y="3361765"/>
            <a:ext cx="147917" cy="2030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5E4D28-EF2A-4969-FC30-E6E28877F40E}"/>
              </a:ext>
            </a:extLst>
          </p:cNvPr>
          <p:cNvSpPr txBox="1"/>
          <p:nvPr/>
        </p:nvSpPr>
        <p:spPr>
          <a:xfrm>
            <a:off x="2622177" y="5553635"/>
            <a:ext cx="73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4.6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B24D7D9-10DC-F93A-4A2B-9B1B09318392}"/>
              </a:ext>
            </a:extLst>
          </p:cNvPr>
          <p:cNvSpPr/>
          <p:nvPr/>
        </p:nvSpPr>
        <p:spPr>
          <a:xfrm rot="5400000">
            <a:off x="2252382" y="4928348"/>
            <a:ext cx="578224" cy="1828800"/>
          </a:xfrm>
          <a:prstGeom prst="rightBrace">
            <a:avLst>
              <a:gd name="adj1" fmla="val 4321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16D8D-3F52-C68C-B039-3D1F6749CD0F}"/>
              </a:ext>
            </a:extLst>
          </p:cNvPr>
          <p:cNvSpPr txBox="1"/>
          <p:nvPr/>
        </p:nvSpPr>
        <p:spPr>
          <a:xfrm>
            <a:off x="618565" y="6131860"/>
            <a:ext cx="42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 of both the distributions is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CB201-2646-6ED8-DEBE-A18E9FBAFF54}"/>
              </a:ext>
            </a:extLst>
          </p:cNvPr>
          <p:cNvSpPr txBox="1"/>
          <p:nvPr/>
        </p:nvSpPr>
        <p:spPr>
          <a:xfrm>
            <a:off x="4908176" y="4679576"/>
            <a:ext cx="34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computed p-value will more often than not be high and one will not be able to reject the null hypothesis, even though null hypothesis is false.</a:t>
            </a:r>
          </a:p>
        </p:txBody>
      </p:sp>
    </p:spTree>
    <p:extLst>
      <p:ext uri="{BB962C8B-B14F-4D97-AF65-F5344CB8AC3E}">
        <p14:creationId xmlns:p14="http://schemas.microsoft.com/office/powerpoint/2010/main" val="170127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Type 2 Errors</vt:lpstr>
      <vt:lpstr>Type 2 Error</vt:lpstr>
      <vt:lpstr>Type 2 Error</vt:lpstr>
      <vt:lpstr>Type 2 Error</vt:lpstr>
      <vt:lpstr>Type 2 Error</vt:lpstr>
      <vt:lpstr>Type 2 Error</vt:lpstr>
      <vt:lpstr>Type 2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2 Errors</dc:title>
  <dc:creator>Gunnvant Saini</dc:creator>
  <cp:lastModifiedBy>Gunnvant Saini</cp:lastModifiedBy>
  <cp:revision>1</cp:revision>
  <dcterms:created xsi:type="dcterms:W3CDTF">2022-11-11T09:02:40Z</dcterms:created>
  <dcterms:modified xsi:type="dcterms:W3CDTF">2022-11-11T09:31:17Z</dcterms:modified>
</cp:coreProperties>
</file>