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sldIdLst>
    <p:sldId id="258" r:id="rId2"/>
    <p:sldId id="259" r:id="rId3"/>
    <p:sldId id="260" r:id="rId4"/>
    <p:sldId id="262" r:id="rId5"/>
    <p:sldId id="261" r:id="rId6"/>
    <p:sldId id="388" r:id="rId7"/>
    <p:sldId id="389" r:id="rId8"/>
    <p:sldId id="390" r:id="rId9"/>
    <p:sldId id="387" r:id="rId10"/>
    <p:sldId id="391" r:id="rId11"/>
    <p:sldId id="264" r:id="rId12"/>
    <p:sldId id="265" r:id="rId13"/>
    <p:sldId id="386" r:id="rId14"/>
    <p:sldId id="266" r:id="rId15"/>
    <p:sldId id="392" r:id="rId16"/>
    <p:sldId id="267" r:id="rId17"/>
    <p:sldId id="268" r:id="rId18"/>
    <p:sldId id="381" r:id="rId19"/>
    <p:sldId id="269" r:id="rId20"/>
    <p:sldId id="271" r:id="rId21"/>
    <p:sldId id="270" r:id="rId22"/>
    <p:sldId id="272" r:id="rId23"/>
    <p:sldId id="383" r:id="rId24"/>
    <p:sldId id="274" r:id="rId25"/>
    <p:sldId id="379" r:id="rId26"/>
    <p:sldId id="278" r:id="rId27"/>
    <p:sldId id="280" r:id="rId28"/>
    <p:sldId id="291" r:id="rId29"/>
    <p:sldId id="393" r:id="rId30"/>
    <p:sldId id="404" r:id="rId31"/>
    <p:sldId id="405" r:id="rId32"/>
    <p:sldId id="406" r:id="rId33"/>
    <p:sldId id="407" r:id="rId34"/>
    <p:sldId id="353" r:id="rId35"/>
    <p:sldId id="354" r:id="rId36"/>
    <p:sldId id="408" r:id="rId37"/>
    <p:sldId id="359" r:id="rId38"/>
    <p:sldId id="370" r:id="rId39"/>
    <p:sldId id="288" r:id="rId40"/>
    <p:sldId id="360" r:id="rId41"/>
    <p:sldId id="362" r:id="rId42"/>
    <p:sldId id="363" r:id="rId43"/>
    <p:sldId id="364" r:id="rId44"/>
    <p:sldId id="289" r:id="rId45"/>
    <p:sldId id="369" r:id="rId46"/>
    <p:sldId id="365" r:id="rId47"/>
    <p:sldId id="367" r:id="rId48"/>
    <p:sldId id="371" r:id="rId49"/>
    <p:sldId id="372" r:id="rId50"/>
    <p:sldId id="373"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5DEBE6-5D72-EA40-B698-1F43F2E46B90}" v="8" dt="2022-06-24T08:45:50.4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5666"/>
  </p:normalViewPr>
  <p:slideViewPr>
    <p:cSldViewPr snapToGrid="0" snapToObjects="1">
      <p:cViewPr varScale="1">
        <p:scale>
          <a:sx n="103" d="100"/>
          <a:sy n="103" d="100"/>
        </p:scale>
        <p:origin x="8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nnvant Saini" userId="93c4ddfd9869a0cf" providerId="LiveId" clId="{325DEBE6-5D72-EA40-B698-1F43F2E46B90}"/>
    <pc:docChg chg="undo custSel addSld delSld modSld">
      <pc:chgData name="Gunnvant Saini" userId="93c4ddfd9869a0cf" providerId="LiveId" clId="{325DEBE6-5D72-EA40-B698-1F43F2E46B90}" dt="2022-06-24T08:46:15.211" v="98" actId="313"/>
      <pc:docMkLst>
        <pc:docMk/>
      </pc:docMkLst>
      <pc:sldChg chg="del">
        <pc:chgData name="Gunnvant Saini" userId="93c4ddfd9869a0cf" providerId="LiveId" clId="{325DEBE6-5D72-EA40-B698-1F43F2E46B90}" dt="2022-06-24T07:11:33.921" v="0" actId="2696"/>
        <pc:sldMkLst>
          <pc:docMk/>
          <pc:sldMk cId="2309955756" sldId="256"/>
        </pc:sldMkLst>
      </pc:sldChg>
      <pc:sldChg chg="addSp delSp modSp mod addAnim delAnim modAnim">
        <pc:chgData name="Gunnvant Saini" userId="93c4ddfd9869a0cf" providerId="LiveId" clId="{325DEBE6-5D72-EA40-B698-1F43F2E46B90}" dt="2022-06-24T07:13:51.070" v="64" actId="20577"/>
        <pc:sldMkLst>
          <pc:docMk/>
          <pc:sldMk cId="0" sldId="353"/>
        </pc:sldMkLst>
        <pc:spChg chg="add del mod">
          <ac:chgData name="Gunnvant Saini" userId="93c4ddfd9869a0cf" providerId="LiveId" clId="{325DEBE6-5D72-EA40-B698-1F43F2E46B90}" dt="2022-06-24T07:13:45.418" v="54" actId="1076"/>
          <ac:spMkLst>
            <pc:docMk/>
            <pc:sldMk cId="0" sldId="353"/>
            <ac:spMk id="2" creationId="{00000000-0000-0000-0000-000000000000}"/>
          </ac:spMkLst>
        </pc:spChg>
        <pc:spChg chg="add del mod">
          <ac:chgData name="Gunnvant Saini" userId="93c4ddfd9869a0cf" providerId="LiveId" clId="{325DEBE6-5D72-EA40-B698-1F43F2E46B90}" dt="2022-06-24T07:13:51.070" v="64" actId="20577"/>
          <ac:spMkLst>
            <pc:docMk/>
            <pc:sldMk cId="0" sldId="353"/>
            <ac:spMk id="4" creationId="{00000000-0000-0000-0000-000000000000}"/>
          </ac:spMkLst>
        </pc:spChg>
        <pc:spChg chg="add del mod">
          <ac:chgData name="Gunnvant Saini" userId="93c4ddfd9869a0cf" providerId="LiveId" clId="{325DEBE6-5D72-EA40-B698-1F43F2E46B90}" dt="2022-06-24T07:13:30.762" v="48" actId="478"/>
          <ac:spMkLst>
            <pc:docMk/>
            <pc:sldMk cId="0" sldId="353"/>
            <ac:spMk id="5" creationId="{6226207F-68FB-8F1F-ED89-7E34F434608F}"/>
          </ac:spMkLst>
        </pc:spChg>
      </pc:sldChg>
      <pc:sldChg chg="modSp mod">
        <pc:chgData name="Gunnvant Saini" userId="93c4ddfd9869a0cf" providerId="LiveId" clId="{325DEBE6-5D72-EA40-B698-1F43F2E46B90}" dt="2022-06-24T07:14:09.540" v="66" actId="14100"/>
        <pc:sldMkLst>
          <pc:docMk/>
          <pc:sldMk cId="0" sldId="354"/>
        </pc:sldMkLst>
        <pc:spChg chg="mod">
          <ac:chgData name="Gunnvant Saini" userId="93c4ddfd9869a0cf" providerId="LiveId" clId="{325DEBE6-5D72-EA40-B698-1F43F2E46B90}" dt="2022-06-24T07:14:09.540" v="66" actId="14100"/>
          <ac:spMkLst>
            <pc:docMk/>
            <pc:sldMk cId="0" sldId="354"/>
            <ac:spMk id="6" creationId="{00000000-0000-0000-0000-000000000000}"/>
          </ac:spMkLst>
        </pc:spChg>
      </pc:sldChg>
      <pc:sldChg chg="del">
        <pc:chgData name="Gunnvant Saini" userId="93c4ddfd9869a0cf" providerId="LiveId" clId="{325DEBE6-5D72-EA40-B698-1F43F2E46B90}" dt="2022-06-24T08:45:46.431" v="67" actId="2696"/>
        <pc:sldMkLst>
          <pc:docMk/>
          <pc:sldMk cId="0" sldId="355"/>
        </pc:sldMkLst>
      </pc:sldChg>
      <pc:sldChg chg="addSp modSp new mod">
        <pc:chgData name="Gunnvant Saini" userId="93c4ddfd9869a0cf" providerId="LiveId" clId="{325DEBE6-5D72-EA40-B698-1F43F2E46B90}" dt="2022-06-24T07:12:14.735" v="40" actId="14100"/>
        <pc:sldMkLst>
          <pc:docMk/>
          <pc:sldMk cId="2920878472" sldId="407"/>
        </pc:sldMkLst>
        <pc:spChg chg="mod">
          <ac:chgData name="Gunnvant Saini" userId="93c4ddfd9869a0cf" providerId="LiveId" clId="{325DEBE6-5D72-EA40-B698-1F43F2E46B90}" dt="2022-06-24T07:12:05.705" v="37" actId="113"/>
          <ac:spMkLst>
            <pc:docMk/>
            <pc:sldMk cId="2920878472" sldId="407"/>
            <ac:spMk id="2" creationId="{3671C6A0-EB7B-2752-02EC-7F596A1C58AA}"/>
          </ac:spMkLst>
        </pc:spChg>
        <pc:spChg chg="add mod">
          <ac:chgData name="Gunnvant Saini" userId="93c4ddfd9869a0cf" providerId="LiveId" clId="{325DEBE6-5D72-EA40-B698-1F43F2E46B90}" dt="2022-06-24T07:12:14.735" v="40" actId="14100"/>
          <ac:spMkLst>
            <pc:docMk/>
            <pc:sldMk cId="2920878472" sldId="407"/>
            <ac:spMk id="3" creationId="{9C45E779-2B29-012E-D974-2CACE2942AE3}"/>
          </ac:spMkLst>
        </pc:spChg>
      </pc:sldChg>
      <pc:sldChg chg="addSp modSp new mod">
        <pc:chgData name="Gunnvant Saini" userId="93c4ddfd9869a0cf" providerId="LiveId" clId="{325DEBE6-5D72-EA40-B698-1F43F2E46B90}" dt="2022-06-24T08:46:15.211" v="98" actId="313"/>
        <pc:sldMkLst>
          <pc:docMk/>
          <pc:sldMk cId="4234687645" sldId="408"/>
        </pc:sldMkLst>
        <pc:spChg chg="mod">
          <ac:chgData name="Gunnvant Saini" userId="93c4ddfd9869a0cf" providerId="LiveId" clId="{325DEBE6-5D72-EA40-B698-1F43F2E46B90}" dt="2022-06-24T08:45:58.669" v="93" actId="20577"/>
          <ac:spMkLst>
            <pc:docMk/>
            <pc:sldMk cId="4234687645" sldId="408"/>
            <ac:spMk id="2" creationId="{4210A666-172A-3C70-1358-983B24D52D3E}"/>
          </ac:spMkLst>
        </pc:spChg>
        <pc:spChg chg="add mod">
          <ac:chgData name="Gunnvant Saini" userId="93c4ddfd9869a0cf" providerId="LiveId" clId="{325DEBE6-5D72-EA40-B698-1F43F2E46B90}" dt="2022-06-24T08:46:15.211" v="98" actId="313"/>
          <ac:spMkLst>
            <pc:docMk/>
            <pc:sldMk cId="4234687645" sldId="408"/>
            <ac:spMk id="3" creationId="{D361F034-9760-4B3A-4B1A-177C43A40783}"/>
          </ac:spMkLst>
        </pc:spChg>
      </pc:sldChg>
      <pc:sldChg chg="add del">
        <pc:chgData name="Gunnvant Saini" userId="93c4ddfd9869a0cf" providerId="LiveId" clId="{325DEBE6-5D72-EA40-B698-1F43F2E46B90}" dt="2022-06-24T07:13:28.509" v="46"/>
        <pc:sldMkLst>
          <pc:docMk/>
          <pc:sldMk cId="1216674721" sldId="423"/>
        </pc:sldMkLst>
      </pc:sldChg>
      <pc:sldChg chg="add del">
        <pc:chgData name="Gunnvant Saini" userId="93c4ddfd9869a0cf" providerId="LiveId" clId="{325DEBE6-5D72-EA40-B698-1F43F2E46B90}" dt="2022-06-24T07:13:28.509" v="46"/>
        <pc:sldMkLst>
          <pc:docMk/>
          <pc:sldMk cId="4095167048" sldId="424"/>
        </pc:sldMkLst>
      </pc:sldChg>
      <pc:sldChg chg="add del">
        <pc:chgData name="Gunnvant Saini" userId="93c4ddfd9869a0cf" providerId="LiveId" clId="{325DEBE6-5D72-EA40-B698-1F43F2E46B90}" dt="2022-06-24T07:13:28.509" v="46"/>
        <pc:sldMkLst>
          <pc:docMk/>
          <pc:sldMk cId="3376686460" sldId="425"/>
        </pc:sldMkLst>
      </pc:sldChg>
      <pc:sldChg chg="add del">
        <pc:chgData name="Gunnvant Saini" userId="93c4ddfd9869a0cf" providerId="LiveId" clId="{325DEBE6-5D72-EA40-B698-1F43F2E46B90}" dt="2022-06-24T07:13:28.509" v="46"/>
        <pc:sldMkLst>
          <pc:docMk/>
          <pc:sldMk cId="2514760021" sldId="42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B62CBF-EE39-D849-A8F9-AFC3163314F8}" type="datetimeFigureOut">
              <a:rPr lang="en-US" smtClean="0"/>
              <a:t>6/24/22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FB8C1B-D282-4941-94FE-4C2E5C201D69}" type="slidenum">
              <a:rPr lang="en-US" smtClean="0"/>
              <a:t>‹#›</a:t>
            </a:fld>
            <a:endParaRPr lang="en-US"/>
          </a:p>
        </p:txBody>
      </p:sp>
    </p:spTree>
    <p:extLst>
      <p:ext uri="{BB962C8B-B14F-4D97-AF65-F5344CB8AC3E}">
        <p14:creationId xmlns:p14="http://schemas.microsoft.com/office/powerpoint/2010/main" val="1790232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A305AE-97D2-4018-A4E0-3ABB7F098043}" type="slidenum">
              <a:rPr lang="en-US" smtClean="0"/>
              <a:pPr/>
              <a:t>1</a:t>
            </a:fld>
            <a:endParaRPr lang="en-US" dirty="0"/>
          </a:p>
        </p:txBody>
      </p:sp>
    </p:spTree>
    <p:extLst>
      <p:ext uri="{BB962C8B-B14F-4D97-AF65-F5344CB8AC3E}">
        <p14:creationId xmlns:p14="http://schemas.microsoft.com/office/powerpoint/2010/main" val="41647134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A305AE-97D2-4018-A4E0-3ABB7F098043}" type="slidenum">
              <a:rPr lang="en-US" smtClean="0"/>
              <a:pPr/>
              <a:t>12</a:t>
            </a:fld>
            <a:endParaRPr lang="en-US" dirty="0"/>
          </a:p>
        </p:txBody>
      </p:sp>
    </p:spTree>
    <p:extLst>
      <p:ext uri="{BB962C8B-B14F-4D97-AF65-F5344CB8AC3E}">
        <p14:creationId xmlns:p14="http://schemas.microsoft.com/office/powerpoint/2010/main" val="536946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For a normal distribution or a bell shaped curve like the one on the slide, 68% of values lie within 1 std deviation of the mean.</a:t>
            </a:r>
          </a:p>
          <a:p>
            <a:pPr>
              <a:spcBef>
                <a:spcPct val="0"/>
              </a:spcBef>
            </a:pPr>
            <a:r>
              <a:rPr lang="en-US" dirty="0"/>
              <a:t>About 95% lie within 2 std deviations from the mean</a:t>
            </a:r>
          </a:p>
          <a:p>
            <a:pPr>
              <a:spcBef>
                <a:spcPct val="0"/>
              </a:spcBef>
            </a:pPr>
            <a:r>
              <a:rPr lang="en-US" dirty="0"/>
              <a:t>About 99% lie within 3 std deviations.</a:t>
            </a:r>
          </a:p>
          <a:p>
            <a:pPr>
              <a:spcBef>
                <a:spcPct val="0"/>
              </a:spcBef>
            </a:pPr>
            <a:endParaRPr lang="en-US" b="1" dirty="0"/>
          </a:p>
          <a:p>
            <a:pPr>
              <a:spcBef>
                <a:spcPct val="0"/>
              </a:spcBef>
            </a:pPr>
            <a:r>
              <a:rPr lang="en-US" b="1" dirty="0"/>
              <a:t>For any distribution, regardless of the shape, at least 75% of the values lie within +/- 2 std deviations of mean and 89% within +/- 3 std deviations.</a:t>
            </a:r>
          </a:p>
        </p:txBody>
      </p:sp>
      <p:sp>
        <p:nvSpPr>
          <p:cNvPr id="3379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090EBEE-75C9-4D97-A673-F5083C172D27}" type="slidenum">
              <a:rPr lang="en-US"/>
              <a:pPr fontAlgn="base">
                <a:spcBef>
                  <a:spcPct val="0"/>
                </a:spcBef>
                <a:spcAft>
                  <a:spcPct val="0"/>
                </a:spcAft>
              </a:pPr>
              <a:t>14</a:t>
            </a:fld>
            <a:endParaRPr lang="en-US"/>
          </a:p>
        </p:txBody>
      </p:sp>
    </p:spTree>
    <p:extLst>
      <p:ext uri="{BB962C8B-B14F-4D97-AF65-F5344CB8AC3E}">
        <p14:creationId xmlns:p14="http://schemas.microsoft.com/office/powerpoint/2010/main" val="1092099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A305AE-97D2-4018-A4E0-3ABB7F098043}" type="slidenum">
              <a:rPr lang="en-US" smtClean="0"/>
              <a:pPr/>
              <a:t>15</a:t>
            </a:fld>
            <a:endParaRPr lang="en-US"/>
          </a:p>
        </p:txBody>
      </p:sp>
    </p:spTree>
    <p:extLst>
      <p:ext uri="{BB962C8B-B14F-4D97-AF65-F5344CB8AC3E}">
        <p14:creationId xmlns:p14="http://schemas.microsoft.com/office/powerpoint/2010/main" val="31462786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A305AE-97D2-4018-A4E0-3ABB7F098043}" type="slidenum">
              <a:rPr lang="en-US" smtClean="0"/>
              <a:pPr/>
              <a:t>16</a:t>
            </a:fld>
            <a:endParaRPr lang="en-US"/>
          </a:p>
        </p:txBody>
      </p:sp>
    </p:spTree>
    <p:extLst>
      <p:ext uri="{BB962C8B-B14F-4D97-AF65-F5344CB8AC3E}">
        <p14:creationId xmlns:p14="http://schemas.microsoft.com/office/powerpoint/2010/main" val="3104440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A305AE-97D2-4018-A4E0-3ABB7F098043}" type="slidenum">
              <a:rPr lang="en-US" smtClean="0"/>
              <a:pPr/>
              <a:t>17</a:t>
            </a:fld>
            <a:endParaRPr lang="en-US" dirty="0"/>
          </a:p>
        </p:txBody>
      </p:sp>
    </p:spTree>
    <p:extLst>
      <p:ext uri="{BB962C8B-B14F-4D97-AF65-F5344CB8AC3E}">
        <p14:creationId xmlns:p14="http://schemas.microsoft.com/office/powerpoint/2010/main" val="2242282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A305AE-97D2-4018-A4E0-3ABB7F098043}" type="slidenum">
              <a:rPr lang="en-US" smtClean="0"/>
              <a:pPr/>
              <a:t>18</a:t>
            </a:fld>
            <a:endParaRPr lang="en-US" dirty="0"/>
          </a:p>
        </p:txBody>
      </p:sp>
    </p:spTree>
    <p:extLst>
      <p:ext uri="{BB962C8B-B14F-4D97-AF65-F5344CB8AC3E}">
        <p14:creationId xmlns:p14="http://schemas.microsoft.com/office/powerpoint/2010/main" val="3561112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A305AE-97D2-4018-A4E0-3ABB7F098043}" type="slidenum">
              <a:rPr lang="en-US" smtClean="0"/>
              <a:pPr/>
              <a:t>19</a:t>
            </a:fld>
            <a:endParaRPr lang="en-US" dirty="0"/>
          </a:p>
        </p:txBody>
      </p:sp>
    </p:spTree>
    <p:extLst>
      <p:ext uri="{BB962C8B-B14F-4D97-AF65-F5344CB8AC3E}">
        <p14:creationId xmlns:p14="http://schemas.microsoft.com/office/powerpoint/2010/main" val="14263410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fontAlgn="auto">
              <a:spcBef>
                <a:spcPts val="0"/>
              </a:spcBef>
              <a:spcAft>
                <a:spcPts val="0"/>
              </a:spcAft>
              <a:defRPr/>
            </a:pPr>
            <a:r>
              <a:rPr lang="en-US" dirty="0"/>
              <a:t>Examples of descriptive statistics</a:t>
            </a:r>
          </a:p>
          <a:p>
            <a:pPr marL="228600" indent="-228600" fontAlgn="auto">
              <a:spcBef>
                <a:spcPts val="0"/>
              </a:spcBef>
              <a:spcAft>
                <a:spcPts val="0"/>
              </a:spcAft>
              <a:buFont typeface="+mj-lt"/>
              <a:buAutoNum type="arabicPeriod"/>
              <a:defRPr/>
            </a:pPr>
            <a:r>
              <a:rPr lang="en-US" dirty="0"/>
              <a:t>Measures of central tendency</a:t>
            </a:r>
          </a:p>
          <a:p>
            <a:pPr marL="228600" indent="-228600" fontAlgn="auto">
              <a:spcBef>
                <a:spcPts val="0"/>
              </a:spcBef>
              <a:spcAft>
                <a:spcPts val="0"/>
              </a:spcAft>
              <a:buFont typeface="+mj-lt"/>
              <a:buAutoNum type="arabicPeriod"/>
              <a:defRPr/>
            </a:pPr>
            <a:r>
              <a:rPr lang="en-US" dirty="0"/>
              <a:t>Measures of dispersion</a:t>
            </a:r>
          </a:p>
          <a:p>
            <a:pPr marL="228600" indent="-228600" fontAlgn="auto">
              <a:spcBef>
                <a:spcPts val="0"/>
              </a:spcBef>
              <a:spcAft>
                <a:spcPts val="0"/>
              </a:spcAft>
              <a:buFont typeface="+mj-lt"/>
              <a:buAutoNum type="arabicPeriod"/>
              <a:defRPr/>
            </a:pPr>
            <a:r>
              <a:rPr lang="en-US" dirty="0"/>
              <a:t>Measures of association</a:t>
            </a:r>
          </a:p>
          <a:p>
            <a:pPr marL="228600" indent="-228600" fontAlgn="auto">
              <a:spcBef>
                <a:spcPts val="0"/>
              </a:spcBef>
              <a:spcAft>
                <a:spcPts val="0"/>
              </a:spcAft>
              <a:buFont typeface="+mj-lt"/>
              <a:buAutoNum type="arabicPeriod"/>
              <a:defRPr/>
            </a:pPr>
            <a:r>
              <a:rPr lang="en-US" dirty="0"/>
              <a:t>Cross-tabulation contingency table</a:t>
            </a:r>
          </a:p>
          <a:p>
            <a:pPr marL="228600" indent="-228600" fontAlgn="auto">
              <a:spcBef>
                <a:spcPts val="0"/>
              </a:spcBef>
              <a:spcAft>
                <a:spcPts val="0"/>
              </a:spcAft>
              <a:buFont typeface="+mj-lt"/>
              <a:buAutoNum type="arabicPeriod"/>
              <a:defRPr/>
            </a:pPr>
            <a:r>
              <a:rPr lang="en-US" dirty="0"/>
              <a:t>Histogram </a:t>
            </a:r>
          </a:p>
          <a:p>
            <a:pPr marL="228600" indent="-228600" fontAlgn="auto">
              <a:spcBef>
                <a:spcPts val="0"/>
              </a:spcBef>
              <a:spcAft>
                <a:spcPts val="0"/>
              </a:spcAft>
              <a:buFont typeface="+mj-lt"/>
              <a:buAutoNum type="arabicPeriod"/>
              <a:defRPr/>
            </a:pPr>
            <a:r>
              <a:rPr lang="en-US" dirty="0" err="1"/>
              <a:t>Quantile</a:t>
            </a:r>
            <a:r>
              <a:rPr lang="en-US" dirty="0"/>
              <a:t>, Q-Q plot</a:t>
            </a:r>
          </a:p>
          <a:p>
            <a:pPr marL="228600" indent="-228600" fontAlgn="auto">
              <a:spcBef>
                <a:spcPts val="0"/>
              </a:spcBef>
              <a:spcAft>
                <a:spcPts val="0"/>
              </a:spcAft>
              <a:buFont typeface="+mj-lt"/>
              <a:buAutoNum type="arabicPeriod"/>
              <a:defRPr/>
            </a:pPr>
            <a:r>
              <a:rPr lang="en-US" dirty="0" err="1"/>
              <a:t>Scatterplot</a:t>
            </a:r>
            <a:r>
              <a:rPr lang="en-US" dirty="0"/>
              <a:t> </a:t>
            </a:r>
          </a:p>
          <a:p>
            <a:pPr marL="228600" indent="-228600" fontAlgn="auto">
              <a:spcBef>
                <a:spcPts val="0"/>
              </a:spcBef>
              <a:spcAft>
                <a:spcPts val="0"/>
              </a:spcAft>
              <a:buFont typeface="+mj-lt"/>
              <a:buAutoNum type="arabicPeriod"/>
              <a:defRPr/>
            </a:pPr>
            <a:r>
              <a:rPr lang="en-US" dirty="0"/>
              <a:t>Box plot</a:t>
            </a:r>
          </a:p>
          <a:p>
            <a:pPr marL="228600" indent="-228600" fontAlgn="auto">
              <a:spcBef>
                <a:spcPts val="0"/>
              </a:spcBef>
              <a:spcAft>
                <a:spcPts val="0"/>
              </a:spcAft>
              <a:buFont typeface="+mj-lt"/>
              <a:buAutoNum type="arabicPeriod"/>
              <a:defRPr/>
            </a:pPr>
            <a:endParaRPr lang="en-US" dirty="0"/>
          </a:p>
          <a:p>
            <a:pPr marL="228600" indent="-228600" fontAlgn="auto">
              <a:spcBef>
                <a:spcPts val="0"/>
              </a:spcBef>
              <a:spcAft>
                <a:spcPts val="0"/>
              </a:spcAft>
              <a:buFont typeface="+mj-lt"/>
              <a:buNone/>
              <a:defRPr/>
            </a:pPr>
            <a:r>
              <a:rPr lang="en-US" dirty="0"/>
              <a:t>Examples of inferential statistics</a:t>
            </a:r>
          </a:p>
          <a:p>
            <a:pPr marL="228600" indent="-228600" fontAlgn="auto">
              <a:spcBef>
                <a:spcPts val="0"/>
              </a:spcBef>
              <a:spcAft>
                <a:spcPts val="0"/>
              </a:spcAft>
              <a:buFont typeface="+mj-lt"/>
              <a:buAutoNum type="arabicPeriod"/>
              <a:defRPr/>
            </a:pPr>
            <a:r>
              <a:rPr lang="en-US" dirty="0"/>
              <a:t>Probabilities</a:t>
            </a:r>
          </a:p>
          <a:p>
            <a:pPr marL="228600" indent="-228600" fontAlgn="auto">
              <a:spcBef>
                <a:spcPts val="0"/>
              </a:spcBef>
              <a:spcAft>
                <a:spcPts val="0"/>
              </a:spcAft>
              <a:buFont typeface="+mj-lt"/>
              <a:buAutoNum type="arabicPeriod"/>
              <a:defRPr/>
            </a:pPr>
            <a:r>
              <a:rPr lang="en-US" dirty="0"/>
              <a:t>Regression</a:t>
            </a:r>
          </a:p>
          <a:p>
            <a:pPr marL="228600" indent="-228600" fontAlgn="auto">
              <a:spcBef>
                <a:spcPts val="0"/>
              </a:spcBef>
              <a:spcAft>
                <a:spcPts val="0"/>
              </a:spcAft>
              <a:buFont typeface="+mj-lt"/>
              <a:buAutoNum type="arabicPeriod"/>
              <a:defRPr/>
            </a:pPr>
            <a:r>
              <a:rPr lang="en-US" dirty="0"/>
              <a:t>Decision trees</a:t>
            </a:r>
          </a:p>
          <a:p>
            <a:pPr marL="228600" indent="-228600" fontAlgn="auto">
              <a:spcBef>
                <a:spcPts val="0"/>
              </a:spcBef>
              <a:spcAft>
                <a:spcPts val="0"/>
              </a:spcAft>
              <a:buFont typeface="+mj-lt"/>
              <a:buNone/>
              <a:defRPr/>
            </a:pPr>
            <a:endParaRPr lang="en-US" dirty="0"/>
          </a:p>
          <a:p>
            <a:pPr marL="228600" indent="-228600" fontAlgn="auto">
              <a:spcBef>
                <a:spcPts val="0"/>
              </a:spcBef>
              <a:spcAft>
                <a:spcPts val="0"/>
              </a:spcAft>
              <a:buFont typeface="+mj-lt"/>
              <a:buNone/>
              <a:defRPr/>
            </a:pPr>
            <a:r>
              <a:rPr lang="en-US" dirty="0"/>
              <a:t>Descriptive statistics are distinguished from inferential statistics in that descriptive statistics aim to summarize a data set quantitatively without employing a probabilistic formulation, rather than use the data to make inferences about the population that the data are thought to represent. </a:t>
            </a:r>
          </a:p>
          <a:p>
            <a:pPr marL="228600" indent="-228600" fontAlgn="auto">
              <a:spcBef>
                <a:spcPts val="0"/>
              </a:spcBef>
              <a:spcAft>
                <a:spcPts val="0"/>
              </a:spcAft>
              <a:buFont typeface="+mj-lt"/>
              <a:buNone/>
              <a:defRPr/>
            </a:pPr>
            <a:r>
              <a:rPr lang="en-US" dirty="0"/>
              <a:t>Even when a data analysis draws its main conclusions using inferential statistics, descriptive statistics are generally also presented.</a:t>
            </a:r>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EAFF781-600A-49D8-8869-1DBA323300B0}" type="slidenum">
              <a:rPr lang="en-US"/>
              <a:pPr fontAlgn="base">
                <a:spcBef>
                  <a:spcPct val="0"/>
                </a:spcBef>
                <a:spcAft>
                  <a:spcPct val="0"/>
                </a:spcAft>
              </a:pPr>
              <a:t>20</a:t>
            </a:fld>
            <a:endParaRPr lang="en-US"/>
          </a:p>
        </p:txBody>
      </p:sp>
    </p:spTree>
    <p:extLst>
      <p:ext uri="{BB962C8B-B14F-4D97-AF65-F5344CB8AC3E}">
        <p14:creationId xmlns:p14="http://schemas.microsoft.com/office/powerpoint/2010/main" val="1204638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A305AE-97D2-4018-A4E0-3ABB7F098043}" type="slidenum">
              <a:rPr lang="en-US" smtClean="0"/>
              <a:pPr/>
              <a:t>21</a:t>
            </a:fld>
            <a:endParaRPr lang="en-US" dirty="0"/>
          </a:p>
        </p:txBody>
      </p:sp>
    </p:spTree>
    <p:extLst>
      <p:ext uri="{BB962C8B-B14F-4D97-AF65-F5344CB8AC3E}">
        <p14:creationId xmlns:p14="http://schemas.microsoft.com/office/powerpoint/2010/main" val="3419160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A305AE-97D2-4018-A4E0-3ABB7F098043}" type="slidenum">
              <a:rPr lang="en-US" smtClean="0"/>
              <a:pPr/>
              <a:t>22</a:t>
            </a:fld>
            <a:endParaRPr lang="en-US" dirty="0"/>
          </a:p>
        </p:txBody>
      </p:sp>
    </p:spTree>
    <p:extLst>
      <p:ext uri="{BB962C8B-B14F-4D97-AF65-F5344CB8AC3E}">
        <p14:creationId xmlns:p14="http://schemas.microsoft.com/office/powerpoint/2010/main" val="718036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A305AE-97D2-4018-A4E0-3ABB7F098043}" type="slidenum">
              <a:rPr lang="en-US" smtClean="0"/>
              <a:pPr/>
              <a:t>2</a:t>
            </a:fld>
            <a:endParaRPr lang="en-US" dirty="0"/>
          </a:p>
        </p:txBody>
      </p:sp>
    </p:spTree>
    <p:extLst>
      <p:ext uri="{BB962C8B-B14F-4D97-AF65-F5344CB8AC3E}">
        <p14:creationId xmlns:p14="http://schemas.microsoft.com/office/powerpoint/2010/main" val="26637976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A305AE-97D2-4018-A4E0-3ABB7F098043}" type="slidenum">
              <a:rPr lang="en-US" smtClean="0"/>
              <a:pPr/>
              <a:t>23</a:t>
            </a:fld>
            <a:endParaRPr lang="en-US" dirty="0"/>
          </a:p>
        </p:txBody>
      </p:sp>
    </p:spTree>
    <p:extLst>
      <p:ext uri="{BB962C8B-B14F-4D97-AF65-F5344CB8AC3E}">
        <p14:creationId xmlns:p14="http://schemas.microsoft.com/office/powerpoint/2010/main" val="37172739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Sampling theory is a vast subject that studies the different types in which samples can be</a:t>
            </a:r>
            <a:r>
              <a:rPr lang="en-US" baseline="0" dirty="0"/>
              <a:t> created that are “random” and without bias. </a:t>
            </a:r>
          </a:p>
          <a:p>
            <a:endParaRPr lang="en-US" baseline="0" dirty="0"/>
          </a:p>
          <a:p>
            <a:r>
              <a:rPr lang="en-US" baseline="0" dirty="0"/>
              <a:t>Remember that a large sample does not always mean a good sample. Also remember that there are a minimum number of observations you need in a sample to make it representative. So very small sample sizes are not good for drawing inferences about a population. A general rule of thumb is at least 30</a:t>
            </a:r>
            <a:endParaRPr lang="en-US" dirty="0"/>
          </a:p>
        </p:txBody>
      </p:sp>
      <p:sp>
        <p:nvSpPr>
          <p:cNvPr id="4" name="Slide Number Placeholder 3"/>
          <p:cNvSpPr>
            <a:spLocks noGrp="1"/>
          </p:cNvSpPr>
          <p:nvPr>
            <p:ph type="sldNum" sz="quarter" idx="10"/>
          </p:nvPr>
        </p:nvSpPr>
        <p:spPr/>
        <p:txBody>
          <a:bodyPr/>
          <a:lstStyle/>
          <a:p>
            <a:fld id="{F7A305AE-97D2-4018-A4E0-3ABB7F098043}" type="slidenum">
              <a:rPr lang="en-US" smtClean="0"/>
              <a:pPr/>
              <a:t>24</a:t>
            </a:fld>
            <a:endParaRPr lang="en-US" dirty="0"/>
          </a:p>
        </p:txBody>
      </p:sp>
    </p:spTree>
    <p:extLst>
      <p:ext uri="{BB962C8B-B14F-4D97-AF65-F5344CB8AC3E}">
        <p14:creationId xmlns:p14="http://schemas.microsoft.com/office/powerpoint/2010/main" val="38970334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A305AE-97D2-4018-A4E0-3ABB7F098043}" type="slidenum">
              <a:rPr lang="en-US" smtClean="0"/>
              <a:pPr/>
              <a:t>25</a:t>
            </a:fld>
            <a:endParaRPr lang="en-US" dirty="0"/>
          </a:p>
        </p:txBody>
      </p:sp>
    </p:spTree>
    <p:extLst>
      <p:ext uri="{BB962C8B-B14F-4D97-AF65-F5344CB8AC3E}">
        <p14:creationId xmlns:p14="http://schemas.microsoft.com/office/powerpoint/2010/main" val="35712399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A305AE-97D2-4018-A4E0-3ABB7F098043}" type="slidenum">
              <a:rPr lang="en-US" smtClean="0"/>
              <a:pPr/>
              <a:t>26</a:t>
            </a:fld>
            <a:endParaRPr lang="en-US" dirty="0"/>
          </a:p>
        </p:txBody>
      </p:sp>
    </p:spTree>
    <p:extLst>
      <p:ext uri="{BB962C8B-B14F-4D97-AF65-F5344CB8AC3E}">
        <p14:creationId xmlns:p14="http://schemas.microsoft.com/office/powerpoint/2010/main" val="6942977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How would you define experiment in the</a:t>
            </a:r>
            <a:r>
              <a:rPr lang="en-US" baseline="0" dirty="0"/>
              <a:t> airline case listed? Do not take experiment literally</a:t>
            </a:r>
            <a:endParaRPr lang="en-US" dirty="0"/>
          </a:p>
        </p:txBody>
      </p:sp>
      <p:sp>
        <p:nvSpPr>
          <p:cNvPr id="4" name="Slide Number Placeholder 3"/>
          <p:cNvSpPr>
            <a:spLocks noGrp="1"/>
          </p:cNvSpPr>
          <p:nvPr>
            <p:ph type="sldNum" sz="quarter" idx="10"/>
          </p:nvPr>
        </p:nvSpPr>
        <p:spPr/>
        <p:txBody>
          <a:bodyPr/>
          <a:lstStyle/>
          <a:p>
            <a:fld id="{F7A305AE-97D2-4018-A4E0-3ABB7F098043}" type="slidenum">
              <a:rPr lang="en-US" smtClean="0"/>
              <a:pPr/>
              <a:t>27</a:t>
            </a:fld>
            <a:endParaRPr lang="en-US" dirty="0"/>
          </a:p>
        </p:txBody>
      </p:sp>
    </p:spTree>
    <p:extLst>
      <p:ext uri="{BB962C8B-B14F-4D97-AF65-F5344CB8AC3E}">
        <p14:creationId xmlns:p14="http://schemas.microsoft.com/office/powerpoint/2010/main" val="39031349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a:t>
            </a:r>
            <a:r>
              <a:rPr lang="en-US" baseline="0" dirty="0"/>
              <a:t> reason the no show is a random variable is that there is no single controlling factor for no shows, and truly the no show % is random for any day till the flight takes off. </a:t>
            </a:r>
            <a:endParaRPr lang="en-US" dirty="0"/>
          </a:p>
        </p:txBody>
      </p:sp>
      <p:sp>
        <p:nvSpPr>
          <p:cNvPr id="4" name="Slide Number Placeholder 3"/>
          <p:cNvSpPr>
            <a:spLocks noGrp="1"/>
          </p:cNvSpPr>
          <p:nvPr>
            <p:ph type="sldNum" sz="quarter" idx="10"/>
          </p:nvPr>
        </p:nvSpPr>
        <p:spPr/>
        <p:txBody>
          <a:bodyPr/>
          <a:lstStyle/>
          <a:p>
            <a:fld id="{F7A305AE-97D2-4018-A4E0-3ABB7F098043}" type="slidenum">
              <a:rPr lang="en-US" smtClean="0"/>
              <a:pPr/>
              <a:t>28</a:t>
            </a:fld>
            <a:endParaRPr lang="en-US" dirty="0"/>
          </a:p>
        </p:txBody>
      </p:sp>
    </p:spTree>
    <p:extLst>
      <p:ext uri="{BB962C8B-B14F-4D97-AF65-F5344CB8AC3E}">
        <p14:creationId xmlns:p14="http://schemas.microsoft.com/office/powerpoint/2010/main" val="38228499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Which of these are</a:t>
            </a:r>
            <a:r>
              <a:rPr lang="en-US" baseline="0" dirty="0"/>
              <a:t> </a:t>
            </a:r>
            <a:r>
              <a:rPr lang="en-US" dirty="0"/>
              <a:t>normal? Why? </a:t>
            </a:r>
          </a:p>
        </p:txBody>
      </p:sp>
      <p:sp>
        <p:nvSpPr>
          <p:cNvPr id="4" name="Slide Number Placeholder 3"/>
          <p:cNvSpPr>
            <a:spLocks noGrp="1"/>
          </p:cNvSpPr>
          <p:nvPr>
            <p:ph type="sldNum" sz="quarter" idx="10"/>
          </p:nvPr>
        </p:nvSpPr>
        <p:spPr/>
        <p:txBody>
          <a:bodyPr/>
          <a:lstStyle/>
          <a:p>
            <a:fld id="{F7A305AE-97D2-4018-A4E0-3ABB7F098043}" type="slidenum">
              <a:rPr lang="en-US" smtClean="0"/>
              <a:pPr/>
              <a:t>37</a:t>
            </a:fld>
            <a:endParaRPr lang="en-US" dirty="0"/>
          </a:p>
        </p:txBody>
      </p:sp>
    </p:spTree>
    <p:extLst>
      <p:ext uri="{BB962C8B-B14F-4D97-AF65-F5344CB8AC3E}">
        <p14:creationId xmlns:p14="http://schemas.microsoft.com/office/powerpoint/2010/main" val="31671240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b="0" i="0" kern="1200" dirty="0">
                <a:solidFill>
                  <a:schemeClr val="tx1"/>
                </a:solidFill>
                <a:latin typeface="Arial" charset="0"/>
                <a:ea typeface="+mn-ea"/>
                <a:cs typeface="+mn-cs"/>
              </a:rPr>
              <a:t>When we were dealing with discrete probability distributions each value of x was related to a specific probability. In continuous probability distributions we can't point to specific values of x with spaces between the x values. The values of x all flow together. Thus when we discussed the Empirical Rule we talked about 68% of the data being between the mean plus one standard deviation and the mean minus one standard deviation (mean +s and mean-s). When dealing with </a:t>
            </a:r>
            <a:r>
              <a:rPr lang="en-US" sz="1200" b="0" i="0" kern="1200" dirty="0" err="1">
                <a:solidFill>
                  <a:schemeClr val="tx1"/>
                </a:solidFill>
                <a:latin typeface="Arial" charset="0"/>
                <a:ea typeface="+mn-ea"/>
                <a:cs typeface="+mn-cs"/>
              </a:rPr>
              <a:t>with</a:t>
            </a:r>
            <a:r>
              <a:rPr lang="en-US" sz="1200" b="0" i="0" kern="1200" dirty="0">
                <a:solidFill>
                  <a:schemeClr val="tx1"/>
                </a:solidFill>
                <a:latin typeface="Arial" charset="0"/>
                <a:ea typeface="+mn-ea"/>
                <a:cs typeface="+mn-cs"/>
              </a:rPr>
              <a:t> continuous distributions, and in our case it will usually be the normal distribution (pictured below) we will talk about the probability that x will be between certain values.</a:t>
            </a:r>
          </a:p>
          <a:p>
            <a:r>
              <a:rPr lang="en-US" sz="1200" b="0" i="0" kern="1200" dirty="0">
                <a:solidFill>
                  <a:schemeClr val="tx1"/>
                </a:solidFill>
                <a:latin typeface="Arial" charset="0"/>
                <a:ea typeface="+mn-ea"/>
                <a:cs typeface="+mn-cs"/>
              </a:rPr>
              <a:t>For continuous distributions the probability that the variable will fall between two values is the area under the curve between those values.</a:t>
            </a:r>
          </a:p>
          <a:p>
            <a:endParaRPr lang="en-US" sz="1200" b="0" i="0" kern="1200" dirty="0">
              <a:solidFill>
                <a:schemeClr val="tx1"/>
              </a:solidFill>
              <a:latin typeface="Arial" charset="0"/>
              <a:ea typeface="+mn-ea"/>
              <a:cs typeface="+mn-cs"/>
            </a:endParaRPr>
          </a:p>
          <a:p>
            <a:r>
              <a:rPr lang="en-US" sz="1200" b="0" i="0" kern="1200" dirty="0">
                <a:solidFill>
                  <a:schemeClr val="tx1"/>
                </a:solidFill>
                <a:latin typeface="Arial" charset="0"/>
                <a:ea typeface="+mn-ea"/>
                <a:cs typeface="+mn-cs"/>
              </a:rPr>
              <a:t>The normal distribution is a continuous probability distribution. This has several implications for probability.</a:t>
            </a:r>
          </a:p>
          <a:p>
            <a:r>
              <a:rPr lang="en-US" sz="1200" b="0" i="0" kern="1200" dirty="0">
                <a:solidFill>
                  <a:schemeClr val="tx1"/>
                </a:solidFill>
                <a:latin typeface="Arial" charset="0"/>
                <a:ea typeface="+mn-ea"/>
                <a:cs typeface="+mn-cs"/>
              </a:rPr>
              <a:t>The total area under the normal curve is equal to 1.</a:t>
            </a:r>
          </a:p>
          <a:p>
            <a:r>
              <a:rPr lang="en-US" sz="1200" b="0" i="0" kern="1200" dirty="0">
                <a:solidFill>
                  <a:schemeClr val="tx1"/>
                </a:solidFill>
                <a:latin typeface="Arial" charset="0"/>
                <a:ea typeface="+mn-ea"/>
                <a:cs typeface="+mn-cs"/>
              </a:rPr>
              <a:t>The probability that a normal random variable </a:t>
            </a:r>
            <a:r>
              <a:rPr lang="en-US" sz="1200" b="0" i="1" kern="1200" dirty="0">
                <a:solidFill>
                  <a:schemeClr val="tx1"/>
                </a:solidFill>
                <a:latin typeface="Arial" charset="0"/>
                <a:ea typeface="+mn-ea"/>
                <a:cs typeface="+mn-cs"/>
              </a:rPr>
              <a:t>X</a:t>
            </a:r>
            <a:r>
              <a:rPr lang="en-US" sz="1200" b="0" i="0" kern="1200" dirty="0">
                <a:solidFill>
                  <a:schemeClr val="tx1"/>
                </a:solidFill>
                <a:latin typeface="Arial" charset="0"/>
                <a:ea typeface="+mn-ea"/>
                <a:cs typeface="+mn-cs"/>
              </a:rPr>
              <a:t> equals any particular value is 0.</a:t>
            </a:r>
          </a:p>
          <a:p>
            <a:r>
              <a:rPr lang="en-US" sz="1200" b="0" i="0" kern="1200" dirty="0">
                <a:solidFill>
                  <a:schemeClr val="tx1"/>
                </a:solidFill>
                <a:latin typeface="Arial" charset="0"/>
                <a:ea typeface="+mn-ea"/>
                <a:cs typeface="+mn-cs"/>
              </a:rPr>
              <a:t>The probability that </a:t>
            </a:r>
            <a:r>
              <a:rPr lang="en-US" sz="1200" b="0" i="1" kern="1200" dirty="0">
                <a:solidFill>
                  <a:schemeClr val="tx1"/>
                </a:solidFill>
                <a:latin typeface="Arial" charset="0"/>
                <a:ea typeface="+mn-ea"/>
                <a:cs typeface="+mn-cs"/>
              </a:rPr>
              <a:t>X</a:t>
            </a:r>
            <a:r>
              <a:rPr lang="en-US" sz="1200" b="0" i="0" kern="1200" dirty="0">
                <a:solidFill>
                  <a:schemeClr val="tx1"/>
                </a:solidFill>
                <a:latin typeface="Arial" charset="0"/>
                <a:ea typeface="+mn-ea"/>
                <a:cs typeface="+mn-cs"/>
              </a:rPr>
              <a:t> is greater than </a:t>
            </a:r>
            <a:r>
              <a:rPr lang="en-US" sz="1200" b="0" i="1" kern="1200" dirty="0">
                <a:solidFill>
                  <a:schemeClr val="tx1"/>
                </a:solidFill>
                <a:latin typeface="Arial" charset="0"/>
                <a:ea typeface="+mn-ea"/>
                <a:cs typeface="+mn-cs"/>
              </a:rPr>
              <a:t>a</a:t>
            </a:r>
            <a:r>
              <a:rPr lang="en-US" sz="1200" b="0" i="0" kern="1200" dirty="0">
                <a:solidFill>
                  <a:schemeClr val="tx1"/>
                </a:solidFill>
                <a:latin typeface="Arial" charset="0"/>
                <a:ea typeface="+mn-ea"/>
                <a:cs typeface="+mn-cs"/>
              </a:rPr>
              <a:t> equals the area under the normal curve bounded by </a:t>
            </a:r>
            <a:r>
              <a:rPr lang="en-US" sz="1200" b="0" i="1" kern="1200" dirty="0" err="1">
                <a:solidFill>
                  <a:schemeClr val="tx1"/>
                </a:solidFill>
                <a:latin typeface="Arial" charset="0"/>
                <a:ea typeface="+mn-ea"/>
                <a:cs typeface="+mn-cs"/>
              </a:rPr>
              <a:t>a</a:t>
            </a:r>
            <a:r>
              <a:rPr lang="en-US" sz="1200" b="0" i="0" kern="1200" dirty="0" err="1">
                <a:solidFill>
                  <a:schemeClr val="tx1"/>
                </a:solidFill>
                <a:latin typeface="Arial" charset="0"/>
                <a:ea typeface="+mn-ea"/>
                <a:cs typeface="+mn-cs"/>
              </a:rPr>
              <a:t>and</a:t>
            </a:r>
            <a:r>
              <a:rPr lang="en-US" sz="1200" b="0" i="0" kern="1200" dirty="0">
                <a:solidFill>
                  <a:schemeClr val="tx1"/>
                </a:solidFill>
                <a:latin typeface="Arial" charset="0"/>
                <a:ea typeface="+mn-ea"/>
                <a:cs typeface="+mn-cs"/>
              </a:rPr>
              <a:t> plus infinity (as indicated by the </a:t>
            </a:r>
            <a:r>
              <a:rPr lang="en-US" sz="1200" b="0" i="1" kern="1200" dirty="0">
                <a:solidFill>
                  <a:schemeClr val="tx1"/>
                </a:solidFill>
                <a:latin typeface="Arial" charset="0"/>
                <a:ea typeface="+mn-ea"/>
                <a:cs typeface="+mn-cs"/>
              </a:rPr>
              <a:t>non-shaded</a:t>
            </a:r>
            <a:r>
              <a:rPr lang="en-US" sz="1200" b="0" i="0" kern="1200" dirty="0">
                <a:solidFill>
                  <a:schemeClr val="tx1"/>
                </a:solidFill>
                <a:latin typeface="Arial" charset="0"/>
                <a:ea typeface="+mn-ea"/>
                <a:cs typeface="+mn-cs"/>
              </a:rPr>
              <a:t> area in the figure below).</a:t>
            </a:r>
          </a:p>
          <a:p>
            <a:r>
              <a:rPr lang="en-US" sz="1200" b="0" i="0" kern="1200" dirty="0">
                <a:solidFill>
                  <a:schemeClr val="tx1"/>
                </a:solidFill>
                <a:latin typeface="Arial" charset="0"/>
                <a:ea typeface="+mn-ea"/>
                <a:cs typeface="+mn-cs"/>
              </a:rPr>
              <a:t>The probability that </a:t>
            </a:r>
            <a:r>
              <a:rPr lang="en-US" sz="1200" b="0" i="1" kern="1200" dirty="0">
                <a:solidFill>
                  <a:schemeClr val="tx1"/>
                </a:solidFill>
                <a:latin typeface="Arial" charset="0"/>
                <a:ea typeface="+mn-ea"/>
                <a:cs typeface="+mn-cs"/>
              </a:rPr>
              <a:t>X</a:t>
            </a:r>
            <a:r>
              <a:rPr lang="en-US" sz="1200" b="0" i="0" kern="1200" dirty="0">
                <a:solidFill>
                  <a:schemeClr val="tx1"/>
                </a:solidFill>
                <a:latin typeface="Arial" charset="0"/>
                <a:ea typeface="+mn-ea"/>
                <a:cs typeface="+mn-cs"/>
              </a:rPr>
              <a:t> is less than </a:t>
            </a:r>
            <a:r>
              <a:rPr lang="en-US" sz="1200" b="0" i="1" kern="1200" dirty="0">
                <a:solidFill>
                  <a:schemeClr val="tx1"/>
                </a:solidFill>
                <a:latin typeface="Arial" charset="0"/>
                <a:ea typeface="+mn-ea"/>
                <a:cs typeface="+mn-cs"/>
              </a:rPr>
              <a:t>a</a:t>
            </a:r>
            <a:r>
              <a:rPr lang="en-US" sz="1200" b="0" i="0" kern="1200" dirty="0">
                <a:solidFill>
                  <a:schemeClr val="tx1"/>
                </a:solidFill>
                <a:latin typeface="Arial" charset="0"/>
                <a:ea typeface="+mn-ea"/>
                <a:cs typeface="+mn-cs"/>
              </a:rPr>
              <a:t> equals the area under the normal curve bounded by </a:t>
            </a:r>
            <a:r>
              <a:rPr lang="en-US" sz="1200" b="0" i="1" kern="1200" dirty="0">
                <a:solidFill>
                  <a:schemeClr val="tx1"/>
                </a:solidFill>
                <a:latin typeface="Arial" charset="0"/>
                <a:ea typeface="+mn-ea"/>
                <a:cs typeface="+mn-cs"/>
              </a:rPr>
              <a:t>a</a:t>
            </a:r>
            <a:r>
              <a:rPr lang="en-US" sz="1200" b="0" i="0" kern="1200" dirty="0">
                <a:solidFill>
                  <a:schemeClr val="tx1"/>
                </a:solidFill>
                <a:latin typeface="Arial" charset="0"/>
                <a:ea typeface="+mn-ea"/>
                <a:cs typeface="+mn-cs"/>
              </a:rPr>
              <a:t> and minus infinity (as indicated by the </a:t>
            </a:r>
            <a:r>
              <a:rPr lang="en-US" sz="1200" b="0" i="1" kern="1200" dirty="0">
                <a:solidFill>
                  <a:schemeClr val="tx1"/>
                </a:solidFill>
                <a:latin typeface="Arial" charset="0"/>
                <a:ea typeface="+mn-ea"/>
                <a:cs typeface="+mn-cs"/>
              </a:rPr>
              <a:t>shaded</a:t>
            </a:r>
            <a:r>
              <a:rPr lang="en-US" sz="1200" b="0" i="0" kern="1200" dirty="0">
                <a:solidFill>
                  <a:schemeClr val="tx1"/>
                </a:solidFill>
                <a:latin typeface="Arial" charset="0"/>
                <a:ea typeface="+mn-ea"/>
                <a:cs typeface="+mn-cs"/>
              </a:rPr>
              <a:t> area in the figure below).</a:t>
            </a:r>
          </a:p>
          <a:p>
            <a:endParaRPr lang="en-US" sz="1200" b="0" i="0" kern="1200" dirty="0">
              <a:solidFill>
                <a:schemeClr val="tx1"/>
              </a:solidFill>
              <a:latin typeface="Arial" charset="0"/>
              <a:ea typeface="+mn-ea"/>
              <a:cs typeface="+mn-cs"/>
            </a:endParaRPr>
          </a:p>
          <a:p>
            <a:r>
              <a:rPr lang="en-US" sz="1200" b="0" i="0" kern="1200" dirty="0">
                <a:solidFill>
                  <a:schemeClr val="tx1"/>
                </a:solidFill>
                <a:latin typeface="Arial" charset="0"/>
                <a:ea typeface="+mn-ea"/>
                <a:cs typeface="+mn-cs"/>
              </a:rPr>
              <a:t>Additionally, every normal curve (regardless of its mean or standard deviation) conforms to the following "rule".</a:t>
            </a:r>
          </a:p>
          <a:p>
            <a:r>
              <a:rPr lang="en-US" sz="1200" b="0" i="0" kern="1200" dirty="0">
                <a:solidFill>
                  <a:schemeClr val="tx1"/>
                </a:solidFill>
                <a:latin typeface="Arial" charset="0"/>
                <a:ea typeface="+mn-ea"/>
                <a:cs typeface="+mn-cs"/>
              </a:rPr>
              <a:t>About 68% of the area under the curve falls within 1 standard deviation of the mean.</a:t>
            </a:r>
          </a:p>
          <a:p>
            <a:r>
              <a:rPr lang="en-US" sz="1200" b="0" i="0" kern="1200" dirty="0">
                <a:solidFill>
                  <a:schemeClr val="tx1"/>
                </a:solidFill>
                <a:latin typeface="Arial" charset="0"/>
                <a:ea typeface="+mn-ea"/>
                <a:cs typeface="+mn-cs"/>
              </a:rPr>
              <a:t>About 95% of the area under the curve falls within 2 standard deviations of the mean.</a:t>
            </a:r>
          </a:p>
          <a:p>
            <a:r>
              <a:rPr lang="en-US" sz="1200" b="0" i="0" kern="1200" dirty="0">
                <a:solidFill>
                  <a:schemeClr val="tx1"/>
                </a:solidFill>
                <a:latin typeface="Arial" charset="0"/>
                <a:ea typeface="+mn-ea"/>
                <a:cs typeface="+mn-cs"/>
              </a:rPr>
              <a:t>About 99.7% of the area under the curve falls within 3 standard deviations of the mean.</a:t>
            </a:r>
          </a:p>
          <a:p>
            <a:r>
              <a:rPr lang="en-US" sz="1200" b="0" i="0" kern="1200" dirty="0">
                <a:solidFill>
                  <a:schemeClr val="tx1"/>
                </a:solidFill>
                <a:latin typeface="Arial" charset="0"/>
                <a:ea typeface="+mn-ea"/>
                <a:cs typeface="+mn-cs"/>
              </a:rPr>
              <a:t>Collectively, these points are known as the </a:t>
            </a:r>
            <a:r>
              <a:rPr lang="en-US" sz="1200" b="1" i="0" kern="1200" dirty="0">
                <a:solidFill>
                  <a:schemeClr val="tx1"/>
                </a:solidFill>
                <a:latin typeface="Arial" charset="0"/>
                <a:ea typeface="+mn-ea"/>
                <a:cs typeface="+mn-cs"/>
              </a:rPr>
              <a:t>empirical rule</a:t>
            </a:r>
            <a:r>
              <a:rPr lang="en-US" sz="1200" b="0" i="0" kern="1200" dirty="0">
                <a:solidFill>
                  <a:schemeClr val="tx1"/>
                </a:solidFill>
                <a:latin typeface="Arial" charset="0"/>
                <a:ea typeface="+mn-ea"/>
                <a:cs typeface="+mn-cs"/>
              </a:rPr>
              <a:t> or the </a:t>
            </a:r>
            <a:r>
              <a:rPr lang="en-US" sz="1200" b="1" i="0" kern="1200" dirty="0">
                <a:solidFill>
                  <a:schemeClr val="tx1"/>
                </a:solidFill>
                <a:latin typeface="Arial" charset="0"/>
                <a:ea typeface="+mn-ea"/>
                <a:cs typeface="+mn-cs"/>
              </a:rPr>
              <a:t>68-95-99.7 rule</a:t>
            </a:r>
            <a:r>
              <a:rPr lang="en-US" sz="1200" b="0" i="0" kern="1200" dirty="0">
                <a:solidFill>
                  <a:schemeClr val="tx1"/>
                </a:solidFill>
                <a:latin typeface="Arial" charset="0"/>
                <a:ea typeface="+mn-ea"/>
                <a:cs typeface="+mn-cs"/>
              </a:rPr>
              <a:t>. Clearly, given a normal distribution, most outcomes will be within 3 standard deviations of the mean.</a:t>
            </a:r>
          </a:p>
          <a:p>
            <a:endParaRPr lang="en-US" sz="1200" b="0" i="0" kern="1200" dirty="0">
              <a:solidFill>
                <a:schemeClr val="tx1"/>
              </a:solidFill>
              <a:latin typeface="Arial" charset="0"/>
              <a:ea typeface="+mn-ea"/>
              <a:cs typeface="+mn-cs"/>
            </a:endParaRPr>
          </a:p>
          <a:p>
            <a:endParaRPr lang="en-US" sz="1200" b="0" i="0" kern="1200" dirty="0">
              <a:solidFill>
                <a:schemeClr val="tx1"/>
              </a:solidFill>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7A305AE-97D2-4018-A4E0-3ABB7F098043}" type="slidenum">
              <a:rPr lang="en-US" smtClean="0"/>
              <a:pPr/>
              <a:t>39</a:t>
            </a:fld>
            <a:endParaRPr lang="en-US" dirty="0"/>
          </a:p>
        </p:txBody>
      </p:sp>
    </p:spTree>
    <p:extLst>
      <p:ext uri="{BB962C8B-B14F-4D97-AF65-F5344CB8AC3E}">
        <p14:creationId xmlns:p14="http://schemas.microsoft.com/office/powerpoint/2010/main" val="34602457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You</a:t>
            </a:r>
            <a:r>
              <a:rPr lang="en-US" baseline="0" dirty="0"/>
              <a:t> can c</a:t>
            </a:r>
            <a:endParaRPr lang="en-US" dirty="0"/>
          </a:p>
        </p:txBody>
      </p:sp>
      <p:sp>
        <p:nvSpPr>
          <p:cNvPr id="4" name="Slide Number Placeholder 3"/>
          <p:cNvSpPr>
            <a:spLocks noGrp="1"/>
          </p:cNvSpPr>
          <p:nvPr>
            <p:ph type="sldNum" sz="quarter" idx="10"/>
          </p:nvPr>
        </p:nvSpPr>
        <p:spPr/>
        <p:txBody>
          <a:bodyPr/>
          <a:lstStyle/>
          <a:p>
            <a:fld id="{F7A305AE-97D2-4018-A4E0-3ABB7F098043}" type="slidenum">
              <a:rPr lang="en-US" smtClean="0"/>
              <a:pPr/>
              <a:t>40</a:t>
            </a:fld>
            <a:endParaRPr lang="en-US" dirty="0"/>
          </a:p>
        </p:txBody>
      </p:sp>
    </p:spTree>
    <p:extLst>
      <p:ext uri="{BB962C8B-B14F-4D97-AF65-F5344CB8AC3E}">
        <p14:creationId xmlns:p14="http://schemas.microsoft.com/office/powerpoint/2010/main" val="35908949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A305AE-97D2-4018-A4E0-3ABB7F098043}" type="slidenum">
              <a:rPr lang="en-US" smtClean="0"/>
              <a:pPr/>
              <a:t>41</a:t>
            </a:fld>
            <a:endParaRPr lang="en-US" dirty="0"/>
          </a:p>
        </p:txBody>
      </p:sp>
    </p:spTree>
    <p:extLst>
      <p:ext uri="{BB962C8B-B14F-4D97-AF65-F5344CB8AC3E}">
        <p14:creationId xmlns:p14="http://schemas.microsoft.com/office/powerpoint/2010/main" val="387982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A305AE-97D2-4018-A4E0-3ABB7F098043}" type="slidenum">
              <a:rPr lang="en-US" smtClean="0"/>
              <a:pPr/>
              <a:t>3</a:t>
            </a:fld>
            <a:endParaRPr lang="en-US" dirty="0"/>
          </a:p>
        </p:txBody>
      </p:sp>
    </p:spTree>
    <p:extLst>
      <p:ext uri="{BB962C8B-B14F-4D97-AF65-F5344CB8AC3E}">
        <p14:creationId xmlns:p14="http://schemas.microsoft.com/office/powerpoint/2010/main" val="38039249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A305AE-97D2-4018-A4E0-3ABB7F098043}" type="slidenum">
              <a:rPr lang="en-US" smtClean="0"/>
              <a:pPr/>
              <a:t>42</a:t>
            </a:fld>
            <a:endParaRPr lang="en-US" dirty="0"/>
          </a:p>
        </p:txBody>
      </p:sp>
    </p:spTree>
    <p:extLst>
      <p:ext uri="{BB962C8B-B14F-4D97-AF65-F5344CB8AC3E}">
        <p14:creationId xmlns:p14="http://schemas.microsoft.com/office/powerpoint/2010/main" val="14426294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What does this imply? As long as something is -1 std deviation from any mean, p</a:t>
            </a:r>
            <a:r>
              <a:rPr lang="en-US" baseline="0" dirty="0"/>
              <a:t> values will be the same. So you will not need to calculate the probability tables. You can just use this conversion</a:t>
            </a:r>
            <a:endParaRPr lang="en-US" dirty="0"/>
          </a:p>
        </p:txBody>
      </p:sp>
      <p:sp>
        <p:nvSpPr>
          <p:cNvPr id="4" name="Slide Number Placeholder 3"/>
          <p:cNvSpPr>
            <a:spLocks noGrp="1"/>
          </p:cNvSpPr>
          <p:nvPr>
            <p:ph type="sldNum" sz="quarter" idx="10"/>
          </p:nvPr>
        </p:nvSpPr>
        <p:spPr/>
        <p:txBody>
          <a:bodyPr/>
          <a:lstStyle/>
          <a:p>
            <a:fld id="{F7A305AE-97D2-4018-A4E0-3ABB7F098043}" type="slidenum">
              <a:rPr lang="en-US" smtClean="0"/>
              <a:pPr/>
              <a:t>43</a:t>
            </a:fld>
            <a:endParaRPr lang="en-US" dirty="0"/>
          </a:p>
        </p:txBody>
      </p:sp>
    </p:spTree>
    <p:extLst>
      <p:ext uri="{BB962C8B-B14F-4D97-AF65-F5344CB8AC3E}">
        <p14:creationId xmlns:p14="http://schemas.microsoft.com/office/powerpoint/2010/main" val="20341862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Z score is nothing but standardized distance from mean </a:t>
            </a:r>
          </a:p>
        </p:txBody>
      </p:sp>
      <p:sp>
        <p:nvSpPr>
          <p:cNvPr id="4" name="Slide Number Placeholder 3"/>
          <p:cNvSpPr>
            <a:spLocks noGrp="1"/>
          </p:cNvSpPr>
          <p:nvPr>
            <p:ph type="sldNum" sz="quarter" idx="10"/>
          </p:nvPr>
        </p:nvSpPr>
        <p:spPr/>
        <p:txBody>
          <a:bodyPr/>
          <a:lstStyle/>
          <a:p>
            <a:fld id="{F7A305AE-97D2-4018-A4E0-3ABB7F098043}" type="slidenum">
              <a:rPr lang="en-US" smtClean="0"/>
              <a:pPr/>
              <a:t>44</a:t>
            </a:fld>
            <a:endParaRPr lang="en-US" dirty="0"/>
          </a:p>
        </p:txBody>
      </p:sp>
    </p:spTree>
    <p:extLst>
      <p:ext uri="{BB962C8B-B14F-4D97-AF65-F5344CB8AC3E}">
        <p14:creationId xmlns:p14="http://schemas.microsoft.com/office/powerpoint/2010/main" val="2298399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Let’s review</a:t>
            </a:r>
            <a:r>
              <a:rPr lang="en-US" baseline="0" dirty="0"/>
              <a:t> some examples:</a:t>
            </a:r>
          </a:p>
          <a:p>
            <a:r>
              <a:rPr lang="en-US" baseline="0" dirty="0"/>
              <a:t>Let’s say that you are looking at credit card applications and you find that number of years of work experience is approximately normally distributed with a mean of 8 and a std deviation of 1.2. You have looked at 100 observations.</a:t>
            </a:r>
          </a:p>
          <a:p>
            <a:endParaRPr lang="en-US" baseline="0" dirty="0"/>
          </a:p>
          <a:p>
            <a:r>
              <a:rPr lang="en-US" baseline="0" dirty="0"/>
              <a:t>What is the probability that a respondent will have 8 years of experience? </a:t>
            </a:r>
          </a:p>
          <a:p>
            <a:r>
              <a:rPr lang="en-US" baseline="0" dirty="0"/>
              <a:t>P(Z = (8-8)/1.2); P (Z=0) = 0.5</a:t>
            </a:r>
          </a:p>
          <a:p>
            <a:endParaRPr lang="en-US" baseline="0" dirty="0"/>
          </a:p>
          <a:p>
            <a:r>
              <a:rPr lang="en-US" baseline="0" dirty="0"/>
              <a:t>What is the probability that a respondent will have 9 years or less of experience?  </a:t>
            </a:r>
          </a:p>
          <a:p>
            <a:r>
              <a:rPr lang="en-US" baseline="0" dirty="0"/>
              <a:t>=p (z&lt; ((9-8)/1.2)) = p(z &lt;=0.5) = 0.79</a:t>
            </a:r>
          </a:p>
          <a:p>
            <a:endParaRPr lang="en-US" baseline="0" dirty="0"/>
          </a:p>
          <a:p>
            <a:r>
              <a:rPr lang="en-US" baseline="0" dirty="0"/>
              <a:t>What is the probability that a respondent will have less than 7 years of experience?</a:t>
            </a:r>
          </a:p>
          <a:p>
            <a:r>
              <a:rPr lang="en-US" baseline="0" dirty="0"/>
              <a:t> p (Z &lt; (7-8/1.2)) = p(z &lt;= -0.3) = p(Z &gt;0.3) = 1-p(Z&lt;0.3) = 1-0.79 =0.21</a:t>
            </a:r>
          </a:p>
          <a:p>
            <a:endParaRPr lang="en-US" baseline="0" dirty="0"/>
          </a:p>
          <a:p>
            <a:r>
              <a:rPr lang="en-US" baseline="0" dirty="0"/>
              <a:t>What is the probability that a respondent will have between 7 and 9 years of experience? </a:t>
            </a:r>
          </a:p>
          <a:p>
            <a:endParaRPr lang="en-US" baseline="0" dirty="0"/>
          </a:p>
          <a:p>
            <a:r>
              <a:rPr lang="en-US" baseline="0" dirty="0"/>
              <a:t>P (z&lt;(9-8)/1.2)) – p(z&lt;(7-8/1.2)) = 0.79 – 0.21  = 0.58</a:t>
            </a:r>
          </a:p>
          <a:p>
            <a:endParaRPr lang="en-US" baseline="0" dirty="0"/>
          </a:p>
          <a:p>
            <a:r>
              <a:rPr lang="en-US" baseline="0" dirty="0"/>
              <a:t>What is the probability that a respondent will have between 9 and 11 years of experience? </a:t>
            </a:r>
          </a:p>
          <a:p>
            <a:endParaRPr lang="en-US" baseline="0" dirty="0"/>
          </a:p>
          <a:p>
            <a:r>
              <a:rPr lang="en-US" baseline="0" dirty="0"/>
              <a:t>P(z &lt;(11-8)/1.2)) – p(z&lt; (9-8/1.2)) = p (z &lt; 2.5) – p (z&lt; 0.3) = 0.99 – 0.79  = 0.20</a:t>
            </a:r>
          </a:p>
          <a:p>
            <a:endParaRPr lang="en-US" baseline="0" dirty="0"/>
          </a:p>
          <a:p>
            <a:r>
              <a:rPr lang="en-US" baseline="0" dirty="0"/>
              <a:t>What is the probability that the average experience of 5 respondents will be less than 8 years? </a:t>
            </a:r>
          </a:p>
          <a:p>
            <a:endParaRPr lang="en-US" baseline="0" dirty="0"/>
          </a:p>
          <a:p>
            <a:r>
              <a:rPr lang="en-US" baseline="0" dirty="0"/>
              <a:t>= p (z&lt;(7-8)/(1.2/5^0.5)) = p (z &lt; -1.8) = p (z &gt; 1.8) = 1 – p(z &lt;1.8) = 1- 0.9641 = 0.03 </a:t>
            </a:r>
          </a:p>
          <a:p>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F7A305AE-97D2-4018-A4E0-3ABB7F098043}" type="slidenum">
              <a:rPr lang="en-US" smtClean="0"/>
              <a:pPr/>
              <a:t>45</a:t>
            </a:fld>
            <a:endParaRPr lang="en-US" dirty="0"/>
          </a:p>
        </p:txBody>
      </p:sp>
    </p:spTree>
    <p:extLst>
      <p:ext uri="{BB962C8B-B14F-4D97-AF65-F5344CB8AC3E}">
        <p14:creationId xmlns:p14="http://schemas.microsoft.com/office/powerpoint/2010/main" val="38881803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the expected value of a throw of a</a:t>
            </a:r>
            <a:r>
              <a:rPr lang="en-US" baseline="0" dirty="0"/>
              <a:t> single dice? </a:t>
            </a:r>
          </a:p>
          <a:p>
            <a:r>
              <a:rPr lang="en-US" baseline="0" dirty="0"/>
              <a:t>Probability of 1 or 2 or 3 or 4 or 5 or 6 = 1/6 </a:t>
            </a:r>
          </a:p>
          <a:p>
            <a:endParaRPr lang="en-US" baseline="0" dirty="0"/>
          </a:p>
          <a:p>
            <a:r>
              <a:rPr lang="en-US" baseline="0" dirty="0"/>
              <a:t>So E(X) = Sum of K = 1 to 6, P(X= K) (=1/6) * k </a:t>
            </a:r>
          </a:p>
          <a:p>
            <a:r>
              <a:rPr lang="en-US" baseline="0" dirty="0"/>
              <a:t>= 1/6*1 + 1/6*2 + 1/6*3 + 1/6*4 + 1/6*5 + 1/6*6 </a:t>
            </a:r>
          </a:p>
          <a:p>
            <a:r>
              <a:rPr lang="en-US" baseline="0" dirty="0"/>
              <a:t>=3.5 </a:t>
            </a:r>
          </a:p>
          <a:p>
            <a:endParaRPr lang="en-US" baseline="0" dirty="0"/>
          </a:p>
          <a:p>
            <a:endParaRPr lang="en-IN" dirty="0"/>
          </a:p>
        </p:txBody>
      </p:sp>
      <p:sp>
        <p:nvSpPr>
          <p:cNvPr id="4" name="Slide Number Placeholder 3"/>
          <p:cNvSpPr>
            <a:spLocks noGrp="1"/>
          </p:cNvSpPr>
          <p:nvPr>
            <p:ph type="sldNum" sz="quarter" idx="10"/>
          </p:nvPr>
        </p:nvSpPr>
        <p:spPr/>
        <p:txBody>
          <a:bodyPr/>
          <a:lstStyle/>
          <a:p>
            <a:fld id="{F7A305AE-97D2-4018-A4E0-3ABB7F098043}" type="slidenum">
              <a:rPr lang="en-US" smtClean="0"/>
              <a:pPr/>
              <a:t>49</a:t>
            </a:fld>
            <a:endParaRPr lang="en-US" dirty="0"/>
          </a:p>
        </p:txBody>
      </p:sp>
    </p:spTree>
    <p:extLst>
      <p:ext uri="{BB962C8B-B14F-4D97-AF65-F5344CB8AC3E}">
        <p14:creationId xmlns:p14="http://schemas.microsoft.com/office/powerpoint/2010/main" val="1167026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A305AE-97D2-4018-A4E0-3ABB7F098043}" type="slidenum">
              <a:rPr lang="en-US" smtClean="0"/>
              <a:pPr/>
              <a:t>4</a:t>
            </a:fld>
            <a:endParaRPr lang="en-US" dirty="0"/>
          </a:p>
        </p:txBody>
      </p:sp>
    </p:spTree>
    <p:extLst>
      <p:ext uri="{BB962C8B-B14F-4D97-AF65-F5344CB8AC3E}">
        <p14:creationId xmlns:p14="http://schemas.microsoft.com/office/powerpoint/2010/main" val="3793455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A305AE-97D2-4018-A4E0-3ABB7F098043}" type="slidenum">
              <a:rPr lang="en-US" smtClean="0"/>
              <a:pPr/>
              <a:t>5</a:t>
            </a:fld>
            <a:endParaRPr lang="en-US" dirty="0"/>
          </a:p>
        </p:txBody>
      </p:sp>
    </p:spTree>
    <p:extLst>
      <p:ext uri="{BB962C8B-B14F-4D97-AF65-F5344CB8AC3E}">
        <p14:creationId xmlns:p14="http://schemas.microsoft.com/office/powerpoint/2010/main" val="3936795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A305AE-97D2-4018-A4E0-3ABB7F098043}" type="slidenum">
              <a:rPr lang="en-US" smtClean="0"/>
              <a:pPr/>
              <a:t>6</a:t>
            </a:fld>
            <a:endParaRPr lang="en-US" dirty="0"/>
          </a:p>
        </p:txBody>
      </p:sp>
    </p:spTree>
    <p:extLst>
      <p:ext uri="{BB962C8B-B14F-4D97-AF65-F5344CB8AC3E}">
        <p14:creationId xmlns:p14="http://schemas.microsoft.com/office/powerpoint/2010/main" val="4209398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A305AE-97D2-4018-A4E0-3ABB7F098043}" type="slidenum">
              <a:rPr lang="en-US" smtClean="0"/>
              <a:pPr/>
              <a:t>9</a:t>
            </a:fld>
            <a:endParaRPr lang="en-US" dirty="0"/>
          </a:p>
        </p:txBody>
      </p:sp>
    </p:spTree>
    <p:extLst>
      <p:ext uri="{BB962C8B-B14F-4D97-AF65-F5344CB8AC3E}">
        <p14:creationId xmlns:p14="http://schemas.microsoft.com/office/powerpoint/2010/main" val="1250562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A305AE-97D2-4018-A4E0-3ABB7F098043}" type="slidenum">
              <a:rPr lang="en-US" smtClean="0"/>
              <a:pPr/>
              <a:t>10</a:t>
            </a:fld>
            <a:endParaRPr lang="en-US" dirty="0"/>
          </a:p>
        </p:txBody>
      </p:sp>
    </p:spTree>
    <p:extLst>
      <p:ext uri="{BB962C8B-B14F-4D97-AF65-F5344CB8AC3E}">
        <p14:creationId xmlns:p14="http://schemas.microsoft.com/office/powerpoint/2010/main" val="687828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bwMode="auto">
          <a:noFill/>
          <a:ln>
            <a:solidFill>
              <a:srgbClr val="000000"/>
            </a:solidFill>
            <a:miter lim="800000"/>
            <a:headEnd/>
            <a:tailEnd/>
          </a:ln>
        </p:spPr>
      </p:sp>
      <p:sp>
        <p:nvSpPr>
          <p:cNvPr id="3072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The range is easy to understand and calculate. However, its usefulness as a measure of dispersion is limited. It only takes the highest and lowest values into account and ignores the nature of variation among all other observations in the data. Hence it is heavily influenced by extreme values.</a:t>
            </a:r>
          </a:p>
          <a:p>
            <a:pPr>
              <a:spcBef>
                <a:spcPct val="0"/>
              </a:spcBef>
            </a:pPr>
            <a:r>
              <a:rPr lang="en-US" dirty="0"/>
              <a:t>The </a:t>
            </a:r>
            <a:r>
              <a:rPr lang="en-US" dirty="0" err="1"/>
              <a:t>interquartile</a:t>
            </a:r>
            <a:r>
              <a:rPr lang="en-US" dirty="0"/>
              <a:t> range is the measure of spread between the 25</a:t>
            </a:r>
            <a:r>
              <a:rPr lang="en-US" baseline="30000" dirty="0"/>
              <a:t>th</a:t>
            </a:r>
            <a:r>
              <a:rPr lang="en-US" dirty="0"/>
              <a:t> percentile and 75</a:t>
            </a:r>
            <a:r>
              <a:rPr lang="en-US" baseline="30000" dirty="0"/>
              <a:t>th</a:t>
            </a:r>
            <a:r>
              <a:rPr lang="en-US" dirty="0"/>
              <a:t> percentile in the data. It measures approximately how far from the median we need to go on wither side to capture half of the observations. It is a better measure than range as it is less affected by extreme observations.</a:t>
            </a:r>
          </a:p>
        </p:txBody>
      </p:sp>
      <p:sp>
        <p:nvSpPr>
          <p:cNvPr id="3072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81DF88E-8A83-4F65-A74F-1AAB4C3FA701}" type="slidenum">
              <a:rPr lang="en-US"/>
              <a:pPr fontAlgn="base">
                <a:spcBef>
                  <a:spcPct val="0"/>
                </a:spcBef>
                <a:spcAft>
                  <a:spcPct val="0"/>
                </a:spcAft>
              </a:pPr>
              <a:t>11</a:t>
            </a:fld>
            <a:endParaRPr lang="en-US"/>
          </a:p>
        </p:txBody>
      </p:sp>
    </p:spTree>
    <p:extLst>
      <p:ext uri="{BB962C8B-B14F-4D97-AF65-F5344CB8AC3E}">
        <p14:creationId xmlns:p14="http://schemas.microsoft.com/office/powerpoint/2010/main" val="535586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1708C-CF01-01EE-F1AA-6CA48A362ED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C2E9771-EBE2-E5CF-A905-864B015AD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7310CE6-7058-205F-33E3-B05CC8BA00D7}"/>
              </a:ext>
            </a:extLst>
          </p:cNvPr>
          <p:cNvSpPr>
            <a:spLocks noGrp="1"/>
          </p:cNvSpPr>
          <p:nvPr>
            <p:ph type="dt" sz="half" idx="10"/>
          </p:nvPr>
        </p:nvSpPr>
        <p:spPr/>
        <p:txBody>
          <a:bodyPr/>
          <a:lstStyle/>
          <a:p>
            <a:fld id="{548B8B54-2E1D-2F44-A3A0-4FF32ECAF014}" type="datetimeFigureOut">
              <a:rPr lang="en-US" smtClean="0"/>
              <a:t>6/24/22</a:t>
            </a:fld>
            <a:endParaRPr lang="en-US"/>
          </a:p>
        </p:txBody>
      </p:sp>
      <p:sp>
        <p:nvSpPr>
          <p:cNvPr id="5" name="Footer Placeholder 4">
            <a:extLst>
              <a:ext uri="{FF2B5EF4-FFF2-40B4-BE49-F238E27FC236}">
                <a16:creationId xmlns:a16="http://schemas.microsoft.com/office/drawing/2014/main" id="{14196AB7-AAE4-202E-1441-93612A8E8D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7CA199-492D-796E-3098-27B22B4AC5D5}"/>
              </a:ext>
            </a:extLst>
          </p:cNvPr>
          <p:cNvSpPr>
            <a:spLocks noGrp="1"/>
          </p:cNvSpPr>
          <p:nvPr>
            <p:ph type="sldNum" sz="quarter" idx="12"/>
          </p:nvPr>
        </p:nvSpPr>
        <p:spPr/>
        <p:txBody>
          <a:bodyPr/>
          <a:lstStyle/>
          <a:p>
            <a:fld id="{F8210606-1CCC-8043-8183-F02B440E2A62}" type="slidenum">
              <a:rPr lang="en-US" smtClean="0"/>
              <a:t>‹#›</a:t>
            </a:fld>
            <a:endParaRPr lang="en-US"/>
          </a:p>
        </p:txBody>
      </p:sp>
    </p:spTree>
    <p:extLst>
      <p:ext uri="{BB962C8B-B14F-4D97-AF65-F5344CB8AC3E}">
        <p14:creationId xmlns:p14="http://schemas.microsoft.com/office/powerpoint/2010/main" val="2108905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B9DB2-02CE-6C20-12EE-B2EF57F71F3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528A86D-61AB-AE69-243D-409CB1B1827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354D71C-B232-7A98-062F-8097EAB27FDE}"/>
              </a:ext>
            </a:extLst>
          </p:cNvPr>
          <p:cNvSpPr>
            <a:spLocks noGrp="1"/>
          </p:cNvSpPr>
          <p:nvPr>
            <p:ph type="dt" sz="half" idx="10"/>
          </p:nvPr>
        </p:nvSpPr>
        <p:spPr/>
        <p:txBody>
          <a:bodyPr/>
          <a:lstStyle/>
          <a:p>
            <a:fld id="{548B8B54-2E1D-2F44-A3A0-4FF32ECAF014}" type="datetimeFigureOut">
              <a:rPr lang="en-US" smtClean="0"/>
              <a:t>6/24/22</a:t>
            </a:fld>
            <a:endParaRPr lang="en-US"/>
          </a:p>
        </p:txBody>
      </p:sp>
      <p:sp>
        <p:nvSpPr>
          <p:cNvPr id="5" name="Footer Placeholder 4">
            <a:extLst>
              <a:ext uri="{FF2B5EF4-FFF2-40B4-BE49-F238E27FC236}">
                <a16:creationId xmlns:a16="http://schemas.microsoft.com/office/drawing/2014/main" id="{8B908C35-4A25-2B4A-ADE8-834C62DD07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77CF72-532E-EEC7-6E87-2F73D5B70672}"/>
              </a:ext>
            </a:extLst>
          </p:cNvPr>
          <p:cNvSpPr>
            <a:spLocks noGrp="1"/>
          </p:cNvSpPr>
          <p:nvPr>
            <p:ph type="sldNum" sz="quarter" idx="12"/>
          </p:nvPr>
        </p:nvSpPr>
        <p:spPr/>
        <p:txBody>
          <a:bodyPr/>
          <a:lstStyle/>
          <a:p>
            <a:fld id="{F8210606-1CCC-8043-8183-F02B440E2A62}" type="slidenum">
              <a:rPr lang="en-US" smtClean="0"/>
              <a:t>‹#›</a:t>
            </a:fld>
            <a:endParaRPr lang="en-US"/>
          </a:p>
        </p:txBody>
      </p:sp>
    </p:spTree>
    <p:extLst>
      <p:ext uri="{BB962C8B-B14F-4D97-AF65-F5344CB8AC3E}">
        <p14:creationId xmlns:p14="http://schemas.microsoft.com/office/powerpoint/2010/main" val="2245055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1AFE5D-AA69-0D0C-15F7-371937E881D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066F089-09F9-F382-2BA4-151FC962B79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28DA790-7797-C42D-DB89-3F6E52642756}"/>
              </a:ext>
            </a:extLst>
          </p:cNvPr>
          <p:cNvSpPr>
            <a:spLocks noGrp="1"/>
          </p:cNvSpPr>
          <p:nvPr>
            <p:ph type="dt" sz="half" idx="10"/>
          </p:nvPr>
        </p:nvSpPr>
        <p:spPr/>
        <p:txBody>
          <a:bodyPr/>
          <a:lstStyle/>
          <a:p>
            <a:fld id="{548B8B54-2E1D-2F44-A3A0-4FF32ECAF014}" type="datetimeFigureOut">
              <a:rPr lang="en-US" smtClean="0"/>
              <a:t>6/24/22</a:t>
            </a:fld>
            <a:endParaRPr lang="en-US"/>
          </a:p>
        </p:txBody>
      </p:sp>
      <p:sp>
        <p:nvSpPr>
          <p:cNvPr id="5" name="Footer Placeholder 4">
            <a:extLst>
              <a:ext uri="{FF2B5EF4-FFF2-40B4-BE49-F238E27FC236}">
                <a16:creationId xmlns:a16="http://schemas.microsoft.com/office/drawing/2014/main" id="{C3884203-536D-D3A0-65EE-C7D433FE29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0542E0-2782-F813-9EFE-AE62C166F6D4}"/>
              </a:ext>
            </a:extLst>
          </p:cNvPr>
          <p:cNvSpPr>
            <a:spLocks noGrp="1"/>
          </p:cNvSpPr>
          <p:nvPr>
            <p:ph type="sldNum" sz="quarter" idx="12"/>
          </p:nvPr>
        </p:nvSpPr>
        <p:spPr/>
        <p:txBody>
          <a:bodyPr/>
          <a:lstStyle/>
          <a:p>
            <a:fld id="{F8210606-1CCC-8043-8183-F02B440E2A62}" type="slidenum">
              <a:rPr lang="en-US" smtClean="0"/>
              <a:t>‹#›</a:t>
            </a:fld>
            <a:endParaRPr lang="en-US"/>
          </a:p>
        </p:txBody>
      </p:sp>
    </p:spTree>
    <p:extLst>
      <p:ext uri="{BB962C8B-B14F-4D97-AF65-F5344CB8AC3E}">
        <p14:creationId xmlns:p14="http://schemas.microsoft.com/office/powerpoint/2010/main" val="3298480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6579E-E2D9-49C2-D3D3-ADF4648565A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E880C2C-9E72-F7BB-E0A5-95970D73638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A79CB84-D6D6-C5F4-E64B-0FE4F2BF92E6}"/>
              </a:ext>
            </a:extLst>
          </p:cNvPr>
          <p:cNvSpPr>
            <a:spLocks noGrp="1"/>
          </p:cNvSpPr>
          <p:nvPr>
            <p:ph type="dt" sz="half" idx="10"/>
          </p:nvPr>
        </p:nvSpPr>
        <p:spPr/>
        <p:txBody>
          <a:bodyPr/>
          <a:lstStyle/>
          <a:p>
            <a:fld id="{548B8B54-2E1D-2F44-A3A0-4FF32ECAF014}" type="datetimeFigureOut">
              <a:rPr lang="en-US" smtClean="0"/>
              <a:t>6/24/22</a:t>
            </a:fld>
            <a:endParaRPr lang="en-US"/>
          </a:p>
        </p:txBody>
      </p:sp>
      <p:sp>
        <p:nvSpPr>
          <p:cNvPr id="5" name="Footer Placeholder 4">
            <a:extLst>
              <a:ext uri="{FF2B5EF4-FFF2-40B4-BE49-F238E27FC236}">
                <a16:creationId xmlns:a16="http://schemas.microsoft.com/office/drawing/2014/main" id="{85AB1099-6412-C698-D458-C698A3954B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6B9AA3-64A6-5FD2-A4B9-893181548814}"/>
              </a:ext>
            </a:extLst>
          </p:cNvPr>
          <p:cNvSpPr>
            <a:spLocks noGrp="1"/>
          </p:cNvSpPr>
          <p:nvPr>
            <p:ph type="sldNum" sz="quarter" idx="12"/>
          </p:nvPr>
        </p:nvSpPr>
        <p:spPr/>
        <p:txBody>
          <a:bodyPr/>
          <a:lstStyle/>
          <a:p>
            <a:fld id="{F8210606-1CCC-8043-8183-F02B440E2A62}" type="slidenum">
              <a:rPr lang="en-US" smtClean="0"/>
              <a:t>‹#›</a:t>
            </a:fld>
            <a:endParaRPr lang="en-US"/>
          </a:p>
        </p:txBody>
      </p:sp>
    </p:spTree>
    <p:extLst>
      <p:ext uri="{BB962C8B-B14F-4D97-AF65-F5344CB8AC3E}">
        <p14:creationId xmlns:p14="http://schemas.microsoft.com/office/powerpoint/2010/main" val="253180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E20BF-58D6-D5B6-5E89-72D091AC122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AD66A2A-0B7D-6ACB-16B2-C53F650FD2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DB33148-61AF-CCA2-FEE7-CCFE7D81AE8C}"/>
              </a:ext>
            </a:extLst>
          </p:cNvPr>
          <p:cNvSpPr>
            <a:spLocks noGrp="1"/>
          </p:cNvSpPr>
          <p:nvPr>
            <p:ph type="dt" sz="half" idx="10"/>
          </p:nvPr>
        </p:nvSpPr>
        <p:spPr/>
        <p:txBody>
          <a:bodyPr/>
          <a:lstStyle/>
          <a:p>
            <a:fld id="{548B8B54-2E1D-2F44-A3A0-4FF32ECAF014}" type="datetimeFigureOut">
              <a:rPr lang="en-US" smtClean="0"/>
              <a:t>6/24/22</a:t>
            </a:fld>
            <a:endParaRPr lang="en-US"/>
          </a:p>
        </p:txBody>
      </p:sp>
      <p:sp>
        <p:nvSpPr>
          <p:cNvPr id="5" name="Footer Placeholder 4">
            <a:extLst>
              <a:ext uri="{FF2B5EF4-FFF2-40B4-BE49-F238E27FC236}">
                <a16:creationId xmlns:a16="http://schemas.microsoft.com/office/drawing/2014/main" id="{079BD8A3-D885-43FD-5775-7DD70D4609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D1FFDB-B147-FA63-0BDF-7D33A561ADAC}"/>
              </a:ext>
            </a:extLst>
          </p:cNvPr>
          <p:cNvSpPr>
            <a:spLocks noGrp="1"/>
          </p:cNvSpPr>
          <p:nvPr>
            <p:ph type="sldNum" sz="quarter" idx="12"/>
          </p:nvPr>
        </p:nvSpPr>
        <p:spPr/>
        <p:txBody>
          <a:bodyPr/>
          <a:lstStyle/>
          <a:p>
            <a:fld id="{F8210606-1CCC-8043-8183-F02B440E2A62}" type="slidenum">
              <a:rPr lang="en-US" smtClean="0"/>
              <a:t>‹#›</a:t>
            </a:fld>
            <a:endParaRPr lang="en-US"/>
          </a:p>
        </p:txBody>
      </p:sp>
    </p:spTree>
    <p:extLst>
      <p:ext uri="{BB962C8B-B14F-4D97-AF65-F5344CB8AC3E}">
        <p14:creationId xmlns:p14="http://schemas.microsoft.com/office/powerpoint/2010/main" val="2180648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551A-D1AB-3478-ED9E-FA431B696C9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7F87592-2EF2-E02B-0F28-A5146410F8F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A5505BD-B849-917E-C4A3-5DA1E97F508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155C964-695B-2EBC-2E6E-6045816ECC56}"/>
              </a:ext>
            </a:extLst>
          </p:cNvPr>
          <p:cNvSpPr>
            <a:spLocks noGrp="1"/>
          </p:cNvSpPr>
          <p:nvPr>
            <p:ph type="dt" sz="half" idx="10"/>
          </p:nvPr>
        </p:nvSpPr>
        <p:spPr/>
        <p:txBody>
          <a:bodyPr/>
          <a:lstStyle/>
          <a:p>
            <a:fld id="{548B8B54-2E1D-2F44-A3A0-4FF32ECAF014}" type="datetimeFigureOut">
              <a:rPr lang="en-US" smtClean="0"/>
              <a:t>6/24/22</a:t>
            </a:fld>
            <a:endParaRPr lang="en-US"/>
          </a:p>
        </p:txBody>
      </p:sp>
      <p:sp>
        <p:nvSpPr>
          <p:cNvPr id="6" name="Footer Placeholder 5">
            <a:extLst>
              <a:ext uri="{FF2B5EF4-FFF2-40B4-BE49-F238E27FC236}">
                <a16:creationId xmlns:a16="http://schemas.microsoft.com/office/drawing/2014/main" id="{E0141080-33E0-C0F2-6133-88C22EDC75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7BDE8D-79CB-D36C-2FDF-805ACC03B299}"/>
              </a:ext>
            </a:extLst>
          </p:cNvPr>
          <p:cNvSpPr>
            <a:spLocks noGrp="1"/>
          </p:cNvSpPr>
          <p:nvPr>
            <p:ph type="sldNum" sz="quarter" idx="12"/>
          </p:nvPr>
        </p:nvSpPr>
        <p:spPr/>
        <p:txBody>
          <a:bodyPr/>
          <a:lstStyle/>
          <a:p>
            <a:fld id="{F8210606-1CCC-8043-8183-F02B440E2A62}" type="slidenum">
              <a:rPr lang="en-US" smtClean="0"/>
              <a:t>‹#›</a:t>
            </a:fld>
            <a:endParaRPr lang="en-US"/>
          </a:p>
        </p:txBody>
      </p:sp>
    </p:spTree>
    <p:extLst>
      <p:ext uri="{BB962C8B-B14F-4D97-AF65-F5344CB8AC3E}">
        <p14:creationId xmlns:p14="http://schemas.microsoft.com/office/powerpoint/2010/main" val="1244513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D9432-438A-52DC-2684-F60F3C4FC83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1946591-BEF6-3112-B267-4B8A9D8320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5118A08-BA35-51FC-0E26-11816BD0DD2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75D73FC-C929-7A9D-04C7-694A1DAB35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7D08730-81B6-F5B8-95F6-E55082F1190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8EF2765-8857-08AC-6B0B-BD62B835812D}"/>
              </a:ext>
            </a:extLst>
          </p:cNvPr>
          <p:cNvSpPr>
            <a:spLocks noGrp="1"/>
          </p:cNvSpPr>
          <p:nvPr>
            <p:ph type="dt" sz="half" idx="10"/>
          </p:nvPr>
        </p:nvSpPr>
        <p:spPr/>
        <p:txBody>
          <a:bodyPr/>
          <a:lstStyle/>
          <a:p>
            <a:fld id="{548B8B54-2E1D-2F44-A3A0-4FF32ECAF014}" type="datetimeFigureOut">
              <a:rPr lang="en-US" smtClean="0"/>
              <a:t>6/24/22</a:t>
            </a:fld>
            <a:endParaRPr lang="en-US"/>
          </a:p>
        </p:txBody>
      </p:sp>
      <p:sp>
        <p:nvSpPr>
          <p:cNvPr id="8" name="Footer Placeholder 7">
            <a:extLst>
              <a:ext uri="{FF2B5EF4-FFF2-40B4-BE49-F238E27FC236}">
                <a16:creationId xmlns:a16="http://schemas.microsoft.com/office/drawing/2014/main" id="{15237E12-7451-2968-3C1A-99370D08E6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2F4169-91C3-1522-0ECD-4D2C51079879}"/>
              </a:ext>
            </a:extLst>
          </p:cNvPr>
          <p:cNvSpPr>
            <a:spLocks noGrp="1"/>
          </p:cNvSpPr>
          <p:nvPr>
            <p:ph type="sldNum" sz="quarter" idx="12"/>
          </p:nvPr>
        </p:nvSpPr>
        <p:spPr/>
        <p:txBody>
          <a:bodyPr/>
          <a:lstStyle/>
          <a:p>
            <a:fld id="{F8210606-1CCC-8043-8183-F02B440E2A62}" type="slidenum">
              <a:rPr lang="en-US" smtClean="0"/>
              <a:t>‹#›</a:t>
            </a:fld>
            <a:endParaRPr lang="en-US"/>
          </a:p>
        </p:txBody>
      </p:sp>
    </p:spTree>
    <p:extLst>
      <p:ext uri="{BB962C8B-B14F-4D97-AF65-F5344CB8AC3E}">
        <p14:creationId xmlns:p14="http://schemas.microsoft.com/office/powerpoint/2010/main" val="4157192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10098-CAD6-828F-8CE1-008DC57AAE0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2B7C100-D8DD-ADD8-5F1C-703153200E13}"/>
              </a:ext>
            </a:extLst>
          </p:cNvPr>
          <p:cNvSpPr>
            <a:spLocks noGrp="1"/>
          </p:cNvSpPr>
          <p:nvPr>
            <p:ph type="dt" sz="half" idx="10"/>
          </p:nvPr>
        </p:nvSpPr>
        <p:spPr/>
        <p:txBody>
          <a:bodyPr/>
          <a:lstStyle/>
          <a:p>
            <a:fld id="{548B8B54-2E1D-2F44-A3A0-4FF32ECAF014}" type="datetimeFigureOut">
              <a:rPr lang="en-US" smtClean="0"/>
              <a:t>6/24/22</a:t>
            </a:fld>
            <a:endParaRPr lang="en-US"/>
          </a:p>
        </p:txBody>
      </p:sp>
      <p:sp>
        <p:nvSpPr>
          <p:cNvPr id="4" name="Footer Placeholder 3">
            <a:extLst>
              <a:ext uri="{FF2B5EF4-FFF2-40B4-BE49-F238E27FC236}">
                <a16:creationId xmlns:a16="http://schemas.microsoft.com/office/drawing/2014/main" id="{F517FCAE-F8D9-0EF8-2856-2755422000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853490-6BB9-69B6-01B8-E61E5B050CD0}"/>
              </a:ext>
            </a:extLst>
          </p:cNvPr>
          <p:cNvSpPr>
            <a:spLocks noGrp="1"/>
          </p:cNvSpPr>
          <p:nvPr>
            <p:ph type="sldNum" sz="quarter" idx="12"/>
          </p:nvPr>
        </p:nvSpPr>
        <p:spPr/>
        <p:txBody>
          <a:bodyPr/>
          <a:lstStyle/>
          <a:p>
            <a:fld id="{F8210606-1CCC-8043-8183-F02B440E2A62}" type="slidenum">
              <a:rPr lang="en-US" smtClean="0"/>
              <a:t>‹#›</a:t>
            </a:fld>
            <a:endParaRPr lang="en-US"/>
          </a:p>
        </p:txBody>
      </p:sp>
    </p:spTree>
    <p:extLst>
      <p:ext uri="{BB962C8B-B14F-4D97-AF65-F5344CB8AC3E}">
        <p14:creationId xmlns:p14="http://schemas.microsoft.com/office/powerpoint/2010/main" val="1042581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4286AE-54FC-57B4-6D2E-B9742B19D5B7}"/>
              </a:ext>
            </a:extLst>
          </p:cNvPr>
          <p:cNvSpPr>
            <a:spLocks noGrp="1"/>
          </p:cNvSpPr>
          <p:nvPr>
            <p:ph type="dt" sz="half" idx="10"/>
          </p:nvPr>
        </p:nvSpPr>
        <p:spPr/>
        <p:txBody>
          <a:bodyPr/>
          <a:lstStyle/>
          <a:p>
            <a:fld id="{548B8B54-2E1D-2F44-A3A0-4FF32ECAF014}" type="datetimeFigureOut">
              <a:rPr lang="en-US" smtClean="0"/>
              <a:t>6/24/22</a:t>
            </a:fld>
            <a:endParaRPr lang="en-US"/>
          </a:p>
        </p:txBody>
      </p:sp>
      <p:sp>
        <p:nvSpPr>
          <p:cNvPr id="3" name="Footer Placeholder 2">
            <a:extLst>
              <a:ext uri="{FF2B5EF4-FFF2-40B4-BE49-F238E27FC236}">
                <a16:creationId xmlns:a16="http://schemas.microsoft.com/office/drawing/2014/main" id="{D6230CF1-3B4A-4F8B-C236-5F20B431E2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ED9E83-8186-05C8-8C18-96743D120D80}"/>
              </a:ext>
            </a:extLst>
          </p:cNvPr>
          <p:cNvSpPr>
            <a:spLocks noGrp="1"/>
          </p:cNvSpPr>
          <p:nvPr>
            <p:ph type="sldNum" sz="quarter" idx="12"/>
          </p:nvPr>
        </p:nvSpPr>
        <p:spPr/>
        <p:txBody>
          <a:bodyPr/>
          <a:lstStyle/>
          <a:p>
            <a:fld id="{F8210606-1CCC-8043-8183-F02B440E2A62}" type="slidenum">
              <a:rPr lang="en-US" smtClean="0"/>
              <a:t>‹#›</a:t>
            </a:fld>
            <a:endParaRPr lang="en-US"/>
          </a:p>
        </p:txBody>
      </p:sp>
    </p:spTree>
    <p:extLst>
      <p:ext uri="{BB962C8B-B14F-4D97-AF65-F5344CB8AC3E}">
        <p14:creationId xmlns:p14="http://schemas.microsoft.com/office/powerpoint/2010/main" val="3414369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3AF7B-4F06-90B0-A621-2D70FE12E63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E6358B3-97A8-8873-9048-C318AFCFC4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E64BB33-244B-2BD8-BA68-778722F94A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7F6415D-C82F-5DE8-E44C-2AB137B1D513}"/>
              </a:ext>
            </a:extLst>
          </p:cNvPr>
          <p:cNvSpPr>
            <a:spLocks noGrp="1"/>
          </p:cNvSpPr>
          <p:nvPr>
            <p:ph type="dt" sz="half" idx="10"/>
          </p:nvPr>
        </p:nvSpPr>
        <p:spPr/>
        <p:txBody>
          <a:bodyPr/>
          <a:lstStyle/>
          <a:p>
            <a:fld id="{548B8B54-2E1D-2F44-A3A0-4FF32ECAF014}" type="datetimeFigureOut">
              <a:rPr lang="en-US" smtClean="0"/>
              <a:t>6/24/22</a:t>
            </a:fld>
            <a:endParaRPr lang="en-US"/>
          </a:p>
        </p:txBody>
      </p:sp>
      <p:sp>
        <p:nvSpPr>
          <p:cNvPr id="6" name="Footer Placeholder 5">
            <a:extLst>
              <a:ext uri="{FF2B5EF4-FFF2-40B4-BE49-F238E27FC236}">
                <a16:creationId xmlns:a16="http://schemas.microsoft.com/office/drawing/2014/main" id="{C465F64C-7D24-AD88-1368-8CF0517F31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7D086E-5D52-C722-3F3D-E01A3D6ED378}"/>
              </a:ext>
            </a:extLst>
          </p:cNvPr>
          <p:cNvSpPr>
            <a:spLocks noGrp="1"/>
          </p:cNvSpPr>
          <p:nvPr>
            <p:ph type="sldNum" sz="quarter" idx="12"/>
          </p:nvPr>
        </p:nvSpPr>
        <p:spPr/>
        <p:txBody>
          <a:bodyPr/>
          <a:lstStyle/>
          <a:p>
            <a:fld id="{F8210606-1CCC-8043-8183-F02B440E2A62}" type="slidenum">
              <a:rPr lang="en-US" smtClean="0"/>
              <a:t>‹#›</a:t>
            </a:fld>
            <a:endParaRPr lang="en-US"/>
          </a:p>
        </p:txBody>
      </p:sp>
    </p:spTree>
    <p:extLst>
      <p:ext uri="{BB962C8B-B14F-4D97-AF65-F5344CB8AC3E}">
        <p14:creationId xmlns:p14="http://schemas.microsoft.com/office/powerpoint/2010/main" val="4280361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C7278-5182-1869-FD34-CCEB873054B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F8744B5-C276-64B2-1C79-7BDF2D6C9A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DEFE7F-ADDB-A701-747D-2A3D1D1378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CD3383A-1526-1717-930C-5D775AE79421}"/>
              </a:ext>
            </a:extLst>
          </p:cNvPr>
          <p:cNvSpPr>
            <a:spLocks noGrp="1"/>
          </p:cNvSpPr>
          <p:nvPr>
            <p:ph type="dt" sz="half" idx="10"/>
          </p:nvPr>
        </p:nvSpPr>
        <p:spPr/>
        <p:txBody>
          <a:bodyPr/>
          <a:lstStyle/>
          <a:p>
            <a:fld id="{548B8B54-2E1D-2F44-A3A0-4FF32ECAF014}" type="datetimeFigureOut">
              <a:rPr lang="en-US" smtClean="0"/>
              <a:t>6/24/22</a:t>
            </a:fld>
            <a:endParaRPr lang="en-US"/>
          </a:p>
        </p:txBody>
      </p:sp>
      <p:sp>
        <p:nvSpPr>
          <p:cNvPr id="6" name="Footer Placeholder 5">
            <a:extLst>
              <a:ext uri="{FF2B5EF4-FFF2-40B4-BE49-F238E27FC236}">
                <a16:creationId xmlns:a16="http://schemas.microsoft.com/office/drawing/2014/main" id="{D1A5F4C9-866B-3C55-C1F1-EDC0398047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96D6B4-17ED-75B5-3931-8D6CD9556BE1}"/>
              </a:ext>
            </a:extLst>
          </p:cNvPr>
          <p:cNvSpPr>
            <a:spLocks noGrp="1"/>
          </p:cNvSpPr>
          <p:nvPr>
            <p:ph type="sldNum" sz="quarter" idx="12"/>
          </p:nvPr>
        </p:nvSpPr>
        <p:spPr/>
        <p:txBody>
          <a:bodyPr/>
          <a:lstStyle/>
          <a:p>
            <a:fld id="{F8210606-1CCC-8043-8183-F02B440E2A62}" type="slidenum">
              <a:rPr lang="en-US" smtClean="0"/>
              <a:t>‹#›</a:t>
            </a:fld>
            <a:endParaRPr lang="en-US"/>
          </a:p>
        </p:txBody>
      </p:sp>
    </p:spTree>
    <p:extLst>
      <p:ext uri="{BB962C8B-B14F-4D97-AF65-F5344CB8AC3E}">
        <p14:creationId xmlns:p14="http://schemas.microsoft.com/office/powerpoint/2010/main" val="3038297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DE5E31-8137-0C44-9F5C-B4D0DF5E3F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51DE361-62CE-A651-53BF-5BB439F5FF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05EB6F9-21CA-C210-ACC9-37BABFBE1A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8B8B54-2E1D-2F44-A3A0-4FF32ECAF014}" type="datetimeFigureOut">
              <a:rPr lang="en-US" smtClean="0"/>
              <a:t>6/24/22</a:t>
            </a:fld>
            <a:endParaRPr lang="en-US"/>
          </a:p>
        </p:txBody>
      </p:sp>
      <p:sp>
        <p:nvSpPr>
          <p:cNvPr id="5" name="Footer Placeholder 4">
            <a:extLst>
              <a:ext uri="{FF2B5EF4-FFF2-40B4-BE49-F238E27FC236}">
                <a16:creationId xmlns:a16="http://schemas.microsoft.com/office/drawing/2014/main" id="{A5F04E0A-F964-95A3-A4F0-505B349DF6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FE120F-3C91-8944-6678-EEC84B5FD0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210606-1CCC-8043-8183-F02B440E2A62}" type="slidenum">
              <a:rPr lang="en-US" smtClean="0"/>
              <a:t>‹#›</a:t>
            </a:fld>
            <a:endParaRPr lang="en-US"/>
          </a:p>
        </p:txBody>
      </p:sp>
    </p:spTree>
    <p:extLst>
      <p:ext uri="{BB962C8B-B14F-4D97-AF65-F5344CB8AC3E}">
        <p14:creationId xmlns:p14="http://schemas.microsoft.com/office/powerpoint/2010/main" val="803751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hyperlink" Target="http://www.pavementinteractive.org/index.php?title=Normal_Distribution" TargetMode="External"/><Relationship Id="rId2" Type="http://schemas.openxmlformats.org/officeDocument/2006/relationships/image" Target="../media/image17.gif"/><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32.xml"/><Relationship Id="rId1" Type="http://schemas.openxmlformats.org/officeDocument/2006/relationships/slideLayout" Target="../slideLayouts/slideLayout6.xml"/><Relationship Id="rId6" Type="http://schemas.openxmlformats.org/officeDocument/2006/relationships/image" Target="../media/image28.wmf"/><Relationship Id="rId5" Type="http://schemas.openxmlformats.org/officeDocument/2006/relationships/oleObject" Target="../embeddings/oleObject2.bin"/><Relationship Id="rId4" Type="http://schemas.openxmlformats.org/officeDocument/2006/relationships/image" Target="../media/image27.wmf"/><Relationship Id="rId9" Type="http://schemas.openxmlformats.org/officeDocument/2006/relationships/image" Target="../media/image30.gif"/></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p:cNvSpPr>
          <p:nvPr>
            <p:ph type="title"/>
          </p:nvPr>
        </p:nvSpPr>
        <p:spPr/>
        <p:txBody>
          <a:bodyPr/>
          <a:lstStyle/>
          <a:p>
            <a:r>
              <a:rPr lang="en-US" dirty="0"/>
              <a:t>Introduction</a:t>
            </a:r>
          </a:p>
        </p:txBody>
      </p:sp>
      <p:sp>
        <p:nvSpPr>
          <p:cNvPr id="204803" name="Rectangle 3"/>
          <p:cNvSpPr>
            <a:spLocks noGrp="1"/>
          </p:cNvSpPr>
          <p:nvPr>
            <p:ph idx="4294967295"/>
          </p:nvPr>
        </p:nvSpPr>
        <p:spPr>
          <a:xfrm>
            <a:off x="838200" y="1473200"/>
            <a:ext cx="8229600" cy="4191000"/>
          </a:xfrm>
        </p:spPr>
        <p:txBody>
          <a:bodyPr>
            <a:noAutofit/>
          </a:bodyPr>
          <a:lstStyle/>
          <a:p>
            <a:pPr>
              <a:buFont typeface="Arial" pitchFamily="34" charset="0"/>
              <a:buChar char="•"/>
            </a:pPr>
            <a:r>
              <a:rPr lang="en-US" sz="1600" dirty="0"/>
              <a:t>What does Statistics cover? </a:t>
            </a:r>
          </a:p>
          <a:p>
            <a:pPr lvl="1">
              <a:buFont typeface="Arial" pitchFamily="34" charset="0"/>
              <a:buChar char="•"/>
            </a:pPr>
            <a:r>
              <a:rPr lang="en-US" sz="1400" dirty="0"/>
              <a:t>Summary Statistics</a:t>
            </a:r>
          </a:p>
          <a:p>
            <a:pPr lvl="1">
              <a:buFont typeface="Arial" pitchFamily="34" charset="0"/>
              <a:buChar char="•"/>
            </a:pPr>
            <a:r>
              <a:rPr lang="en-US" sz="1400" dirty="0"/>
              <a:t>Inferential Statistics</a:t>
            </a:r>
          </a:p>
          <a:p>
            <a:pPr>
              <a:buFont typeface="Arial" pitchFamily="34" charset="0"/>
              <a:buChar char="•"/>
            </a:pPr>
            <a:r>
              <a:rPr lang="en-US" sz="1600" dirty="0"/>
              <a:t>Population </a:t>
            </a:r>
            <a:r>
              <a:rPr lang="en-US" sz="1600" dirty="0" err="1"/>
              <a:t>vs</a:t>
            </a:r>
            <a:r>
              <a:rPr lang="en-US" sz="1600" dirty="0"/>
              <a:t> Sample</a:t>
            </a:r>
          </a:p>
          <a:p>
            <a:pPr>
              <a:buFont typeface="Arial" pitchFamily="34" charset="0"/>
              <a:buChar char="•"/>
            </a:pPr>
            <a:r>
              <a:rPr lang="en-US" sz="1600" dirty="0"/>
              <a:t>Probability Theory </a:t>
            </a:r>
          </a:p>
          <a:p>
            <a:pPr lvl="1">
              <a:buFont typeface="Arial" pitchFamily="34" charset="0"/>
              <a:buChar char="•"/>
            </a:pPr>
            <a:r>
              <a:rPr lang="en-US" sz="1400" dirty="0"/>
              <a:t>Probability calculations</a:t>
            </a:r>
          </a:p>
          <a:p>
            <a:pPr lvl="1">
              <a:buFont typeface="Arial" pitchFamily="34" charset="0"/>
              <a:buChar char="•"/>
            </a:pPr>
            <a:r>
              <a:rPr lang="en-US" sz="1400" dirty="0"/>
              <a:t>Conditional Probability</a:t>
            </a:r>
          </a:p>
          <a:p>
            <a:pPr>
              <a:buFont typeface="Arial" pitchFamily="34" charset="0"/>
              <a:buChar char="•"/>
            </a:pPr>
            <a:r>
              <a:rPr lang="en-US" sz="1600" dirty="0"/>
              <a:t>Probability Distribution Concepts</a:t>
            </a:r>
          </a:p>
          <a:p>
            <a:pPr>
              <a:buFont typeface="Arial" pitchFamily="34" charset="0"/>
              <a:buChar char="•"/>
            </a:pPr>
            <a:r>
              <a:rPr lang="en-US" sz="1600" dirty="0"/>
              <a:t>Types of Distributions </a:t>
            </a:r>
          </a:p>
          <a:p>
            <a:pPr lvl="1">
              <a:buFont typeface="Arial" pitchFamily="34" charset="0"/>
              <a:buChar char="•"/>
            </a:pPr>
            <a:r>
              <a:rPr lang="en-US" sz="1400" dirty="0"/>
              <a:t>Discrete</a:t>
            </a:r>
          </a:p>
          <a:p>
            <a:pPr lvl="1">
              <a:buFont typeface="Arial" pitchFamily="34" charset="0"/>
              <a:buChar char="•"/>
            </a:pPr>
            <a:r>
              <a:rPr lang="en-US" sz="1400" dirty="0"/>
              <a:t>Continuous</a:t>
            </a:r>
          </a:p>
          <a:p>
            <a:pPr marL="0" indent="0">
              <a:buNone/>
            </a:pPr>
            <a:endParaRPr lang="en-US" sz="1600" dirty="0"/>
          </a:p>
          <a:p>
            <a:pPr>
              <a:buFont typeface="Arial" pitchFamily="34" charset="0"/>
              <a:buChar char="•"/>
            </a:pP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0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0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480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480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480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480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480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480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4803">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480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p:cNvSpPr>
          <p:nvPr>
            <p:ph type="title"/>
          </p:nvPr>
        </p:nvSpPr>
        <p:spPr/>
        <p:txBody>
          <a:bodyPr>
            <a:normAutofit/>
          </a:bodyPr>
          <a:lstStyle/>
          <a:p>
            <a:r>
              <a:rPr lang="en-US" dirty="0"/>
              <a:t>Statistics - Introduction</a:t>
            </a:r>
          </a:p>
        </p:txBody>
      </p:sp>
      <p:sp>
        <p:nvSpPr>
          <p:cNvPr id="207875" name="Rectangle 3"/>
          <p:cNvSpPr>
            <a:spLocks noGrp="1"/>
          </p:cNvSpPr>
          <p:nvPr>
            <p:ph idx="4294967295"/>
          </p:nvPr>
        </p:nvSpPr>
        <p:spPr>
          <a:xfrm>
            <a:off x="838200" y="1463675"/>
            <a:ext cx="8534400" cy="5029200"/>
          </a:xfrm>
        </p:spPr>
        <p:txBody>
          <a:bodyPr>
            <a:normAutofit/>
          </a:bodyPr>
          <a:lstStyle/>
          <a:p>
            <a:pPr marL="0" indent="0">
              <a:buNone/>
            </a:pPr>
            <a:r>
              <a:rPr lang="en-US" sz="2000" dirty="0"/>
              <a:t>We also use summary statistics to understand variation or dispersion in the data </a:t>
            </a:r>
          </a:p>
          <a:p>
            <a:pPr lvl="1"/>
            <a:endParaRPr lang="en-US" sz="2000" dirty="0"/>
          </a:p>
          <a:p>
            <a:pPr lvl="1"/>
            <a:r>
              <a:rPr lang="en-US" sz="2000" dirty="0"/>
              <a:t>For example: Range, Variance, Standard Deviation </a:t>
            </a:r>
          </a:p>
        </p:txBody>
      </p:sp>
    </p:spTree>
    <p:extLst>
      <p:ext uri="{BB962C8B-B14F-4D97-AF65-F5344CB8AC3E}">
        <p14:creationId xmlns:p14="http://schemas.microsoft.com/office/powerpoint/2010/main" val="3307897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787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78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dirty="0"/>
              <a:t>Range</a:t>
            </a:r>
          </a:p>
        </p:txBody>
      </p:sp>
      <p:pic>
        <p:nvPicPr>
          <p:cNvPr id="29698" name="Picture 2" descr="http://blog.mdwoptions.com/.a/6a00e55367a353883400e5545188818834-800wi"/>
          <p:cNvPicPr>
            <a:picLocks noChangeAspect="1" noChangeArrowheads="1"/>
          </p:cNvPicPr>
          <p:nvPr/>
        </p:nvPicPr>
        <p:blipFill>
          <a:blip r:embed="rId3" cstate="print"/>
          <a:srcRect/>
          <a:stretch>
            <a:fillRect/>
          </a:stretch>
        </p:blipFill>
        <p:spPr bwMode="auto">
          <a:xfrm>
            <a:off x="2286000" y="1295401"/>
            <a:ext cx="7620000" cy="3762375"/>
          </a:xfrm>
          <a:prstGeom prst="rect">
            <a:avLst/>
          </a:prstGeom>
          <a:noFill/>
          <a:ln w="9525">
            <a:noFill/>
            <a:miter lim="800000"/>
            <a:headEnd/>
            <a:tailEnd/>
          </a:ln>
        </p:spPr>
      </p:pic>
      <p:sp>
        <p:nvSpPr>
          <p:cNvPr id="7" name="Rectangle 6"/>
          <p:cNvSpPr/>
          <p:nvPr/>
        </p:nvSpPr>
        <p:spPr>
          <a:xfrm>
            <a:off x="2057400" y="4876800"/>
            <a:ext cx="82296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2133600" y="2209800"/>
            <a:ext cx="304800" cy="297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701" name="TextBox 4"/>
          <p:cNvSpPr txBox="1">
            <a:spLocks noChangeArrowheads="1"/>
          </p:cNvSpPr>
          <p:nvPr/>
        </p:nvSpPr>
        <p:spPr bwMode="auto">
          <a:xfrm>
            <a:off x="2286000" y="4800601"/>
            <a:ext cx="1752600" cy="646113"/>
          </a:xfrm>
          <a:prstGeom prst="rect">
            <a:avLst/>
          </a:prstGeom>
          <a:noFill/>
          <a:ln w="9525">
            <a:noFill/>
            <a:miter lim="800000"/>
            <a:headEnd/>
            <a:tailEnd/>
          </a:ln>
        </p:spPr>
        <p:txBody>
          <a:bodyPr>
            <a:spAutoFit/>
          </a:bodyPr>
          <a:lstStyle/>
          <a:p>
            <a:r>
              <a:rPr lang="en-US">
                <a:latin typeface="Calibri" pitchFamily="34" charset="0"/>
              </a:rPr>
              <a:t>Lowest observation</a:t>
            </a:r>
          </a:p>
        </p:txBody>
      </p:sp>
      <p:sp>
        <p:nvSpPr>
          <p:cNvPr id="29702" name="TextBox 5"/>
          <p:cNvSpPr txBox="1">
            <a:spLocks noChangeArrowheads="1"/>
          </p:cNvSpPr>
          <p:nvPr/>
        </p:nvSpPr>
        <p:spPr bwMode="auto">
          <a:xfrm>
            <a:off x="7848600" y="4800601"/>
            <a:ext cx="1752600" cy="646113"/>
          </a:xfrm>
          <a:prstGeom prst="rect">
            <a:avLst/>
          </a:prstGeom>
          <a:noFill/>
          <a:ln w="9525">
            <a:noFill/>
            <a:miter lim="800000"/>
            <a:headEnd/>
            <a:tailEnd/>
          </a:ln>
        </p:spPr>
        <p:txBody>
          <a:bodyPr>
            <a:spAutoFit/>
          </a:bodyPr>
          <a:lstStyle/>
          <a:p>
            <a:r>
              <a:rPr lang="en-US">
                <a:latin typeface="Calibri" pitchFamily="34" charset="0"/>
              </a:rPr>
              <a:t>Highest observation</a:t>
            </a:r>
          </a:p>
        </p:txBody>
      </p:sp>
      <p:cxnSp>
        <p:nvCxnSpPr>
          <p:cNvPr id="20" name="Straight Connector 19"/>
          <p:cNvCxnSpPr/>
          <p:nvPr/>
        </p:nvCxnSpPr>
        <p:spPr>
          <a:xfrm rot="5400000" flipH="1" flipV="1">
            <a:off x="4648200" y="3505200"/>
            <a:ext cx="2286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flipH="1" flipV="1">
            <a:off x="6096000" y="4038600"/>
            <a:ext cx="1219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flipH="1" flipV="1">
            <a:off x="4152900" y="3924300"/>
            <a:ext cx="14478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9706" name="TextBox 24"/>
          <p:cNvSpPr txBox="1">
            <a:spLocks noChangeArrowheads="1"/>
          </p:cNvSpPr>
          <p:nvPr/>
        </p:nvSpPr>
        <p:spPr bwMode="auto">
          <a:xfrm>
            <a:off x="3810000" y="4724400"/>
            <a:ext cx="1447800" cy="369888"/>
          </a:xfrm>
          <a:prstGeom prst="rect">
            <a:avLst/>
          </a:prstGeom>
          <a:noFill/>
          <a:ln w="9525">
            <a:noFill/>
            <a:miter lim="800000"/>
            <a:headEnd/>
            <a:tailEnd/>
          </a:ln>
        </p:spPr>
        <p:txBody>
          <a:bodyPr>
            <a:spAutoFit/>
          </a:bodyPr>
          <a:lstStyle/>
          <a:p>
            <a:pPr algn="ctr"/>
            <a:r>
              <a:rPr lang="en-US">
                <a:latin typeface="Calibri" pitchFamily="34" charset="0"/>
              </a:rPr>
              <a:t>1</a:t>
            </a:r>
            <a:r>
              <a:rPr lang="en-US" baseline="30000">
                <a:latin typeface="Calibri" pitchFamily="34" charset="0"/>
              </a:rPr>
              <a:t>st</a:t>
            </a:r>
            <a:r>
              <a:rPr lang="en-US">
                <a:latin typeface="Calibri" pitchFamily="34" charset="0"/>
              </a:rPr>
              <a:t> quartile</a:t>
            </a:r>
          </a:p>
        </p:txBody>
      </p:sp>
      <p:sp>
        <p:nvSpPr>
          <p:cNvPr id="29707" name="TextBox 25"/>
          <p:cNvSpPr txBox="1">
            <a:spLocks noChangeArrowheads="1"/>
          </p:cNvSpPr>
          <p:nvPr/>
        </p:nvSpPr>
        <p:spPr bwMode="auto">
          <a:xfrm>
            <a:off x="5257800" y="4724400"/>
            <a:ext cx="990600" cy="381000"/>
          </a:xfrm>
          <a:prstGeom prst="rect">
            <a:avLst/>
          </a:prstGeom>
          <a:noFill/>
          <a:ln w="9525">
            <a:noFill/>
            <a:miter lim="800000"/>
            <a:headEnd/>
            <a:tailEnd/>
          </a:ln>
        </p:spPr>
        <p:txBody>
          <a:bodyPr>
            <a:spAutoFit/>
          </a:bodyPr>
          <a:lstStyle/>
          <a:p>
            <a:pPr algn="ctr"/>
            <a:r>
              <a:rPr lang="en-US">
                <a:latin typeface="Calibri" pitchFamily="34" charset="0"/>
              </a:rPr>
              <a:t>Median</a:t>
            </a:r>
          </a:p>
        </p:txBody>
      </p:sp>
      <p:sp>
        <p:nvSpPr>
          <p:cNvPr id="29708" name="TextBox 26"/>
          <p:cNvSpPr txBox="1">
            <a:spLocks noChangeArrowheads="1"/>
          </p:cNvSpPr>
          <p:nvPr/>
        </p:nvSpPr>
        <p:spPr bwMode="auto">
          <a:xfrm>
            <a:off x="6324600" y="4724400"/>
            <a:ext cx="1371600" cy="369888"/>
          </a:xfrm>
          <a:prstGeom prst="rect">
            <a:avLst/>
          </a:prstGeom>
          <a:noFill/>
          <a:ln w="9525">
            <a:noFill/>
            <a:miter lim="800000"/>
            <a:headEnd/>
            <a:tailEnd/>
          </a:ln>
        </p:spPr>
        <p:txBody>
          <a:bodyPr>
            <a:spAutoFit/>
          </a:bodyPr>
          <a:lstStyle/>
          <a:p>
            <a:r>
              <a:rPr lang="en-US">
                <a:latin typeface="Calibri" pitchFamily="34" charset="0"/>
              </a:rPr>
              <a:t>3</a:t>
            </a:r>
            <a:r>
              <a:rPr lang="en-US" baseline="30000">
                <a:latin typeface="Calibri" pitchFamily="34" charset="0"/>
              </a:rPr>
              <a:t>rd</a:t>
            </a:r>
            <a:r>
              <a:rPr lang="en-US">
                <a:latin typeface="Calibri" pitchFamily="34" charset="0"/>
              </a:rPr>
              <a:t> quartile</a:t>
            </a:r>
          </a:p>
        </p:txBody>
      </p:sp>
      <p:sp>
        <p:nvSpPr>
          <p:cNvPr id="28" name="Left Brace 27"/>
          <p:cNvSpPr/>
          <p:nvPr/>
        </p:nvSpPr>
        <p:spPr>
          <a:xfrm>
            <a:off x="1752600" y="1447800"/>
            <a:ext cx="1905000" cy="76200"/>
          </a:xfrm>
          <a:prstGeom prst="leftBrace">
            <a:avLst/>
          </a:prstGeom>
          <a:scene3d>
            <a:camera prst="orthographicFront">
              <a:rot lat="5400000" lon="0" rev="0"/>
            </a:camera>
            <a:lightRig rig="threePt" dir="t"/>
          </a:scene3d>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9" name="Right Brace 28"/>
          <p:cNvSpPr/>
          <p:nvPr/>
        </p:nvSpPr>
        <p:spPr>
          <a:xfrm rot="5400000">
            <a:off x="5448300" y="4533900"/>
            <a:ext cx="685800" cy="1981200"/>
          </a:xfrm>
          <a:prstGeom prst="rightBrace">
            <a:avLst/>
          </a:prstGeom>
          <a:ln w="28575"/>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9711" name="TextBox 29"/>
          <p:cNvSpPr txBox="1">
            <a:spLocks noChangeArrowheads="1"/>
          </p:cNvSpPr>
          <p:nvPr/>
        </p:nvSpPr>
        <p:spPr bwMode="auto">
          <a:xfrm>
            <a:off x="4419600" y="5943600"/>
            <a:ext cx="2819400" cy="369888"/>
          </a:xfrm>
          <a:prstGeom prst="rect">
            <a:avLst/>
          </a:prstGeom>
          <a:noFill/>
          <a:ln w="9525">
            <a:noFill/>
            <a:miter lim="800000"/>
            <a:headEnd/>
            <a:tailEnd/>
          </a:ln>
        </p:spPr>
        <p:txBody>
          <a:bodyPr>
            <a:spAutoFit/>
          </a:bodyPr>
          <a:lstStyle/>
          <a:p>
            <a:pPr algn="ctr"/>
            <a:r>
              <a:rPr lang="en-US">
                <a:latin typeface="Calibri" pitchFamily="34" charset="0"/>
              </a:rPr>
              <a:t>Interquartile range</a:t>
            </a:r>
          </a:p>
        </p:txBody>
      </p:sp>
      <p:sp>
        <p:nvSpPr>
          <p:cNvPr id="29712" name="TextBox 30"/>
          <p:cNvSpPr txBox="1">
            <a:spLocks noChangeArrowheads="1"/>
          </p:cNvSpPr>
          <p:nvPr/>
        </p:nvSpPr>
        <p:spPr bwMode="auto">
          <a:xfrm>
            <a:off x="2209800" y="1828800"/>
            <a:ext cx="3124200" cy="1016000"/>
          </a:xfrm>
          <a:prstGeom prst="rect">
            <a:avLst/>
          </a:prstGeom>
          <a:noFill/>
          <a:ln w="9525">
            <a:noFill/>
            <a:miter lim="800000"/>
            <a:headEnd/>
            <a:tailEnd/>
          </a:ln>
        </p:spPr>
        <p:txBody>
          <a:bodyPr>
            <a:spAutoFit/>
          </a:bodyPr>
          <a:lstStyle/>
          <a:p>
            <a:r>
              <a:rPr lang="en-US" sz="2000" b="1" dirty="0">
                <a:latin typeface="Calibri" pitchFamily="34" charset="0"/>
              </a:rPr>
              <a:t>Range</a:t>
            </a:r>
            <a:r>
              <a:rPr lang="en-US" sz="2000" dirty="0">
                <a:latin typeface="Calibri" pitchFamily="34" charset="0"/>
              </a:rPr>
              <a:t> = Highest observation – lowest observation</a:t>
            </a:r>
          </a:p>
        </p:txBody>
      </p:sp>
      <p:sp>
        <p:nvSpPr>
          <p:cNvPr id="29713" name="TextBox 31"/>
          <p:cNvSpPr txBox="1">
            <a:spLocks noChangeArrowheads="1"/>
          </p:cNvSpPr>
          <p:nvPr/>
        </p:nvSpPr>
        <p:spPr bwMode="auto">
          <a:xfrm>
            <a:off x="6858000" y="1828800"/>
            <a:ext cx="3124200" cy="1016000"/>
          </a:xfrm>
          <a:prstGeom prst="rect">
            <a:avLst/>
          </a:prstGeom>
          <a:noFill/>
          <a:ln w="9525">
            <a:noFill/>
            <a:miter lim="800000"/>
            <a:headEnd/>
            <a:tailEnd/>
          </a:ln>
        </p:spPr>
        <p:txBody>
          <a:bodyPr>
            <a:spAutoFit/>
          </a:bodyPr>
          <a:lstStyle/>
          <a:p>
            <a:r>
              <a:rPr lang="en-US" sz="2000" b="1" dirty="0" err="1">
                <a:latin typeface="Calibri" pitchFamily="34" charset="0"/>
              </a:rPr>
              <a:t>Interquartile</a:t>
            </a:r>
            <a:r>
              <a:rPr lang="en-US" sz="2000" b="1" dirty="0">
                <a:latin typeface="Calibri" pitchFamily="34" charset="0"/>
              </a:rPr>
              <a:t> Range</a:t>
            </a:r>
            <a:r>
              <a:rPr lang="en-US" sz="2000" dirty="0">
                <a:latin typeface="Calibri" pitchFamily="34" charset="0"/>
              </a:rPr>
              <a:t> = 3</a:t>
            </a:r>
            <a:r>
              <a:rPr lang="en-US" sz="2000" baseline="30000" dirty="0">
                <a:latin typeface="Calibri" pitchFamily="34" charset="0"/>
              </a:rPr>
              <a:t>rd</a:t>
            </a:r>
            <a:r>
              <a:rPr lang="en-US" sz="2000" dirty="0">
                <a:latin typeface="Calibri" pitchFamily="34" charset="0"/>
              </a:rPr>
              <a:t> quartile (Q3) – 1</a:t>
            </a:r>
            <a:r>
              <a:rPr lang="en-US" sz="2000" baseline="30000" dirty="0">
                <a:latin typeface="Calibri" pitchFamily="34" charset="0"/>
              </a:rPr>
              <a:t>st</a:t>
            </a:r>
            <a:r>
              <a:rPr lang="en-US" sz="2000" dirty="0">
                <a:latin typeface="Calibri" pitchFamily="34" charset="0"/>
              </a:rPr>
              <a:t> Quartile (Q1)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normAutofit/>
          </a:bodyPr>
          <a:lstStyle/>
          <a:p>
            <a:r>
              <a:rPr lang="en-US" dirty="0"/>
              <a:t>Variance</a:t>
            </a:r>
          </a:p>
        </p:txBody>
      </p:sp>
      <p:sp>
        <p:nvSpPr>
          <p:cNvPr id="31746" name="TextBox 3"/>
          <p:cNvSpPr txBox="1">
            <a:spLocks noChangeArrowheads="1"/>
          </p:cNvSpPr>
          <p:nvPr/>
        </p:nvSpPr>
        <p:spPr bwMode="auto">
          <a:xfrm>
            <a:off x="6375400" y="1756728"/>
            <a:ext cx="3352800" cy="3122393"/>
          </a:xfrm>
          <a:prstGeom prst="rect">
            <a:avLst/>
          </a:prstGeom>
          <a:noFill/>
          <a:ln w="9525">
            <a:noFill/>
            <a:miter lim="800000"/>
            <a:headEnd/>
            <a:tailEnd/>
          </a:ln>
        </p:spPr>
        <p:txBody>
          <a:bodyPr wrap="square">
            <a:spAutoFit/>
          </a:bodyPr>
          <a:lstStyle/>
          <a:p>
            <a:r>
              <a:rPr lang="en-US" sz="2000" dirty="0">
                <a:latin typeface="Calibri" pitchFamily="34" charset="0"/>
              </a:rPr>
              <a:t>Variance = σ</a:t>
            </a:r>
            <a:r>
              <a:rPr lang="en-US" sz="2000" baseline="30000" dirty="0">
                <a:latin typeface="Calibri" pitchFamily="34" charset="0"/>
              </a:rPr>
              <a:t>2</a:t>
            </a:r>
            <a:r>
              <a:rPr lang="en-US" sz="2000" dirty="0">
                <a:latin typeface="Calibri" pitchFamily="34" charset="0"/>
              </a:rPr>
              <a:t>  = ∑(x-µ)</a:t>
            </a:r>
            <a:r>
              <a:rPr lang="en-US" sz="2000" baseline="30000" dirty="0">
                <a:latin typeface="Calibri" pitchFamily="34" charset="0"/>
              </a:rPr>
              <a:t>2</a:t>
            </a:r>
            <a:r>
              <a:rPr lang="en-US" sz="2000" dirty="0">
                <a:latin typeface="Calibri" pitchFamily="34" charset="0"/>
              </a:rPr>
              <a:t>/N</a:t>
            </a:r>
          </a:p>
          <a:p>
            <a:pPr>
              <a:lnSpc>
                <a:spcPct val="150000"/>
              </a:lnSpc>
            </a:pPr>
            <a:r>
              <a:rPr lang="en-US" sz="2000" dirty="0">
                <a:latin typeface="Calibri" pitchFamily="34" charset="0"/>
              </a:rPr>
              <a:t>Standard Deviation = σ = √ σ</a:t>
            </a:r>
            <a:r>
              <a:rPr lang="en-US" sz="2000" baseline="30000" dirty="0">
                <a:latin typeface="Calibri" pitchFamily="34" charset="0"/>
              </a:rPr>
              <a:t>2</a:t>
            </a:r>
          </a:p>
          <a:p>
            <a:pPr>
              <a:lnSpc>
                <a:spcPct val="150000"/>
              </a:lnSpc>
            </a:pPr>
            <a:r>
              <a:rPr lang="en-US" sz="2000" i="1" dirty="0">
                <a:latin typeface="Calibri" pitchFamily="34" charset="0"/>
              </a:rPr>
              <a:t>x=observation</a:t>
            </a:r>
          </a:p>
          <a:p>
            <a:pPr>
              <a:lnSpc>
                <a:spcPct val="150000"/>
              </a:lnSpc>
            </a:pPr>
            <a:r>
              <a:rPr lang="en-US" sz="2000" i="1" dirty="0">
                <a:latin typeface="Calibri" pitchFamily="34" charset="0"/>
              </a:rPr>
              <a:t>µ= population mean</a:t>
            </a:r>
          </a:p>
          <a:p>
            <a:pPr>
              <a:lnSpc>
                <a:spcPct val="150000"/>
              </a:lnSpc>
            </a:pPr>
            <a:r>
              <a:rPr lang="en-US" sz="2000" i="1" dirty="0">
                <a:latin typeface="Calibri" pitchFamily="34" charset="0"/>
              </a:rPr>
              <a:t>N= number of observations in the population</a:t>
            </a:r>
          </a:p>
          <a:p>
            <a:pPr>
              <a:lnSpc>
                <a:spcPct val="150000"/>
              </a:lnSpc>
            </a:pPr>
            <a:endParaRPr lang="en-US" sz="2000" dirty="0">
              <a:latin typeface="Calibri"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500358360"/>
              </p:ext>
            </p:extLst>
          </p:nvPr>
        </p:nvGraphicFramePr>
        <p:xfrm>
          <a:off x="685800" y="1463040"/>
          <a:ext cx="4876799" cy="393192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083365">
                  <a:extLst>
                    <a:ext uri="{9D8B030D-6E8A-4147-A177-3AD203B41FA5}">
                      <a16:colId xmlns:a16="http://schemas.microsoft.com/office/drawing/2014/main" val="20002"/>
                    </a:ext>
                  </a:extLst>
                </a:gridCol>
                <a:gridCol w="1050234">
                  <a:extLst>
                    <a:ext uri="{9D8B030D-6E8A-4147-A177-3AD203B41FA5}">
                      <a16:colId xmlns:a16="http://schemas.microsoft.com/office/drawing/2014/main" val="20003"/>
                    </a:ext>
                  </a:extLst>
                </a:gridCol>
              </a:tblGrid>
              <a:tr h="497681">
                <a:tc>
                  <a:txBody>
                    <a:bodyPr/>
                    <a:lstStyle/>
                    <a:p>
                      <a:r>
                        <a:rPr lang="en-US" sz="1600" dirty="0"/>
                        <a:t>Customer Number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Average minute usage (monthly)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X-µ</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(x-µ)</a:t>
                      </a:r>
                      <a:r>
                        <a:rPr lang="en-US" sz="1600" baseline="30000" dirty="0"/>
                        <a:t>2</a:t>
                      </a:r>
                      <a:endParaRPr lang="en-US" sz="1600" dirty="0"/>
                    </a:p>
                  </a:txBody>
                  <a:tcPr/>
                </a:tc>
                <a:extLst>
                  <a:ext uri="{0D108BD9-81ED-4DB2-BD59-A6C34878D82A}">
                    <a16:rowId xmlns:a16="http://schemas.microsoft.com/office/drawing/2014/main" val="10000"/>
                  </a:ext>
                </a:extLst>
              </a:tr>
              <a:tr h="288131">
                <a:tc>
                  <a:txBody>
                    <a:bodyPr/>
                    <a:lstStyle/>
                    <a:p>
                      <a:r>
                        <a:rPr lang="en-US" sz="1600" dirty="0"/>
                        <a:t>1</a:t>
                      </a:r>
                    </a:p>
                  </a:txBody>
                  <a:tcPr/>
                </a:tc>
                <a:tc>
                  <a:txBody>
                    <a:bodyPr/>
                    <a:lstStyle/>
                    <a:p>
                      <a:pPr algn="ctr"/>
                      <a:r>
                        <a:rPr lang="en-US" sz="1600" dirty="0"/>
                        <a:t>228</a:t>
                      </a:r>
                    </a:p>
                  </a:txBody>
                  <a:tcPr/>
                </a:tc>
                <a:tc>
                  <a:txBody>
                    <a:bodyPr/>
                    <a:lstStyle/>
                    <a:p>
                      <a:pPr algn="ctr" fontAlgn="t"/>
                      <a:r>
                        <a:rPr lang="en-US" sz="1600" b="0" i="0" u="none" strike="noStrike" dirty="0">
                          <a:solidFill>
                            <a:srgbClr val="000000"/>
                          </a:solidFill>
                          <a:latin typeface="Calibri"/>
                        </a:rPr>
                        <a:t>-6.8</a:t>
                      </a:r>
                    </a:p>
                  </a:txBody>
                  <a:tcPr marL="9525" marR="9525" marT="9525" marB="0"/>
                </a:tc>
                <a:tc>
                  <a:txBody>
                    <a:bodyPr/>
                    <a:lstStyle/>
                    <a:p>
                      <a:pPr algn="ctr" fontAlgn="t"/>
                      <a:r>
                        <a:rPr lang="en-US" sz="1600" b="0" i="0" u="none" strike="noStrike">
                          <a:solidFill>
                            <a:srgbClr val="000000"/>
                          </a:solidFill>
                          <a:latin typeface="Calibri"/>
                        </a:rPr>
                        <a:t>46.24</a:t>
                      </a:r>
                    </a:p>
                  </a:txBody>
                  <a:tcPr marL="9525" marR="9525" marT="9525" marB="0"/>
                </a:tc>
                <a:extLst>
                  <a:ext uri="{0D108BD9-81ED-4DB2-BD59-A6C34878D82A}">
                    <a16:rowId xmlns:a16="http://schemas.microsoft.com/office/drawing/2014/main" val="10001"/>
                  </a:ext>
                </a:extLst>
              </a:tr>
              <a:tr h="288131">
                <a:tc>
                  <a:txBody>
                    <a:bodyPr/>
                    <a:lstStyle/>
                    <a:p>
                      <a:r>
                        <a:rPr lang="en-US" sz="1600" dirty="0"/>
                        <a:t>2</a:t>
                      </a:r>
                    </a:p>
                  </a:txBody>
                  <a:tcPr/>
                </a:tc>
                <a:tc>
                  <a:txBody>
                    <a:bodyPr/>
                    <a:lstStyle/>
                    <a:p>
                      <a:pPr algn="ctr"/>
                      <a:r>
                        <a:rPr lang="en-US" sz="1600" dirty="0"/>
                        <a:t>260</a:t>
                      </a:r>
                    </a:p>
                  </a:txBody>
                  <a:tcPr/>
                </a:tc>
                <a:tc>
                  <a:txBody>
                    <a:bodyPr/>
                    <a:lstStyle/>
                    <a:p>
                      <a:pPr algn="ctr" fontAlgn="t"/>
                      <a:r>
                        <a:rPr lang="en-US" sz="1600" b="0" i="0" u="none" strike="noStrike" dirty="0">
                          <a:solidFill>
                            <a:srgbClr val="000000"/>
                          </a:solidFill>
                          <a:latin typeface="Calibri"/>
                        </a:rPr>
                        <a:t>25.2</a:t>
                      </a:r>
                    </a:p>
                  </a:txBody>
                  <a:tcPr marL="9525" marR="9525" marT="9525" marB="0"/>
                </a:tc>
                <a:tc>
                  <a:txBody>
                    <a:bodyPr/>
                    <a:lstStyle/>
                    <a:p>
                      <a:pPr algn="ctr" fontAlgn="t"/>
                      <a:r>
                        <a:rPr lang="en-US" sz="1600" b="0" i="0" u="none" strike="noStrike" dirty="0">
                          <a:solidFill>
                            <a:srgbClr val="000000"/>
                          </a:solidFill>
                          <a:latin typeface="Calibri"/>
                        </a:rPr>
                        <a:t>635.04</a:t>
                      </a:r>
                    </a:p>
                  </a:txBody>
                  <a:tcPr marL="9525" marR="9525" marT="9525" marB="0"/>
                </a:tc>
                <a:extLst>
                  <a:ext uri="{0D108BD9-81ED-4DB2-BD59-A6C34878D82A}">
                    <a16:rowId xmlns:a16="http://schemas.microsoft.com/office/drawing/2014/main" val="10002"/>
                  </a:ext>
                </a:extLst>
              </a:tr>
              <a:tr h="288131">
                <a:tc>
                  <a:txBody>
                    <a:bodyPr/>
                    <a:lstStyle/>
                    <a:p>
                      <a:r>
                        <a:rPr lang="en-US" sz="1600" dirty="0"/>
                        <a:t>3</a:t>
                      </a:r>
                    </a:p>
                  </a:txBody>
                  <a:tcPr/>
                </a:tc>
                <a:tc>
                  <a:txBody>
                    <a:bodyPr/>
                    <a:lstStyle/>
                    <a:p>
                      <a:pPr algn="ctr"/>
                      <a:r>
                        <a:rPr lang="en-US" sz="1600" dirty="0"/>
                        <a:t>252</a:t>
                      </a:r>
                    </a:p>
                  </a:txBody>
                  <a:tcPr/>
                </a:tc>
                <a:tc>
                  <a:txBody>
                    <a:bodyPr/>
                    <a:lstStyle/>
                    <a:p>
                      <a:pPr algn="ctr" fontAlgn="t"/>
                      <a:r>
                        <a:rPr lang="en-US" sz="1600" b="0" i="0" u="none" strike="noStrike">
                          <a:solidFill>
                            <a:srgbClr val="000000"/>
                          </a:solidFill>
                          <a:latin typeface="Calibri"/>
                        </a:rPr>
                        <a:t>17.2</a:t>
                      </a:r>
                    </a:p>
                  </a:txBody>
                  <a:tcPr marL="9525" marR="9525" marT="9525" marB="0"/>
                </a:tc>
                <a:tc>
                  <a:txBody>
                    <a:bodyPr/>
                    <a:lstStyle/>
                    <a:p>
                      <a:pPr algn="ctr" fontAlgn="t"/>
                      <a:r>
                        <a:rPr lang="en-US" sz="1600" b="0" i="0" u="none" strike="noStrike" dirty="0">
                          <a:solidFill>
                            <a:srgbClr val="000000"/>
                          </a:solidFill>
                          <a:latin typeface="Calibri"/>
                        </a:rPr>
                        <a:t>295.84</a:t>
                      </a:r>
                    </a:p>
                  </a:txBody>
                  <a:tcPr marL="9525" marR="9525" marT="9525" marB="0"/>
                </a:tc>
                <a:extLst>
                  <a:ext uri="{0D108BD9-81ED-4DB2-BD59-A6C34878D82A}">
                    <a16:rowId xmlns:a16="http://schemas.microsoft.com/office/drawing/2014/main" val="10003"/>
                  </a:ext>
                </a:extLst>
              </a:tr>
              <a:tr h="288131">
                <a:tc>
                  <a:txBody>
                    <a:bodyPr/>
                    <a:lstStyle/>
                    <a:p>
                      <a:r>
                        <a:rPr lang="en-US" sz="1600" dirty="0"/>
                        <a:t>4</a:t>
                      </a:r>
                    </a:p>
                  </a:txBody>
                  <a:tcPr/>
                </a:tc>
                <a:tc>
                  <a:txBody>
                    <a:bodyPr/>
                    <a:lstStyle/>
                    <a:p>
                      <a:pPr algn="ctr"/>
                      <a:r>
                        <a:rPr lang="en-US" sz="1600" dirty="0"/>
                        <a:t>298</a:t>
                      </a:r>
                    </a:p>
                  </a:txBody>
                  <a:tcPr/>
                </a:tc>
                <a:tc>
                  <a:txBody>
                    <a:bodyPr/>
                    <a:lstStyle/>
                    <a:p>
                      <a:pPr algn="ctr" fontAlgn="t"/>
                      <a:r>
                        <a:rPr lang="en-US" sz="1600" b="0" i="0" u="none" strike="noStrike" dirty="0">
                          <a:solidFill>
                            <a:srgbClr val="000000"/>
                          </a:solidFill>
                          <a:latin typeface="Calibri"/>
                        </a:rPr>
                        <a:t>63.2</a:t>
                      </a:r>
                    </a:p>
                  </a:txBody>
                  <a:tcPr marL="9525" marR="9525" marT="9525" marB="0"/>
                </a:tc>
                <a:tc>
                  <a:txBody>
                    <a:bodyPr/>
                    <a:lstStyle/>
                    <a:p>
                      <a:pPr algn="ctr" fontAlgn="t"/>
                      <a:r>
                        <a:rPr lang="en-US" sz="1600" b="0" i="0" u="none" strike="noStrike">
                          <a:solidFill>
                            <a:srgbClr val="000000"/>
                          </a:solidFill>
                          <a:latin typeface="Calibri"/>
                        </a:rPr>
                        <a:t>3994.24</a:t>
                      </a:r>
                    </a:p>
                  </a:txBody>
                  <a:tcPr marL="9525" marR="9525" marT="9525" marB="0"/>
                </a:tc>
                <a:extLst>
                  <a:ext uri="{0D108BD9-81ED-4DB2-BD59-A6C34878D82A}">
                    <a16:rowId xmlns:a16="http://schemas.microsoft.com/office/drawing/2014/main" val="10004"/>
                  </a:ext>
                </a:extLst>
              </a:tr>
              <a:tr h="288131">
                <a:tc>
                  <a:txBody>
                    <a:bodyPr/>
                    <a:lstStyle/>
                    <a:p>
                      <a:r>
                        <a:rPr lang="en-US" sz="1600" dirty="0"/>
                        <a:t>5</a:t>
                      </a:r>
                    </a:p>
                  </a:txBody>
                  <a:tcPr/>
                </a:tc>
                <a:tc>
                  <a:txBody>
                    <a:bodyPr/>
                    <a:lstStyle/>
                    <a:p>
                      <a:pPr algn="ctr"/>
                      <a:r>
                        <a:rPr lang="en-US" sz="1600" dirty="0"/>
                        <a:t>234</a:t>
                      </a:r>
                    </a:p>
                  </a:txBody>
                  <a:tcPr/>
                </a:tc>
                <a:tc>
                  <a:txBody>
                    <a:bodyPr/>
                    <a:lstStyle/>
                    <a:p>
                      <a:pPr algn="ctr" fontAlgn="t"/>
                      <a:r>
                        <a:rPr lang="en-US" sz="1600" b="0" i="0" u="none" strike="noStrike">
                          <a:solidFill>
                            <a:srgbClr val="000000"/>
                          </a:solidFill>
                          <a:latin typeface="Calibri"/>
                        </a:rPr>
                        <a:t>-0.8</a:t>
                      </a:r>
                    </a:p>
                  </a:txBody>
                  <a:tcPr marL="9525" marR="9525" marT="9525" marB="0"/>
                </a:tc>
                <a:tc>
                  <a:txBody>
                    <a:bodyPr/>
                    <a:lstStyle/>
                    <a:p>
                      <a:pPr algn="ctr" fontAlgn="t"/>
                      <a:r>
                        <a:rPr lang="en-US" sz="1600" b="0" i="0" u="none" strike="noStrike">
                          <a:solidFill>
                            <a:srgbClr val="000000"/>
                          </a:solidFill>
                          <a:latin typeface="Calibri"/>
                        </a:rPr>
                        <a:t>0.64</a:t>
                      </a:r>
                    </a:p>
                  </a:txBody>
                  <a:tcPr marL="9525" marR="9525" marT="9525" marB="0"/>
                </a:tc>
                <a:extLst>
                  <a:ext uri="{0D108BD9-81ED-4DB2-BD59-A6C34878D82A}">
                    <a16:rowId xmlns:a16="http://schemas.microsoft.com/office/drawing/2014/main" val="10005"/>
                  </a:ext>
                </a:extLst>
              </a:tr>
              <a:tr h="288131">
                <a:tc>
                  <a:txBody>
                    <a:bodyPr/>
                    <a:lstStyle/>
                    <a:p>
                      <a:r>
                        <a:rPr lang="en-US" sz="1600" dirty="0"/>
                        <a:t>6</a:t>
                      </a:r>
                    </a:p>
                  </a:txBody>
                  <a:tcPr/>
                </a:tc>
                <a:tc>
                  <a:txBody>
                    <a:bodyPr/>
                    <a:lstStyle/>
                    <a:p>
                      <a:pPr algn="ctr"/>
                      <a:r>
                        <a:rPr lang="en-US" sz="1600" dirty="0"/>
                        <a:t>50</a:t>
                      </a:r>
                    </a:p>
                  </a:txBody>
                  <a:tcPr/>
                </a:tc>
                <a:tc>
                  <a:txBody>
                    <a:bodyPr/>
                    <a:lstStyle/>
                    <a:p>
                      <a:pPr algn="ctr" fontAlgn="t"/>
                      <a:r>
                        <a:rPr lang="en-US" sz="1600" b="0" i="0" u="none" strike="noStrike">
                          <a:solidFill>
                            <a:srgbClr val="000000"/>
                          </a:solidFill>
                          <a:latin typeface="Calibri"/>
                        </a:rPr>
                        <a:t>-184.8</a:t>
                      </a:r>
                    </a:p>
                  </a:txBody>
                  <a:tcPr marL="9525" marR="9525" marT="9525" marB="0"/>
                </a:tc>
                <a:tc>
                  <a:txBody>
                    <a:bodyPr/>
                    <a:lstStyle/>
                    <a:p>
                      <a:pPr algn="ctr" fontAlgn="t"/>
                      <a:r>
                        <a:rPr lang="en-US" sz="1600" b="0" i="0" u="none" strike="noStrike">
                          <a:solidFill>
                            <a:srgbClr val="000000"/>
                          </a:solidFill>
                          <a:latin typeface="Calibri"/>
                        </a:rPr>
                        <a:t>34151.04</a:t>
                      </a:r>
                    </a:p>
                  </a:txBody>
                  <a:tcPr marL="9525" marR="9525" marT="9525" marB="0"/>
                </a:tc>
                <a:extLst>
                  <a:ext uri="{0D108BD9-81ED-4DB2-BD59-A6C34878D82A}">
                    <a16:rowId xmlns:a16="http://schemas.microsoft.com/office/drawing/2014/main" val="10006"/>
                  </a:ext>
                </a:extLst>
              </a:tr>
              <a:tr h="288131">
                <a:tc>
                  <a:txBody>
                    <a:bodyPr/>
                    <a:lstStyle/>
                    <a:p>
                      <a:r>
                        <a:rPr lang="en-US" sz="1600" b="0" dirty="0"/>
                        <a:t>7</a:t>
                      </a:r>
                    </a:p>
                  </a:txBody>
                  <a:tcPr/>
                </a:tc>
                <a:tc>
                  <a:txBody>
                    <a:bodyPr/>
                    <a:lstStyle/>
                    <a:p>
                      <a:pPr algn="ctr"/>
                      <a:r>
                        <a:rPr lang="en-US" sz="1600" b="0" dirty="0"/>
                        <a:t>264</a:t>
                      </a:r>
                    </a:p>
                  </a:txBody>
                  <a:tcPr/>
                </a:tc>
                <a:tc>
                  <a:txBody>
                    <a:bodyPr/>
                    <a:lstStyle/>
                    <a:p>
                      <a:pPr algn="ctr" fontAlgn="t"/>
                      <a:r>
                        <a:rPr lang="en-US" sz="1600" b="0" i="0" u="none" strike="noStrike" dirty="0">
                          <a:solidFill>
                            <a:srgbClr val="000000"/>
                          </a:solidFill>
                          <a:latin typeface="Calibri"/>
                        </a:rPr>
                        <a:t>29.2</a:t>
                      </a:r>
                    </a:p>
                  </a:txBody>
                  <a:tcPr marL="9525" marR="9525" marT="9525" marB="0"/>
                </a:tc>
                <a:tc>
                  <a:txBody>
                    <a:bodyPr/>
                    <a:lstStyle/>
                    <a:p>
                      <a:pPr algn="ctr" fontAlgn="t"/>
                      <a:r>
                        <a:rPr lang="en-US" sz="1600" b="0" i="0" u="none" strike="noStrike">
                          <a:solidFill>
                            <a:srgbClr val="000000"/>
                          </a:solidFill>
                          <a:latin typeface="Calibri"/>
                        </a:rPr>
                        <a:t>852.64</a:t>
                      </a:r>
                    </a:p>
                  </a:txBody>
                  <a:tcPr marL="9525" marR="9525" marT="9525" marB="0"/>
                </a:tc>
                <a:extLst>
                  <a:ext uri="{0D108BD9-81ED-4DB2-BD59-A6C34878D82A}">
                    <a16:rowId xmlns:a16="http://schemas.microsoft.com/office/drawing/2014/main" val="10007"/>
                  </a:ext>
                </a:extLst>
              </a:tr>
              <a:tr h="288131">
                <a:tc>
                  <a:txBody>
                    <a:bodyPr/>
                    <a:lstStyle/>
                    <a:p>
                      <a:r>
                        <a:rPr lang="en-US" sz="1600" b="0" dirty="0"/>
                        <a:t>8</a:t>
                      </a:r>
                    </a:p>
                  </a:txBody>
                  <a:tcPr/>
                </a:tc>
                <a:tc>
                  <a:txBody>
                    <a:bodyPr/>
                    <a:lstStyle/>
                    <a:p>
                      <a:pPr algn="ctr"/>
                      <a:r>
                        <a:rPr lang="en-US" sz="1600" b="0" dirty="0"/>
                        <a:t>230</a:t>
                      </a:r>
                    </a:p>
                  </a:txBody>
                  <a:tcPr/>
                </a:tc>
                <a:tc>
                  <a:txBody>
                    <a:bodyPr/>
                    <a:lstStyle/>
                    <a:p>
                      <a:pPr algn="ctr" fontAlgn="t"/>
                      <a:r>
                        <a:rPr lang="en-US" sz="1600" b="0" i="0" u="none" strike="noStrike">
                          <a:solidFill>
                            <a:srgbClr val="000000"/>
                          </a:solidFill>
                          <a:latin typeface="Calibri"/>
                        </a:rPr>
                        <a:t>-4.8</a:t>
                      </a:r>
                    </a:p>
                  </a:txBody>
                  <a:tcPr marL="9525" marR="9525" marT="9525" marB="0"/>
                </a:tc>
                <a:tc>
                  <a:txBody>
                    <a:bodyPr/>
                    <a:lstStyle/>
                    <a:p>
                      <a:pPr algn="ctr" fontAlgn="t"/>
                      <a:r>
                        <a:rPr lang="en-US" sz="1600" b="0" i="0" u="none" strike="noStrike">
                          <a:solidFill>
                            <a:srgbClr val="000000"/>
                          </a:solidFill>
                          <a:latin typeface="Calibri"/>
                        </a:rPr>
                        <a:t>23.04</a:t>
                      </a:r>
                    </a:p>
                  </a:txBody>
                  <a:tcPr marL="9525" marR="9525" marT="9525" marB="0"/>
                </a:tc>
                <a:extLst>
                  <a:ext uri="{0D108BD9-81ED-4DB2-BD59-A6C34878D82A}">
                    <a16:rowId xmlns:a16="http://schemas.microsoft.com/office/drawing/2014/main" val="10008"/>
                  </a:ext>
                </a:extLst>
              </a:tr>
              <a:tr h="288131">
                <a:tc>
                  <a:txBody>
                    <a:bodyPr/>
                    <a:lstStyle/>
                    <a:p>
                      <a:r>
                        <a:rPr lang="en-US" sz="1600" b="0" dirty="0"/>
                        <a:t>9</a:t>
                      </a:r>
                    </a:p>
                  </a:txBody>
                  <a:tcPr/>
                </a:tc>
                <a:tc>
                  <a:txBody>
                    <a:bodyPr/>
                    <a:lstStyle/>
                    <a:p>
                      <a:pPr algn="ctr"/>
                      <a:r>
                        <a:rPr lang="en-US" sz="1600" b="0" dirty="0"/>
                        <a:t>304</a:t>
                      </a:r>
                    </a:p>
                  </a:txBody>
                  <a:tcPr/>
                </a:tc>
                <a:tc>
                  <a:txBody>
                    <a:bodyPr/>
                    <a:lstStyle/>
                    <a:p>
                      <a:pPr algn="ctr" fontAlgn="t"/>
                      <a:r>
                        <a:rPr lang="en-US" sz="1600" b="0" i="0" u="none" strike="noStrike">
                          <a:solidFill>
                            <a:srgbClr val="000000"/>
                          </a:solidFill>
                          <a:latin typeface="Calibri"/>
                        </a:rPr>
                        <a:t>69.2</a:t>
                      </a:r>
                    </a:p>
                  </a:txBody>
                  <a:tcPr marL="9525" marR="9525" marT="9525" marB="0"/>
                </a:tc>
                <a:tc>
                  <a:txBody>
                    <a:bodyPr/>
                    <a:lstStyle/>
                    <a:p>
                      <a:pPr algn="ctr" fontAlgn="t"/>
                      <a:r>
                        <a:rPr lang="en-US" sz="1600" b="0" i="0" u="none" strike="noStrike" dirty="0">
                          <a:solidFill>
                            <a:srgbClr val="000000"/>
                          </a:solidFill>
                          <a:latin typeface="Calibri"/>
                        </a:rPr>
                        <a:t>4788.64</a:t>
                      </a:r>
                    </a:p>
                  </a:txBody>
                  <a:tcPr marL="9525" marR="9525" marT="9525" marB="0"/>
                </a:tc>
                <a:extLst>
                  <a:ext uri="{0D108BD9-81ED-4DB2-BD59-A6C34878D82A}">
                    <a16:rowId xmlns:a16="http://schemas.microsoft.com/office/drawing/2014/main" val="10009"/>
                  </a:ext>
                </a:extLst>
              </a:tr>
              <a:tr h="288131">
                <a:tc>
                  <a:txBody>
                    <a:bodyPr/>
                    <a:lstStyle/>
                    <a:p>
                      <a:r>
                        <a:rPr lang="en-US" sz="1600" b="0" dirty="0"/>
                        <a:t>10</a:t>
                      </a:r>
                    </a:p>
                  </a:txBody>
                  <a:tcPr/>
                </a:tc>
                <a:tc>
                  <a:txBody>
                    <a:bodyPr/>
                    <a:lstStyle/>
                    <a:p>
                      <a:pPr algn="ctr"/>
                      <a:r>
                        <a:rPr lang="en-US" sz="1600" b="0" dirty="0"/>
                        <a:t>228</a:t>
                      </a:r>
                    </a:p>
                  </a:txBody>
                  <a:tcPr/>
                </a:tc>
                <a:tc>
                  <a:txBody>
                    <a:bodyPr/>
                    <a:lstStyle/>
                    <a:p>
                      <a:pPr algn="ctr" fontAlgn="t"/>
                      <a:r>
                        <a:rPr lang="en-US" sz="1600" b="0" i="0" u="none" strike="noStrike">
                          <a:solidFill>
                            <a:srgbClr val="000000"/>
                          </a:solidFill>
                          <a:latin typeface="Calibri"/>
                        </a:rPr>
                        <a:t>-6.8</a:t>
                      </a:r>
                    </a:p>
                  </a:txBody>
                  <a:tcPr marL="9525" marR="9525" marT="9525" marB="0"/>
                </a:tc>
                <a:tc>
                  <a:txBody>
                    <a:bodyPr/>
                    <a:lstStyle/>
                    <a:p>
                      <a:pPr algn="ctr" fontAlgn="t"/>
                      <a:r>
                        <a:rPr lang="en-US" sz="1600" b="0" i="0" u="none" strike="noStrike" dirty="0">
                          <a:solidFill>
                            <a:srgbClr val="000000"/>
                          </a:solidFill>
                          <a:latin typeface="Calibri"/>
                        </a:rPr>
                        <a:t>46.24</a:t>
                      </a:r>
                    </a:p>
                  </a:txBody>
                  <a:tcPr marL="9525" marR="9525" marT="9525" marB="0"/>
                </a:tc>
                <a:extLst>
                  <a:ext uri="{0D108BD9-81ED-4DB2-BD59-A6C34878D82A}">
                    <a16:rowId xmlns:a16="http://schemas.microsoft.com/office/drawing/2014/main" val="10010"/>
                  </a:ext>
                </a:extLst>
              </a:tr>
            </a:tbl>
          </a:graphicData>
        </a:graphic>
      </p:graphicFrame>
      <p:sp>
        <p:nvSpPr>
          <p:cNvPr id="31809" name="TextBox 5"/>
          <p:cNvSpPr txBox="1">
            <a:spLocks noChangeArrowheads="1"/>
          </p:cNvSpPr>
          <p:nvPr/>
        </p:nvSpPr>
        <p:spPr bwMode="auto">
          <a:xfrm>
            <a:off x="2019299" y="5662612"/>
            <a:ext cx="7086600" cy="830263"/>
          </a:xfrm>
          <a:prstGeom prst="rect">
            <a:avLst/>
          </a:prstGeom>
          <a:noFill/>
          <a:ln w="9525">
            <a:noFill/>
            <a:miter lim="800000"/>
            <a:headEnd/>
            <a:tailEnd/>
          </a:ln>
        </p:spPr>
        <p:txBody>
          <a:bodyPr>
            <a:spAutoFit/>
          </a:bodyPr>
          <a:lstStyle/>
          <a:p>
            <a:r>
              <a:rPr lang="en-US" sz="2400" dirty="0">
                <a:latin typeface="Calibri" pitchFamily="34" charset="0"/>
              </a:rPr>
              <a:t>Variance = (44833.6/10) = </a:t>
            </a:r>
            <a:r>
              <a:rPr lang="en-US" sz="2400" b="1" dirty="0">
                <a:solidFill>
                  <a:srgbClr val="C00000"/>
                </a:solidFill>
                <a:latin typeface="Calibri" pitchFamily="34" charset="0"/>
              </a:rPr>
              <a:t>4483</a:t>
            </a:r>
          </a:p>
          <a:p>
            <a:r>
              <a:rPr lang="en-US" sz="2400" dirty="0">
                <a:latin typeface="Calibri" pitchFamily="34" charset="0"/>
              </a:rPr>
              <a:t>Standard deviation = √4483 = </a:t>
            </a:r>
            <a:r>
              <a:rPr lang="en-US" sz="2400" b="1" dirty="0">
                <a:solidFill>
                  <a:srgbClr val="C00000"/>
                </a:solidFill>
                <a:latin typeface="Calibri" pitchFamily="34" charset="0"/>
              </a:rPr>
              <a:t>67</a:t>
            </a:r>
            <a:r>
              <a:rPr lang="en-US" sz="2400" dirty="0">
                <a:latin typeface="Calibri" pitchFamily="34" charset="0"/>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 and uses of </a:t>
            </a:r>
            <a:r>
              <a:rPr lang="en-IN" dirty="0" err="1"/>
              <a:t>std</a:t>
            </a:r>
            <a:r>
              <a:rPr lang="en-IN" dirty="0"/>
              <a:t> deviation</a:t>
            </a:r>
          </a:p>
        </p:txBody>
      </p:sp>
      <p:sp>
        <p:nvSpPr>
          <p:cNvPr id="3" name="TextBox 2"/>
          <p:cNvSpPr txBox="1"/>
          <p:nvPr/>
        </p:nvSpPr>
        <p:spPr>
          <a:xfrm>
            <a:off x="838200" y="1589961"/>
            <a:ext cx="8458200" cy="4801314"/>
          </a:xfrm>
          <a:prstGeom prst="rect">
            <a:avLst/>
          </a:prstGeom>
          <a:noFill/>
        </p:spPr>
        <p:txBody>
          <a:bodyPr wrap="square" rtlCol="0">
            <a:spAutoFit/>
          </a:bodyPr>
          <a:lstStyle/>
          <a:p>
            <a:r>
              <a:rPr lang="en-IN" dirty="0"/>
              <a:t>For any data set, it can be proved mathematically that</a:t>
            </a:r>
          </a:p>
          <a:p>
            <a:r>
              <a:rPr lang="en-IN" dirty="0"/>
              <a:t>	</a:t>
            </a:r>
            <a:r>
              <a:rPr lang="en-IN" dirty="0" err="1"/>
              <a:t>Atleast</a:t>
            </a:r>
            <a:r>
              <a:rPr lang="en-IN" dirty="0"/>
              <a:t> 75% of all data points will lie within 2 </a:t>
            </a:r>
            <a:r>
              <a:rPr lang="en-IN" dirty="0" err="1"/>
              <a:t>std</a:t>
            </a:r>
            <a:r>
              <a:rPr lang="en-IN" dirty="0"/>
              <a:t> deviations of the mean, </a:t>
            </a:r>
          </a:p>
          <a:p>
            <a:r>
              <a:rPr lang="en-IN" dirty="0"/>
              <a:t>	and </a:t>
            </a:r>
            <a:r>
              <a:rPr lang="en-IN" dirty="0" err="1"/>
              <a:t>atleast</a:t>
            </a:r>
            <a:r>
              <a:rPr lang="en-IN" dirty="0"/>
              <a:t> 89% within 3 </a:t>
            </a:r>
            <a:r>
              <a:rPr lang="en-IN" dirty="0" err="1"/>
              <a:t>std</a:t>
            </a:r>
            <a:r>
              <a:rPr lang="en-IN" dirty="0"/>
              <a:t> deviations</a:t>
            </a:r>
          </a:p>
          <a:p>
            <a:endParaRPr lang="en-IN" dirty="0"/>
          </a:p>
          <a:p>
            <a:r>
              <a:rPr lang="en-IN" dirty="0"/>
              <a:t>This is </a:t>
            </a:r>
            <a:r>
              <a:rPr lang="en-IN" dirty="0" err="1"/>
              <a:t>Chebyshev’s</a:t>
            </a:r>
            <a:r>
              <a:rPr lang="en-IN" dirty="0"/>
              <a:t> Inequality</a:t>
            </a:r>
          </a:p>
          <a:p>
            <a:endParaRPr lang="en-IN" dirty="0"/>
          </a:p>
          <a:p>
            <a:r>
              <a:rPr lang="en-IN" dirty="0"/>
              <a:t>Supposing we had a data series, with a min of 200, a max of 1500, a mean of 600, and a </a:t>
            </a:r>
            <a:r>
              <a:rPr lang="en-IN" dirty="0" err="1"/>
              <a:t>std</a:t>
            </a:r>
            <a:r>
              <a:rPr lang="en-IN" dirty="0"/>
              <a:t> deviation of 80</a:t>
            </a:r>
          </a:p>
          <a:p>
            <a:endParaRPr lang="en-IN" dirty="0"/>
          </a:p>
          <a:p>
            <a:r>
              <a:rPr lang="en-IN" dirty="0"/>
              <a:t>Then, it has to be that </a:t>
            </a:r>
            <a:r>
              <a:rPr lang="en-IN" dirty="0" err="1"/>
              <a:t>atleast</a:t>
            </a:r>
            <a:r>
              <a:rPr lang="en-IN" dirty="0"/>
              <a:t> 75% of all the data points in the series will be within the range:</a:t>
            </a:r>
          </a:p>
          <a:p>
            <a:endParaRPr lang="en-IN" dirty="0"/>
          </a:p>
          <a:p>
            <a:r>
              <a:rPr lang="en-IN" dirty="0"/>
              <a:t>600 – 2*80, 600 + 2*80 :  (440, 760) </a:t>
            </a:r>
          </a:p>
          <a:p>
            <a:endParaRPr lang="en-IN" dirty="0"/>
          </a:p>
          <a:p>
            <a:r>
              <a:rPr lang="en-IN" dirty="0"/>
              <a:t>And, </a:t>
            </a:r>
            <a:r>
              <a:rPr lang="en-IN" dirty="0" err="1"/>
              <a:t>atleast</a:t>
            </a:r>
            <a:r>
              <a:rPr lang="en-IN" dirty="0"/>
              <a:t> 89% of all data points will be within the range:</a:t>
            </a:r>
          </a:p>
          <a:p>
            <a:endParaRPr lang="en-IN" dirty="0"/>
          </a:p>
          <a:p>
            <a:r>
              <a:rPr lang="en-IN" dirty="0"/>
              <a:t>600 – 3*80, 600 + 3*80 : (360, 840)</a:t>
            </a:r>
          </a:p>
        </p:txBody>
      </p:sp>
    </p:spTree>
    <p:extLst>
      <p:ext uri="{BB962C8B-B14F-4D97-AF65-F5344CB8AC3E}">
        <p14:creationId xmlns:p14="http://schemas.microsoft.com/office/powerpoint/2010/main" val="2977184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normAutofit/>
          </a:bodyPr>
          <a:lstStyle/>
          <a:p>
            <a:r>
              <a:rPr lang="en-US" dirty="0"/>
              <a:t>Uses of Standard Deviation</a:t>
            </a:r>
          </a:p>
        </p:txBody>
      </p:sp>
      <p:pic>
        <p:nvPicPr>
          <p:cNvPr id="32770" name="Picture 2" descr="http://rchsbowman.files.wordpress.com/2009/01/010309-1504-statisticsn2.png"/>
          <p:cNvPicPr>
            <a:picLocks noChangeAspect="1" noChangeArrowheads="1"/>
          </p:cNvPicPr>
          <p:nvPr/>
        </p:nvPicPr>
        <p:blipFill>
          <a:blip r:embed="rId3" cstate="print"/>
          <a:srcRect/>
          <a:stretch>
            <a:fillRect/>
          </a:stretch>
        </p:blipFill>
        <p:spPr bwMode="auto">
          <a:xfrm>
            <a:off x="1206501" y="1690688"/>
            <a:ext cx="7146925" cy="42672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statistics : Shape Measures</a:t>
            </a:r>
          </a:p>
        </p:txBody>
      </p:sp>
      <p:sp>
        <p:nvSpPr>
          <p:cNvPr id="3" name="Content Placeholder 2"/>
          <p:cNvSpPr>
            <a:spLocks noGrp="1"/>
          </p:cNvSpPr>
          <p:nvPr>
            <p:ph idx="4294967295"/>
          </p:nvPr>
        </p:nvSpPr>
        <p:spPr>
          <a:xfrm>
            <a:off x="1358900" y="1371600"/>
            <a:ext cx="4419600" cy="4724400"/>
          </a:xfrm>
        </p:spPr>
        <p:txBody>
          <a:bodyPr>
            <a:normAutofit/>
          </a:bodyPr>
          <a:lstStyle/>
          <a:p>
            <a:pPr marL="0" indent="0">
              <a:buNone/>
            </a:pPr>
            <a:r>
              <a:rPr lang="en-US" sz="2000" dirty="0"/>
              <a:t>We have reviewed </a:t>
            </a:r>
            <a:r>
              <a:rPr lang="en-US" sz="2000" b="1" dirty="0"/>
              <a:t>average</a:t>
            </a:r>
            <a:r>
              <a:rPr lang="en-US" sz="2000" dirty="0"/>
              <a:t> measures and </a:t>
            </a:r>
            <a:r>
              <a:rPr lang="en-US" sz="2000" b="1" dirty="0"/>
              <a:t>range</a:t>
            </a:r>
            <a:r>
              <a:rPr lang="en-US" sz="2000" dirty="0"/>
              <a:t> measures. Another measure used in descriptive statistics is Shape</a:t>
            </a:r>
          </a:p>
          <a:p>
            <a:pPr marL="0" indent="0">
              <a:buNone/>
            </a:pPr>
            <a:endParaRPr lang="en-US" sz="2000" dirty="0"/>
          </a:p>
          <a:p>
            <a:pPr marL="0" indent="0">
              <a:buNone/>
            </a:pPr>
            <a:r>
              <a:rPr lang="en-US" sz="2000" dirty="0"/>
              <a:t>One measure of shape is the degree of </a:t>
            </a:r>
            <a:r>
              <a:rPr lang="en-US" sz="2000" dirty="0" err="1"/>
              <a:t>skewness</a:t>
            </a:r>
            <a:endParaRPr lang="en-US" sz="2000" dirty="0"/>
          </a:p>
          <a:p>
            <a:pPr marL="0" indent="0">
              <a:buNone/>
            </a:pPr>
            <a:endParaRPr lang="en-US" sz="2000" b="1" dirty="0"/>
          </a:p>
          <a:p>
            <a:pPr marL="0" indent="0">
              <a:buNone/>
            </a:pPr>
            <a:r>
              <a:rPr lang="en-US" sz="2000" b="1" dirty="0"/>
              <a:t>What is </a:t>
            </a:r>
            <a:r>
              <a:rPr lang="en-US" sz="2000" b="1" dirty="0" err="1"/>
              <a:t>skewness</a:t>
            </a:r>
            <a:r>
              <a:rPr lang="en-US" sz="2000" b="1" dirty="0"/>
              <a:t>? It is the absence of symmetry</a:t>
            </a:r>
          </a:p>
          <a:p>
            <a:pPr marL="0" indent="0">
              <a:buNone/>
            </a:pPr>
            <a:endParaRPr lang="en-US" sz="2000" dirty="0"/>
          </a:p>
          <a:p>
            <a:pPr marL="0" indent="0">
              <a:buNone/>
            </a:pPr>
            <a:r>
              <a:rPr lang="en-US" sz="2000" dirty="0"/>
              <a:t>A symmetric shape is one where the left side of the data distribution is a mirror image of the right (side relative to mean)</a:t>
            </a:r>
          </a:p>
          <a:p>
            <a:pPr lvl="1"/>
            <a:endParaRPr lang="en-US" sz="2000" dirty="0"/>
          </a:p>
          <a:p>
            <a:pPr lvl="1"/>
            <a:endParaRPr lang="en-US" sz="2000" dirty="0"/>
          </a:p>
        </p:txBody>
      </p:sp>
      <p:pic>
        <p:nvPicPr>
          <p:cNvPr id="6" name="Picture 2" descr="http://rchsbowman.files.wordpress.com/2009/01/010309-1504-statisticsn2.png"/>
          <p:cNvPicPr>
            <a:picLocks noChangeAspect="1" noChangeArrowheads="1"/>
          </p:cNvPicPr>
          <p:nvPr/>
        </p:nvPicPr>
        <p:blipFill>
          <a:blip r:embed="rId3" cstate="print"/>
          <a:srcRect/>
          <a:stretch>
            <a:fillRect/>
          </a:stretch>
        </p:blipFill>
        <p:spPr bwMode="auto">
          <a:xfrm>
            <a:off x="6096000" y="1511300"/>
            <a:ext cx="4594451" cy="2743200"/>
          </a:xfrm>
          <a:prstGeom prst="rect">
            <a:avLst/>
          </a:prstGeom>
          <a:noFill/>
          <a:ln w="9525">
            <a:noFill/>
            <a:miter lim="800000"/>
            <a:headEnd/>
            <a:tailEnd/>
          </a:ln>
        </p:spPr>
      </p:pic>
    </p:spTree>
    <p:extLst>
      <p:ext uri="{BB962C8B-B14F-4D97-AF65-F5344CB8AC3E}">
        <p14:creationId xmlns:p14="http://schemas.microsoft.com/office/powerpoint/2010/main" val="4207208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Shape Measures</a:t>
            </a:r>
          </a:p>
        </p:txBody>
      </p:sp>
      <p:sp>
        <p:nvSpPr>
          <p:cNvPr id="3" name="Content Placeholder 2"/>
          <p:cNvSpPr>
            <a:spLocks noGrp="1"/>
          </p:cNvSpPr>
          <p:nvPr>
            <p:ph idx="4294967295"/>
          </p:nvPr>
        </p:nvSpPr>
        <p:spPr>
          <a:xfrm>
            <a:off x="1371600" y="1543050"/>
            <a:ext cx="4724400" cy="4724400"/>
          </a:xfrm>
        </p:spPr>
        <p:txBody>
          <a:bodyPr>
            <a:normAutofit/>
          </a:bodyPr>
          <a:lstStyle/>
          <a:p>
            <a:pPr marL="0" indent="0">
              <a:buNone/>
            </a:pPr>
            <a:r>
              <a:rPr lang="en-US" sz="2000" b="1" dirty="0" err="1"/>
              <a:t>Skewness</a:t>
            </a:r>
            <a:r>
              <a:rPr lang="en-US" sz="2000" b="1" dirty="0"/>
              <a:t>: Degree of Asymmetry</a:t>
            </a:r>
          </a:p>
          <a:p>
            <a:pPr lvl="1"/>
            <a:r>
              <a:rPr lang="en-US" sz="1800" dirty="0"/>
              <a:t>Positive Skew; Long tail to the Right </a:t>
            </a:r>
          </a:p>
          <a:p>
            <a:pPr lvl="1"/>
            <a:endParaRPr lang="en-US" sz="1800" dirty="0"/>
          </a:p>
          <a:p>
            <a:pPr lvl="1"/>
            <a:r>
              <a:rPr lang="en-US" sz="1800" dirty="0"/>
              <a:t>Negative Skew: Long tail to the Left </a:t>
            </a:r>
          </a:p>
          <a:p>
            <a:pPr lvl="1"/>
            <a:endParaRPr lang="en-US" sz="2000" dirty="0"/>
          </a:p>
          <a:p>
            <a:pPr lvl="1"/>
            <a:endParaRPr lang="en-US" sz="2000" dirty="0"/>
          </a:p>
        </p:txBody>
      </p:sp>
      <p:pic>
        <p:nvPicPr>
          <p:cNvPr id="4" name="Picture 3" descr="Skewness_PosNegPict.jpg"/>
          <p:cNvPicPr>
            <a:picLocks noChangeAspect="1"/>
          </p:cNvPicPr>
          <p:nvPr/>
        </p:nvPicPr>
        <p:blipFill>
          <a:blip r:embed="rId3" cstate="print"/>
          <a:stretch>
            <a:fillRect/>
          </a:stretch>
        </p:blipFill>
        <p:spPr>
          <a:xfrm>
            <a:off x="6343920" y="2895600"/>
            <a:ext cx="4152363" cy="2724150"/>
          </a:xfrm>
          <a:prstGeom prst="rect">
            <a:avLst/>
          </a:prstGeom>
        </p:spPr>
      </p:pic>
      <p:pic>
        <p:nvPicPr>
          <p:cNvPr id="30617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3986" y="3352800"/>
            <a:ext cx="350520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61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Shape Measures Contd.</a:t>
            </a:r>
          </a:p>
        </p:txBody>
      </p:sp>
      <p:sp>
        <p:nvSpPr>
          <p:cNvPr id="3" name="Content Placeholder 2"/>
          <p:cNvSpPr>
            <a:spLocks noGrp="1"/>
          </p:cNvSpPr>
          <p:nvPr>
            <p:ph idx="4294967295"/>
          </p:nvPr>
        </p:nvSpPr>
        <p:spPr>
          <a:xfrm>
            <a:off x="685800" y="1282700"/>
            <a:ext cx="8229600" cy="4876800"/>
          </a:xfrm>
        </p:spPr>
        <p:txBody>
          <a:bodyPr>
            <a:normAutofit/>
          </a:bodyPr>
          <a:lstStyle/>
          <a:p>
            <a:r>
              <a:rPr lang="en-US" sz="2000" dirty="0"/>
              <a:t>Another measure of shape is </a:t>
            </a:r>
            <a:r>
              <a:rPr lang="en-US" sz="2000" b="1" dirty="0"/>
              <a:t>Kurtosis</a:t>
            </a:r>
            <a:r>
              <a:rPr lang="en-US" sz="2000" dirty="0"/>
              <a:t>, or the sharpness of the peak of the distribution</a:t>
            </a:r>
          </a:p>
          <a:p>
            <a:endParaRPr lang="en-US" sz="2000" dirty="0"/>
          </a:p>
          <a:p>
            <a:r>
              <a:rPr lang="en-US" sz="2000" dirty="0"/>
              <a:t>The following figure illustrates the various types of kurtosis:</a:t>
            </a:r>
          </a:p>
          <a:p>
            <a:endParaRPr lang="en-US" sz="2000" dirty="0"/>
          </a:p>
          <a:p>
            <a:endParaRPr lang="en-US" sz="2000" dirty="0"/>
          </a:p>
        </p:txBody>
      </p:sp>
      <p:pic>
        <p:nvPicPr>
          <p:cNvPr id="4" name="Picture 3" descr="KurtosisPict.jpg"/>
          <p:cNvPicPr>
            <a:picLocks noChangeAspect="1"/>
          </p:cNvPicPr>
          <p:nvPr/>
        </p:nvPicPr>
        <p:blipFill>
          <a:blip r:embed="rId3" cstate="print"/>
          <a:stretch>
            <a:fillRect/>
          </a:stretch>
        </p:blipFill>
        <p:spPr>
          <a:xfrm>
            <a:off x="2895600" y="2743200"/>
            <a:ext cx="6019800" cy="3124200"/>
          </a:xfrm>
          <a:prstGeom prst="rect">
            <a:avLst/>
          </a:prstGeom>
        </p:spPr>
      </p:pic>
      <p:pic>
        <p:nvPicPr>
          <p:cNvPr id="30720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1825" y="3990975"/>
            <a:ext cx="2924175"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PRICE DATA</a:t>
            </a:r>
            <a:endParaRPr lang="en-IN" dirty="0"/>
          </a:p>
        </p:txBody>
      </p:sp>
      <p:pic>
        <p:nvPicPr>
          <p:cNvPr id="3051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000" y="1566408"/>
            <a:ext cx="3886200" cy="405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51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688" y="1566408"/>
            <a:ext cx="4942113"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3751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Statistics </a:t>
            </a:r>
          </a:p>
        </p:txBody>
      </p:sp>
      <p:sp>
        <p:nvSpPr>
          <p:cNvPr id="3" name="Content Placeholder 2"/>
          <p:cNvSpPr>
            <a:spLocks noGrp="1"/>
          </p:cNvSpPr>
          <p:nvPr>
            <p:ph idx="4294967295"/>
          </p:nvPr>
        </p:nvSpPr>
        <p:spPr>
          <a:xfrm>
            <a:off x="838200" y="1422400"/>
            <a:ext cx="8915400" cy="4724400"/>
          </a:xfrm>
        </p:spPr>
        <p:txBody>
          <a:bodyPr>
            <a:normAutofit/>
          </a:bodyPr>
          <a:lstStyle/>
          <a:p>
            <a:r>
              <a:rPr lang="en-US" sz="1800" dirty="0"/>
              <a:t>Why is it important for us to learn about summary statistics?</a:t>
            </a:r>
          </a:p>
          <a:p>
            <a:pPr lvl="1"/>
            <a:r>
              <a:rPr lang="en-US" sz="1800" dirty="0"/>
              <a:t>Description of a large number of data points</a:t>
            </a:r>
          </a:p>
          <a:p>
            <a:pPr lvl="1"/>
            <a:r>
              <a:rPr lang="en-US" sz="1800" dirty="0"/>
              <a:t>Generate inferences from the summary statistics</a:t>
            </a:r>
          </a:p>
          <a:p>
            <a:pPr marL="457200" lvl="1" indent="0">
              <a:buNone/>
            </a:pPr>
            <a:endParaRPr lang="en-US" sz="1800" dirty="0"/>
          </a:p>
          <a:p>
            <a:pPr marL="57150" indent="0">
              <a:buNone/>
            </a:pPr>
            <a:r>
              <a:rPr lang="en-US" sz="2000" b="1" dirty="0"/>
              <a:t>Example</a:t>
            </a:r>
          </a:p>
          <a:p>
            <a:pPr lvl="1"/>
            <a:r>
              <a:rPr lang="en-US" sz="1800" dirty="0"/>
              <a:t>You are working for a credit card company, and you are tasked with understanding drivers of default. You have access to billing and demographic data. </a:t>
            </a:r>
          </a:p>
          <a:p>
            <a:pPr lvl="1"/>
            <a:r>
              <a:rPr lang="en-US" sz="1800" dirty="0"/>
              <a:t> You divide the data into customers who have a </a:t>
            </a:r>
            <a:r>
              <a:rPr lang="en-US" sz="1800" b="1" dirty="0"/>
              <a:t>great payment record</a:t>
            </a:r>
            <a:r>
              <a:rPr lang="en-US" sz="1800" dirty="0"/>
              <a:t>, and customers who have been </a:t>
            </a:r>
            <a:r>
              <a:rPr lang="en-US" sz="1800" b="1" dirty="0"/>
              <a:t>late with payments at least 3 times </a:t>
            </a:r>
            <a:r>
              <a:rPr lang="en-US" sz="1800" dirty="0"/>
              <a:t>in the last year</a:t>
            </a:r>
          </a:p>
          <a:p>
            <a:endParaRPr lang="en-US" sz="1600" dirty="0"/>
          </a:p>
          <a:p>
            <a:endParaRPr lang="en-US" sz="1600" dirty="0"/>
          </a:p>
        </p:txBody>
      </p:sp>
      <p:sp>
        <p:nvSpPr>
          <p:cNvPr id="4" name="Oval 3"/>
          <p:cNvSpPr/>
          <p:nvPr/>
        </p:nvSpPr>
        <p:spPr>
          <a:xfrm>
            <a:off x="1981200" y="4648200"/>
            <a:ext cx="3200400" cy="1295400"/>
          </a:xfrm>
          <a:prstGeom prst="ellipse">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Mean Income: $37k </a:t>
            </a:r>
          </a:p>
          <a:p>
            <a:pPr algn="ctr"/>
            <a:r>
              <a:rPr lang="en-US" sz="1600" dirty="0" err="1">
                <a:solidFill>
                  <a:schemeClr val="tx1"/>
                </a:solidFill>
              </a:rPr>
              <a:t>Std</a:t>
            </a:r>
            <a:r>
              <a:rPr lang="en-US" sz="1600" dirty="0">
                <a:solidFill>
                  <a:schemeClr val="tx1"/>
                </a:solidFill>
              </a:rPr>
              <a:t> </a:t>
            </a:r>
            <a:r>
              <a:rPr lang="en-US" sz="1600" dirty="0" err="1">
                <a:solidFill>
                  <a:schemeClr val="tx1"/>
                </a:solidFill>
              </a:rPr>
              <a:t>Dev</a:t>
            </a:r>
            <a:r>
              <a:rPr lang="en-US" sz="1600" dirty="0">
                <a:solidFill>
                  <a:schemeClr val="tx1"/>
                </a:solidFill>
              </a:rPr>
              <a:t> of Income: $5K</a:t>
            </a:r>
          </a:p>
        </p:txBody>
      </p:sp>
      <p:sp>
        <p:nvSpPr>
          <p:cNvPr id="5" name="TextBox 4"/>
          <p:cNvSpPr txBox="1"/>
          <p:nvPr/>
        </p:nvSpPr>
        <p:spPr>
          <a:xfrm>
            <a:off x="2247900" y="4267200"/>
            <a:ext cx="2514600" cy="369332"/>
          </a:xfrm>
          <a:prstGeom prst="rect">
            <a:avLst/>
          </a:prstGeom>
          <a:noFill/>
        </p:spPr>
        <p:txBody>
          <a:bodyPr wrap="square" rtlCol="0">
            <a:spAutoFit/>
          </a:bodyPr>
          <a:lstStyle/>
          <a:p>
            <a:pPr algn="ctr"/>
            <a:r>
              <a:rPr lang="en-US" dirty="0"/>
              <a:t>“Good”</a:t>
            </a:r>
          </a:p>
        </p:txBody>
      </p:sp>
      <p:sp>
        <p:nvSpPr>
          <p:cNvPr id="6" name="Oval 5"/>
          <p:cNvSpPr/>
          <p:nvPr/>
        </p:nvSpPr>
        <p:spPr>
          <a:xfrm>
            <a:off x="6172200" y="4724400"/>
            <a:ext cx="3352800" cy="1295400"/>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Mean Income: $26k</a:t>
            </a:r>
          </a:p>
          <a:p>
            <a:pPr algn="ctr"/>
            <a:r>
              <a:rPr lang="en-US" dirty="0" err="1">
                <a:solidFill>
                  <a:schemeClr val="tx1"/>
                </a:solidFill>
              </a:rPr>
              <a:t>Std</a:t>
            </a:r>
            <a:r>
              <a:rPr lang="en-US" dirty="0">
                <a:solidFill>
                  <a:schemeClr val="tx1"/>
                </a:solidFill>
              </a:rPr>
              <a:t> </a:t>
            </a:r>
            <a:r>
              <a:rPr lang="en-US" dirty="0" err="1">
                <a:solidFill>
                  <a:schemeClr val="tx1"/>
                </a:solidFill>
              </a:rPr>
              <a:t>Dev</a:t>
            </a:r>
            <a:r>
              <a:rPr lang="en-US" dirty="0">
                <a:solidFill>
                  <a:schemeClr val="tx1"/>
                </a:solidFill>
              </a:rPr>
              <a:t> of Income: $9k</a:t>
            </a:r>
          </a:p>
        </p:txBody>
      </p:sp>
      <p:sp>
        <p:nvSpPr>
          <p:cNvPr id="7" name="TextBox 6"/>
          <p:cNvSpPr txBox="1"/>
          <p:nvPr/>
        </p:nvSpPr>
        <p:spPr>
          <a:xfrm>
            <a:off x="6477000" y="4267200"/>
            <a:ext cx="2514600" cy="369332"/>
          </a:xfrm>
          <a:prstGeom prst="rect">
            <a:avLst/>
          </a:prstGeom>
          <a:noFill/>
        </p:spPr>
        <p:txBody>
          <a:bodyPr wrap="square" rtlCol="0">
            <a:spAutoFit/>
          </a:bodyPr>
          <a:lstStyle/>
          <a:p>
            <a:pPr algn="ctr"/>
            <a:r>
              <a:rPr lang="en-US" dirty="0"/>
              <a:t>‘‘Not so Good”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p:bldP spid="6" grpId="0"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p:cNvSpPr>
          <p:nvPr>
            <p:ph type="title"/>
          </p:nvPr>
        </p:nvSpPr>
        <p:spPr/>
        <p:txBody>
          <a:bodyPr>
            <a:normAutofit/>
          </a:bodyPr>
          <a:lstStyle/>
          <a:p>
            <a:r>
              <a:rPr lang="en-US" dirty="0"/>
              <a:t>Statistics – What is it?</a:t>
            </a:r>
          </a:p>
        </p:txBody>
      </p:sp>
      <p:sp>
        <p:nvSpPr>
          <p:cNvPr id="205827" name="Rectangle 3"/>
          <p:cNvSpPr>
            <a:spLocks noGrp="1"/>
          </p:cNvSpPr>
          <p:nvPr>
            <p:ph idx="4294967295"/>
          </p:nvPr>
        </p:nvSpPr>
        <p:spPr>
          <a:xfrm>
            <a:off x="939800" y="1463675"/>
            <a:ext cx="8229600" cy="5029200"/>
          </a:xfrm>
        </p:spPr>
        <p:txBody>
          <a:bodyPr>
            <a:normAutofit/>
          </a:bodyPr>
          <a:lstStyle/>
          <a:p>
            <a:r>
              <a:rPr lang="en-US" sz="2000" b="1" dirty="0"/>
              <a:t>Dictionary definition of statistics – </a:t>
            </a:r>
          </a:p>
          <a:p>
            <a:pPr lvl="1">
              <a:buFont typeface="Wingdings 2" pitchFamily="18" charset="2"/>
              <a:buNone/>
            </a:pPr>
            <a:r>
              <a:rPr lang="en-US" sz="2000" dirty="0"/>
              <a:t>“the science that deals with the </a:t>
            </a:r>
            <a:r>
              <a:rPr lang="en-US" sz="2000" u="sng" dirty="0"/>
              <a:t>collection, classification, analysis, and</a:t>
            </a:r>
          </a:p>
          <a:p>
            <a:pPr lvl="1">
              <a:buFont typeface="Wingdings 2" pitchFamily="18" charset="2"/>
              <a:buNone/>
            </a:pPr>
            <a:r>
              <a:rPr lang="en-US" sz="2000" u="sng" dirty="0"/>
              <a:t>interpretation </a:t>
            </a:r>
            <a:r>
              <a:rPr lang="en-US" sz="2000" dirty="0"/>
              <a:t>of numerical </a:t>
            </a:r>
            <a:r>
              <a:rPr lang="en-US" sz="2000" u="sng" dirty="0"/>
              <a:t>facts or data</a:t>
            </a:r>
            <a:r>
              <a:rPr lang="en-US" sz="2000" dirty="0"/>
              <a:t>, and that, by use of</a:t>
            </a:r>
          </a:p>
          <a:p>
            <a:pPr lvl="1">
              <a:buFont typeface="Wingdings 2" pitchFamily="18" charset="2"/>
              <a:buNone/>
            </a:pPr>
            <a:r>
              <a:rPr lang="en-US" sz="2000" dirty="0"/>
              <a:t>mathematical theories of </a:t>
            </a:r>
            <a:r>
              <a:rPr lang="en-US" sz="2000" u="sng" dirty="0"/>
              <a:t>probability, imposes order and regularity </a:t>
            </a:r>
            <a:r>
              <a:rPr lang="en-US" sz="2000" dirty="0"/>
              <a:t>on</a:t>
            </a:r>
          </a:p>
          <a:p>
            <a:pPr lvl="1">
              <a:buFont typeface="Wingdings 2" pitchFamily="18" charset="2"/>
              <a:buNone/>
            </a:pPr>
            <a:r>
              <a:rPr lang="en-US" sz="2000" u="sng" dirty="0"/>
              <a:t>aggregates </a:t>
            </a:r>
            <a:r>
              <a:rPr lang="en-US" sz="2000" dirty="0"/>
              <a:t>of more or less disparate elements.”</a:t>
            </a:r>
          </a:p>
          <a:p>
            <a:pPr marL="0" indent="0">
              <a:buNone/>
            </a:pPr>
            <a:r>
              <a:rPr lang="en-US" sz="2000" dirty="0"/>
              <a:t> </a:t>
            </a:r>
          </a:p>
          <a:p>
            <a:r>
              <a:rPr lang="en-US" sz="2000" b="1" dirty="0"/>
              <a:t>There are two parts to the definition</a:t>
            </a:r>
          </a:p>
          <a:p>
            <a:pPr lvl="1"/>
            <a:r>
              <a:rPr lang="en-US" sz="2000" dirty="0"/>
              <a:t>the collection, classification, analysis and interpretation of numeric data </a:t>
            </a:r>
          </a:p>
          <a:p>
            <a:pPr>
              <a:buFont typeface="Wingdings 2" pitchFamily="18" charset="2"/>
              <a:buNone/>
            </a:pPr>
            <a:r>
              <a:rPr lang="en-US" sz="2000" dirty="0"/>
              <a:t>			AND</a:t>
            </a:r>
          </a:p>
          <a:p>
            <a:pPr lvl="1"/>
            <a:r>
              <a:rPr lang="en-US" sz="2000" dirty="0"/>
              <a:t>the use of probability theory to impose order on aggregates of data</a:t>
            </a:r>
          </a:p>
          <a:p>
            <a:r>
              <a:rPr lang="en-US" sz="2000" dirty="0"/>
              <a:t>We will look at each of these elements in the following slides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8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82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8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82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827">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582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5827">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5827">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58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t>Statistics – Types</a:t>
            </a:r>
          </a:p>
        </p:txBody>
      </p:sp>
      <p:sp>
        <p:nvSpPr>
          <p:cNvPr id="3" name="Content Placeholder 2"/>
          <p:cNvSpPr>
            <a:spLocks noGrp="1"/>
          </p:cNvSpPr>
          <p:nvPr>
            <p:ph idx="4294967295"/>
          </p:nvPr>
        </p:nvSpPr>
        <p:spPr>
          <a:xfrm>
            <a:off x="660400" y="1463675"/>
            <a:ext cx="8534400" cy="5029200"/>
          </a:xfrm>
        </p:spPr>
        <p:txBody>
          <a:bodyPr rtlCol="0">
            <a:normAutofit/>
          </a:bodyPr>
          <a:lstStyle/>
          <a:p>
            <a:pPr>
              <a:lnSpc>
                <a:spcPct val="150000"/>
              </a:lnSpc>
              <a:defRPr/>
            </a:pPr>
            <a:r>
              <a:rPr lang="en-US" sz="1800" b="1" dirty="0"/>
              <a:t>Two types of statistics</a:t>
            </a:r>
          </a:p>
          <a:p>
            <a:pPr lvl="1">
              <a:lnSpc>
                <a:spcPct val="150000"/>
              </a:lnSpc>
              <a:defRPr/>
            </a:pPr>
            <a:r>
              <a:rPr lang="en-US" sz="1800" b="1" dirty="0"/>
              <a:t>Descriptive </a:t>
            </a:r>
            <a:r>
              <a:rPr lang="en-US" sz="1800" b="1" dirty="0">
                <a:sym typeface="Wingdings 2"/>
              </a:rPr>
              <a:t></a:t>
            </a:r>
            <a:endParaRPr lang="en-US" sz="1800" b="1" dirty="0"/>
          </a:p>
          <a:p>
            <a:pPr lvl="2">
              <a:lnSpc>
                <a:spcPct val="150000"/>
              </a:lnSpc>
              <a:defRPr/>
            </a:pPr>
            <a:r>
              <a:rPr lang="en-US" sz="1800" dirty="0"/>
              <a:t>Provides a visual, tabular or numeric summary of large amounts of data to explain its key characteristics</a:t>
            </a:r>
          </a:p>
          <a:p>
            <a:pPr lvl="3">
              <a:lnSpc>
                <a:spcPct val="150000"/>
              </a:lnSpc>
              <a:defRPr/>
            </a:pPr>
            <a:r>
              <a:rPr lang="en-US" dirty="0"/>
              <a:t>Identify patterns in large amounts of data </a:t>
            </a:r>
          </a:p>
          <a:p>
            <a:pPr lvl="3">
              <a:lnSpc>
                <a:spcPct val="150000"/>
              </a:lnSpc>
              <a:defRPr/>
            </a:pPr>
            <a:r>
              <a:rPr lang="en-US" dirty="0"/>
              <a:t>Data Set is assumed as stand-alone</a:t>
            </a:r>
          </a:p>
          <a:p>
            <a:pPr lvl="1">
              <a:lnSpc>
                <a:spcPct val="150000"/>
              </a:lnSpc>
              <a:defRPr/>
            </a:pPr>
            <a:r>
              <a:rPr lang="en-US" sz="1800" b="1" dirty="0"/>
              <a:t>Inferential</a:t>
            </a:r>
          </a:p>
          <a:p>
            <a:pPr lvl="2">
              <a:lnSpc>
                <a:spcPct val="150000"/>
              </a:lnSpc>
              <a:defRPr/>
            </a:pPr>
            <a:r>
              <a:rPr lang="en-US" sz="1800" dirty="0"/>
              <a:t>Uses a sample of data to  make inferences about the general population</a:t>
            </a:r>
          </a:p>
          <a:p>
            <a:pPr lvl="3">
              <a:lnSpc>
                <a:spcPct val="150000"/>
              </a:lnSpc>
              <a:defRPr/>
            </a:pPr>
            <a:r>
              <a:rPr lang="en-US" dirty="0"/>
              <a:t>Assumes that sample is representative of a larger population </a:t>
            </a:r>
          </a:p>
          <a:p>
            <a:pPr lvl="3">
              <a:lnSpc>
                <a:spcPct val="150000"/>
              </a:lnSpc>
              <a:defRPr/>
            </a:pPr>
            <a:r>
              <a:rPr lang="en-US" dirty="0"/>
              <a:t>Draws conclusions about population based on the smaller sample</a:t>
            </a:r>
          </a:p>
          <a:p>
            <a:pPr lvl="1">
              <a:lnSpc>
                <a:spcPct val="150000"/>
              </a:lnSpc>
              <a:defRPr/>
            </a:pP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Sample </a:t>
            </a:r>
            <a:r>
              <a:rPr lang="en-US" dirty="0" err="1"/>
              <a:t>vs</a:t>
            </a:r>
            <a:r>
              <a:rPr lang="en-US" dirty="0"/>
              <a:t> Population</a:t>
            </a:r>
          </a:p>
        </p:txBody>
      </p:sp>
      <p:sp>
        <p:nvSpPr>
          <p:cNvPr id="3" name="Content Placeholder 2"/>
          <p:cNvSpPr>
            <a:spLocks noGrp="1"/>
          </p:cNvSpPr>
          <p:nvPr>
            <p:ph idx="4294967295"/>
          </p:nvPr>
        </p:nvSpPr>
        <p:spPr>
          <a:xfrm>
            <a:off x="838200" y="1308100"/>
            <a:ext cx="8915400" cy="4572000"/>
          </a:xfrm>
        </p:spPr>
        <p:txBody>
          <a:bodyPr>
            <a:normAutofit/>
          </a:bodyPr>
          <a:lstStyle/>
          <a:p>
            <a:r>
              <a:rPr lang="en-US" sz="2000" dirty="0"/>
              <a:t>In the previous slide, we have introduced the concept of sample and population</a:t>
            </a:r>
          </a:p>
          <a:p>
            <a:r>
              <a:rPr lang="en-US" sz="2000" b="1" dirty="0"/>
              <a:t>Examples of Populations</a:t>
            </a:r>
          </a:p>
          <a:p>
            <a:pPr lvl="1"/>
            <a:r>
              <a:rPr lang="en-US" sz="2000" dirty="0"/>
              <a:t>All applications received for credit cards from Bank XYZ </a:t>
            </a:r>
          </a:p>
          <a:p>
            <a:pPr lvl="1"/>
            <a:r>
              <a:rPr lang="en-US" sz="2000" dirty="0"/>
              <a:t>All consumers of Product Y</a:t>
            </a:r>
          </a:p>
          <a:p>
            <a:pPr lvl="1"/>
            <a:r>
              <a:rPr lang="en-US" sz="2000" dirty="0"/>
              <a:t>What others can you think of? </a:t>
            </a:r>
          </a:p>
          <a:p>
            <a:endParaRPr lang="en-US" sz="2000" b="1" dirty="0"/>
          </a:p>
          <a:p>
            <a:r>
              <a:rPr lang="en-US" sz="2000" b="1" dirty="0"/>
              <a:t>Examples of Samples:</a:t>
            </a:r>
          </a:p>
          <a:p>
            <a:pPr lvl="1"/>
            <a:r>
              <a:rPr lang="en-US" sz="2000" dirty="0"/>
              <a:t>All applications received in the last 3 months </a:t>
            </a:r>
          </a:p>
          <a:p>
            <a:pPr lvl="1"/>
            <a:r>
              <a:rPr lang="en-US" sz="2000" dirty="0"/>
              <a:t>Women consumers over the age of 45 that have bough Product Y in the last 6 months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Sample </a:t>
            </a:r>
            <a:r>
              <a:rPr lang="en-US" dirty="0" err="1"/>
              <a:t>vs</a:t>
            </a:r>
            <a:r>
              <a:rPr lang="en-US" dirty="0"/>
              <a:t> Population</a:t>
            </a:r>
          </a:p>
        </p:txBody>
      </p:sp>
      <p:sp>
        <p:nvSpPr>
          <p:cNvPr id="3" name="Content Placeholder 2"/>
          <p:cNvSpPr>
            <a:spLocks noGrp="1"/>
          </p:cNvSpPr>
          <p:nvPr>
            <p:ph idx="4294967295"/>
          </p:nvPr>
        </p:nvSpPr>
        <p:spPr>
          <a:xfrm>
            <a:off x="914400" y="1397000"/>
            <a:ext cx="5181600" cy="4495800"/>
          </a:xfrm>
        </p:spPr>
        <p:txBody>
          <a:bodyPr>
            <a:noAutofit/>
          </a:bodyPr>
          <a:lstStyle/>
          <a:p>
            <a:r>
              <a:rPr lang="en-US" sz="2000" dirty="0"/>
              <a:t>Why do we need to separate the two? </a:t>
            </a:r>
          </a:p>
          <a:p>
            <a:pPr lvl="1"/>
            <a:r>
              <a:rPr lang="en-US" sz="1800" dirty="0"/>
              <a:t>Population (or the Universe) tends to be very large, making it difficult (or impossible) to collect and analyze data on the population</a:t>
            </a:r>
          </a:p>
          <a:p>
            <a:pPr lvl="1"/>
            <a:r>
              <a:rPr lang="en-US" sz="1800" dirty="0"/>
              <a:t>It is easier to take a subset of the population, analyze the subset, and then make inferences about the population</a:t>
            </a:r>
          </a:p>
          <a:p>
            <a:endParaRPr lang="en-US" sz="2000" dirty="0"/>
          </a:p>
          <a:p>
            <a:r>
              <a:rPr lang="en-US" sz="1800" dirty="0"/>
              <a:t>The second point depends on a fundamental assumption – what is that? </a:t>
            </a:r>
          </a:p>
          <a:p>
            <a:endParaRPr lang="en-US" sz="2000" b="1" dirty="0">
              <a:solidFill>
                <a:srgbClr val="C00000"/>
              </a:solidFill>
            </a:endParaRPr>
          </a:p>
          <a:p>
            <a:r>
              <a:rPr lang="en-US" sz="2000" b="1" dirty="0">
                <a:solidFill>
                  <a:srgbClr val="C00000"/>
                </a:solidFill>
              </a:rPr>
              <a:t>Representativeness </a:t>
            </a:r>
          </a:p>
          <a:p>
            <a:pPr lvl="1"/>
            <a:r>
              <a:rPr lang="en-US" sz="1800" dirty="0"/>
              <a:t>We have to find a sample that is representative of the population that it belongs to</a:t>
            </a:r>
          </a:p>
        </p:txBody>
      </p:sp>
      <p:pic>
        <p:nvPicPr>
          <p:cNvPr id="3051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1" y="1690688"/>
            <a:ext cx="4257675"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iterate type="lt">
                                    <p:tmAbs val="0"/>
                                  </p:iterate>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8" presetClass="emph" presetSubtype="0" fill="hold" nodeType="clickEffect">
                                  <p:stCondLst>
                                    <p:cond delay="0"/>
                                  </p:stCondLst>
                                  <p:iterate type="lt">
                                    <p:tmPct val="4000"/>
                                  </p:iterate>
                                  <p:childTnLst>
                                    <p:set>
                                      <p:cBhvr override="childStyle">
                                        <p:cTn id="22" dur="500" fill="hold"/>
                                        <p:tgtEl>
                                          <p:spTgt spid="3">
                                            <p:txEl>
                                              <p:pRg st="6" end="6"/>
                                            </p:txEl>
                                          </p:spTgt>
                                        </p:tgtEl>
                                        <p:attrNameLst>
                                          <p:attrName>style.textDecorationUnderline</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lt">
                                    <p:tmAbs val="0"/>
                                  </p:iterate>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5" presetClass="emph" presetSubtype="0" nodeType="clickEffect">
                                  <p:stCondLst>
                                    <p:cond delay="0"/>
                                  </p:stCondLst>
                                  <p:iterate type="lt">
                                    <p:tmAbs val="25"/>
                                  </p:iterate>
                                  <p:childTnLst>
                                    <p:set>
                                      <p:cBhvr override="childStyle">
                                        <p:cTn id="30" dur="indefinite"/>
                                        <p:tgtEl>
                                          <p:spTgt spid="3">
                                            <p:txEl>
                                              <p:pRg st="7" end="7"/>
                                            </p:txEl>
                                          </p:spTgt>
                                        </p:tgtEl>
                                        <p:attrNameLst>
                                          <p:attrName>style.fontWeight</p:attrName>
                                        </p:attrNameLst>
                                      </p:cBhvr>
                                      <p:to>
                                        <p:strVal val="bold"/>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5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47700" y="1690688"/>
            <a:ext cx="8458200" cy="2862322"/>
          </a:xfrm>
          <a:prstGeom prst="rect">
            <a:avLst/>
          </a:prstGeom>
        </p:spPr>
        <p:txBody>
          <a:bodyPr wrap="square">
            <a:spAutoFit/>
          </a:bodyPr>
          <a:lstStyle/>
          <a:p>
            <a:r>
              <a:rPr lang="en-US" sz="2000" dirty="0"/>
              <a:t>Clearly, we can choose many samples from a population. A good sample is that which is chosen:</a:t>
            </a:r>
          </a:p>
          <a:p>
            <a:pPr lvl="1"/>
            <a:endParaRPr lang="en-US" sz="2000" b="1" dirty="0"/>
          </a:p>
          <a:p>
            <a:pPr lvl="1"/>
            <a:r>
              <a:rPr lang="en-US" sz="2000" b="1" dirty="0"/>
              <a:t>Without bias </a:t>
            </a:r>
            <a:r>
              <a:rPr lang="en-US" sz="2000" dirty="0"/>
              <a:t>:(not choosing only high income respondents)</a:t>
            </a:r>
          </a:p>
          <a:p>
            <a:pPr lvl="1"/>
            <a:endParaRPr lang="en-US" sz="2000" b="1" dirty="0"/>
          </a:p>
          <a:p>
            <a:pPr lvl="1"/>
            <a:r>
              <a:rPr lang="en-US" sz="2000" b="1" dirty="0"/>
              <a:t>Full coverage</a:t>
            </a:r>
            <a:r>
              <a:rPr lang="en-US" sz="2000" dirty="0"/>
              <a:t>: All segments in population are correctly represented</a:t>
            </a:r>
          </a:p>
          <a:p>
            <a:pPr lvl="1"/>
            <a:endParaRPr lang="en-US" sz="2000" b="1" dirty="0"/>
          </a:p>
          <a:p>
            <a:pPr lvl="1"/>
            <a:r>
              <a:rPr lang="en-US" sz="2000" b="1" dirty="0"/>
              <a:t>Nonresponse inclusive</a:t>
            </a:r>
            <a:r>
              <a:rPr lang="en-US" sz="2000" dirty="0"/>
              <a:t>: If 20% of your population are defaulters, your sample ideally should also have 20% defaulters</a:t>
            </a:r>
          </a:p>
        </p:txBody>
      </p:sp>
      <p:sp>
        <p:nvSpPr>
          <p:cNvPr id="4" name="Title 1"/>
          <p:cNvSpPr>
            <a:spLocks noGrp="1"/>
          </p:cNvSpPr>
          <p:nvPr>
            <p:ph type="title"/>
          </p:nvPr>
        </p:nvSpPr>
        <p:spPr/>
        <p:txBody>
          <a:bodyPr>
            <a:normAutofit/>
          </a:bodyPr>
          <a:lstStyle/>
          <a:p>
            <a:r>
              <a:rPr lang="en-US" dirty="0"/>
              <a:t>Sample </a:t>
            </a:r>
            <a:r>
              <a:rPr lang="en-US" dirty="0" err="1"/>
              <a:t>vs</a:t>
            </a:r>
            <a:r>
              <a:rPr lang="en-US" dirty="0"/>
              <a:t> Population</a:t>
            </a:r>
          </a:p>
        </p:txBody>
      </p:sp>
    </p:spTree>
    <p:extLst>
      <p:ext uri="{BB962C8B-B14F-4D97-AF65-F5344CB8AC3E}">
        <p14:creationId xmlns:p14="http://schemas.microsoft.com/office/powerpoint/2010/main" val="2856801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Choose a Sample</a:t>
            </a:r>
          </a:p>
        </p:txBody>
      </p:sp>
      <p:sp>
        <p:nvSpPr>
          <p:cNvPr id="3" name="Content Placeholder 2"/>
          <p:cNvSpPr>
            <a:spLocks noGrp="1"/>
          </p:cNvSpPr>
          <p:nvPr>
            <p:ph idx="4294967295"/>
          </p:nvPr>
        </p:nvSpPr>
        <p:spPr>
          <a:xfrm>
            <a:off x="838200" y="1690688"/>
            <a:ext cx="8229600" cy="4724400"/>
          </a:xfrm>
        </p:spPr>
        <p:txBody>
          <a:bodyPr>
            <a:normAutofit/>
          </a:bodyPr>
          <a:lstStyle/>
          <a:p>
            <a:r>
              <a:rPr lang="en-US" sz="2400" dirty="0"/>
              <a:t>So how do we select a sample? </a:t>
            </a:r>
          </a:p>
          <a:p>
            <a:pPr lvl="1"/>
            <a:endParaRPr lang="en-US" b="1" dirty="0"/>
          </a:p>
          <a:p>
            <a:pPr lvl="1"/>
            <a:r>
              <a:rPr lang="en-US" sz="2000" b="1" dirty="0"/>
              <a:t>Simple random sample </a:t>
            </a:r>
            <a:r>
              <a:rPr lang="en-US" sz="2000" dirty="0"/>
              <a:t>: </a:t>
            </a:r>
          </a:p>
          <a:p>
            <a:pPr lvl="2"/>
            <a:r>
              <a:rPr lang="en-US" dirty="0"/>
              <a:t>All members in a population have an equal chance of being selected in the sample</a:t>
            </a:r>
          </a:p>
          <a:p>
            <a:pPr lvl="1"/>
            <a:r>
              <a:rPr lang="en-US" sz="2000" b="1" dirty="0"/>
              <a:t>Stratified random sampling</a:t>
            </a:r>
            <a:r>
              <a:rPr lang="en-US" sz="2000" dirty="0"/>
              <a:t>: </a:t>
            </a:r>
          </a:p>
          <a:p>
            <a:pPr lvl="2"/>
            <a:r>
              <a:rPr lang="en-US" dirty="0"/>
              <a:t>Population members are first divided into groups or strata based on meaningfulness. Then random samples are taken from each strata </a:t>
            </a:r>
            <a:endParaRPr lang="en-US" sz="2400" dirty="0"/>
          </a:p>
          <a:p>
            <a:endParaRPr lang="en-US" sz="2000" dirty="0"/>
          </a:p>
          <a:p>
            <a:r>
              <a:rPr lang="en-US" sz="2000" dirty="0"/>
              <a:t>The important thing to remember while building a sample is representativeness. We assume that the sample represents the population, so any inferences we draw about the sample will be true of the population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mph" presetSubtype="0" fill="hold" nodeType="clickEffect">
                                  <p:stCondLst>
                                    <p:cond delay="0"/>
                                  </p:stCondLst>
                                  <p:childTnLst>
                                    <p:anim calcmode="discrete" valueType="str">
                                      <p:cBhvr override="childStyle">
                                        <p:cTn id="30" dur="2000" fill="hold"/>
                                        <p:tgtEl>
                                          <p:spTgt spid="3">
                                            <p:txEl>
                                              <p:pRg st="7" end="7"/>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1790700" y="1143000"/>
            <a:ext cx="8229600" cy="5029200"/>
          </a:xfrm>
        </p:spPr>
        <p:txBody>
          <a:bodyPr>
            <a:normAutofit/>
          </a:bodyPr>
          <a:lstStyle/>
          <a:p>
            <a:r>
              <a:rPr lang="en-US" sz="2400" dirty="0"/>
              <a:t> What kind of inferences can we make in statistics? </a:t>
            </a:r>
          </a:p>
          <a:p>
            <a:endParaRPr lang="en-US" sz="2400" dirty="0"/>
          </a:p>
          <a:p>
            <a:pPr>
              <a:buAutoNum type="arabicPeriod"/>
            </a:pPr>
            <a:r>
              <a:rPr lang="en-US" sz="2000" dirty="0"/>
              <a:t>We can estimate unknown population parameters based on properties of a sample </a:t>
            </a:r>
          </a:p>
          <a:p>
            <a:pPr>
              <a:buAutoNum type="arabicPeriod"/>
            </a:pPr>
            <a:r>
              <a:rPr lang="en-US" sz="2000" dirty="0"/>
              <a:t>We can test hypothesis about a population based on sample parameters</a:t>
            </a:r>
          </a:p>
        </p:txBody>
      </p:sp>
      <p:sp>
        <p:nvSpPr>
          <p:cNvPr id="3" name="Title 1"/>
          <p:cNvSpPr txBox="1">
            <a:spLocks/>
          </p:cNvSpPr>
          <p:nvPr/>
        </p:nvSpPr>
        <p:spPr>
          <a:xfrm>
            <a:off x="1905000" y="457200"/>
            <a:ext cx="7772400" cy="685800"/>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b="1" dirty="0"/>
              <a:t>Statistical Estimation</a:t>
            </a:r>
          </a:p>
        </p:txBody>
      </p:sp>
    </p:spTree>
    <p:extLst>
      <p:ext uri="{BB962C8B-B14F-4D97-AF65-F5344CB8AC3E}">
        <p14:creationId xmlns:p14="http://schemas.microsoft.com/office/powerpoint/2010/main" val="2216872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a:t>
            </a:r>
          </a:p>
        </p:txBody>
      </p:sp>
      <p:sp>
        <p:nvSpPr>
          <p:cNvPr id="3" name="Content Placeholder 2"/>
          <p:cNvSpPr>
            <a:spLocks noGrp="1"/>
          </p:cNvSpPr>
          <p:nvPr>
            <p:ph idx="4294967295"/>
          </p:nvPr>
        </p:nvSpPr>
        <p:spPr>
          <a:xfrm>
            <a:off x="939800" y="1397000"/>
            <a:ext cx="5486400" cy="4572000"/>
          </a:xfrm>
        </p:spPr>
        <p:txBody>
          <a:bodyPr>
            <a:noAutofit/>
          </a:bodyPr>
          <a:lstStyle/>
          <a:p>
            <a:pPr marL="57150" indent="0">
              <a:buNone/>
            </a:pPr>
            <a:r>
              <a:rPr lang="en-US" sz="1800" dirty="0"/>
              <a:t>You work for Airline X as GM Sales. For any flight, let’s assume for simplicity that there are always 100 seats. When selling flight tickets, you could always sell exactly 100 tickets. However, you know that in most flights, some people will not show up, so you could maximize sales by reselling that ticket. </a:t>
            </a:r>
          </a:p>
          <a:p>
            <a:endParaRPr lang="en-US" sz="1800" dirty="0"/>
          </a:p>
          <a:p>
            <a:pPr marL="0" indent="0">
              <a:buNone/>
            </a:pPr>
            <a:r>
              <a:rPr lang="en-US" sz="1800" dirty="0"/>
              <a:t>How do you decide how many tickets you should oversell for each flight?</a:t>
            </a:r>
          </a:p>
          <a:p>
            <a:pPr marL="0" indent="0">
              <a:buNone/>
            </a:pPr>
            <a:endParaRPr lang="en-US" sz="1600" dirty="0">
              <a:solidFill>
                <a:srgbClr val="C00000"/>
              </a:solidFill>
            </a:endParaRPr>
          </a:p>
          <a:p>
            <a:pPr marL="0" indent="0">
              <a:buNone/>
            </a:pPr>
            <a:r>
              <a:rPr lang="en-US" sz="1600" dirty="0">
                <a:solidFill>
                  <a:srgbClr val="C00000"/>
                </a:solidFill>
              </a:rPr>
              <a:t>Remember, if you oversell by more than the number of people who don’t show,  you will lose money in terms of putting those people on other flights plus some compensation</a:t>
            </a:r>
          </a:p>
        </p:txBody>
      </p:sp>
      <p:pic>
        <p:nvPicPr>
          <p:cNvPr id="3061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7700" y="1397000"/>
            <a:ext cx="3086100"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Random Variables and Probability</a:t>
            </a:r>
          </a:p>
        </p:txBody>
      </p:sp>
      <p:sp>
        <p:nvSpPr>
          <p:cNvPr id="3" name="Content Placeholder 2"/>
          <p:cNvSpPr>
            <a:spLocks noGrp="1"/>
          </p:cNvSpPr>
          <p:nvPr>
            <p:ph idx="4294967295"/>
          </p:nvPr>
        </p:nvSpPr>
        <p:spPr>
          <a:xfrm>
            <a:off x="1028700" y="1371600"/>
            <a:ext cx="8229600" cy="4876800"/>
          </a:xfrm>
        </p:spPr>
        <p:txBody>
          <a:bodyPr>
            <a:normAutofit/>
          </a:bodyPr>
          <a:lstStyle/>
          <a:p>
            <a:r>
              <a:rPr lang="en-US" sz="2000" dirty="0"/>
              <a:t>We now should spend some time understanding the concept of random variables and how they apply to statistical theory</a:t>
            </a:r>
          </a:p>
          <a:p>
            <a:endParaRPr lang="en-US" sz="2000" dirty="0"/>
          </a:p>
          <a:p>
            <a:r>
              <a:rPr lang="en-US" sz="2000" dirty="0"/>
              <a:t>Let’s say you are taking a math test. If you answer all the questions correctly, you will get 100%. This is not “random”</a:t>
            </a:r>
          </a:p>
          <a:p>
            <a:endParaRPr lang="en-US" sz="2000" dirty="0"/>
          </a:p>
          <a:p>
            <a:r>
              <a:rPr lang="en-US" sz="2000" dirty="0"/>
              <a:t>But let’s say you are in a class of 50 students. How many students will score 100%? That is a random variable</a:t>
            </a:r>
          </a:p>
          <a:p>
            <a:endParaRPr lang="en-US" sz="2000" dirty="0"/>
          </a:p>
          <a:p>
            <a:r>
              <a:rPr lang="en-US" sz="2000" dirty="0"/>
              <a:t>A random variable is one that takes a numerical value whose outcome is determined by an experiment. </a:t>
            </a:r>
          </a:p>
          <a:p>
            <a:endParaRPr lang="en-US" sz="2000" dirty="0"/>
          </a:p>
          <a:p>
            <a:r>
              <a:rPr lang="en-US" sz="2000" dirty="0"/>
              <a:t>In the student example, the test is the experiment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Case Study</a:t>
            </a:r>
          </a:p>
        </p:txBody>
      </p:sp>
      <p:sp>
        <p:nvSpPr>
          <p:cNvPr id="3" name="Content Placeholder 2"/>
          <p:cNvSpPr>
            <a:spLocks noGrp="1"/>
          </p:cNvSpPr>
          <p:nvPr>
            <p:ph idx="4294967295"/>
          </p:nvPr>
        </p:nvSpPr>
        <p:spPr>
          <a:xfrm>
            <a:off x="838200" y="1474788"/>
            <a:ext cx="8382000" cy="4876800"/>
          </a:xfrm>
        </p:spPr>
        <p:txBody>
          <a:bodyPr>
            <a:normAutofit/>
          </a:bodyPr>
          <a:lstStyle/>
          <a:p>
            <a:r>
              <a:rPr lang="en-US" sz="2000" dirty="0"/>
              <a:t>In the airlines examples, the number of people who don’t show for each flight is a random variable</a:t>
            </a:r>
          </a:p>
          <a:p>
            <a:endParaRPr lang="en-US" sz="2000" dirty="0"/>
          </a:p>
          <a:p>
            <a:r>
              <a:rPr lang="en-US" sz="2000" dirty="0"/>
              <a:t>Let’s assume there are 10 flights per day. If we collect data on no-shows for each day for 100 days, we will get a distribution of outcomes, with no show percentages ranging from ? </a:t>
            </a:r>
          </a:p>
          <a:p>
            <a:endParaRPr lang="en-US" sz="2000" dirty="0"/>
          </a:p>
          <a:p>
            <a:r>
              <a:rPr lang="en-US" sz="2000" dirty="0"/>
              <a:t>For the most part, you would expect very very few flights with 0% no show, 100% no shows. Most likely the most frequent % is somewhere between 2 – 10%</a:t>
            </a:r>
          </a:p>
          <a:p>
            <a:pPr>
              <a:buNone/>
            </a:pPr>
            <a:endParaRPr lang="en-US" sz="2000" dirty="0"/>
          </a:p>
          <a:p>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27038"/>
            <a:ext cx="8229600" cy="1096962"/>
          </a:xfrm>
        </p:spPr>
        <p:txBody>
          <a:bodyPr>
            <a:normAutofit fontScale="90000"/>
          </a:bodyPr>
          <a:lstStyle/>
          <a:p>
            <a:r>
              <a:rPr lang="en-US" dirty="0"/>
              <a:t>Probability Distribution: Binomial Distribution</a:t>
            </a:r>
            <a:endParaRPr lang="en-IN" dirty="0"/>
          </a:p>
        </p:txBody>
      </p:sp>
      <p:sp>
        <p:nvSpPr>
          <p:cNvPr id="3" name="Rectangle 2"/>
          <p:cNvSpPr/>
          <p:nvPr/>
        </p:nvSpPr>
        <p:spPr>
          <a:xfrm>
            <a:off x="1752600" y="1582341"/>
            <a:ext cx="8534400" cy="2308324"/>
          </a:xfrm>
          <a:prstGeom prst="rect">
            <a:avLst/>
          </a:prstGeom>
        </p:spPr>
        <p:txBody>
          <a:bodyPr wrap="square">
            <a:spAutoFit/>
          </a:bodyPr>
          <a:lstStyle/>
          <a:p>
            <a:r>
              <a:rPr lang="en-US" dirty="0"/>
              <a:t>Binomial Distribution arises whenever a finite number of trials are conducted as a part of an experiment and the trials are generated by a Bernoulli Process.</a:t>
            </a:r>
          </a:p>
          <a:p>
            <a:r>
              <a:rPr lang="en-US" dirty="0"/>
              <a:t>Bernoulli Process:</a:t>
            </a:r>
          </a:p>
          <a:p>
            <a:pPr marL="514350" indent="-514350">
              <a:buFont typeface="+mj-lt"/>
              <a:buAutoNum type="arabicPeriod"/>
            </a:pPr>
            <a:r>
              <a:rPr lang="en-US" dirty="0"/>
              <a:t>Each trial can have only two outcomes</a:t>
            </a:r>
          </a:p>
          <a:p>
            <a:pPr marL="514350" indent="-514350">
              <a:buFont typeface="+mj-lt"/>
              <a:buAutoNum type="arabicPeriod"/>
            </a:pPr>
            <a:r>
              <a:rPr lang="en-US" dirty="0"/>
              <a:t>Each outcomes’ probability of occurrence remains constant from one trial to another</a:t>
            </a:r>
          </a:p>
          <a:p>
            <a:pPr marL="514350" indent="-514350">
              <a:buFont typeface="+mj-lt"/>
              <a:buAutoNum type="arabicPeriod"/>
            </a:pPr>
            <a:r>
              <a:rPr lang="en-US" dirty="0"/>
              <a:t>The trials are independent, outcomes of one trial do not affect the outcomes of the other trial.</a:t>
            </a:r>
            <a:endParaRPr lang="en-IN" dirty="0"/>
          </a:p>
        </p:txBody>
      </p:sp>
    </p:spTree>
    <p:extLst>
      <p:ext uri="{BB962C8B-B14F-4D97-AF65-F5344CB8AC3E}">
        <p14:creationId xmlns:p14="http://schemas.microsoft.com/office/powerpoint/2010/main" val="3341321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p:cNvSpPr>
          <p:nvPr>
            <p:ph type="title"/>
          </p:nvPr>
        </p:nvSpPr>
        <p:spPr/>
        <p:txBody>
          <a:bodyPr/>
          <a:lstStyle/>
          <a:p>
            <a:r>
              <a:rPr lang="en-US" dirty="0"/>
              <a:t>Statistics - Introduction</a:t>
            </a:r>
          </a:p>
        </p:txBody>
      </p:sp>
      <p:sp>
        <p:nvSpPr>
          <p:cNvPr id="206851" name="Rectangle 3"/>
          <p:cNvSpPr>
            <a:spLocks noGrp="1"/>
          </p:cNvSpPr>
          <p:nvPr>
            <p:ph idx="4294967295"/>
          </p:nvPr>
        </p:nvSpPr>
        <p:spPr>
          <a:xfrm>
            <a:off x="647700" y="1435100"/>
            <a:ext cx="5791200" cy="6477000"/>
          </a:xfrm>
        </p:spPr>
        <p:txBody>
          <a:bodyPr>
            <a:noAutofit/>
          </a:bodyPr>
          <a:lstStyle/>
          <a:p>
            <a:r>
              <a:rPr lang="en-US" sz="1800" dirty="0"/>
              <a:t>In general, statistics deals with summarizing information about data in a meaningful and relevant way.</a:t>
            </a:r>
          </a:p>
          <a:p>
            <a:endParaRPr lang="en-US" sz="1600" dirty="0"/>
          </a:p>
          <a:p>
            <a:r>
              <a:rPr lang="en-US" sz="1600" dirty="0"/>
              <a:t>Describe the population of Bangalore?</a:t>
            </a:r>
          </a:p>
          <a:p>
            <a:endParaRPr lang="en-US" sz="1600" dirty="0"/>
          </a:p>
          <a:p>
            <a:pPr lvl="1"/>
            <a:r>
              <a:rPr lang="en-US" sz="1600" dirty="0"/>
              <a:t>population in 2010 is 5.4 million</a:t>
            </a:r>
          </a:p>
          <a:p>
            <a:pPr lvl="2"/>
            <a:r>
              <a:rPr lang="en-US" sz="1600" dirty="0"/>
              <a:t>That is a statistic about Bangalore’s population – the total (sum) of all full-time residents of Bangalore</a:t>
            </a:r>
          </a:p>
          <a:p>
            <a:pPr lvl="1"/>
            <a:endParaRPr lang="en-US" sz="1600" dirty="0"/>
          </a:p>
          <a:p>
            <a:pPr lvl="1"/>
            <a:r>
              <a:rPr lang="en-US" sz="1600" dirty="0"/>
              <a:t>What other statistics can you think of? </a:t>
            </a:r>
          </a:p>
          <a:p>
            <a:pPr lvl="2">
              <a:buFont typeface="Wingdings 2" pitchFamily="18" charset="2"/>
              <a:buNone/>
            </a:pPr>
            <a:r>
              <a:rPr lang="en-US" sz="1600" dirty="0">
                <a:solidFill>
                  <a:srgbClr val="FF0000"/>
                </a:solidFill>
              </a:rPr>
              <a:t>“Population density”   “Median Age”  “Distribution by Religion”  “Literacy Rate”</a:t>
            </a:r>
          </a:p>
          <a:p>
            <a:pPr lvl="1"/>
            <a:endParaRPr lang="en-US" sz="1600" dirty="0"/>
          </a:p>
          <a:p>
            <a:pPr lvl="1"/>
            <a:r>
              <a:rPr lang="en-US" sz="1600" dirty="0"/>
              <a:t>All of these are statistics used to summarize information, because talking about each data point is impossible</a:t>
            </a:r>
          </a:p>
          <a:p>
            <a:pPr lvl="1"/>
            <a:endParaRPr lang="en-US" sz="1800" dirty="0"/>
          </a:p>
        </p:txBody>
      </p:sp>
      <p:pic>
        <p:nvPicPr>
          <p:cNvPr id="3051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801" y="1143001"/>
            <a:ext cx="2562225"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685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51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685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685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6851">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6851">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68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27038"/>
            <a:ext cx="8229600" cy="1096962"/>
          </a:xfrm>
        </p:spPr>
        <p:txBody>
          <a:bodyPr>
            <a:normAutofit fontScale="90000"/>
          </a:bodyPr>
          <a:lstStyle/>
          <a:p>
            <a:r>
              <a:rPr lang="en-US" dirty="0"/>
              <a:t>Probability Distribution: Binomial Distribution</a:t>
            </a:r>
            <a:endParaRPr lang="en-IN" dirty="0"/>
          </a:p>
        </p:txBody>
      </p:sp>
      <p:sp>
        <p:nvSpPr>
          <p:cNvPr id="3" name="Rectangle 2"/>
          <p:cNvSpPr/>
          <p:nvPr/>
        </p:nvSpPr>
        <p:spPr>
          <a:xfrm>
            <a:off x="2133600" y="1524000"/>
            <a:ext cx="7924800" cy="3539430"/>
          </a:xfrm>
          <a:prstGeom prst="rect">
            <a:avLst/>
          </a:prstGeom>
        </p:spPr>
        <p:txBody>
          <a:bodyPr wrap="square">
            <a:spAutoFit/>
          </a:bodyPr>
          <a:lstStyle/>
          <a:p>
            <a:r>
              <a:rPr lang="en-IN" sz="3200" dirty="0"/>
              <a:t>Nine percent of undergraduate students carry credit card balances greater than $7000 (</a:t>
            </a:r>
            <a:r>
              <a:rPr lang="en-IN" sz="3200" i="1" dirty="0"/>
              <a:t>Reader’s Digest, July 2002). Suppose 10 undergraduate students are selected randomly to </a:t>
            </a:r>
            <a:r>
              <a:rPr lang="en-IN" sz="3200" dirty="0"/>
              <a:t>be interviewed about credit card usage.</a:t>
            </a:r>
          </a:p>
          <a:p>
            <a:pPr>
              <a:buNone/>
            </a:pPr>
            <a:r>
              <a:rPr lang="en-IN" sz="3200" dirty="0"/>
              <a:t>a. Is the selection of 10 students a binomial experiment? Explain.</a:t>
            </a:r>
          </a:p>
        </p:txBody>
      </p:sp>
    </p:spTree>
    <p:extLst>
      <p:ext uri="{BB962C8B-B14F-4D97-AF65-F5344CB8AC3E}">
        <p14:creationId xmlns:p14="http://schemas.microsoft.com/office/powerpoint/2010/main" val="891117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74639"/>
            <a:ext cx="8229600" cy="1173162"/>
          </a:xfrm>
        </p:spPr>
        <p:txBody>
          <a:bodyPr>
            <a:normAutofit fontScale="90000"/>
          </a:bodyPr>
          <a:lstStyle/>
          <a:p>
            <a:r>
              <a:rPr lang="en-US" dirty="0"/>
              <a:t>Probability Distribution: Binomial Distribution</a:t>
            </a:r>
            <a:endParaRPr lang="en-IN" dirty="0"/>
          </a:p>
        </p:txBody>
      </p:sp>
      <p:sp>
        <p:nvSpPr>
          <p:cNvPr id="3" name="Rectangle 2"/>
          <p:cNvSpPr/>
          <p:nvPr/>
        </p:nvSpPr>
        <p:spPr>
          <a:xfrm>
            <a:off x="2438400" y="1447801"/>
            <a:ext cx="7391400" cy="3539430"/>
          </a:xfrm>
          <a:prstGeom prst="rect">
            <a:avLst/>
          </a:prstGeom>
        </p:spPr>
        <p:txBody>
          <a:bodyPr wrap="square">
            <a:spAutoFit/>
          </a:bodyPr>
          <a:lstStyle/>
          <a:p>
            <a:r>
              <a:rPr lang="en-IN" sz="2800" dirty="0"/>
              <a:t>Fifty percent of Americans believed the country was in a recession, even though technically the economy had not shown two straight quarters of negative growth (</a:t>
            </a:r>
            <a:r>
              <a:rPr lang="en-IN" sz="2800" i="1" dirty="0"/>
              <a:t>BusinessWeek, </a:t>
            </a:r>
            <a:r>
              <a:rPr lang="en-IN" sz="2800" dirty="0"/>
              <a:t>July 30, 2001). Suppose 50 Americans are chosen randomly and asked about their opinions on recession. Would this experiment be an example of a binomial process?</a:t>
            </a:r>
          </a:p>
        </p:txBody>
      </p:sp>
    </p:spTree>
    <p:extLst>
      <p:ext uri="{BB962C8B-B14F-4D97-AF65-F5344CB8AC3E}">
        <p14:creationId xmlns:p14="http://schemas.microsoft.com/office/powerpoint/2010/main" val="8302979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27038"/>
            <a:ext cx="8229600" cy="1173162"/>
          </a:xfrm>
        </p:spPr>
        <p:txBody>
          <a:bodyPr>
            <a:normAutofit fontScale="90000"/>
          </a:bodyPr>
          <a:lstStyle/>
          <a:p>
            <a:r>
              <a:rPr lang="en-US" dirty="0"/>
              <a:t>Probability Distribution: Binomial Distribution</a:t>
            </a:r>
            <a:endParaRPr lang="en-IN" dirty="0"/>
          </a:p>
        </p:txBody>
      </p:sp>
      <p:sp>
        <p:nvSpPr>
          <p:cNvPr id="3" name="Rectangle 2"/>
          <p:cNvSpPr/>
          <p:nvPr/>
        </p:nvSpPr>
        <p:spPr>
          <a:xfrm>
            <a:off x="1981200" y="1600201"/>
            <a:ext cx="7696200" cy="2062103"/>
          </a:xfrm>
          <a:prstGeom prst="rect">
            <a:avLst/>
          </a:prstGeom>
        </p:spPr>
        <p:txBody>
          <a:bodyPr wrap="square">
            <a:spAutoFit/>
          </a:bodyPr>
          <a:lstStyle/>
          <a:p>
            <a:r>
              <a:rPr lang="en-IN" sz="3200" dirty="0"/>
              <a:t>Three of the 10 airplane tires at a hangar are faulty. 10 tires are selected at random for a plane; let </a:t>
            </a:r>
            <a:r>
              <a:rPr lang="en-IN" sz="3200" i="1" dirty="0"/>
              <a:t>F be the number of faulty tires found. Is F a binomial random </a:t>
            </a:r>
            <a:r>
              <a:rPr lang="en-IN" sz="3200" dirty="0"/>
              <a:t>variable?</a:t>
            </a:r>
          </a:p>
        </p:txBody>
      </p:sp>
    </p:spTree>
    <p:extLst>
      <p:ext uri="{BB962C8B-B14F-4D97-AF65-F5344CB8AC3E}">
        <p14:creationId xmlns:p14="http://schemas.microsoft.com/office/powerpoint/2010/main" val="2405854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C6A0-EB7B-2752-02EC-7F596A1C58AA}"/>
              </a:ext>
            </a:extLst>
          </p:cNvPr>
          <p:cNvSpPr>
            <a:spLocks noGrp="1"/>
          </p:cNvSpPr>
          <p:nvPr>
            <p:ph type="title"/>
          </p:nvPr>
        </p:nvSpPr>
        <p:spPr/>
        <p:txBody>
          <a:bodyPr/>
          <a:lstStyle/>
          <a:p>
            <a:r>
              <a:rPr lang="en-US" b="1" dirty="0"/>
              <a:t>Binomial Distribution</a:t>
            </a:r>
          </a:p>
        </p:txBody>
      </p:sp>
      <p:sp>
        <p:nvSpPr>
          <p:cNvPr id="3" name="Rectangle 2">
            <a:extLst>
              <a:ext uri="{FF2B5EF4-FFF2-40B4-BE49-F238E27FC236}">
                <a16:creationId xmlns:a16="http://schemas.microsoft.com/office/drawing/2014/main" id="{9C45E779-2B29-012E-D974-2CACE2942AE3}"/>
              </a:ext>
            </a:extLst>
          </p:cNvPr>
          <p:cNvSpPr/>
          <p:nvPr/>
        </p:nvSpPr>
        <p:spPr>
          <a:xfrm>
            <a:off x="838200" y="1414562"/>
            <a:ext cx="10515600" cy="3416320"/>
          </a:xfrm>
          <a:prstGeom prst="rect">
            <a:avLst/>
          </a:prstGeom>
        </p:spPr>
        <p:txBody>
          <a:bodyPr wrap="square">
            <a:spAutoFit/>
          </a:bodyPr>
          <a:lstStyle/>
          <a:p>
            <a:r>
              <a:rPr lang="en-US" dirty="0"/>
              <a:t>1. An oil exploration firm plans to drill 6 holes. They believe that the probability that each hole will yield oil is 0.10. Since they will be drilling in different locations, the outcomes are statistically independent.</a:t>
            </a:r>
          </a:p>
          <a:p>
            <a:r>
              <a:rPr lang="en-US" dirty="0"/>
              <a:t>If the firm needs two or more holes to produce oil to stay in business, what is the probability that they will stay in business?</a:t>
            </a:r>
          </a:p>
          <a:p>
            <a:endParaRPr lang="en-US" dirty="0"/>
          </a:p>
          <a:p>
            <a:r>
              <a:rPr lang="en-US" dirty="0"/>
              <a:t>2. An XYZ cell phone is made from 55 components.  Each component has a .002 probability of being defective. What is the probability that an XYZ  cell phone will not work perfectly?</a:t>
            </a:r>
          </a:p>
          <a:p>
            <a:endParaRPr lang="en-US" dirty="0"/>
          </a:p>
          <a:p>
            <a:r>
              <a:rPr lang="en-US" dirty="0"/>
              <a:t>3. Suppose that 48% of individuals 85 years and older have Alzheimer’s Disease.   You go to a nursing home that has been feeding residents a diet consisting of natural, organic, and healthy foods including free range chickens, omega 3 eggs, flax seed, etc.  You find that only 29 of 100 residents who are 85-years and older have Alzheimer’s disease?  What is the likelihood of this outcome?  </a:t>
            </a:r>
          </a:p>
        </p:txBody>
      </p:sp>
    </p:spTree>
    <p:extLst>
      <p:ext uri="{BB962C8B-B14F-4D97-AF65-F5344CB8AC3E}">
        <p14:creationId xmlns:p14="http://schemas.microsoft.com/office/powerpoint/2010/main" val="29208784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381000" y="1417800"/>
            <a:ext cx="10680700" cy="5181600"/>
          </a:xfrm>
        </p:spPr>
        <p:txBody>
          <a:bodyPr>
            <a:noAutofit/>
          </a:bodyPr>
          <a:lstStyle/>
          <a:p>
            <a:r>
              <a:rPr lang="en-US" sz="2000" dirty="0"/>
              <a:t>Another discrete probability distribution, that is used to model number of events occurring in a time frame </a:t>
            </a:r>
          </a:p>
          <a:p>
            <a:pPr marL="0" indent="0">
              <a:buNone/>
            </a:pPr>
            <a:r>
              <a:rPr lang="en-US" sz="2000" dirty="0"/>
              <a:t>Examples include:</a:t>
            </a:r>
          </a:p>
          <a:p>
            <a:pPr>
              <a:buAutoNum type="arabicPeriod"/>
            </a:pPr>
            <a:r>
              <a:rPr lang="en-US" sz="1800" dirty="0"/>
              <a:t>Number of insurance claims in a month</a:t>
            </a:r>
          </a:p>
          <a:p>
            <a:pPr>
              <a:buAutoNum type="arabicPeriod"/>
            </a:pPr>
            <a:r>
              <a:rPr lang="en-US" sz="1800" dirty="0"/>
              <a:t>Disease spread in a day</a:t>
            </a:r>
          </a:p>
          <a:p>
            <a:pPr>
              <a:buAutoNum type="arabicPeriod"/>
            </a:pPr>
            <a:r>
              <a:rPr lang="en-US" sz="1800" dirty="0"/>
              <a:t>Number of telephone calls in an hour </a:t>
            </a:r>
          </a:p>
          <a:p>
            <a:pPr>
              <a:buAutoNum type="arabicPeriod"/>
            </a:pPr>
            <a:r>
              <a:rPr lang="en-US" sz="1800" dirty="0"/>
              <a:t>Number of patients needing emergency services in a day </a:t>
            </a:r>
          </a:p>
          <a:p>
            <a:endParaRPr lang="en-US" sz="2000" dirty="0"/>
          </a:p>
          <a:p>
            <a:pPr marL="0" indent="0">
              <a:buNone/>
            </a:pPr>
            <a:r>
              <a:rPr lang="en-US" sz="2000" dirty="0"/>
              <a:t>The following conditions apply to correctly use a Poisson Distribution:</a:t>
            </a:r>
          </a:p>
          <a:p>
            <a:pPr>
              <a:buAutoNum type="arabicPeriod"/>
            </a:pPr>
            <a:r>
              <a:rPr lang="en-US" sz="1800" dirty="0"/>
              <a:t>Events have to be counted as whole numbers </a:t>
            </a:r>
          </a:p>
          <a:p>
            <a:pPr>
              <a:buAutoNum type="arabicPeriod"/>
            </a:pPr>
            <a:r>
              <a:rPr lang="en-US" sz="1800" dirty="0"/>
              <a:t>Events are independent: so if one event occurs, it does not impact the chances of the second event occurring </a:t>
            </a:r>
          </a:p>
          <a:p>
            <a:pPr>
              <a:buAutoNum type="arabicPeriod"/>
            </a:pPr>
            <a:r>
              <a:rPr lang="en-US" sz="1800" dirty="0"/>
              <a:t>Avg frequency of occurrence for the given time period is known</a:t>
            </a:r>
          </a:p>
          <a:p>
            <a:pPr>
              <a:buAutoNum type="arabicPeriod"/>
            </a:pPr>
            <a:r>
              <a:rPr lang="en-US" sz="1800" dirty="0"/>
              <a:t>Number of events that have already occurred can be counted</a:t>
            </a:r>
          </a:p>
        </p:txBody>
      </p:sp>
      <p:sp>
        <p:nvSpPr>
          <p:cNvPr id="4" name="Title 2"/>
          <p:cNvSpPr>
            <a:spLocks noGrp="1"/>
          </p:cNvSpPr>
          <p:nvPr>
            <p:ph type="title"/>
          </p:nvPr>
        </p:nvSpPr>
        <p:spPr>
          <a:xfrm>
            <a:off x="1981200" y="507899"/>
            <a:ext cx="8229600" cy="590931"/>
          </a:xfrm>
          <a:prstGeom prst="rect">
            <a:avLst/>
          </a:prstGeom>
        </p:spPr>
        <p:txBody>
          <a:bodyPr wrap="square">
            <a:spAutoFit/>
          </a:bodyPr>
          <a:lstStyle/>
          <a:p>
            <a:pPr algn="ctr" defTabSz="457200">
              <a:defRPr/>
            </a:pPr>
            <a:r>
              <a:rPr lang="en-US" sz="3600" b="1" dirty="0"/>
              <a:t>Discrete Distribution: Poisson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93700" y="990601"/>
            <a:ext cx="11671300" cy="11172289"/>
          </a:xfrm>
          <a:prstGeom prst="rect">
            <a:avLst/>
          </a:prstGeom>
          <a:noFill/>
        </p:spPr>
        <p:txBody>
          <a:bodyPr wrap="square" rtlCol="0">
            <a:spAutoFit/>
          </a:bodyPr>
          <a:lstStyle/>
          <a:p>
            <a:r>
              <a:rPr lang="en-US" sz="2400" dirty="0"/>
              <a:t>Poisson Probabilities are calculated as: </a:t>
            </a:r>
          </a:p>
          <a:p>
            <a:endParaRPr lang="en-US" sz="2400" dirty="0"/>
          </a:p>
          <a:p>
            <a:endParaRPr lang="en-US" sz="2400" dirty="0"/>
          </a:p>
          <a:p>
            <a:endParaRPr lang="en-US" sz="2400" dirty="0"/>
          </a:p>
          <a:p>
            <a:endParaRPr lang="en-US" sz="2400" dirty="0"/>
          </a:p>
          <a:p>
            <a:endParaRPr lang="en-US" sz="2400" dirty="0"/>
          </a:p>
          <a:p>
            <a:r>
              <a:rPr lang="en-US" sz="2400" dirty="0"/>
              <a:t>Where,  Lambda is the mean number of occurrences in a given interval of time . </a:t>
            </a:r>
          </a:p>
          <a:p>
            <a:endParaRPr lang="en-US" sz="2400" dirty="0"/>
          </a:p>
          <a:p>
            <a:r>
              <a:rPr lang="en-US" sz="2400" dirty="0"/>
              <a:t>Notice here that there is no n (sample size) impact </a:t>
            </a:r>
          </a:p>
          <a:p>
            <a:endParaRPr lang="en-US" sz="2400" dirty="0"/>
          </a:p>
          <a:p>
            <a:r>
              <a:rPr lang="en-US" sz="2400" dirty="0"/>
              <a:t>Similar to how the Binomial probabilities are calculated, for every X and Lambda we can calculate the Poisson Probabilities</a:t>
            </a:r>
          </a:p>
          <a:p>
            <a:endParaRPr lang="en-US" sz="2400" dirty="0"/>
          </a:p>
          <a:p>
            <a:r>
              <a:rPr lang="en-US" sz="2400" dirty="0"/>
              <a:t>Mean of a Poisson Dist is  Lambda; Std Deviation is Sq Root of Lambda</a:t>
            </a:r>
          </a:p>
          <a:p>
            <a:endParaRPr lang="en-US" sz="2400" dirty="0"/>
          </a:p>
          <a:p>
            <a:r>
              <a:rPr lang="en-US" sz="2400" dirty="0"/>
              <a:t> </a:t>
            </a:r>
          </a:p>
          <a:p>
            <a:endParaRPr lang="en-US" sz="2400" dirty="0"/>
          </a:p>
          <a:p>
            <a:r>
              <a:rPr lang="en-US" sz="2400" dirty="0"/>
              <a:t> </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pic>
        <p:nvPicPr>
          <p:cNvPr id="4" name="Content Placeholder 3" descr="Poisson.jpg"/>
          <p:cNvPicPr>
            <a:picLocks noGrp="1" noChangeAspect="1"/>
          </p:cNvPicPr>
          <p:nvPr>
            <p:ph idx="4294967295"/>
          </p:nvPr>
        </p:nvPicPr>
        <p:blipFill>
          <a:blip r:embed="rId2" cstate="print"/>
          <a:stretch>
            <a:fillRect/>
          </a:stretch>
        </p:blipFill>
        <p:spPr>
          <a:xfrm>
            <a:off x="2971800" y="1524001"/>
            <a:ext cx="3543300" cy="1285875"/>
          </a:xfrm>
        </p:spPr>
      </p:pic>
      <p:sp>
        <p:nvSpPr>
          <p:cNvPr id="5" name="Title 2"/>
          <p:cNvSpPr>
            <a:spLocks noGrp="1"/>
          </p:cNvSpPr>
          <p:nvPr>
            <p:ph type="title"/>
          </p:nvPr>
        </p:nvSpPr>
        <p:spPr>
          <a:xfrm>
            <a:off x="1981200" y="-20800"/>
            <a:ext cx="8229600" cy="1089529"/>
          </a:xfrm>
          <a:prstGeom prst="rect">
            <a:avLst/>
          </a:prstGeom>
        </p:spPr>
        <p:txBody>
          <a:bodyPr wrap="square">
            <a:spAutoFit/>
          </a:bodyPr>
          <a:lstStyle/>
          <a:p>
            <a:pPr algn="ctr" defTabSz="457200">
              <a:defRPr/>
            </a:pPr>
            <a:r>
              <a:rPr lang="en-US" sz="3600" b="1" dirty="0"/>
              <a:t>Discrete Distribution</a:t>
            </a:r>
          </a:p>
          <a:p>
            <a:pPr algn="ctr" defTabSz="457200">
              <a:defRPr/>
            </a:pPr>
            <a:r>
              <a:rPr lang="en-US" sz="3600" b="1" dirty="0" err="1"/>
              <a:t>poisson</a:t>
            </a:r>
            <a:endParaRPr lang="en-US" sz="3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0A666-172A-3C70-1358-983B24D52D3E}"/>
              </a:ext>
            </a:extLst>
          </p:cNvPr>
          <p:cNvSpPr>
            <a:spLocks noGrp="1"/>
          </p:cNvSpPr>
          <p:nvPr>
            <p:ph type="title"/>
          </p:nvPr>
        </p:nvSpPr>
        <p:spPr/>
        <p:txBody>
          <a:bodyPr/>
          <a:lstStyle/>
          <a:p>
            <a:r>
              <a:rPr lang="en-US" dirty="0"/>
              <a:t>Poisson Distribution</a:t>
            </a:r>
          </a:p>
        </p:txBody>
      </p:sp>
      <p:sp>
        <p:nvSpPr>
          <p:cNvPr id="3" name="Rectangle 2">
            <a:extLst>
              <a:ext uri="{FF2B5EF4-FFF2-40B4-BE49-F238E27FC236}">
                <a16:creationId xmlns:a16="http://schemas.microsoft.com/office/drawing/2014/main" id="{D361F034-9760-4B3A-4B1A-177C43A40783}"/>
              </a:ext>
            </a:extLst>
          </p:cNvPr>
          <p:cNvSpPr/>
          <p:nvPr/>
        </p:nvSpPr>
        <p:spPr>
          <a:xfrm>
            <a:off x="838199" y="2136339"/>
            <a:ext cx="10777151" cy="1477328"/>
          </a:xfrm>
          <a:prstGeom prst="rect">
            <a:avLst/>
          </a:prstGeom>
        </p:spPr>
        <p:txBody>
          <a:bodyPr wrap="square">
            <a:spAutoFit/>
          </a:bodyPr>
          <a:lstStyle/>
          <a:p>
            <a:r>
              <a:rPr lang="en-IN" dirty="0"/>
              <a:t> 1. A call centre receives 20 call per hour on an average. Should the centre be employing more people if they expect more than 25 calls in an hour, when the centre cannot take more than 8 percent of the risk?</a:t>
            </a:r>
          </a:p>
          <a:p>
            <a:endParaRPr lang="en-IN" dirty="0"/>
          </a:p>
          <a:p>
            <a:r>
              <a:rPr lang="en-IN" dirty="0"/>
              <a:t>2. Cars arrive at a toll with mean 80 cars per hour. If the attendant makes a 3-minute phone call, what is the probability that at least 3 cars arrive during the call? (‘Number of Cars’ is a discreet variable)</a:t>
            </a:r>
          </a:p>
        </p:txBody>
      </p:sp>
    </p:spTree>
    <p:extLst>
      <p:ext uri="{BB962C8B-B14F-4D97-AF65-F5344CB8AC3E}">
        <p14:creationId xmlns:p14="http://schemas.microsoft.com/office/powerpoint/2010/main" val="42346876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1524000" y="990600"/>
            <a:ext cx="8229600" cy="4724400"/>
          </a:xfrm>
        </p:spPr>
        <p:txBody>
          <a:bodyPr>
            <a:normAutofit/>
          </a:bodyPr>
          <a:lstStyle/>
          <a:p>
            <a:pPr>
              <a:buAutoNum type="arabicPeriod"/>
            </a:pPr>
            <a:r>
              <a:rPr lang="en-US" sz="2400" dirty="0"/>
              <a:t>Symmetric about the (single) mean </a:t>
            </a:r>
          </a:p>
          <a:p>
            <a:pPr>
              <a:buAutoNum type="arabicPeriod"/>
            </a:pPr>
            <a:r>
              <a:rPr lang="en-US" sz="2400" dirty="0"/>
              <a:t>Mean = Median = Mode </a:t>
            </a:r>
          </a:p>
          <a:p>
            <a:pPr>
              <a:buAutoNum type="arabicPeriod"/>
            </a:pPr>
            <a:r>
              <a:rPr lang="en-US" sz="2400" dirty="0"/>
              <a:t>The two tails extend indefinitely and never touch the axis </a:t>
            </a:r>
          </a:p>
          <a:p>
            <a:endParaRPr lang="en-US" sz="2400" dirty="0"/>
          </a:p>
        </p:txBody>
      </p:sp>
      <p:sp>
        <p:nvSpPr>
          <p:cNvPr id="3" name="Title 1"/>
          <p:cNvSpPr txBox="1">
            <a:spLocks/>
          </p:cNvSpPr>
          <p:nvPr/>
        </p:nvSpPr>
        <p:spPr>
          <a:xfrm>
            <a:off x="1524000" y="0"/>
            <a:ext cx="7772400" cy="685800"/>
          </a:xfrm>
          <a:prstGeom prst="rect">
            <a:avLst/>
          </a:prstGeom>
        </p:spPr>
        <p:txBody>
          <a:bodyPr vert="horz" lIns="91440" tIns="45720" rIns="91440" bIns="45720" rtlCol="0" anchor="ctr">
            <a:normAutofit fontScale="90000" lnSpcReduction="10000"/>
          </a:bodyPr>
          <a:lstStyle/>
          <a:p>
            <a:pPr defTabSz="457200">
              <a:spcBef>
                <a:spcPct val="0"/>
              </a:spcBef>
              <a:defRPr/>
            </a:pPr>
            <a:r>
              <a:rPr lang="en-US" sz="4400" dirty="0">
                <a:latin typeface="+mj-lt"/>
                <a:ea typeface="+mj-ea"/>
                <a:cs typeface="+mj-cs"/>
              </a:rPr>
              <a:t>Normal Probability Distribution</a:t>
            </a:r>
          </a:p>
        </p:txBody>
      </p:sp>
      <p:pic>
        <p:nvPicPr>
          <p:cNvPr id="4" name="Picture 3" descr="normalcurves.png"/>
          <p:cNvPicPr>
            <a:picLocks noChangeAspect="1"/>
          </p:cNvPicPr>
          <p:nvPr/>
        </p:nvPicPr>
        <p:blipFill>
          <a:blip r:embed="rId3" cstate="print"/>
          <a:stretch>
            <a:fillRect/>
          </a:stretch>
        </p:blipFill>
        <p:spPr>
          <a:xfrm>
            <a:off x="2133600" y="2286000"/>
            <a:ext cx="7696200" cy="3089704"/>
          </a:xfrm>
          <a:prstGeom prst="rect">
            <a:avLst/>
          </a:prstGeom>
        </p:spPr>
      </p:pic>
      <p:sp>
        <p:nvSpPr>
          <p:cNvPr id="5" name="TextBox 4"/>
          <p:cNvSpPr txBox="1"/>
          <p:nvPr/>
        </p:nvSpPr>
        <p:spPr>
          <a:xfrm>
            <a:off x="1981200" y="5650468"/>
            <a:ext cx="8153400" cy="369332"/>
          </a:xfrm>
          <a:prstGeom prst="rect">
            <a:avLst/>
          </a:prstGeom>
          <a:noFill/>
        </p:spPr>
        <p:txBody>
          <a:bodyPr wrap="square" rtlCol="0">
            <a:spAutoFit/>
          </a:bodyPr>
          <a:lstStyle/>
          <a:p>
            <a:r>
              <a:rPr lang="en-US" dirty="0"/>
              <a:t>What are the differences between the curves?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Normal_equation.gif"/>
          <p:cNvPicPr>
            <a:picLocks noGrp="1" noChangeAspect="1"/>
          </p:cNvPicPr>
          <p:nvPr>
            <p:ph idx="4294967295"/>
          </p:nvPr>
        </p:nvPicPr>
        <p:blipFill>
          <a:blip r:embed="rId2" cstate="print"/>
          <a:stretch>
            <a:fillRect/>
          </a:stretch>
        </p:blipFill>
        <p:spPr>
          <a:xfrm>
            <a:off x="1524000" y="990600"/>
            <a:ext cx="7924800" cy="3733800"/>
          </a:xfrm>
          <a:prstGeom prst="rect">
            <a:avLst/>
          </a:prstGeom>
        </p:spPr>
      </p:pic>
      <p:sp>
        <p:nvSpPr>
          <p:cNvPr id="4" name="Rectangle 3"/>
          <p:cNvSpPr/>
          <p:nvPr/>
        </p:nvSpPr>
        <p:spPr>
          <a:xfrm>
            <a:off x="1981200" y="5181601"/>
            <a:ext cx="4572000" cy="646331"/>
          </a:xfrm>
          <a:prstGeom prst="rect">
            <a:avLst/>
          </a:prstGeom>
        </p:spPr>
        <p:txBody>
          <a:bodyPr>
            <a:spAutoFit/>
          </a:bodyPr>
          <a:lstStyle/>
          <a:p>
            <a:r>
              <a:rPr lang="en-US" dirty="0">
                <a:hlinkClick r:id="rId3"/>
              </a:rPr>
              <a:t>http://www.pavementinteractive.org/index.php?title=Normal_Distribution</a:t>
            </a:r>
            <a:endParaRPr lang="en-US" dirty="0"/>
          </a:p>
        </p:txBody>
      </p:sp>
      <p:sp>
        <p:nvSpPr>
          <p:cNvPr id="5" name="Title 1"/>
          <p:cNvSpPr txBox="1">
            <a:spLocks/>
          </p:cNvSpPr>
          <p:nvPr/>
        </p:nvSpPr>
        <p:spPr>
          <a:xfrm>
            <a:off x="1524000" y="0"/>
            <a:ext cx="7772400" cy="685800"/>
          </a:xfrm>
          <a:prstGeom prst="rect">
            <a:avLst/>
          </a:prstGeom>
        </p:spPr>
        <p:txBody>
          <a:bodyPr vert="horz" lIns="91440" tIns="45720" rIns="91440" bIns="45720" rtlCol="0" anchor="ctr">
            <a:normAutofit fontScale="90000" lnSpcReduction="10000"/>
          </a:bodyPr>
          <a:lstStyle/>
          <a:p>
            <a:pPr defTabSz="457200">
              <a:spcBef>
                <a:spcPct val="0"/>
              </a:spcBef>
              <a:defRPr/>
            </a:pPr>
            <a:r>
              <a:rPr lang="en-US" sz="4400" dirty="0">
                <a:latin typeface="+mj-lt"/>
                <a:ea typeface="+mj-ea"/>
                <a:cs typeface="+mj-cs"/>
              </a:rPr>
              <a:t>Normal Probability Distribution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Normal Distribution</a:t>
            </a:r>
          </a:p>
        </p:txBody>
      </p:sp>
      <p:sp>
        <p:nvSpPr>
          <p:cNvPr id="3" name="Content Placeholder 2"/>
          <p:cNvSpPr>
            <a:spLocks noGrp="1"/>
          </p:cNvSpPr>
          <p:nvPr>
            <p:ph idx="4294967295"/>
          </p:nvPr>
        </p:nvSpPr>
        <p:spPr>
          <a:xfrm>
            <a:off x="838200" y="1539875"/>
            <a:ext cx="8686800" cy="4953000"/>
          </a:xfrm>
        </p:spPr>
        <p:txBody>
          <a:bodyPr>
            <a:normAutofit/>
          </a:bodyPr>
          <a:lstStyle/>
          <a:p>
            <a:r>
              <a:rPr lang="en-US" sz="2000" b="1" dirty="0"/>
              <a:t>Area under the curve: </a:t>
            </a:r>
          </a:p>
          <a:p>
            <a:r>
              <a:rPr lang="en-US" sz="2000" dirty="0"/>
              <a:t>The total area under a normal probability curve is always 1 . This property allows</a:t>
            </a:r>
          </a:p>
          <a:p>
            <a:r>
              <a:rPr lang="en-US" sz="2000" dirty="0"/>
              <a:t>us to think of the area as probability, and therefore we can compute probability</a:t>
            </a:r>
          </a:p>
          <a:p>
            <a:r>
              <a:rPr lang="en-US" sz="2000" dirty="0"/>
              <a:t>two values on the curve </a:t>
            </a:r>
          </a:p>
        </p:txBody>
      </p:sp>
      <p:pic>
        <p:nvPicPr>
          <p:cNvPr id="4" name="Picture 3" descr="graphics3.png"/>
          <p:cNvPicPr>
            <a:picLocks noChangeAspect="1"/>
          </p:cNvPicPr>
          <p:nvPr/>
        </p:nvPicPr>
        <p:blipFill>
          <a:blip r:embed="rId3" cstate="print"/>
          <a:stretch>
            <a:fillRect/>
          </a:stretch>
        </p:blipFill>
        <p:spPr>
          <a:xfrm>
            <a:off x="2590800" y="3352800"/>
            <a:ext cx="6477000" cy="22952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p:cNvSpPr>
          <p:nvPr>
            <p:ph type="title"/>
          </p:nvPr>
        </p:nvSpPr>
        <p:spPr/>
        <p:txBody>
          <a:bodyPr/>
          <a:lstStyle/>
          <a:p>
            <a:r>
              <a:rPr lang="en-US" dirty="0"/>
              <a:t>Statistics - Introduction</a:t>
            </a:r>
          </a:p>
        </p:txBody>
      </p:sp>
      <p:sp>
        <p:nvSpPr>
          <p:cNvPr id="208899" name="Rectangle 3"/>
          <p:cNvSpPr>
            <a:spLocks noGrp="1"/>
          </p:cNvSpPr>
          <p:nvPr>
            <p:ph idx="4294967295"/>
          </p:nvPr>
        </p:nvSpPr>
        <p:spPr>
          <a:xfrm>
            <a:off x="1079500" y="1493044"/>
            <a:ext cx="4114800" cy="5105400"/>
          </a:xfrm>
        </p:spPr>
        <p:txBody>
          <a:bodyPr>
            <a:noAutofit/>
          </a:bodyPr>
          <a:lstStyle/>
          <a:p>
            <a:r>
              <a:rPr lang="en-US" sz="2000" dirty="0"/>
              <a:t>What are some commonly used statistics to summarize information?</a:t>
            </a:r>
          </a:p>
          <a:p>
            <a:pPr marL="0" indent="0">
              <a:buNone/>
            </a:pPr>
            <a:endParaRPr lang="en-US" sz="1800" dirty="0"/>
          </a:p>
          <a:p>
            <a:pPr lvl="1"/>
            <a:r>
              <a:rPr lang="en-US" sz="1800" b="1" dirty="0"/>
              <a:t>Sum: </a:t>
            </a:r>
            <a:r>
              <a:rPr lang="en-US" sz="1800" dirty="0"/>
              <a:t>Total of all values in dataset</a:t>
            </a:r>
          </a:p>
          <a:p>
            <a:pPr lvl="1"/>
            <a:r>
              <a:rPr lang="en-US" sz="1800" b="1" dirty="0"/>
              <a:t>Mean : </a:t>
            </a:r>
            <a:r>
              <a:rPr lang="en-US" sz="1800" dirty="0"/>
              <a:t>The average of all values in the dataset </a:t>
            </a:r>
          </a:p>
          <a:p>
            <a:pPr lvl="1"/>
            <a:r>
              <a:rPr lang="en-US" sz="1800" b="1" dirty="0"/>
              <a:t>Median</a:t>
            </a:r>
            <a:r>
              <a:rPr lang="en-US" sz="1800" dirty="0"/>
              <a:t> : Mid value of sorted data</a:t>
            </a:r>
          </a:p>
          <a:p>
            <a:pPr lvl="2"/>
            <a:r>
              <a:rPr lang="en-US" sz="1800" dirty="0"/>
              <a:t>If even series?</a:t>
            </a:r>
          </a:p>
          <a:p>
            <a:pPr lvl="1"/>
            <a:r>
              <a:rPr lang="en-US" sz="1800" b="1" dirty="0"/>
              <a:t>Mode</a:t>
            </a:r>
            <a:r>
              <a:rPr lang="en-US" sz="1800" dirty="0"/>
              <a:t> – Most commonly occurring value in a series</a:t>
            </a:r>
          </a:p>
          <a:p>
            <a:pPr lvl="1"/>
            <a:r>
              <a:rPr lang="en-US" sz="1800" b="1" dirty="0"/>
              <a:t>Minimum </a:t>
            </a:r>
            <a:r>
              <a:rPr lang="en-US" sz="1800" dirty="0"/>
              <a:t>– Lowest value in Series</a:t>
            </a:r>
          </a:p>
          <a:p>
            <a:pPr lvl="1"/>
            <a:r>
              <a:rPr lang="en-US" sz="1800" b="1" dirty="0"/>
              <a:t>Maximum</a:t>
            </a:r>
            <a:r>
              <a:rPr lang="en-US" sz="1800" dirty="0"/>
              <a:t> – Highest value in Series</a:t>
            </a:r>
          </a:p>
        </p:txBody>
      </p:sp>
      <p:sp>
        <p:nvSpPr>
          <p:cNvPr id="208900" name="Rectangle 4"/>
          <p:cNvSpPr>
            <a:spLocks/>
          </p:cNvSpPr>
          <p:nvPr/>
        </p:nvSpPr>
        <p:spPr bwMode="auto">
          <a:xfrm>
            <a:off x="6553200" y="1143000"/>
            <a:ext cx="4038600" cy="5257800"/>
          </a:xfrm>
          <a:prstGeom prst="rect">
            <a:avLst/>
          </a:prstGeom>
          <a:solidFill>
            <a:schemeClr val="accent5">
              <a:lumMod val="40000"/>
              <a:lumOff val="60000"/>
            </a:schemeClr>
          </a:solidFill>
          <a:ln w="9525">
            <a:noFill/>
            <a:miter lim="800000"/>
            <a:headEnd/>
            <a:tailEnd/>
          </a:ln>
        </p:spPr>
        <p:txBody>
          <a:bodyPr/>
          <a:lstStyle/>
          <a:p>
            <a:pPr marL="273050" indent="-273050">
              <a:spcBef>
                <a:spcPts val="575"/>
              </a:spcBef>
              <a:buClr>
                <a:schemeClr val="accent1"/>
              </a:buClr>
              <a:buSzPct val="85000"/>
            </a:pPr>
            <a:r>
              <a:rPr lang="en-US" dirty="0">
                <a:solidFill>
                  <a:srgbClr val="000099"/>
                </a:solidFill>
              </a:rPr>
              <a:t>Data Series : 17,4,33,2,51,23,3,41,18,2,4,2</a:t>
            </a:r>
          </a:p>
          <a:p>
            <a:pPr marL="273050" indent="-273050">
              <a:spcBef>
                <a:spcPts val="575"/>
              </a:spcBef>
              <a:buClr>
                <a:schemeClr val="accent1"/>
              </a:buClr>
              <a:buSzPct val="85000"/>
            </a:pPr>
            <a:endParaRPr lang="en-US" dirty="0">
              <a:solidFill>
                <a:srgbClr val="000099"/>
              </a:solidFill>
            </a:endParaRPr>
          </a:p>
          <a:p>
            <a:pPr marL="273050" indent="-273050">
              <a:spcBef>
                <a:spcPts val="575"/>
              </a:spcBef>
              <a:buClr>
                <a:schemeClr val="accent1"/>
              </a:buClr>
              <a:buSzPct val="85000"/>
            </a:pPr>
            <a:r>
              <a:rPr lang="en-US" dirty="0">
                <a:solidFill>
                  <a:srgbClr val="000099"/>
                </a:solidFill>
              </a:rPr>
              <a:t>Mean =  16.67</a:t>
            </a:r>
          </a:p>
          <a:p>
            <a:pPr marL="273050" indent="-273050">
              <a:spcBef>
                <a:spcPts val="575"/>
              </a:spcBef>
              <a:buClr>
                <a:schemeClr val="accent1"/>
              </a:buClr>
              <a:buSzPct val="85000"/>
            </a:pPr>
            <a:r>
              <a:rPr lang="en-US" dirty="0">
                <a:solidFill>
                  <a:srgbClr val="000099"/>
                </a:solidFill>
              </a:rPr>
              <a:t>(17+4+33+2+51+23+3+41+18+2+4+2)/12</a:t>
            </a:r>
          </a:p>
          <a:p>
            <a:pPr marL="273050" indent="-273050">
              <a:spcBef>
                <a:spcPts val="575"/>
              </a:spcBef>
              <a:buClr>
                <a:schemeClr val="accent1"/>
              </a:buClr>
              <a:buSzPct val="85000"/>
            </a:pPr>
            <a:endParaRPr lang="en-US" dirty="0">
              <a:solidFill>
                <a:srgbClr val="000099"/>
              </a:solidFill>
            </a:endParaRPr>
          </a:p>
          <a:p>
            <a:pPr marL="273050" indent="-273050">
              <a:spcBef>
                <a:spcPts val="575"/>
              </a:spcBef>
              <a:buClr>
                <a:schemeClr val="accent1"/>
              </a:buClr>
              <a:buSzPct val="85000"/>
            </a:pPr>
            <a:r>
              <a:rPr lang="en-US" dirty="0">
                <a:solidFill>
                  <a:srgbClr val="000099"/>
                </a:solidFill>
              </a:rPr>
              <a:t>Median = 10.5 (4+17)/2 – Why? </a:t>
            </a:r>
          </a:p>
          <a:p>
            <a:pPr marL="273050" indent="-273050">
              <a:spcBef>
                <a:spcPts val="575"/>
              </a:spcBef>
              <a:buClr>
                <a:schemeClr val="accent1"/>
              </a:buClr>
              <a:buSzPct val="85000"/>
            </a:pPr>
            <a:endParaRPr lang="en-US" dirty="0">
              <a:solidFill>
                <a:srgbClr val="000099"/>
              </a:solidFill>
            </a:endParaRPr>
          </a:p>
          <a:p>
            <a:pPr marL="273050" indent="-273050">
              <a:spcBef>
                <a:spcPts val="575"/>
              </a:spcBef>
              <a:buClr>
                <a:schemeClr val="accent1"/>
              </a:buClr>
              <a:buSzPct val="85000"/>
            </a:pPr>
            <a:r>
              <a:rPr lang="en-US" dirty="0">
                <a:solidFill>
                  <a:srgbClr val="000099"/>
                </a:solidFill>
              </a:rPr>
              <a:t>Mode = 2 – Why?</a:t>
            </a:r>
          </a:p>
          <a:p>
            <a:pPr marL="273050" indent="-273050">
              <a:spcBef>
                <a:spcPts val="575"/>
              </a:spcBef>
              <a:buClr>
                <a:schemeClr val="accent1"/>
              </a:buClr>
              <a:buSzPct val="85000"/>
            </a:pPr>
            <a:endParaRPr lang="en-US" dirty="0">
              <a:solidFill>
                <a:srgbClr val="000099"/>
              </a:solidFill>
            </a:endParaRPr>
          </a:p>
          <a:p>
            <a:pPr marL="273050" indent="-273050">
              <a:spcBef>
                <a:spcPts val="575"/>
              </a:spcBef>
              <a:buClr>
                <a:schemeClr val="accent1"/>
              </a:buClr>
              <a:buSzPct val="85000"/>
            </a:pPr>
            <a:r>
              <a:rPr lang="en-US" dirty="0">
                <a:solidFill>
                  <a:srgbClr val="000099"/>
                </a:solidFill>
              </a:rPr>
              <a:t>Minimum = 2</a:t>
            </a:r>
          </a:p>
          <a:p>
            <a:pPr marL="273050" indent="-273050">
              <a:spcBef>
                <a:spcPts val="575"/>
              </a:spcBef>
              <a:buClr>
                <a:schemeClr val="accent1"/>
              </a:buClr>
              <a:buSzPct val="85000"/>
            </a:pPr>
            <a:endParaRPr lang="en-US" dirty="0">
              <a:solidFill>
                <a:srgbClr val="000099"/>
              </a:solidFill>
            </a:endParaRPr>
          </a:p>
          <a:p>
            <a:pPr marL="273050" indent="-273050">
              <a:spcBef>
                <a:spcPts val="575"/>
              </a:spcBef>
              <a:buClr>
                <a:schemeClr val="accent1"/>
              </a:buClr>
              <a:buSzPct val="85000"/>
            </a:pPr>
            <a:r>
              <a:rPr lang="en-US" dirty="0">
                <a:solidFill>
                  <a:srgbClr val="000099"/>
                </a:solidFill>
              </a:rPr>
              <a:t>Maximum = 51</a:t>
            </a:r>
          </a:p>
          <a:p>
            <a:pPr marL="273050" indent="-273050">
              <a:spcBef>
                <a:spcPts val="575"/>
              </a:spcBef>
              <a:buClr>
                <a:schemeClr val="accent1"/>
              </a:buClr>
              <a:buSzPct val="85000"/>
            </a:pPr>
            <a:endParaRPr lang="en-US" sz="1600" dirty="0">
              <a:solidFill>
                <a:srgbClr val="006600"/>
              </a:solidFill>
              <a:latin typeface="Perpetu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8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88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88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889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889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889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889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889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8900">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8900">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08900">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08900">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08900">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08900">
                                            <p:txEl>
                                              <p:pRg st="9" end="9"/>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0890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50929" y="1143001"/>
            <a:ext cx="8458200" cy="4524315"/>
          </a:xfrm>
          <a:prstGeom prst="rect">
            <a:avLst/>
          </a:prstGeom>
          <a:noFill/>
        </p:spPr>
        <p:txBody>
          <a:bodyPr wrap="square" rtlCol="0">
            <a:spAutoFit/>
          </a:bodyPr>
          <a:lstStyle/>
          <a:p>
            <a:r>
              <a:rPr lang="en-US" sz="1600" dirty="0"/>
              <a:t>Let’s say we are interested in IQ of Jigsaw students. We test  100 students and find that  IQ is normally distributed with an average of 108, with a </a:t>
            </a:r>
            <a:r>
              <a:rPr lang="en-US" sz="1600" dirty="0" err="1"/>
              <a:t>std</a:t>
            </a:r>
            <a:r>
              <a:rPr lang="en-US" sz="1600" dirty="0"/>
              <a:t> deviation of 7. </a:t>
            </a:r>
          </a:p>
          <a:p>
            <a:endParaRPr lang="en-US" sz="1400" dirty="0"/>
          </a:p>
          <a:p>
            <a:r>
              <a:rPr lang="en-US" sz="1600" dirty="0"/>
              <a:t>Supposing you pick a random person from those 100 students. What are the chances that that student has an IQ  &gt; 115? </a:t>
            </a:r>
          </a:p>
          <a:p>
            <a:endParaRPr lang="en-US" sz="1400" dirty="0"/>
          </a:p>
          <a:p>
            <a:endParaRPr lang="en-US" sz="1400" b="1" dirty="0"/>
          </a:p>
          <a:p>
            <a:r>
              <a:rPr lang="en-US" sz="1400" b="1" dirty="0"/>
              <a:t>What we know:</a:t>
            </a:r>
          </a:p>
          <a:p>
            <a:r>
              <a:rPr lang="en-US" sz="1400" dirty="0"/>
              <a:t>IQ Score: </a:t>
            </a:r>
            <a:r>
              <a:rPr lang="en-US" sz="1400" b="1" dirty="0"/>
              <a:t>Random variable </a:t>
            </a:r>
          </a:p>
          <a:p>
            <a:r>
              <a:rPr lang="en-US" sz="1400" dirty="0"/>
              <a:t>Distribution</a:t>
            </a:r>
            <a:r>
              <a:rPr lang="en-US" sz="1400" b="1" dirty="0"/>
              <a:t>: Continuous normal </a:t>
            </a:r>
          </a:p>
          <a:p>
            <a:r>
              <a:rPr lang="en-US" sz="1400" dirty="0"/>
              <a:t>Mean</a:t>
            </a:r>
            <a:r>
              <a:rPr lang="en-US" sz="1400" b="1" dirty="0"/>
              <a:t> =  108</a:t>
            </a:r>
          </a:p>
          <a:p>
            <a:r>
              <a:rPr lang="en-US" sz="1400" dirty="0" err="1"/>
              <a:t>Std</a:t>
            </a:r>
            <a:r>
              <a:rPr lang="en-US" sz="1400" dirty="0"/>
              <a:t> </a:t>
            </a:r>
            <a:r>
              <a:rPr lang="en-US" sz="1400" dirty="0" err="1"/>
              <a:t>Dev</a:t>
            </a:r>
            <a:r>
              <a:rPr lang="en-US" sz="1400" b="1" dirty="0"/>
              <a:t>: 7 </a:t>
            </a:r>
          </a:p>
          <a:p>
            <a:endParaRPr lang="en-US" sz="1400" dirty="0"/>
          </a:p>
          <a:p>
            <a:r>
              <a:rPr lang="en-US" sz="1400" b="1" dirty="0"/>
              <a:t>We need: P(Score &gt; 115) </a:t>
            </a:r>
          </a:p>
          <a:p>
            <a:endParaRPr lang="en-US" sz="1400" b="1" dirty="0"/>
          </a:p>
          <a:p>
            <a:r>
              <a:rPr lang="en-US" sz="1400" dirty="0"/>
              <a:t>Which is nothing but   1 – P (SCORE &lt; = 115)</a:t>
            </a:r>
          </a:p>
          <a:p>
            <a:endParaRPr lang="en-US" sz="1400" b="1" dirty="0"/>
          </a:p>
          <a:p>
            <a:r>
              <a:rPr lang="en-US" sz="1400" dirty="0"/>
              <a:t>We can of course rely on Excel: </a:t>
            </a:r>
          </a:p>
          <a:p>
            <a:endParaRPr lang="en-US" sz="1400" b="1" dirty="0"/>
          </a:p>
          <a:p>
            <a:r>
              <a:rPr lang="en-US" sz="1400" b="1" dirty="0"/>
              <a:t>NORMDIST(Outcome, Mean, </a:t>
            </a:r>
            <a:r>
              <a:rPr lang="en-US" sz="1400" b="1" dirty="0" err="1"/>
              <a:t>Std</a:t>
            </a:r>
            <a:r>
              <a:rPr lang="en-US" sz="1400" b="1" dirty="0"/>
              <a:t> </a:t>
            </a:r>
            <a:r>
              <a:rPr lang="en-US" sz="1400" b="1" dirty="0" err="1"/>
              <a:t>Dev</a:t>
            </a:r>
            <a:r>
              <a:rPr lang="en-US" sz="1400" b="1" dirty="0"/>
              <a:t>,  </a:t>
            </a:r>
            <a:r>
              <a:rPr lang="en-US" sz="1400" b="1" dirty="0" err="1"/>
              <a:t>Cuml</a:t>
            </a:r>
            <a:r>
              <a:rPr lang="en-US" sz="1400" b="1" dirty="0"/>
              <a:t>)</a:t>
            </a:r>
          </a:p>
        </p:txBody>
      </p:sp>
      <p:sp>
        <p:nvSpPr>
          <p:cNvPr id="7" name="Title 1"/>
          <p:cNvSpPr>
            <a:spLocks noGrp="1"/>
          </p:cNvSpPr>
          <p:nvPr>
            <p:ph type="title"/>
          </p:nvPr>
        </p:nvSpPr>
        <p:spPr>
          <a:xfrm>
            <a:off x="1981200" y="427038"/>
            <a:ext cx="8229600" cy="715962"/>
          </a:xfrm>
        </p:spPr>
        <p:txBody>
          <a:bodyPr>
            <a:normAutofit/>
          </a:bodyPr>
          <a:lstStyle/>
          <a:p>
            <a:r>
              <a:rPr lang="en-US" dirty="0"/>
              <a:t>Normal Distribution</a:t>
            </a:r>
          </a:p>
        </p:txBody>
      </p:sp>
      <p:grpSp>
        <p:nvGrpSpPr>
          <p:cNvPr id="14" name="Group 13"/>
          <p:cNvGrpSpPr/>
          <p:nvPr/>
        </p:nvGrpSpPr>
        <p:grpSpPr>
          <a:xfrm>
            <a:off x="6477000" y="2133601"/>
            <a:ext cx="3505200" cy="2117943"/>
            <a:chOff x="4953000" y="2133600"/>
            <a:chExt cx="3505200" cy="2117943"/>
          </a:xfrm>
        </p:grpSpPr>
        <p:pic>
          <p:nvPicPr>
            <p:cNvPr id="3051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362200"/>
              <a:ext cx="3505200" cy="1889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315200" y="3886200"/>
              <a:ext cx="457200" cy="253916"/>
            </a:xfrm>
            <a:prstGeom prst="rect">
              <a:avLst/>
            </a:prstGeom>
            <a:noFill/>
          </p:spPr>
          <p:txBody>
            <a:bodyPr wrap="square" rtlCol="0">
              <a:spAutoFit/>
            </a:bodyPr>
            <a:lstStyle/>
            <a:p>
              <a:r>
                <a:rPr lang="en-US" sz="1050" dirty="0"/>
                <a:t>115</a:t>
              </a:r>
            </a:p>
          </p:txBody>
        </p:sp>
        <p:cxnSp>
          <p:nvCxnSpPr>
            <p:cNvPr id="13" name="Straight Connector 12"/>
            <p:cNvCxnSpPr/>
            <p:nvPr/>
          </p:nvCxnSpPr>
          <p:spPr>
            <a:xfrm>
              <a:off x="6553200" y="2133600"/>
              <a:ext cx="0" cy="2117943"/>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6248400" y="3878687"/>
              <a:ext cx="457200" cy="253916"/>
            </a:xfrm>
            <a:prstGeom prst="rect">
              <a:avLst/>
            </a:prstGeom>
            <a:noFill/>
          </p:spPr>
          <p:txBody>
            <a:bodyPr wrap="square" rtlCol="0">
              <a:spAutoFit/>
            </a:bodyPr>
            <a:lstStyle/>
            <a:p>
              <a:r>
                <a:rPr lang="en-US" sz="1050" dirty="0"/>
                <a:t>108</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norm30_15.bmp"/>
          <p:cNvPicPr>
            <a:picLocks noChangeAspect="1"/>
          </p:cNvPicPr>
          <p:nvPr/>
        </p:nvPicPr>
        <p:blipFill>
          <a:blip r:embed="rId3" cstate="print"/>
          <a:stretch>
            <a:fillRect/>
          </a:stretch>
        </p:blipFill>
        <p:spPr>
          <a:xfrm>
            <a:off x="3048000" y="1524000"/>
            <a:ext cx="6096000" cy="3810000"/>
          </a:xfrm>
          <a:prstGeom prst="rect">
            <a:avLst/>
          </a:prstGeom>
        </p:spPr>
      </p:pic>
      <p:pic>
        <p:nvPicPr>
          <p:cNvPr id="7" name="Picture 6" descr="norm5_1.bmp"/>
          <p:cNvPicPr>
            <a:picLocks noChangeAspect="1"/>
          </p:cNvPicPr>
          <p:nvPr/>
        </p:nvPicPr>
        <p:blipFill>
          <a:blip r:embed="rId4" cstate="print"/>
          <a:stretch>
            <a:fillRect/>
          </a:stretch>
        </p:blipFill>
        <p:spPr>
          <a:xfrm>
            <a:off x="3198000" y="1674000"/>
            <a:ext cx="6096000" cy="3810000"/>
          </a:xfrm>
          <a:prstGeom prst="rect">
            <a:avLst/>
          </a:prstGeom>
        </p:spPr>
      </p:pic>
      <p:pic>
        <p:nvPicPr>
          <p:cNvPr id="8" name="Picture 7" descr="norm5_2.bmp"/>
          <p:cNvPicPr>
            <a:picLocks noChangeAspect="1"/>
          </p:cNvPicPr>
          <p:nvPr/>
        </p:nvPicPr>
        <p:blipFill>
          <a:blip r:embed="rId5" cstate="print"/>
          <a:stretch>
            <a:fillRect/>
          </a:stretch>
        </p:blipFill>
        <p:spPr>
          <a:xfrm>
            <a:off x="3348000" y="1824000"/>
            <a:ext cx="6096000" cy="3810000"/>
          </a:xfrm>
          <a:prstGeom prst="rect">
            <a:avLst/>
          </a:prstGeom>
        </p:spPr>
      </p:pic>
      <p:pic>
        <p:nvPicPr>
          <p:cNvPr id="9" name="Picture 8" descr="norm5_3.bmp"/>
          <p:cNvPicPr>
            <a:picLocks noChangeAspect="1"/>
          </p:cNvPicPr>
          <p:nvPr/>
        </p:nvPicPr>
        <p:blipFill>
          <a:blip r:embed="rId6" cstate="print"/>
          <a:stretch>
            <a:fillRect/>
          </a:stretch>
        </p:blipFill>
        <p:spPr>
          <a:xfrm>
            <a:off x="3498000" y="1974000"/>
            <a:ext cx="6096000" cy="3810000"/>
          </a:xfrm>
          <a:prstGeom prst="rect">
            <a:avLst/>
          </a:prstGeom>
        </p:spPr>
      </p:pic>
      <p:pic>
        <p:nvPicPr>
          <p:cNvPr id="10" name="Picture 9" descr="norm5_4.bmp"/>
          <p:cNvPicPr>
            <a:picLocks noChangeAspect="1"/>
          </p:cNvPicPr>
          <p:nvPr/>
        </p:nvPicPr>
        <p:blipFill>
          <a:blip r:embed="rId7" cstate="print"/>
          <a:stretch>
            <a:fillRect/>
          </a:stretch>
        </p:blipFill>
        <p:spPr>
          <a:xfrm>
            <a:off x="3648000" y="2124000"/>
            <a:ext cx="6096000" cy="3810000"/>
          </a:xfrm>
          <a:prstGeom prst="rect">
            <a:avLst/>
          </a:prstGeom>
        </p:spPr>
      </p:pic>
      <p:pic>
        <p:nvPicPr>
          <p:cNvPr id="11" name="Picture 10" descr="norm30_5.bmp"/>
          <p:cNvPicPr>
            <a:picLocks noChangeAspect="1"/>
          </p:cNvPicPr>
          <p:nvPr/>
        </p:nvPicPr>
        <p:blipFill>
          <a:blip r:embed="rId8" cstate="print"/>
          <a:stretch>
            <a:fillRect/>
          </a:stretch>
        </p:blipFill>
        <p:spPr>
          <a:xfrm>
            <a:off x="3798000" y="2274000"/>
            <a:ext cx="6096000" cy="3810000"/>
          </a:xfrm>
          <a:prstGeom prst="rect">
            <a:avLst/>
          </a:prstGeom>
        </p:spPr>
      </p:pic>
      <p:pic>
        <p:nvPicPr>
          <p:cNvPr id="12" name="Picture 11" descr="norm30_10.bmp"/>
          <p:cNvPicPr>
            <a:picLocks noChangeAspect="1"/>
          </p:cNvPicPr>
          <p:nvPr/>
        </p:nvPicPr>
        <p:blipFill>
          <a:blip r:embed="rId9" cstate="print"/>
          <a:stretch>
            <a:fillRect/>
          </a:stretch>
        </p:blipFill>
        <p:spPr>
          <a:xfrm>
            <a:off x="3948000" y="2424000"/>
            <a:ext cx="6096000" cy="3810000"/>
          </a:xfrm>
          <a:prstGeom prst="rect">
            <a:avLst/>
          </a:prstGeom>
        </p:spPr>
      </p:pic>
      <p:sp>
        <p:nvSpPr>
          <p:cNvPr id="14" name="TextBox 13"/>
          <p:cNvSpPr txBox="1"/>
          <p:nvPr/>
        </p:nvSpPr>
        <p:spPr>
          <a:xfrm>
            <a:off x="1828800" y="1078468"/>
            <a:ext cx="8610600" cy="369332"/>
          </a:xfrm>
          <a:prstGeom prst="rect">
            <a:avLst/>
          </a:prstGeom>
          <a:noFill/>
        </p:spPr>
        <p:txBody>
          <a:bodyPr wrap="square" rtlCol="0">
            <a:spAutoFit/>
          </a:bodyPr>
          <a:lstStyle/>
          <a:p>
            <a:r>
              <a:rPr lang="en-US" dirty="0"/>
              <a:t>We can compute the probabilities for any Mean, Std Dev and </a:t>
            </a:r>
            <a:r>
              <a:rPr lang="en-US" dirty="0" err="1"/>
              <a:t>and</a:t>
            </a:r>
            <a:r>
              <a:rPr lang="en-US" dirty="0"/>
              <a:t> an X</a:t>
            </a:r>
          </a:p>
        </p:txBody>
      </p:sp>
      <p:sp>
        <p:nvSpPr>
          <p:cNvPr id="15" name="Title 1"/>
          <p:cNvSpPr>
            <a:spLocks noGrp="1"/>
          </p:cNvSpPr>
          <p:nvPr>
            <p:ph type="title"/>
          </p:nvPr>
        </p:nvSpPr>
        <p:spPr>
          <a:xfrm>
            <a:off x="1981200" y="427038"/>
            <a:ext cx="8229600" cy="715962"/>
          </a:xfrm>
        </p:spPr>
        <p:txBody>
          <a:bodyPr>
            <a:normAutofit/>
          </a:bodyPr>
          <a:lstStyle/>
          <a:p>
            <a:r>
              <a:rPr lang="en-US" dirty="0"/>
              <a:t>Normal Distribution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1524000" y="1219200"/>
            <a:ext cx="8229600" cy="5029200"/>
          </a:xfrm>
        </p:spPr>
        <p:txBody>
          <a:bodyPr>
            <a:normAutofit fontScale="62500" lnSpcReduction="20000"/>
          </a:bodyPr>
          <a:lstStyle/>
          <a:p>
            <a:r>
              <a:rPr lang="en-US" dirty="0"/>
              <a:t>Instead of calculating probabilities for every combination of Mean and </a:t>
            </a:r>
            <a:r>
              <a:rPr lang="en-US" dirty="0" err="1"/>
              <a:t>Std</a:t>
            </a:r>
            <a:r>
              <a:rPr lang="en-US" dirty="0"/>
              <a:t> Deviation, we can standardize – express any X as number of deviations from the mean</a:t>
            </a:r>
          </a:p>
          <a:p>
            <a:endParaRPr lang="en-US" dirty="0"/>
          </a:p>
          <a:p>
            <a:r>
              <a:rPr lang="en-US" dirty="0"/>
              <a:t>So for example, if Mean = 5, Std Deviation = 3, then </a:t>
            </a:r>
          </a:p>
          <a:p>
            <a:endParaRPr lang="en-US" dirty="0"/>
          </a:p>
          <a:p>
            <a:pPr lvl="1"/>
            <a:r>
              <a:rPr lang="en-US" dirty="0"/>
              <a:t>2 =  (2-5)/3 = -1 std deviation from the Mean </a:t>
            </a:r>
          </a:p>
          <a:p>
            <a:pPr lvl="1"/>
            <a:r>
              <a:rPr lang="en-US" dirty="0"/>
              <a:t>3 = (3-5)/3 = -0.66 std deviation from the Mean </a:t>
            </a:r>
          </a:p>
          <a:p>
            <a:pPr lvl="1"/>
            <a:r>
              <a:rPr lang="en-US" dirty="0"/>
              <a:t>4 = (4-5)/3 = -0.33 std deviation from the mean </a:t>
            </a:r>
          </a:p>
          <a:p>
            <a:pPr lvl="1"/>
            <a:r>
              <a:rPr lang="en-US" dirty="0"/>
              <a:t>5 = (5-5)/3 =0 std deviations from the mean </a:t>
            </a:r>
          </a:p>
          <a:p>
            <a:pPr lvl="1"/>
            <a:r>
              <a:rPr lang="en-US" dirty="0"/>
              <a:t>6 = (6-5)/3 = 0.33 std deviations from the mean </a:t>
            </a:r>
          </a:p>
          <a:p>
            <a:pPr lvl="1"/>
            <a:r>
              <a:rPr lang="en-US" dirty="0"/>
              <a:t>7 = (7-5)/3 = 0.66 std deviations from the mean </a:t>
            </a:r>
          </a:p>
          <a:p>
            <a:pPr lvl="1"/>
            <a:r>
              <a:rPr lang="en-US" dirty="0"/>
              <a:t>8 = (8-5)/3 = 1 std deviation from the mean </a:t>
            </a:r>
          </a:p>
          <a:p>
            <a:endParaRPr lang="en-US" dirty="0"/>
          </a:p>
          <a:p>
            <a:r>
              <a:rPr lang="en-US" dirty="0"/>
              <a:t>We already know what the probability is for X = 2 when Mean = 5 and Std Dev =2. So probability of -1 std deviation from Mean for this distribution is known</a:t>
            </a:r>
          </a:p>
          <a:p>
            <a:endParaRPr lang="en-US" dirty="0"/>
          </a:p>
          <a:p>
            <a:r>
              <a:rPr lang="en-US" dirty="0"/>
              <a:t>What will be probability of -1 std deviation from Mean for dist where Mean = 6 and </a:t>
            </a:r>
            <a:r>
              <a:rPr lang="en-US" dirty="0" err="1"/>
              <a:t>Std</a:t>
            </a:r>
            <a:r>
              <a:rPr lang="en-US" dirty="0"/>
              <a:t> </a:t>
            </a:r>
            <a:r>
              <a:rPr lang="en-US" dirty="0" err="1"/>
              <a:t>Dev</a:t>
            </a:r>
            <a:r>
              <a:rPr lang="en-US" dirty="0"/>
              <a:t> = 3? </a:t>
            </a:r>
          </a:p>
          <a:p>
            <a:endParaRPr lang="en-US" dirty="0"/>
          </a:p>
        </p:txBody>
      </p:sp>
      <p:sp>
        <p:nvSpPr>
          <p:cNvPr id="6" name="Title 1"/>
          <p:cNvSpPr>
            <a:spLocks noGrp="1"/>
          </p:cNvSpPr>
          <p:nvPr>
            <p:ph type="title"/>
          </p:nvPr>
        </p:nvSpPr>
        <p:spPr>
          <a:xfrm>
            <a:off x="1981200" y="427038"/>
            <a:ext cx="8229600" cy="715962"/>
          </a:xfrm>
        </p:spPr>
        <p:txBody>
          <a:bodyPr>
            <a:normAutofit/>
          </a:bodyPr>
          <a:lstStyle/>
          <a:p>
            <a:r>
              <a:rPr lang="en-US" dirty="0"/>
              <a:t>Normal Distribution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1219201"/>
            <a:ext cx="8458200" cy="4524315"/>
          </a:xfrm>
          <a:prstGeom prst="rect">
            <a:avLst/>
          </a:prstGeom>
          <a:solidFill>
            <a:schemeClr val="accent1">
              <a:lumMod val="20000"/>
              <a:lumOff val="80000"/>
            </a:schemeClr>
          </a:solidFill>
        </p:spPr>
        <p:txBody>
          <a:bodyPr wrap="square" rtlCol="0">
            <a:spAutoFit/>
          </a:bodyPr>
          <a:lstStyle/>
          <a:p>
            <a:r>
              <a:rPr lang="en-US" sz="3600" dirty="0"/>
              <a:t>What does this imply? </a:t>
            </a:r>
          </a:p>
          <a:p>
            <a:endParaRPr lang="en-US" sz="3600" dirty="0"/>
          </a:p>
          <a:p>
            <a:r>
              <a:rPr lang="en-US" sz="3600" dirty="0"/>
              <a:t>As long as something is -1 </a:t>
            </a:r>
            <a:r>
              <a:rPr lang="en-US" sz="3600" dirty="0" err="1"/>
              <a:t>std</a:t>
            </a:r>
            <a:r>
              <a:rPr lang="en-US" sz="3600" dirty="0"/>
              <a:t> deviation from any mean, p values will be the same. </a:t>
            </a:r>
          </a:p>
          <a:p>
            <a:endParaRPr lang="en-US" sz="3600" dirty="0"/>
          </a:p>
          <a:p>
            <a:r>
              <a:rPr lang="en-US" sz="3600" dirty="0"/>
              <a:t>So you will not need to calculate the probability tables. You can just use this conversion</a:t>
            </a:r>
          </a:p>
        </p:txBody>
      </p:sp>
      <p:sp>
        <p:nvSpPr>
          <p:cNvPr id="5" name="Title 1"/>
          <p:cNvSpPr>
            <a:spLocks noGrp="1"/>
          </p:cNvSpPr>
          <p:nvPr>
            <p:ph type="title"/>
          </p:nvPr>
        </p:nvSpPr>
        <p:spPr>
          <a:xfrm>
            <a:off x="1981200" y="427038"/>
            <a:ext cx="8229600" cy="715962"/>
          </a:xfrm>
        </p:spPr>
        <p:txBody>
          <a:bodyPr>
            <a:normAutofit/>
          </a:bodyPr>
          <a:lstStyle/>
          <a:p>
            <a:r>
              <a:rPr lang="en-US" dirty="0"/>
              <a:t>Normal Distribution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Normal Distribution</a:t>
            </a:r>
          </a:p>
        </p:txBody>
      </p:sp>
      <p:sp>
        <p:nvSpPr>
          <p:cNvPr id="3" name="Content Placeholder 2"/>
          <p:cNvSpPr>
            <a:spLocks noGrp="1"/>
          </p:cNvSpPr>
          <p:nvPr>
            <p:ph idx="4294967295"/>
          </p:nvPr>
        </p:nvSpPr>
        <p:spPr>
          <a:xfrm>
            <a:off x="1828800" y="1143000"/>
            <a:ext cx="8229600" cy="4495800"/>
          </a:xfrm>
        </p:spPr>
        <p:txBody>
          <a:bodyPr>
            <a:normAutofit/>
          </a:bodyPr>
          <a:lstStyle/>
          <a:p>
            <a:r>
              <a:rPr lang="en-US" sz="1800" dirty="0"/>
              <a:t>The standard normal distribution is a special case of the normal distribution with a mean of 0 and a std deviation of 1 (why is mean 0?) </a:t>
            </a:r>
          </a:p>
          <a:p>
            <a:endParaRPr lang="en-US" sz="1800" dirty="0"/>
          </a:p>
          <a:p>
            <a:r>
              <a:rPr lang="en-US" sz="1800" dirty="0"/>
              <a:t>All normal distributions can be converted to std normal by the following formula</a:t>
            </a:r>
          </a:p>
          <a:p>
            <a:endParaRPr lang="en-US" sz="1800" dirty="0"/>
          </a:p>
          <a:p>
            <a:endParaRPr lang="en-US" sz="1800" dirty="0"/>
          </a:p>
          <a:p>
            <a:endParaRPr lang="en-US" sz="1800" dirty="0"/>
          </a:p>
          <a:p>
            <a:r>
              <a:rPr lang="en-US" sz="1800" dirty="0"/>
              <a:t>Where X is the value of the random variable in the original normal  distribution,      is the mean, and      is the std. deviation of the original normal distribution </a:t>
            </a:r>
          </a:p>
          <a:p>
            <a:pPr lvl="1">
              <a:buNone/>
            </a:pPr>
            <a:endParaRPr lang="en-US" sz="3200" u="sng" dirty="0"/>
          </a:p>
        </p:txBody>
      </p:sp>
      <p:graphicFrame>
        <p:nvGraphicFramePr>
          <p:cNvPr id="304131" name="Object 3"/>
          <p:cNvGraphicFramePr>
            <a:graphicFrameLocks noChangeAspect="1"/>
          </p:cNvGraphicFramePr>
          <p:nvPr/>
        </p:nvGraphicFramePr>
        <p:xfrm>
          <a:off x="4343400" y="2470150"/>
          <a:ext cx="2057400" cy="806450"/>
        </p:xfrm>
        <a:graphic>
          <a:graphicData uri="http://schemas.openxmlformats.org/presentationml/2006/ole">
            <mc:AlternateContent xmlns:mc="http://schemas.openxmlformats.org/markup-compatibility/2006">
              <mc:Choice xmlns:v="urn:schemas-microsoft-com:vml" Requires="v">
                <p:oleObj name="Equation" r:id="rId3" imgW="698400" imgH="393480" progId="Equation.3">
                  <p:embed/>
                </p:oleObj>
              </mc:Choice>
              <mc:Fallback>
                <p:oleObj name="Equation" r:id="rId3" imgW="698400" imgH="393480" progId="Equation.3">
                  <p:embed/>
                  <p:pic>
                    <p:nvPicPr>
                      <p:cNvPr id="30413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2470150"/>
                        <a:ext cx="2057400" cy="806450"/>
                      </a:xfrm>
                      <a:prstGeom prst="rect">
                        <a:avLst/>
                      </a:prstGeom>
                      <a:noFill/>
                      <a:ln>
                        <a:noFill/>
                      </a:ln>
                      <a:effectLst/>
                    </p:spPr>
                  </p:pic>
                </p:oleObj>
              </mc:Fallback>
            </mc:AlternateContent>
          </a:graphicData>
        </a:graphic>
      </p:graphicFrame>
      <p:graphicFrame>
        <p:nvGraphicFramePr>
          <p:cNvPr id="304132" name="Object 4"/>
          <p:cNvGraphicFramePr>
            <a:graphicFrameLocks noChangeAspect="1"/>
          </p:cNvGraphicFramePr>
          <p:nvPr/>
        </p:nvGraphicFramePr>
        <p:xfrm>
          <a:off x="1883229" y="3733800"/>
          <a:ext cx="609600" cy="381000"/>
        </p:xfrm>
        <a:graphic>
          <a:graphicData uri="http://schemas.openxmlformats.org/presentationml/2006/ole">
            <mc:AlternateContent xmlns:mc="http://schemas.openxmlformats.org/markup-compatibility/2006">
              <mc:Choice xmlns:v="urn:schemas-microsoft-com:vml" Requires="v">
                <p:oleObj name="Equation" r:id="rId5" imgW="152280" imgH="164880" progId="Equation.3">
                  <p:embed/>
                </p:oleObj>
              </mc:Choice>
              <mc:Fallback>
                <p:oleObj name="Equation" r:id="rId5" imgW="152280" imgH="164880" progId="Equation.3">
                  <p:embed/>
                  <p:pic>
                    <p:nvPicPr>
                      <p:cNvPr id="304132"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3229" y="3733800"/>
                        <a:ext cx="609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4133" name="Object 5"/>
          <p:cNvGraphicFramePr>
            <a:graphicFrameLocks noChangeAspect="1"/>
          </p:cNvGraphicFramePr>
          <p:nvPr/>
        </p:nvGraphicFramePr>
        <p:xfrm>
          <a:off x="3733800" y="3746500"/>
          <a:ext cx="304800" cy="294640"/>
        </p:xfrm>
        <a:graphic>
          <a:graphicData uri="http://schemas.openxmlformats.org/presentationml/2006/ole">
            <mc:AlternateContent xmlns:mc="http://schemas.openxmlformats.org/markup-compatibility/2006">
              <mc:Choice xmlns:v="urn:schemas-microsoft-com:vml" Requires="v">
                <p:oleObj name="Equation" r:id="rId7" imgW="152280" imgH="139680" progId="Equation.3">
                  <p:embed/>
                </p:oleObj>
              </mc:Choice>
              <mc:Fallback>
                <p:oleObj name="Equation" r:id="rId7" imgW="152280" imgH="139680" progId="Equation.3">
                  <p:embed/>
                  <p:pic>
                    <p:nvPicPr>
                      <p:cNvPr id="304133"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3800" y="3746500"/>
                        <a:ext cx="304800" cy="294640"/>
                      </a:xfrm>
                      <a:prstGeom prst="rect">
                        <a:avLst/>
                      </a:prstGeom>
                      <a:noFill/>
                      <a:ln>
                        <a:noFill/>
                      </a:ln>
                      <a:effectLst/>
                    </p:spPr>
                  </p:pic>
                </p:oleObj>
              </mc:Fallback>
            </mc:AlternateContent>
          </a:graphicData>
        </a:graphic>
      </p:graphicFrame>
      <p:pic>
        <p:nvPicPr>
          <p:cNvPr id="7" name="Content Placeholder 2" descr="Z-normal_equation.gif"/>
          <p:cNvPicPr>
            <a:picLocks noChangeAspect="1"/>
          </p:cNvPicPr>
          <p:nvPr/>
        </p:nvPicPr>
        <p:blipFill>
          <a:blip r:embed="rId9" cstate="print"/>
          <a:stretch>
            <a:fillRect/>
          </a:stretch>
        </p:blipFill>
        <p:spPr>
          <a:xfrm>
            <a:off x="2667000" y="4154714"/>
            <a:ext cx="6705600" cy="1981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41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Normal Probability Distribution Table.bmp"/>
          <p:cNvPicPr>
            <a:picLocks noChangeAspect="1"/>
          </p:cNvPicPr>
          <p:nvPr/>
        </p:nvPicPr>
        <p:blipFill>
          <a:blip r:embed="rId3" cstate="print"/>
          <a:stretch>
            <a:fillRect/>
          </a:stretch>
        </p:blipFill>
        <p:spPr>
          <a:xfrm>
            <a:off x="1905000" y="1066800"/>
            <a:ext cx="8001000" cy="5105400"/>
          </a:xfrm>
          <a:prstGeom prst="rect">
            <a:avLst/>
          </a:prstGeom>
        </p:spPr>
      </p:pic>
      <p:sp>
        <p:nvSpPr>
          <p:cNvPr id="5" name="Title 1"/>
          <p:cNvSpPr>
            <a:spLocks noGrp="1"/>
          </p:cNvSpPr>
          <p:nvPr>
            <p:ph type="title"/>
          </p:nvPr>
        </p:nvSpPr>
        <p:spPr>
          <a:xfrm>
            <a:off x="1981200" y="427038"/>
            <a:ext cx="8229600" cy="715962"/>
          </a:xfrm>
        </p:spPr>
        <p:txBody>
          <a:bodyPr/>
          <a:lstStyle/>
          <a:p>
            <a:r>
              <a:rPr lang="en-US" dirty="0"/>
              <a:t>Standard Normal Distribution</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1524000" y="914400"/>
            <a:ext cx="8229600" cy="4800600"/>
          </a:xfrm>
        </p:spPr>
        <p:txBody>
          <a:bodyPr>
            <a:normAutofit fontScale="70000" lnSpcReduction="20000"/>
          </a:bodyPr>
          <a:lstStyle/>
          <a:p>
            <a:r>
              <a:rPr lang="en-US" b="1" dirty="0">
                <a:latin typeface="+mn-lt"/>
              </a:rPr>
              <a:t>Case Study 1</a:t>
            </a:r>
          </a:p>
          <a:p>
            <a:endParaRPr lang="en-US" b="1" dirty="0">
              <a:latin typeface="+mn-lt"/>
            </a:endParaRPr>
          </a:p>
          <a:p>
            <a:r>
              <a:rPr lang="en-US" dirty="0">
                <a:latin typeface="+mn-lt"/>
              </a:rPr>
              <a:t>You are the training manager for your company and are developing online modules for specific business modules. Once participants finish the  content, they need to take a test consisting of 20 questions. You are trying to decide how many minutes to time the test.</a:t>
            </a:r>
          </a:p>
          <a:p>
            <a:endParaRPr lang="en-US" dirty="0">
              <a:latin typeface="+mn-lt"/>
            </a:endParaRPr>
          </a:p>
          <a:p>
            <a:r>
              <a:rPr lang="en-US" dirty="0">
                <a:latin typeface="+mn-lt"/>
              </a:rPr>
              <a:t>You ask 5 colleagues chosen at random to take the test, and average time across the 5 is 45 minutes, with standard deviation of 7 minutes.</a:t>
            </a:r>
          </a:p>
          <a:p>
            <a:endParaRPr lang="en-US" dirty="0">
              <a:latin typeface="+mn-lt"/>
            </a:endParaRPr>
          </a:p>
          <a:p>
            <a:r>
              <a:rPr lang="en-US" dirty="0">
                <a:latin typeface="+mn-lt"/>
              </a:rPr>
              <a:t>Which option would you choose for the test timing (and why?)</a:t>
            </a:r>
          </a:p>
          <a:p>
            <a:endParaRPr lang="en-US" dirty="0">
              <a:latin typeface="+mn-lt"/>
            </a:endParaRPr>
          </a:p>
          <a:p>
            <a:pPr>
              <a:buAutoNum type="arabicPeriod"/>
            </a:pPr>
            <a:r>
              <a:rPr lang="en-US" dirty="0">
                <a:latin typeface="+mn-lt"/>
              </a:rPr>
              <a:t>Average time taken is 45 minutes, so 45 minutes </a:t>
            </a:r>
          </a:p>
          <a:p>
            <a:pPr>
              <a:buAutoNum type="arabicPeriod"/>
            </a:pPr>
            <a:r>
              <a:rPr lang="en-US" dirty="0">
                <a:latin typeface="+mn-lt"/>
              </a:rPr>
              <a:t>45 plus some buffer: maybe 50 minutes? </a:t>
            </a:r>
          </a:p>
          <a:p>
            <a:pPr>
              <a:buAutoNum type="arabicPeriod"/>
            </a:pPr>
            <a:r>
              <a:rPr lang="en-US" dirty="0">
                <a:latin typeface="+mn-lt"/>
              </a:rPr>
              <a:t>45 minutes plus lots of buffer, maybe 80 minutes? </a:t>
            </a:r>
          </a:p>
        </p:txBody>
      </p:sp>
      <p:sp>
        <p:nvSpPr>
          <p:cNvPr id="3" name="Title 1"/>
          <p:cNvSpPr txBox="1">
            <a:spLocks/>
          </p:cNvSpPr>
          <p:nvPr/>
        </p:nvSpPr>
        <p:spPr>
          <a:xfrm>
            <a:off x="1524000" y="0"/>
            <a:ext cx="7772400" cy="762000"/>
          </a:xfrm>
          <a:prstGeom prst="rect">
            <a:avLst/>
          </a:prstGeom>
        </p:spPr>
        <p:txBody>
          <a:bodyPr vert="horz" lIns="91440" tIns="45720" rIns="91440" bIns="45720" rtlCol="0" anchor="ctr">
            <a:normAutofit/>
          </a:bodyPr>
          <a:lstStyle/>
          <a:p>
            <a:pPr defTabSz="457200">
              <a:spcBef>
                <a:spcPct val="0"/>
              </a:spcBef>
              <a:defRPr/>
            </a:pPr>
            <a:r>
              <a:rPr lang="en-US" sz="4400" dirty="0">
                <a:latin typeface="+mj-lt"/>
                <a:ea typeface="+mj-ea"/>
                <a:cs typeface="+mj-cs"/>
              </a:rPr>
              <a:t>Standard Normal Distribution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1524000" y="990600"/>
            <a:ext cx="8229600" cy="4876800"/>
          </a:xfrm>
        </p:spPr>
        <p:txBody>
          <a:bodyPr>
            <a:normAutofit fontScale="92500" lnSpcReduction="20000"/>
          </a:bodyPr>
          <a:lstStyle/>
          <a:p>
            <a:r>
              <a:rPr lang="en-US" b="1" dirty="0"/>
              <a:t>Case Study 2: </a:t>
            </a:r>
          </a:p>
          <a:p>
            <a:endParaRPr lang="en-US" dirty="0"/>
          </a:p>
          <a:p>
            <a:r>
              <a:rPr lang="en-US" dirty="0"/>
              <a:t>You are the general manager for retail chain A. You are looking at optimizing your inventory costs. For Brand A, an FMCG product, you are looking at weekly sales at stores in large metros. You find that on average weekly sales for Brand A are 600 units,  with a std deviation of 150 units, and that average stock in any store at beginning of week is 400 units</a:t>
            </a:r>
          </a:p>
          <a:p>
            <a:endParaRPr lang="en-US" dirty="0"/>
          </a:p>
          <a:p>
            <a:r>
              <a:rPr lang="en-US" dirty="0"/>
              <a:t>Your minimum order quantity is 300. You do not want to be in a situation where in a particular week total stock at hand is to go below 300. What do you think the chances are of that situation happening – high or low?</a:t>
            </a:r>
          </a:p>
        </p:txBody>
      </p:sp>
      <p:sp>
        <p:nvSpPr>
          <p:cNvPr id="3" name="Title 1"/>
          <p:cNvSpPr txBox="1">
            <a:spLocks/>
          </p:cNvSpPr>
          <p:nvPr/>
        </p:nvSpPr>
        <p:spPr>
          <a:xfrm>
            <a:off x="1524000" y="0"/>
            <a:ext cx="7772400" cy="762000"/>
          </a:xfrm>
          <a:prstGeom prst="rect">
            <a:avLst/>
          </a:prstGeom>
        </p:spPr>
        <p:txBody>
          <a:bodyPr vert="horz" lIns="91440" tIns="45720" rIns="91440" bIns="45720" rtlCol="0" anchor="ctr">
            <a:normAutofit/>
          </a:bodyPr>
          <a:lstStyle/>
          <a:p>
            <a:pPr defTabSz="457200">
              <a:spcBef>
                <a:spcPct val="0"/>
              </a:spcBef>
              <a:defRPr/>
            </a:pPr>
            <a:r>
              <a:rPr lang="en-US" sz="4400" dirty="0">
                <a:latin typeface="+mj-lt"/>
                <a:ea typeface="+mj-ea"/>
                <a:cs typeface="+mj-cs"/>
              </a:rPr>
              <a:t>Standard Normal Distribution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Content Placeholder 1"/>
          <p:cNvSpPr>
            <a:spLocks noGrp="1"/>
          </p:cNvSpPr>
          <p:nvPr>
            <p:ph idx="4294967295"/>
          </p:nvPr>
        </p:nvSpPr>
        <p:spPr>
          <a:xfrm>
            <a:off x="1524000" y="457200"/>
            <a:ext cx="8229600" cy="5410200"/>
          </a:xfrm>
        </p:spPr>
        <p:txBody>
          <a:bodyPr/>
          <a:lstStyle/>
          <a:p>
            <a:r>
              <a:rPr lang="en-US" dirty="0"/>
              <a:t>Appendix </a:t>
            </a:r>
            <a:endParaRPr lang="en-IN" dirty="0"/>
          </a:p>
        </p:txBody>
      </p:sp>
    </p:spTree>
    <p:extLst>
      <p:ext uri="{BB962C8B-B14F-4D97-AF65-F5344CB8AC3E}">
        <p14:creationId xmlns:p14="http://schemas.microsoft.com/office/powerpoint/2010/main" val="14691396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mc:AlternateContent xmlns:mc="http://schemas.openxmlformats.org/markup-compatibility/2006" xmlns:a14="http://schemas.microsoft.com/office/drawing/2010/main">
        <mc:Choice Requires="a14">
          <p:sp>
            <p:nvSpPr>
              <p:cNvPr id="2" name="Content Placeholder 1"/>
              <p:cNvSpPr>
                <a:spLocks noGrp="1"/>
              </p:cNvSpPr>
              <p:nvPr>
                <p:ph idx="4294967295"/>
              </p:nvPr>
            </p:nvSpPr>
            <p:spPr>
              <a:xfrm>
                <a:off x="1524000" y="762000"/>
                <a:ext cx="8229600" cy="5562600"/>
              </a:xfrm>
            </p:spPr>
            <p:txBody>
              <a:bodyPr>
                <a:normAutofit fontScale="62500" lnSpcReduction="20000"/>
              </a:bodyPr>
              <a:lstStyle/>
              <a:p>
                <a:r>
                  <a:rPr lang="en-US" dirty="0">
                    <a:latin typeface="+mn-lt"/>
                  </a:rPr>
                  <a:t>Conditional Probability: </a:t>
                </a:r>
              </a:p>
              <a:p>
                <a:r>
                  <a:rPr lang="en-US" dirty="0">
                    <a:latin typeface="+mn-lt"/>
                  </a:rPr>
                  <a:t>For two events A and B, conditional probability of A given B is:</a:t>
                </a:r>
              </a:p>
              <a:p>
                <a:r>
                  <a:rPr lang="en-US" dirty="0">
                    <a:latin typeface="+mn-lt"/>
                  </a:rPr>
                  <a:t>P(A|B) = P(A</a:t>
                </a:r>
                <a:r>
                  <a:rPr lang="en-US" dirty="0">
                    <a:latin typeface="+mn-lt"/>
                    <a:cs typeface="Times New Roman"/>
                  </a:rPr>
                  <a:t>∩B) / P(B) </a:t>
                </a:r>
              </a:p>
              <a:p>
                <a:endParaRPr lang="en-US" dirty="0">
                  <a:latin typeface="+mn-lt"/>
                  <a:cs typeface="Times New Roman"/>
                </a:endParaRPr>
              </a:p>
              <a:p>
                <a:r>
                  <a:rPr lang="en-US" dirty="0">
                    <a:latin typeface="+mn-lt"/>
                    <a:cs typeface="Times New Roman"/>
                  </a:rPr>
                  <a:t>Independent Events:</a:t>
                </a:r>
              </a:p>
              <a:p>
                <a:r>
                  <a:rPr lang="en-US" dirty="0">
                    <a:latin typeface="+mn-lt"/>
                    <a:cs typeface="Times New Roman"/>
                  </a:rPr>
                  <a:t>Two events A and B are independent if</a:t>
                </a:r>
              </a:p>
              <a:p>
                <a:r>
                  <a:rPr lang="en-US" dirty="0">
                    <a:latin typeface="+mn-lt"/>
                  </a:rPr>
                  <a:t>P(A</a:t>
                </a:r>
                <a:r>
                  <a:rPr lang="en-US" dirty="0">
                    <a:latin typeface="+mn-lt"/>
                    <a:cs typeface="Times New Roman"/>
                  </a:rPr>
                  <a:t>∩B) = P(A) * P(B)</a:t>
                </a:r>
              </a:p>
              <a:p>
                <a:endParaRPr lang="en-US" dirty="0">
                  <a:latin typeface="+mn-lt"/>
                  <a:cs typeface="Times New Roman"/>
                </a:endParaRPr>
              </a:p>
              <a:p>
                <a:r>
                  <a:rPr lang="en-US" dirty="0">
                    <a:latin typeface="+mn-lt"/>
                    <a:cs typeface="Times New Roman"/>
                  </a:rPr>
                  <a:t>Binomial Coefficient:</a:t>
                </a:r>
              </a:p>
              <a:p>
                <a:r>
                  <a:rPr lang="en-US" dirty="0">
                    <a:latin typeface="+mn-lt"/>
                    <a:cs typeface="Times New Roman"/>
                  </a:rPr>
                  <a:t>P (</a:t>
                </a:r>
                <a:r>
                  <a:rPr lang="en-US" dirty="0" err="1">
                    <a:latin typeface="+mn-lt"/>
                    <a:cs typeface="Times New Roman"/>
                  </a:rPr>
                  <a:t>nCk</a:t>
                </a:r>
                <a:r>
                  <a:rPr lang="en-US" dirty="0">
                    <a:latin typeface="+mn-lt"/>
                    <a:cs typeface="Times New Roman"/>
                  </a:rPr>
                  <a:t>) = k! /n! * (n-k)!; where k! = k* (k-1)*(k-2)*….1; </a:t>
                </a:r>
              </a:p>
              <a:p>
                <a:r>
                  <a:rPr lang="en-US" dirty="0">
                    <a:latin typeface="+mn-lt"/>
                    <a:cs typeface="Times New Roman"/>
                  </a:rPr>
                  <a:t>This is the number of ways of choosing k elements from a set of n elements </a:t>
                </a:r>
              </a:p>
              <a:p>
                <a:endParaRPr lang="en-US" dirty="0">
                  <a:latin typeface="+mn-lt"/>
                  <a:cs typeface="Times New Roman"/>
                </a:endParaRPr>
              </a:p>
              <a:p>
                <a:r>
                  <a:rPr lang="en-US" dirty="0">
                    <a:latin typeface="+mn-lt"/>
                    <a:cs typeface="Times New Roman"/>
                  </a:rPr>
                  <a:t>Expected Value:</a:t>
                </a:r>
              </a:p>
              <a:p>
                <a:r>
                  <a:rPr lang="en-US" dirty="0">
                    <a:latin typeface="+mn-lt"/>
                    <a:cs typeface="Times New Roman"/>
                  </a:rPr>
                  <a:t>The Expected value of a discrete random variable is:</a:t>
                </a:r>
              </a:p>
              <a:p>
                <a:r>
                  <a:rPr lang="en-US" dirty="0">
                    <a:latin typeface="+mn-lt"/>
                    <a:cs typeface="Times New Roman"/>
                  </a:rPr>
                  <a:t>E(X) =  </a:t>
                </a:r>
                <a14:m>
                  <m:oMath xmlns:m="http://schemas.openxmlformats.org/officeDocument/2006/math">
                    <m:nary>
                      <m:naryPr>
                        <m:chr m:val="∑"/>
                        <m:ctrlPr>
                          <a:rPr lang="en-US" i="1" smtClean="0">
                            <a:latin typeface="Cambria Math" panose="02040503050406030204" pitchFamily="18" charset="0"/>
                            <a:cs typeface="Times New Roman"/>
                          </a:rPr>
                        </m:ctrlPr>
                      </m:naryPr>
                      <m:sub>
                        <m:r>
                          <m:rPr>
                            <m:brk m:alnAt="23"/>
                          </m:rPr>
                          <a:rPr lang="en-US" b="0" i="1" smtClean="0">
                            <a:latin typeface="Cambria Math"/>
                            <a:cs typeface="Times New Roman"/>
                          </a:rPr>
                          <m:t>𝑘</m:t>
                        </m:r>
                        <m:r>
                          <a:rPr lang="en-US" b="0" i="1" smtClean="0">
                            <a:latin typeface="Cambria Math"/>
                            <a:cs typeface="Times New Roman"/>
                          </a:rPr>
                          <m:t>=1</m:t>
                        </m:r>
                      </m:sub>
                      <m:sup>
                        <m:r>
                          <a:rPr lang="en-US" i="1" smtClean="0">
                            <a:latin typeface="Cambria Math"/>
                            <a:cs typeface="Times New Roman"/>
                          </a:rPr>
                          <m:t>∞</m:t>
                        </m:r>
                      </m:sup>
                      <m:e>
                        <m:r>
                          <a:rPr lang="en-US" b="0" i="1" smtClean="0">
                            <a:latin typeface="Cambria Math"/>
                            <a:cs typeface="Times New Roman"/>
                          </a:rPr>
                          <m:t>𝑃</m:t>
                        </m:r>
                        <m:d>
                          <m:dPr>
                            <m:ctrlPr>
                              <a:rPr lang="en-US" b="0" i="1" smtClean="0">
                                <a:latin typeface="Cambria Math" panose="02040503050406030204" pitchFamily="18" charset="0"/>
                                <a:cs typeface="Times New Roman"/>
                              </a:rPr>
                            </m:ctrlPr>
                          </m:dPr>
                          <m:e>
                            <m:r>
                              <a:rPr lang="en-US" b="0" i="1" smtClean="0">
                                <a:latin typeface="Cambria Math"/>
                                <a:cs typeface="Times New Roman"/>
                              </a:rPr>
                              <m:t>𝑋</m:t>
                            </m:r>
                            <m:r>
                              <a:rPr lang="en-US" b="0" i="1" smtClean="0">
                                <a:latin typeface="Cambria Math"/>
                                <a:cs typeface="Times New Roman"/>
                              </a:rPr>
                              <m:t>=</m:t>
                            </m:r>
                            <m:r>
                              <a:rPr lang="en-US" b="0" i="1" smtClean="0">
                                <a:latin typeface="Cambria Math"/>
                                <a:cs typeface="Times New Roman"/>
                              </a:rPr>
                              <m:t>𝑘</m:t>
                            </m:r>
                          </m:e>
                        </m:d>
                        <m:r>
                          <a:rPr lang="en-US" b="0" i="1" smtClean="0">
                            <a:latin typeface="Cambria Math"/>
                            <a:cs typeface="Times New Roman"/>
                          </a:rPr>
                          <m:t>.</m:t>
                        </m:r>
                        <m:r>
                          <a:rPr lang="en-US" b="0" i="1" smtClean="0">
                            <a:latin typeface="Cambria Math"/>
                            <a:cs typeface="Times New Roman"/>
                          </a:rPr>
                          <m:t>𝑘</m:t>
                        </m:r>
                      </m:e>
                    </m:nary>
                  </m:oMath>
                </a14:m>
                <a:endParaRPr lang="en-IN" dirty="0">
                  <a:latin typeface="+mn-lt"/>
                </a:endParaRPr>
              </a:p>
              <a:p>
                <a:r>
                  <a:rPr lang="en-US" dirty="0">
                    <a:latin typeface="+mn-lt"/>
                  </a:rPr>
                  <a:t>The expected value of a continuous random  variable is:</a:t>
                </a:r>
              </a:p>
              <a:p>
                <a:r>
                  <a:rPr lang="en-US" dirty="0">
                    <a:latin typeface="+mn-lt"/>
                  </a:rPr>
                  <a:t>E(X) = </a:t>
                </a:r>
                <a14:m>
                  <m:oMath xmlns:m="http://schemas.openxmlformats.org/officeDocument/2006/math">
                    <m:nary>
                      <m:naryPr>
                        <m:ctrlPr>
                          <a:rPr lang="en-US" i="1" smtClean="0">
                            <a:latin typeface="Cambria Math" panose="02040503050406030204" pitchFamily="18" charset="0"/>
                          </a:rPr>
                        </m:ctrlPr>
                      </m:naryPr>
                      <m:sub>
                        <m:r>
                          <m:rPr>
                            <m:brk m:alnAt="23"/>
                          </m:rPr>
                          <a:rPr lang="en-US" b="0" i="1" smtClean="0">
                            <a:latin typeface="Cambria Math"/>
                          </a:rPr>
                          <m:t>−</m:t>
                        </m:r>
                        <m:r>
                          <a:rPr lang="en-US" b="0" i="1" smtClean="0">
                            <a:latin typeface="Cambria Math"/>
                            <a:ea typeface="Cambria Math"/>
                          </a:rPr>
                          <m:t>∞</m:t>
                        </m:r>
                      </m:sub>
                      <m:sup>
                        <m:r>
                          <a:rPr lang="en-US" i="1" smtClean="0">
                            <a:latin typeface="Cambria Math"/>
                            <a:ea typeface="Cambria Math"/>
                          </a:rPr>
                          <m:t>∞</m:t>
                        </m:r>
                      </m:sup>
                      <m:e>
                        <m:r>
                          <a:rPr lang="en-US" b="0" i="1" smtClean="0">
                            <a:latin typeface="Cambria Math"/>
                          </a:rPr>
                          <m:t>𝑓</m:t>
                        </m:r>
                        <m:d>
                          <m:dPr>
                            <m:ctrlPr>
                              <a:rPr lang="en-US" b="0" i="1" smtClean="0">
                                <a:latin typeface="Cambria Math" panose="02040503050406030204" pitchFamily="18" charset="0"/>
                              </a:rPr>
                            </m:ctrlPr>
                          </m:dPr>
                          <m:e>
                            <m:r>
                              <a:rPr lang="en-US" b="0" i="1" smtClean="0">
                                <a:latin typeface="Cambria Math"/>
                              </a:rPr>
                              <m:t>𝑥</m:t>
                            </m:r>
                          </m:e>
                        </m:d>
                        <m:r>
                          <a:rPr lang="en-US" b="0" i="1" smtClean="0">
                            <a:latin typeface="Cambria Math"/>
                          </a:rPr>
                          <m:t>.</m:t>
                        </m:r>
                        <m:r>
                          <a:rPr lang="en-US" b="0" i="1" smtClean="0">
                            <a:latin typeface="Cambria Math"/>
                          </a:rPr>
                          <m:t>𝑥</m:t>
                        </m:r>
                        <m:r>
                          <a:rPr lang="en-US" b="0" i="1" smtClean="0">
                            <a:latin typeface="Cambria Math"/>
                          </a:rPr>
                          <m:t> </m:t>
                        </m:r>
                        <m:r>
                          <a:rPr lang="en-US" b="0" i="1" smtClean="0">
                            <a:latin typeface="Cambria Math"/>
                          </a:rPr>
                          <m:t>𝑑𝑥</m:t>
                        </m:r>
                      </m:e>
                    </m:nary>
                  </m:oMath>
                </a14:m>
                <a:endParaRPr lang="en-IN" dirty="0">
                  <a:latin typeface="+mn-lt"/>
                </a:endParaRPr>
              </a:p>
            </p:txBody>
          </p:sp>
        </mc:Choice>
        <mc:Fallback xmlns="">
          <p:sp>
            <p:nvSpPr>
              <p:cNvPr id="2" name="Content Placeholder 1"/>
              <p:cNvSpPr>
                <a:spLocks noGrp="1" noRot="1" noChangeAspect="1" noMove="1" noResize="1" noEditPoints="1" noAdjustHandles="1" noChangeArrowheads="1" noChangeShapeType="1" noTextEdit="1"/>
              </p:cNvSpPr>
              <p:nvPr>
                <p:ph idx="4294967295"/>
              </p:nvPr>
            </p:nvSpPr>
            <p:spPr>
              <a:xfrm>
                <a:off x="1524000" y="762000"/>
                <a:ext cx="8229600" cy="5562600"/>
              </a:xfrm>
              <a:blipFill>
                <a:blip r:embed="rId3"/>
                <a:stretch>
                  <a:fillRect l="-463" t="-2050" b="-11845"/>
                </a:stretch>
              </a:blipFill>
            </p:spPr>
            <p:txBody>
              <a:bodyPr/>
              <a:lstStyle/>
              <a:p>
                <a:r>
                  <a:rPr lang="en-US">
                    <a:noFill/>
                  </a:rPr>
                  <a:t> </a:t>
                </a:r>
              </a:p>
            </p:txBody>
          </p:sp>
        </mc:Fallback>
      </mc:AlternateContent>
    </p:spTree>
    <p:extLst>
      <p:ext uri="{BB962C8B-B14F-4D97-AF65-F5344CB8AC3E}">
        <p14:creationId xmlns:p14="http://schemas.microsoft.com/office/powerpoint/2010/main" val="3488182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p:cNvSpPr>
          <p:nvPr>
            <p:ph type="title"/>
          </p:nvPr>
        </p:nvSpPr>
        <p:spPr/>
        <p:txBody>
          <a:bodyPr>
            <a:normAutofit/>
          </a:bodyPr>
          <a:lstStyle/>
          <a:p>
            <a:r>
              <a:rPr lang="en-US" dirty="0"/>
              <a:t>Statistics - Introduction</a:t>
            </a:r>
          </a:p>
        </p:txBody>
      </p:sp>
      <p:sp>
        <p:nvSpPr>
          <p:cNvPr id="207875" name="Rectangle 3"/>
          <p:cNvSpPr>
            <a:spLocks noGrp="1"/>
          </p:cNvSpPr>
          <p:nvPr>
            <p:ph idx="4294967295"/>
          </p:nvPr>
        </p:nvSpPr>
        <p:spPr>
          <a:xfrm>
            <a:off x="711200" y="1463675"/>
            <a:ext cx="8534400" cy="5029200"/>
          </a:xfrm>
        </p:spPr>
        <p:txBody>
          <a:bodyPr>
            <a:normAutofit/>
          </a:bodyPr>
          <a:lstStyle/>
          <a:p>
            <a:r>
              <a:rPr lang="en-US" sz="2000" dirty="0"/>
              <a:t>We can describe the series we looked at in the previous example as:</a:t>
            </a:r>
          </a:p>
          <a:p>
            <a:pPr>
              <a:buFont typeface="Wingdings 2" pitchFamily="18" charset="2"/>
              <a:buNone/>
            </a:pPr>
            <a:r>
              <a:rPr lang="en-US" sz="2000" dirty="0">
                <a:solidFill>
                  <a:srgbClr val="000099"/>
                </a:solidFill>
              </a:rPr>
              <a:t>	</a:t>
            </a:r>
          </a:p>
          <a:p>
            <a:pPr>
              <a:buFont typeface="Wingdings 2" pitchFamily="18" charset="2"/>
              <a:buNone/>
            </a:pPr>
            <a:r>
              <a:rPr lang="en-US" sz="2000" dirty="0">
                <a:solidFill>
                  <a:srgbClr val="000099"/>
                </a:solidFill>
              </a:rPr>
              <a:t>	“Minimum of 2, Maximum of 51, average of 16.6.” </a:t>
            </a:r>
          </a:p>
          <a:p>
            <a:pPr>
              <a:buFont typeface="Wingdings 2" pitchFamily="18" charset="2"/>
              <a:buNone/>
            </a:pPr>
            <a:endParaRPr lang="en-US" sz="2000" dirty="0">
              <a:solidFill>
                <a:srgbClr val="000099"/>
              </a:solidFill>
            </a:endParaRPr>
          </a:p>
          <a:p>
            <a:pPr>
              <a:buFont typeface="Wingdings 2" pitchFamily="18" charset="2"/>
              <a:buNone/>
            </a:pPr>
            <a:r>
              <a:rPr lang="en-US" sz="2000" dirty="0"/>
              <a:t>Given this description of the data series, what picture do we form of the data? </a:t>
            </a:r>
          </a:p>
          <a:p>
            <a:pPr marL="0" indent="0">
              <a:buNone/>
            </a:pPr>
            <a:endParaRPr lang="en-US" sz="2000" dirty="0"/>
          </a:p>
          <a:p>
            <a:pPr marL="0" indent="0">
              <a:buNone/>
            </a:pPr>
            <a:endParaRPr lang="en-US" sz="2000" dirty="0"/>
          </a:p>
          <a:p>
            <a:pPr marL="0" indent="0">
              <a:buNone/>
            </a:pPr>
            <a:r>
              <a:rPr lang="en-US" sz="2000" dirty="0"/>
              <a:t>The easiest way to visualize data is to look at its “distribution”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78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78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787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78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1227492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p:cNvSpPr>
          <p:nvPr>
            <p:ph type="title"/>
          </p:nvPr>
        </p:nvSpPr>
        <p:spPr/>
        <p:txBody>
          <a:bodyPr>
            <a:normAutofit/>
          </a:bodyPr>
          <a:lstStyle/>
          <a:p>
            <a:r>
              <a:rPr lang="en-US" dirty="0"/>
              <a:t>Statistics - Introduction</a:t>
            </a:r>
          </a:p>
        </p:txBody>
      </p:sp>
      <p:sp>
        <p:nvSpPr>
          <p:cNvPr id="207875" name="Rectangle 3"/>
          <p:cNvSpPr>
            <a:spLocks noGrp="1"/>
          </p:cNvSpPr>
          <p:nvPr>
            <p:ph idx="4294967295"/>
          </p:nvPr>
        </p:nvSpPr>
        <p:spPr>
          <a:xfrm>
            <a:off x="457200" y="1346200"/>
            <a:ext cx="8534400" cy="5029200"/>
          </a:xfrm>
        </p:spPr>
        <p:txBody>
          <a:bodyPr>
            <a:normAutofit fontScale="92500" lnSpcReduction="10000"/>
          </a:bodyPr>
          <a:lstStyle/>
          <a:p>
            <a:pPr marL="0" indent="0">
              <a:buNone/>
            </a:pPr>
            <a:r>
              <a:rPr lang="en-US" sz="2000" dirty="0"/>
              <a:t>A distribution is a visualization of a frequency distribution table </a:t>
            </a:r>
          </a:p>
          <a:p>
            <a:pPr marL="0" indent="0">
              <a:buNone/>
            </a:pPr>
            <a:endParaRPr lang="en-US" sz="2000" dirty="0"/>
          </a:p>
          <a:p>
            <a:pPr marL="0" indent="0">
              <a:buNone/>
            </a:pPr>
            <a:r>
              <a:rPr lang="en-US" sz="2000" dirty="0"/>
              <a:t>If we take the data series we were just looking at:</a:t>
            </a:r>
          </a:p>
          <a:p>
            <a:pPr marL="0" indent="0">
              <a:buNone/>
            </a:pPr>
            <a:r>
              <a:rPr lang="en-US" sz="2000" dirty="0">
                <a:solidFill>
                  <a:srgbClr val="000099"/>
                </a:solidFill>
              </a:rPr>
              <a:t>17,4,33,2,51,23,3,41,18,2,4,2</a:t>
            </a:r>
          </a:p>
          <a:p>
            <a:pPr marL="0" indent="0">
              <a:buNone/>
            </a:pPr>
            <a:endParaRPr lang="en-US" sz="2000" dirty="0"/>
          </a:p>
          <a:p>
            <a:pPr marL="0" indent="0">
              <a:buNone/>
            </a:pPr>
            <a:r>
              <a:rPr lang="en-US" sz="2000" dirty="0"/>
              <a:t>We can create a frequency table, which is just counting the number of times each value appears in the data series</a:t>
            </a:r>
          </a:p>
          <a:p>
            <a:pPr marL="0" indent="0">
              <a:buNone/>
            </a:pPr>
            <a:endParaRPr lang="en-US" sz="2000" dirty="0"/>
          </a:p>
          <a:p>
            <a:pPr marL="0" indent="0">
              <a:buNone/>
            </a:pPr>
            <a:r>
              <a:rPr lang="en-US" sz="2000" dirty="0"/>
              <a:t>We can see the frequency count of each </a:t>
            </a:r>
          </a:p>
          <a:p>
            <a:pPr marL="0" indent="0">
              <a:buNone/>
            </a:pPr>
            <a:r>
              <a:rPr lang="en-US" sz="2000" dirty="0"/>
              <a:t>data value in this table</a:t>
            </a:r>
          </a:p>
          <a:p>
            <a:pPr marL="0" indent="0">
              <a:buNone/>
            </a:pPr>
            <a:endParaRPr lang="en-US" sz="2000" dirty="0"/>
          </a:p>
          <a:p>
            <a:pPr marL="0" indent="0">
              <a:buNone/>
            </a:pPr>
            <a:r>
              <a:rPr lang="en-US" sz="2000" dirty="0"/>
              <a:t>A better way of creating this table would be</a:t>
            </a:r>
          </a:p>
          <a:p>
            <a:pPr marL="0" indent="0">
              <a:buNone/>
            </a:pPr>
            <a:r>
              <a:rPr lang="en-US" sz="2000" dirty="0"/>
              <a:t>to use ranges of values, rather than individual</a:t>
            </a:r>
          </a:p>
          <a:p>
            <a:pPr marL="0" indent="0">
              <a:buNone/>
            </a:pPr>
            <a:r>
              <a:rPr lang="en-US" sz="2000" dirty="0"/>
              <a:t>data points</a:t>
            </a:r>
          </a:p>
        </p:txBody>
      </p:sp>
      <p:pic>
        <p:nvPicPr>
          <p:cNvPr id="2" name="Picture 1"/>
          <p:cNvPicPr>
            <a:picLocks noChangeAspect="1"/>
          </p:cNvPicPr>
          <p:nvPr/>
        </p:nvPicPr>
        <p:blipFill>
          <a:blip r:embed="rId3"/>
          <a:stretch>
            <a:fillRect/>
          </a:stretch>
        </p:blipFill>
        <p:spPr>
          <a:xfrm>
            <a:off x="7620000" y="3441048"/>
            <a:ext cx="1828800" cy="2688481"/>
          </a:xfrm>
          <a:prstGeom prst="rect">
            <a:avLst/>
          </a:prstGeom>
        </p:spPr>
      </p:pic>
    </p:spTree>
    <p:extLst>
      <p:ext uri="{BB962C8B-B14F-4D97-AF65-F5344CB8AC3E}">
        <p14:creationId xmlns:p14="http://schemas.microsoft.com/office/powerpoint/2010/main" val="3363874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78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787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787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787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787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7875">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7875">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787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Statistics - distributions</a:t>
            </a:r>
          </a:p>
        </p:txBody>
      </p:sp>
      <p:pic>
        <p:nvPicPr>
          <p:cNvPr id="4" name="Picture 3"/>
          <p:cNvPicPr>
            <a:picLocks noChangeAspect="1"/>
          </p:cNvPicPr>
          <p:nvPr/>
        </p:nvPicPr>
        <p:blipFill>
          <a:blip r:embed="rId2"/>
          <a:stretch>
            <a:fillRect/>
          </a:stretch>
        </p:blipFill>
        <p:spPr>
          <a:xfrm>
            <a:off x="7772400" y="1841501"/>
            <a:ext cx="1981200" cy="3724973"/>
          </a:xfrm>
          <a:prstGeom prst="rect">
            <a:avLst/>
          </a:prstGeom>
        </p:spPr>
      </p:pic>
      <p:sp>
        <p:nvSpPr>
          <p:cNvPr id="5" name="TextBox 4"/>
          <p:cNvSpPr txBox="1"/>
          <p:nvPr/>
        </p:nvSpPr>
        <p:spPr>
          <a:xfrm>
            <a:off x="990600" y="1384301"/>
            <a:ext cx="5638800" cy="3139321"/>
          </a:xfrm>
          <a:prstGeom prst="rect">
            <a:avLst/>
          </a:prstGeom>
          <a:noFill/>
        </p:spPr>
        <p:txBody>
          <a:bodyPr wrap="square" rtlCol="0">
            <a:spAutoFit/>
          </a:bodyPr>
          <a:lstStyle/>
          <a:p>
            <a:r>
              <a:rPr lang="en-IN" dirty="0"/>
              <a:t>Bin – refers to the value range</a:t>
            </a:r>
          </a:p>
          <a:p>
            <a:r>
              <a:rPr lang="en-IN" dirty="0"/>
              <a:t>So 5 refers to “0 – 5”</a:t>
            </a:r>
          </a:p>
          <a:p>
            <a:endParaRPr lang="en-IN" dirty="0"/>
          </a:p>
          <a:p>
            <a:r>
              <a:rPr lang="en-IN" dirty="0"/>
              <a:t>According to this table, there are 6 observations that have values between 0 – 5, 2 observations with values between 15 – 20 and so on</a:t>
            </a:r>
          </a:p>
          <a:p>
            <a:endParaRPr lang="en-IN" dirty="0"/>
          </a:p>
          <a:p>
            <a:r>
              <a:rPr lang="en-IN" dirty="0"/>
              <a:t>The quickest way to get a sense of this data is to turn this into a visualization </a:t>
            </a:r>
          </a:p>
          <a:p>
            <a:endParaRPr lang="en-IN" dirty="0"/>
          </a:p>
          <a:p>
            <a:endParaRPr lang="en-IN" dirty="0"/>
          </a:p>
        </p:txBody>
      </p:sp>
      <p:pic>
        <p:nvPicPr>
          <p:cNvPr id="3" name="Picture 2"/>
          <p:cNvPicPr>
            <a:picLocks noChangeAspect="1"/>
          </p:cNvPicPr>
          <p:nvPr/>
        </p:nvPicPr>
        <p:blipFill>
          <a:blip r:embed="rId3"/>
          <a:stretch>
            <a:fillRect/>
          </a:stretch>
        </p:blipFill>
        <p:spPr>
          <a:xfrm>
            <a:off x="990600" y="3949701"/>
            <a:ext cx="5766816" cy="2755631"/>
          </a:xfrm>
          <a:prstGeom prst="rect">
            <a:avLst/>
          </a:prstGeom>
        </p:spPr>
      </p:pic>
    </p:spTree>
    <p:extLst>
      <p:ext uri="{BB962C8B-B14F-4D97-AF65-F5344CB8AC3E}">
        <p14:creationId xmlns:p14="http://schemas.microsoft.com/office/powerpoint/2010/main" val="1245654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Statistics - distributions</a:t>
            </a:r>
          </a:p>
        </p:txBody>
      </p:sp>
      <p:pic>
        <p:nvPicPr>
          <p:cNvPr id="3" name="Picture 2"/>
          <p:cNvPicPr>
            <a:picLocks noChangeAspect="1"/>
          </p:cNvPicPr>
          <p:nvPr/>
        </p:nvPicPr>
        <p:blipFill>
          <a:blip r:embed="rId2"/>
          <a:stretch>
            <a:fillRect/>
          </a:stretch>
        </p:blipFill>
        <p:spPr>
          <a:xfrm>
            <a:off x="1346200" y="1535120"/>
            <a:ext cx="5766816" cy="2755631"/>
          </a:xfrm>
          <a:prstGeom prst="rect">
            <a:avLst/>
          </a:prstGeom>
        </p:spPr>
      </p:pic>
      <p:sp>
        <p:nvSpPr>
          <p:cNvPr id="6" name="TextBox 5"/>
          <p:cNvSpPr txBox="1"/>
          <p:nvPr/>
        </p:nvSpPr>
        <p:spPr>
          <a:xfrm>
            <a:off x="1346200" y="4861215"/>
            <a:ext cx="7772400" cy="923330"/>
          </a:xfrm>
          <a:prstGeom prst="rect">
            <a:avLst/>
          </a:prstGeom>
          <a:noFill/>
        </p:spPr>
        <p:txBody>
          <a:bodyPr wrap="square" rtlCol="0">
            <a:spAutoFit/>
          </a:bodyPr>
          <a:lstStyle/>
          <a:p>
            <a:r>
              <a:rPr lang="en-IN" dirty="0"/>
              <a:t>This visualization gives us a “picture” of the data - this is a data distribution</a:t>
            </a:r>
          </a:p>
          <a:p>
            <a:endParaRPr lang="en-IN" dirty="0"/>
          </a:p>
          <a:p>
            <a:r>
              <a:rPr lang="en-IN" dirty="0"/>
              <a:t>We can also draw a line joining the bars – like this </a:t>
            </a:r>
          </a:p>
        </p:txBody>
      </p:sp>
      <p:sp>
        <p:nvSpPr>
          <p:cNvPr id="12" name="Freeform 11"/>
          <p:cNvSpPr/>
          <p:nvPr/>
        </p:nvSpPr>
        <p:spPr>
          <a:xfrm>
            <a:off x="1981200" y="1956189"/>
            <a:ext cx="4919472" cy="1289304"/>
          </a:xfrm>
          <a:custGeom>
            <a:avLst/>
            <a:gdLst>
              <a:gd name="connsiteX0" fmla="*/ 0 w 4919472"/>
              <a:gd name="connsiteY0" fmla="*/ 0 h 1289304"/>
              <a:gd name="connsiteX1" fmla="*/ 45720 w 4919472"/>
              <a:gd name="connsiteY1" fmla="*/ 54864 h 1289304"/>
              <a:gd name="connsiteX2" fmla="*/ 91440 w 4919472"/>
              <a:gd name="connsiteY2" fmla="*/ 100584 h 1289304"/>
              <a:gd name="connsiteX3" fmla="*/ 146304 w 4919472"/>
              <a:gd name="connsiteY3" fmla="*/ 118872 h 1289304"/>
              <a:gd name="connsiteX4" fmla="*/ 256032 w 4919472"/>
              <a:gd name="connsiteY4" fmla="*/ 155448 h 1289304"/>
              <a:gd name="connsiteX5" fmla="*/ 283464 w 4919472"/>
              <a:gd name="connsiteY5" fmla="*/ 164592 h 1289304"/>
              <a:gd name="connsiteX6" fmla="*/ 310896 w 4919472"/>
              <a:gd name="connsiteY6" fmla="*/ 173736 h 1289304"/>
              <a:gd name="connsiteX7" fmla="*/ 365760 w 4919472"/>
              <a:gd name="connsiteY7" fmla="*/ 210312 h 1289304"/>
              <a:gd name="connsiteX8" fmla="*/ 420624 w 4919472"/>
              <a:gd name="connsiteY8" fmla="*/ 237744 h 1289304"/>
              <a:gd name="connsiteX9" fmla="*/ 448056 w 4919472"/>
              <a:gd name="connsiteY9" fmla="*/ 265176 h 1289304"/>
              <a:gd name="connsiteX10" fmla="*/ 484632 w 4919472"/>
              <a:gd name="connsiteY10" fmla="*/ 283464 h 1289304"/>
              <a:gd name="connsiteX11" fmla="*/ 548640 w 4919472"/>
              <a:gd name="connsiteY11" fmla="*/ 329184 h 1289304"/>
              <a:gd name="connsiteX12" fmla="*/ 585216 w 4919472"/>
              <a:gd name="connsiteY12" fmla="*/ 347472 h 1289304"/>
              <a:gd name="connsiteX13" fmla="*/ 658368 w 4919472"/>
              <a:gd name="connsiteY13" fmla="*/ 402336 h 1289304"/>
              <a:gd name="connsiteX14" fmla="*/ 694944 w 4919472"/>
              <a:gd name="connsiteY14" fmla="*/ 420624 h 1289304"/>
              <a:gd name="connsiteX15" fmla="*/ 722376 w 4919472"/>
              <a:gd name="connsiteY15" fmla="*/ 448056 h 1289304"/>
              <a:gd name="connsiteX16" fmla="*/ 758952 w 4919472"/>
              <a:gd name="connsiteY16" fmla="*/ 466344 h 1289304"/>
              <a:gd name="connsiteX17" fmla="*/ 813816 w 4919472"/>
              <a:gd name="connsiteY17" fmla="*/ 502920 h 1289304"/>
              <a:gd name="connsiteX18" fmla="*/ 868680 w 4919472"/>
              <a:gd name="connsiteY18" fmla="*/ 557784 h 1289304"/>
              <a:gd name="connsiteX19" fmla="*/ 923544 w 4919472"/>
              <a:gd name="connsiteY19" fmla="*/ 594360 h 1289304"/>
              <a:gd name="connsiteX20" fmla="*/ 950976 w 4919472"/>
              <a:gd name="connsiteY20" fmla="*/ 612648 h 1289304"/>
              <a:gd name="connsiteX21" fmla="*/ 987552 w 4919472"/>
              <a:gd name="connsiteY21" fmla="*/ 621792 h 1289304"/>
              <a:gd name="connsiteX22" fmla="*/ 1042416 w 4919472"/>
              <a:gd name="connsiteY22" fmla="*/ 658368 h 1289304"/>
              <a:gd name="connsiteX23" fmla="*/ 1069848 w 4919472"/>
              <a:gd name="connsiteY23" fmla="*/ 676656 h 1289304"/>
              <a:gd name="connsiteX24" fmla="*/ 1078992 w 4919472"/>
              <a:gd name="connsiteY24" fmla="*/ 704088 h 1289304"/>
              <a:gd name="connsiteX25" fmla="*/ 1152144 w 4919472"/>
              <a:gd name="connsiteY25" fmla="*/ 786384 h 1289304"/>
              <a:gd name="connsiteX26" fmla="*/ 1207008 w 4919472"/>
              <a:gd name="connsiteY26" fmla="*/ 822960 h 1289304"/>
              <a:gd name="connsiteX27" fmla="*/ 1234440 w 4919472"/>
              <a:gd name="connsiteY27" fmla="*/ 841248 h 1289304"/>
              <a:gd name="connsiteX28" fmla="*/ 1252728 w 4919472"/>
              <a:gd name="connsiteY28" fmla="*/ 868680 h 1289304"/>
              <a:gd name="connsiteX29" fmla="*/ 1280160 w 4919472"/>
              <a:gd name="connsiteY29" fmla="*/ 877824 h 1289304"/>
              <a:gd name="connsiteX30" fmla="*/ 1335024 w 4919472"/>
              <a:gd name="connsiteY30" fmla="*/ 914400 h 1289304"/>
              <a:gd name="connsiteX31" fmla="*/ 1362456 w 4919472"/>
              <a:gd name="connsiteY31" fmla="*/ 932688 h 1289304"/>
              <a:gd name="connsiteX32" fmla="*/ 1389888 w 4919472"/>
              <a:gd name="connsiteY32" fmla="*/ 950976 h 1289304"/>
              <a:gd name="connsiteX33" fmla="*/ 1417320 w 4919472"/>
              <a:gd name="connsiteY33" fmla="*/ 960120 h 1289304"/>
              <a:gd name="connsiteX34" fmla="*/ 1472184 w 4919472"/>
              <a:gd name="connsiteY34" fmla="*/ 987552 h 1289304"/>
              <a:gd name="connsiteX35" fmla="*/ 1527048 w 4919472"/>
              <a:gd name="connsiteY35" fmla="*/ 1033272 h 1289304"/>
              <a:gd name="connsiteX36" fmla="*/ 1600200 w 4919472"/>
              <a:gd name="connsiteY36" fmla="*/ 1051560 h 1289304"/>
              <a:gd name="connsiteX37" fmla="*/ 1627632 w 4919472"/>
              <a:gd name="connsiteY37" fmla="*/ 1069848 h 1289304"/>
              <a:gd name="connsiteX38" fmla="*/ 1737360 w 4919472"/>
              <a:gd name="connsiteY38" fmla="*/ 1097280 h 1289304"/>
              <a:gd name="connsiteX39" fmla="*/ 1764792 w 4919472"/>
              <a:gd name="connsiteY39" fmla="*/ 1106424 h 1289304"/>
              <a:gd name="connsiteX40" fmla="*/ 1819656 w 4919472"/>
              <a:gd name="connsiteY40" fmla="*/ 1143000 h 1289304"/>
              <a:gd name="connsiteX41" fmla="*/ 1865376 w 4919472"/>
              <a:gd name="connsiteY41" fmla="*/ 1179576 h 1289304"/>
              <a:gd name="connsiteX42" fmla="*/ 1920240 w 4919472"/>
              <a:gd name="connsiteY42" fmla="*/ 1216152 h 1289304"/>
              <a:gd name="connsiteX43" fmla="*/ 1938528 w 4919472"/>
              <a:gd name="connsiteY43" fmla="*/ 1243584 h 1289304"/>
              <a:gd name="connsiteX44" fmla="*/ 1993392 w 4919472"/>
              <a:gd name="connsiteY44" fmla="*/ 1252728 h 1289304"/>
              <a:gd name="connsiteX45" fmla="*/ 2039112 w 4919472"/>
              <a:gd name="connsiteY45" fmla="*/ 1261872 h 1289304"/>
              <a:gd name="connsiteX46" fmla="*/ 2130552 w 4919472"/>
              <a:gd name="connsiteY46" fmla="*/ 1271016 h 1289304"/>
              <a:gd name="connsiteX47" fmla="*/ 2286000 w 4919472"/>
              <a:gd name="connsiteY47" fmla="*/ 1289304 h 1289304"/>
              <a:gd name="connsiteX48" fmla="*/ 2962656 w 4919472"/>
              <a:gd name="connsiteY48" fmla="*/ 1280160 h 1289304"/>
              <a:gd name="connsiteX49" fmla="*/ 2999232 w 4919472"/>
              <a:gd name="connsiteY49" fmla="*/ 1271016 h 1289304"/>
              <a:gd name="connsiteX50" fmla="*/ 3063240 w 4919472"/>
              <a:gd name="connsiteY50" fmla="*/ 1261872 h 1289304"/>
              <a:gd name="connsiteX51" fmla="*/ 3209544 w 4919472"/>
              <a:gd name="connsiteY51" fmla="*/ 1243584 h 1289304"/>
              <a:gd name="connsiteX52" fmla="*/ 4919472 w 4919472"/>
              <a:gd name="connsiteY52" fmla="*/ 1234440 h 1289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919472" h="1289304">
                <a:moveTo>
                  <a:pt x="0" y="0"/>
                </a:moveTo>
                <a:cubicBezTo>
                  <a:pt x="41971" y="104927"/>
                  <a:pt x="-9089" y="11017"/>
                  <a:pt x="45720" y="54864"/>
                </a:cubicBezTo>
                <a:cubicBezTo>
                  <a:pt x="95250" y="94488"/>
                  <a:pt x="29718" y="73152"/>
                  <a:pt x="91440" y="100584"/>
                </a:cubicBezTo>
                <a:cubicBezTo>
                  <a:pt x="109056" y="108413"/>
                  <a:pt x="128016" y="112776"/>
                  <a:pt x="146304" y="118872"/>
                </a:cubicBezTo>
                <a:lnTo>
                  <a:pt x="256032" y="155448"/>
                </a:lnTo>
                <a:lnTo>
                  <a:pt x="283464" y="164592"/>
                </a:lnTo>
                <a:cubicBezTo>
                  <a:pt x="292608" y="167640"/>
                  <a:pt x="302876" y="168389"/>
                  <a:pt x="310896" y="173736"/>
                </a:cubicBezTo>
                <a:cubicBezTo>
                  <a:pt x="329184" y="185928"/>
                  <a:pt x="344908" y="203361"/>
                  <a:pt x="365760" y="210312"/>
                </a:cubicBezTo>
                <a:cubicBezTo>
                  <a:pt x="393253" y="219476"/>
                  <a:pt x="396989" y="218049"/>
                  <a:pt x="420624" y="237744"/>
                </a:cubicBezTo>
                <a:cubicBezTo>
                  <a:pt x="430558" y="246023"/>
                  <a:pt x="437533" y="257660"/>
                  <a:pt x="448056" y="265176"/>
                </a:cubicBezTo>
                <a:cubicBezTo>
                  <a:pt x="459148" y="273099"/>
                  <a:pt x="473073" y="276240"/>
                  <a:pt x="484632" y="283464"/>
                </a:cubicBezTo>
                <a:cubicBezTo>
                  <a:pt x="536967" y="316174"/>
                  <a:pt x="503503" y="303392"/>
                  <a:pt x="548640" y="329184"/>
                </a:cubicBezTo>
                <a:cubicBezTo>
                  <a:pt x="560475" y="335947"/>
                  <a:pt x="573874" y="339911"/>
                  <a:pt x="585216" y="347472"/>
                </a:cubicBezTo>
                <a:cubicBezTo>
                  <a:pt x="610577" y="364379"/>
                  <a:pt x="631106" y="388705"/>
                  <a:pt x="658368" y="402336"/>
                </a:cubicBezTo>
                <a:cubicBezTo>
                  <a:pt x="670560" y="408432"/>
                  <a:pt x="683852" y="412701"/>
                  <a:pt x="694944" y="420624"/>
                </a:cubicBezTo>
                <a:cubicBezTo>
                  <a:pt x="705467" y="428140"/>
                  <a:pt x="711853" y="440540"/>
                  <a:pt x="722376" y="448056"/>
                </a:cubicBezTo>
                <a:cubicBezTo>
                  <a:pt x="733468" y="455979"/>
                  <a:pt x="747263" y="459331"/>
                  <a:pt x="758952" y="466344"/>
                </a:cubicBezTo>
                <a:cubicBezTo>
                  <a:pt x="777799" y="477652"/>
                  <a:pt x="798274" y="487378"/>
                  <a:pt x="813816" y="502920"/>
                </a:cubicBezTo>
                <a:cubicBezTo>
                  <a:pt x="832104" y="521208"/>
                  <a:pt x="847161" y="543438"/>
                  <a:pt x="868680" y="557784"/>
                </a:cubicBezTo>
                <a:lnTo>
                  <a:pt x="923544" y="594360"/>
                </a:lnTo>
                <a:cubicBezTo>
                  <a:pt x="932688" y="600456"/>
                  <a:pt x="940314" y="609983"/>
                  <a:pt x="950976" y="612648"/>
                </a:cubicBezTo>
                <a:lnTo>
                  <a:pt x="987552" y="621792"/>
                </a:lnTo>
                <a:lnTo>
                  <a:pt x="1042416" y="658368"/>
                </a:lnTo>
                <a:lnTo>
                  <a:pt x="1069848" y="676656"/>
                </a:lnTo>
                <a:cubicBezTo>
                  <a:pt x="1072896" y="685800"/>
                  <a:pt x="1074681" y="695467"/>
                  <a:pt x="1078992" y="704088"/>
                </a:cubicBezTo>
                <a:cubicBezTo>
                  <a:pt x="1092735" y="731574"/>
                  <a:pt x="1133968" y="774267"/>
                  <a:pt x="1152144" y="786384"/>
                </a:cubicBezTo>
                <a:lnTo>
                  <a:pt x="1207008" y="822960"/>
                </a:lnTo>
                <a:lnTo>
                  <a:pt x="1234440" y="841248"/>
                </a:lnTo>
                <a:cubicBezTo>
                  <a:pt x="1240536" y="850392"/>
                  <a:pt x="1244146" y="861815"/>
                  <a:pt x="1252728" y="868680"/>
                </a:cubicBezTo>
                <a:cubicBezTo>
                  <a:pt x="1260254" y="874701"/>
                  <a:pt x="1271734" y="873143"/>
                  <a:pt x="1280160" y="877824"/>
                </a:cubicBezTo>
                <a:cubicBezTo>
                  <a:pt x="1299373" y="888498"/>
                  <a:pt x="1316736" y="902208"/>
                  <a:pt x="1335024" y="914400"/>
                </a:cubicBezTo>
                <a:lnTo>
                  <a:pt x="1362456" y="932688"/>
                </a:lnTo>
                <a:cubicBezTo>
                  <a:pt x="1371600" y="938784"/>
                  <a:pt x="1379462" y="947501"/>
                  <a:pt x="1389888" y="950976"/>
                </a:cubicBezTo>
                <a:cubicBezTo>
                  <a:pt x="1399032" y="954024"/>
                  <a:pt x="1408699" y="955809"/>
                  <a:pt x="1417320" y="960120"/>
                </a:cubicBezTo>
                <a:cubicBezTo>
                  <a:pt x="1488224" y="995572"/>
                  <a:pt x="1403233" y="964568"/>
                  <a:pt x="1472184" y="987552"/>
                </a:cubicBezTo>
                <a:cubicBezTo>
                  <a:pt x="1486415" y="1001783"/>
                  <a:pt x="1506679" y="1025634"/>
                  <a:pt x="1527048" y="1033272"/>
                </a:cubicBezTo>
                <a:cubicBezTo>
                  <a:pt x="1568783" y="1048923"/>
                  <a:pt x="1566357" y="1034638"/>
                  <a:pt x="1600200" y="1051560"/>
                </a:cubicBezTo>
                <a:cubicBezTo>
                  <a:pt x="1610030" y="1056475"/>
                  <a:pt x="1617589" y="1065385"/>
                  <a:pt x="1627632" y="1069848"/>
                </a:cubicBezTo>
                <a:cubicBezTo>
                  <a:pt x="1683062" y="1094484"/>
                  <a:pt x="1679853" y="1084501"/>
                  <a:pt x="1737360" y="1097280"/>
                </a:cubicBezTo>
                <a:cubicBezTo>
                  <a:pt x="1746769" y="1099371"/>
                  <a:pt x="1756366" y="1101743"/>
                  <a:pt x="1764792" y="1106424"/>
                </a:cubicBezTo>
                <a:cubicBezTo>
                  <a:pt x="1784005" y="1117098"/>
                  <a:pt x="1819656" y="1143000"/>
                  <a:pt x="1819656" y="1143000"/>
                </a:cubicBezTo>
                <a:cubicBezTo>
                  <a:pt x="1853447" y="1193686"/>
                  <a:pt x="1818611" y="1153595"/>
                  <a:pt x="1865376" y="1179576"/>
                </a:cubicBezTo>
                <a:cubicBezTo>
                  <a:pt x="1884589" y="1190250"/>
                  <a:pt x="1920240" y="1216152"/>
                  <a:pt x="1920240" y="1216152"/>
                </a:cubicBezTo>
                <a:cubicBezTo>
                  <a:pt x="1926336" y="1225296"/>
                  <a:pt x="1928698" y="1238669"/>
                  <a:pt x="1938528" y="1243584"/>
                </a:cubicBezTo>
                <a:cubicBezTo>
                  <a:pt x="1955111" y="1251875"/>
                  <a:pt x="1975151" y="1249411"/>
                  <a:pt x="1993392" y="1252728"/>
                </a:cubicBezTo>
                <a:cubicBezTo>
                  <a:pt x="2008683" y="1255508"/>
                  <a:pt x="2023707" y="1259818"/>
                  <a:pt x="2039112" y="1261872"/>
                </a:cubicBezTo>
                <a:cubicBezTo>
                  <a:pt x="2069475" y="1265920"/>
                  <a:pt x="2100088" y="1267809"/>
                  <a:pt x="2130552" y="1271016"/>
                </a:cubicBezTo>
                <a:cubicBezTo>
                  <a:pt x="2205651" y="1278921"/>
                  <a:pt x="2213613" y="1280256"/>
                  <a:pt x="2286000" y="1289304"/>
                </a:cubicBezTo>
                <a:lnTo>
                  <a:pt x="2962656" y="1280160"/>
                </a:lnTo>
                <a:cubicBezTo>
                  <a:pt x="2975219" y="1279838"/>
                  <a:pt x="2986867" y="1273264"/>
                  <a:pt x="2999232" y="1271016"/>
                </a:cubicBezTo>
                <a:cubicBezTo>
                  <a:pt x="3020437" y="1267161"/>
                  <a:pt x="3041868" y="1264660"/>
                  <a:pt x="3063240" y="1261872"/>
                </a:cubicBezTo>
                <a:cubicBezTo>
                  <a:pt x="3111975" y="1255515"/>
                  <a:pt x="3160402" y="1244307"/>
                  <a:pt x="3209544" y="1243584"/>
                </a:cubicBezTo>
                <a:cubicBezTo>
                  <a:pt x="4194009" y="1229107"/>
                  <a:pt x="3624050" y="1234440"/>
                  <a:pt x="4919472" y="1234440"/>
                </a:cubicBezTo>
              </a:path>
            </a:pathLst>
          </a:cu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67858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p:cNvSpPr>
          <p:nvPr>
            <p:ph type="title"/>
          </p:nvPr>
        </p:nvSpPr>
        <p:spPr/>
        <p:txBody>
          <a:bodyPr>
            <a:normAutofit/>
          </a:bodyPr>
          <a:lstStyle/>
          <a:p>
            <a:r>
              <a:rPr lang="en-US" dirty="0"/>
              <a:t>Statistics - Introduction</a:t>
            </a:r>
          </a:p>
        </p:txBody>
      </p:sp>
      <p:sp>
        <p:nvSpPr>
          <p:cNvPr id="207875" name="Rectangle 3"/>
          <p:cNvSpPr>
            <a:spLocks noGrp="1"/>
          </p:cNvSpPr>
          <p:nvPr>
            <p:ph idx="4294967295"/>
          </p:nvPr>
        </p:nvSpPr>
        <p:spPr>
          <a:xfrm>
            <a:off x="673100" y="1463675"/>
            <a:ext cx="8534400" cy="5029200"/>
          </a:xfrm>
        </p:spPr>
        <p:txBody>
          <a:bodyPr>
            <a:normAutofit/>
          </a:bodyPr>
          <a:lstStyle/>
          <a:p>
            <a:r>
              <a:rPr lang="en-US" sz="2000" dirty="0"/>
              <a:t>We can describe the series we looked at in the previous example as:</a:t>
            </a:r>
          </a:p>
          <a:p>
            <a:pPr>
              <a:buFont typeface="Wingdings 2" pitchFamily="18" charset="2"/>
              <a:buNone/>
            </a:pPr>
            <a:r>
              <a:rPr lang="en-US" sz="2000" dirty="0">
                <a:solidFill>
                  <a:srgbClr val="000099"/>
                </a:solidFill>
              </a:rPr>
              <a:t>	</a:t>
            </a:r>
          </a:p>
          <a:p>
            <a:pPr>
              <a:buFont typeface="Wingdings 2" pitchFamily="18" charset="2"/>
              <a:buNone/>
            </a:pPr>
            <a:r>
              <a:rPr lang="en-US" sz="2000" dirty="0">
                <a:solidFill>
                  <a:srgbClr val="000099"/>
                </a:solidFill>
              </a:rPr>
              <a:t>	“Minimum of 2, Maximum of 51, average of 16.6.” </a:t>
            </a:r>
          </a:p>
          <a:p>
            <a:pPr>
              <a:buFont typeface="Wingdings 2" pitchFamily="18" charset="2"/>
              <a:buNone/>
            </a:pPr>
            <a:endParaRPr lang="en-US" sz="2000" dirty="0">
              <a:solidFill>
                <a:srgbClr val="000099"/>
              </a:solidFill>
            </a:endParaRPr>
          </a:p>
          <a:p>
            <a:pPr>
              <a:buFont typeface="Wingdings 2" pitchFamily="18" charset="2"/>
              <a:buNone/>
            </a:pPr>
            <a:r>
              <a:rPr lang="en-US" sz="2000" dirty="0"/>
              <a:t>Given this description of the data series, what picture do we form of the data? </a:t>
            </a:r>
          </a:p>
        </p:txBody>
      </p:sp>
    </p:spTree>
    <p:extLst>
      <p:ext uri="{BB962C8B-B14F-4D97-AF65-F5344CB8AC3E}">
        <p14:creationId xmlns:p14="http://schemas.microsoft.com/office/powerpoint/2010/main" val="1364521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78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78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78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4810</Words>
  <Application>Microsoft Macintosh PowerPoint</Application>
  <PresentationFormat>Widescreen</PresentationFormat>
  <Paragraphs>566</Paragraphs>
  <Slides>50</Slides>
  <Notes>34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8" baseType="lpstr">
      <vt:lpstr>Arial</vt:lpstr>
      <vt:lpstr>Calibri</vt:lpstr>
      <vt:lpstr>Calibri Light</vt:lpstr>
      <vt:lpstr>Cambria Math</vt:lpstr>
      <vt:lpstr>Perpetua</vt:lpstr>
      <vt:lpstr>Wingdings 2</vt:lpstr>
      <vt:lpstr>Office Theme</vt:lpstr>
      <vt:lpstr>Equation</vt:lpstr>
      <vt:lpstr>Introduction</vt:lpstr>
      <vt:lpstr>Statistics – What is it?</vt:lpstr>
      <vt:lpstr>Statistics - Introduction</vt:lpstr>
      <vt:lpstr>Statistics - Introduction</vt:lpstr>
      <vt:lpstr>Statistics - Introduction</vt:lpstr>
      <vt:lpstr>Statistics - Introduction</vt:lpstr>
      <vt:lpstr>Statistics - distributions</vt:lpstr>
      <vt:lpstr>Statistics - distributions</vt:lpstr>
      <vt:lpstr>Statistics - Introduction</vt:lpstr>
      <vt:lpstr>Statistics - Introduction</vt:lpstr>
      <vt:lpstr>Range</vt:lpstr>
      <vt:lpstr>Variance</vt:lpstr>
      <vt:lpstr>Application and uses of std deviation</vt:lpstr>
      <vt:lpstr>Uses of Standard Deviation</vt:lpstr>
      <vt:lpstr>Summary statistics : Shape Measures</vt:lpstr>
      <vt:lpstr>Shape Measures</vt:lpstr>
      <vt:lpstr>Shape Measures Contd.</vt:lpstr>
      <vt:lpstr>Car PRICE DATA</vt:lpstr>
      <vt:lpstr>Summary Statistics </vt:lpstr>
      <vt:lpstr>Statistics – Types</vt:lpstr>
      <vt:lpstr>Sample vs Population</vt:lpstr>
      <vt:lpstr>Sample vs Population</vt:lpstr>
      <vt:lpstr>Sample vs Population</vt:lpstr>
      <vt:lpstr>How to Choose a Sample</vt:lpstr>
      <vt:lpstr>PowerPoint Presentation</vt:lpstr>
      <vt:lpstr>Case Study</vt:lpstr>
      <vt:lpstr>Random Variables and Probability</vt:lpstr>
      <vt:lpstr>Case Study</vt:lpstr>
      <vt:lpstr>Probability Distribution: Binomial Distribution</vt:lpstr>
      <vt:lpstr>Probability Distribution: Binomial Distribution</vt:lpstr>
      <vt:lpstr>Probability Distribution: Binomial Distribution</vt:lpstr>
      <vt:lpstr>Probability Distribution: Binomial Distribution</vt:lpstr>
      <vt:lpstr>Binomial Distribution</vt:lpstr>
      <vt:lpstr>Discrete Distribution: Poisson</vt:lpstr>
      <vt:lpstr>Discrete Distribution poisson</vt:lpstr>
      <vt:lpstr>Poisson Distribution</vt:lpstr>
      <vt:lpstr>PowerPoint Presentation</vt:lpstr>
      <vt:lpstr>PowerPoint Presentation</vt:lpstr>
      <vt:lpstr>Normal Distribution</vt:lpstr>
      <vt:lpstr>Normal Distribution</vt:lpstr>
      <vt:lpstr>Normal Distribution</vt:lpstr>
      <vt:lpstr>Normal Distribution</vt:lpstr>
      <vt:lpstr>Normal Distribution</vt:lpstr>
      <vt:lpstr>Standard Normal Distribution</vt:lpstr>
      <vt:lpstr>Standard Normal Distribution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Gunnvant Saini</dc:creator>
  <cp:lastModifiedBy>Gunnvant Saini</cp:lastModifiedBy>
  <cp:revision>1</cp:revision>
  <dcterms:created xsi:type="dcterms:W3CDTF">2022-06-24T05:32:54Z</dcterms:created>
  <dcterms:modified xsi:type="dcterms:W3CDTF">2022-06-24T08:46:16Z</dcterms:modified>
</cp:coreProperties>
</file>