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454" r:id="rId3"/>
    <p:sldId id="455" r:id="rId4"/>
    <p:sldId id="456" r:id="rId5"/>
    <p:sldId id="457" r:id="rId6"/>
    <p:sldId id="453" r:id="rId7"/>
    <p:sldId id="458" r:id="rId8"/>
    <p:sldId id="459" r:id="rId9"/>
    <p:sldId id="460" r:id="rId10"/>
    <p:sldId id="461" r:id="rId11"/>
    <p:sldId id="462" r:id="rId12"/>
    <p:sldId id="513" r:id="rId13"/>
    <p:sldId id="463" r:id="rId14"/>
    <p:sldId id="464" r:id="rId15"/>
    <p:sldId id="497" r:id="rId16"/>
    <p:sldId id="514" r:id="rId17"/>
    <p:sldId id="498" r:id="rId18"/>
    <p:sldId id="511" r:id="rId19"/>
    <p:sldId id="496" r:id="rId20"/>
    <p:sldId id="465" r:id="rId21"/>
    <p:sldId id="466" r:id="rId22"/>
    <p:sldId id="467" r:id="rId23"/>
    <p:sldId id="499" r:id="rId24"/>
    <p:sldId id="512" r:id="rId25"/>
    <p:sldId id="500" r:id="rId26"/>
    <p:sldId id="468" r:id="rId27"/>
    <p:sldId id="469" r:id="rId28"/>
    <p:sldId id="501" r:id="rId29"/>
    <p:sldId id="470" r:id="rId30"/>
    <p:sldId id="471" r:id="rId31"/>
    <p:sldId id="502" r:id="rId32"/>
    <p:sldId id="503" r:id="rId33"/>
    <p:sldId id="504" r:id="rId34"/>
    <p:sldId id="505" r:id="rId35"/>
    <p:sldId id="506" r:id="rId36"/>
    <p:sldId id="507" r:id="rId37"/>
    <p:sldId id="508" r:id="rId38"/>
    <p:sldId id="509" r:id="rId39"/>
    <p:sldId id="5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66"/>
  </p:normalViewPr>
  <p:slideViewPr>
    <p:cSldViewPr snapToGrid="0" snapToObjects="1">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43FB6-33B8-284D-A823-6AA80864531F}" type="datetimeFigureOut">
              <a:rPr lang="en-US" smtClean="0"/>
              <a:t>6/24/22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C4798-305B-6145-B5D8-7FB1FBCC28B1}" type="slidenum">
              <a:rPr lang="en-US" smtClean="0"/>
              <a:t>‹#›</a:t>
            </a:fld>
            <a:endParaRPr lang="en-US"/>
          </a:p>
        </p:txBody>
      </p:sp>
    </p:spTree>
    <p:extLst>
      <p:ext uri="{BB962C8B-B14F-4D97-AF65-F5344CB8AC3E}">
        <p14:creationId xmlns:p14="http://schemas.microsoft.com/office/powerpoint/2010/main" val="162422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1200" dirty="0"/>
              <a:t>The concept of a sampling distribution, allows us to determine the probability that the particular sample obtained will be unrepresentative.</a:t>
            </a:r>
          </a:p>
          <a:p>
            <a:pPr>
              <a:lnSpc>
                <a:spcPct val="80000"/>
              </a:lnSpc>
            </a:pPr>
            <a:r>
              <a:rPr lang="en-US" sz="1200" dirty="0"/>
              <a:t>On the basis of sample information, we can make inference about the  parent population.</a:t>
            </a:r>
          </a:p>
          <a:p>
            <a:endParaRPr lang="en-US" dirty="0"/>
          </a:p>
          <a:p>
            <a:pPr>
              <a:lnSpc>
                <a:spcPct val="90000"/>
              </a:lnSpc>
            </a:pPr>
            <a:r>
              <a:rPr lang="en-US" sz="2800" dirty="0"/>
              <a:t>Sampling Error.</a:t>
            </a:r>
          </a:p>
          <a:p>
            <a:pPr lvl="1">
              <a:lnSpc>
                <a:spcPct val="90000"/>
              </a:lnSpc>
            </a:pPr>
            <a:r>
              <a:rPr lang="en-US" sz="2400" dirty="0"/>
              <a:t>No sample will have the exact same mean and standard deviation as the population</a:t>
            </a:r>
          </a:p>
          <a:p>
            <a:pPr>
              <a:lnSpc>
                <a:spcPct val="90000"/>
              </a:lnSpc>
            </a:pPr>
            <a:r>
              <a:rPr lang="en-US" sz="2800" dirty="0"/>
              <a:t>Sampling distribution of the mean</a:t>
            </a:r>
          </a:p>
          <a:p>
            <a:pPr lvl="1">
              <a:lnSpc>
                <a:spcPct val="90000"/>
              </a:lnSpc>
            </a:pPr>
            <a:r>
              <a:rPr lang="en-US" sz="2400" dirty="0"/>
              <a:t>In research sampling error is often unknown since we do not have the population parameters</a:t>
            </a:r>
          </a:p>
          <a:p>
            <a:pPr lvl="1">
              <a:lnSpc>
                <a:spcPct val="90000"/>
              </a:lnSpc>
            </a:pPr>
            <a:r>
              <a:rPr lang="en-US" sz="2400" dirty="0"/>
              <a:t>A distribution of means of several different samples of our population</a:t>
            </a:r>
          </a:p>
          <a:p>
            <a:pPr lvl="1">
              <a:lnSpc>
                <a:spcPct val="90000"/>
              </a:lnSpc>
            </a:pPr>
            <a:r>
              <a:rPr lang="en-US" sz="2400" dirty="0"/>
              <a:t>Less widely distributed than the population</a:t>
            </a:r>
          </a:p>
          <a:p>
            <a:pPr lvl="1">
              <a:lnSpc>
                <a:spcPct val="90000"/>
              </a:lnSpc>
            </a:pPr>
            <a:r>
              <a:rPr lang="en-US" sz="2400" dirty="0"/>
              <a:t>Usually Normal</a:t>
            </a:r>
          </a:p>
          <a:p>
            <a:endParaRPr lang="en-US" dirty="0"/>
          </a:p>
          <a:p>
            <a:endParaRPr lang="en-US" dirty="0"/>
          </a:p>
          <a:p>
            <a:r>
              <a:rPr lang="en-US" dirty="0"/>
              <a:t>Central Limit Theorem: </a:t>
            </a:r>
          </a:p>
          <a:p>
            <a:r>
              <a:rPr lang="en-US" dirty="0"/>
              <a:t>If a random sample of n observations is selected from a population (</a:t>
            </a:r>
            <a:r>
              <a:rPr lang="en-US" b="1" dirty="0"/>
              <a:t>any</a:t>
            </a:r>
            <a:r>
              <a:rPr lang="en-US" dirty="0"/>
              <a:t> population), then when n is sufficiently large, </a:t>
            </a:r>
            <a:r>
              <a:rPr lang="en-US" u="sng" dirty="0"/>
              <a:t>the sampling distribution of x will be approximately normal.</a:t>
            </a:r>
          </a:p>
          <a:p>
            <a:pPr>
              <a:buFont typeface="Monotype Sorts"/>
              <a:buNone/>
            </a:pPr>
            <a:r>
              <a:rPr lang="en-US" dirty="0"/>
              <a:t>(The larger the sample size, the better will be the normal approximation to the sampling distribution of x.)</a:t>
            </a:r>
          </a:p>
          <a:p>
            <a:endParaRPr lang="en-US" dirty="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3</a:t>
            </a:fld>
            <a:endParaRPr lang="en-US" dirty="0"/>
          </a:p>
        </p:txBody>
      </p:sp>
    </p:spTree>
    <p:extLst>
      <p:ext uri="{BB962C8B-B14F-4D97-AF65-F5344CB8AC3E}">
        <p14:creationId xmlns:p14="http://schemas.microsoft.com/office/powerpoint/2010/main" val="215060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4</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21</a:t>
            </a:fld>
            <a:endParaRPr lang="en-US" dirty="0"/>
          </a:p>
        </p:txBody>
      </p:sp>
    </p:spTree>
    <p:extLst>
      <p:ext uri="{BB962C8B-B14F-4D97-AF65-F5344CB8AC3E}">
        <p14:creationId xmlns:p14="http://schemas.microsoft.com/office/powerpoint/2010/main" val="155933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where x bar 1 and x bar 2 are the sample means, s² is the pooled sample variance, n1 and n2 are the sample sizes and t is a Student t </a:t>
            </a:r>
            <a:r>
              <a:rPr lang="en-US" dirty="0" err="1"/>
              <a:t>quantile</a:t>
            </a:r>
            <a:r>
              <a:rPr lang="en-US" dirty="0"/>
              <a:t> with n1 + n2 - 2 degrees of freedom.</a:t>
            </a:r>
          </a:p>
          <a:p>
            <a:pPr>
              <a:buFontTx/>
              <a:buChar char="-"/>
            </a:pPr>
            <a:endParaRPr lang="en-US" dirty="0"/>
          </a:p>
          <a:p>
            <a:r>
              <a:rPr lang="en-US" dirty="0"/>
              <a:t>where x bar 1 and x bar 2 are the sample means, s² is the sample variance, n1 and n2 are the sample sizes, d is the Behrens-Welch test statistic evaluated as a Student t </a:t>
            </a:r>
            <a:r>
              <a:rPr lang="en-US" dirty="0" err="1"/>
              <a:t>quantile</a:t>
            </a:r>
            <a:r>
              <a:rPr lang="en-US" dirty="0"/>
              <a:t> with </a:t>
            </a:r>
            <a:r>
              <a:rPr lang="en-US" dirty="0" err="1"/>
              <a:t>df</a:t>
            </a:r>
            <a:r>
              <a:rPr lang="en-US" dirty="0"/>
              <a:t> freedom using </a:t>
            </a:r>
            <a:r>
              <a:rPr lang="en-US" dirty="0" err="1"/>
              <a:t>Satterthwaite's</a:t>
            </a:r>
            <a:r>
              <a:rPr lang="en-US" dirty="0"/>
              <a:t> approximation – unequal variances</a:t>
            </a:r>
          </a:p>
          <a:p>
            <a:r>
              <a:rPr lang="en-US" dirty="0"/>
              <a:t>  </a:t>
            </a:r>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28</a:t>
            </a:fld>
            <a:endParaRPr lang="en-US" dirty="0"/>
          </a:p>
        </p:txBody>
      </p:sp>
    </p:spTree>
    <p:extLst>
      <p:ext uri="{BB962C8B-B14F-4D97-AF65-F5344CB8AC3E}">
        <p14:creationId xmlns:p14="http://schemas.microsoft.com/office/powerpoint/2010/main" val="178303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31</a:t>
            </a:fld>
            <a:endParaRPr lang="en-US" dirty="0"/>
          </a:p>
        </p:txBody>
      </p:sp>
    </p:spTree>
    <p:extLst>
      <p:ext uri="{BB962C8B-B14F-4D97-AF65-F5344CB8AC3E}">
        <p14:creationId xmlns:p14="http://schemas.microsoft.com/office/powerpoint/2010/main" val="283707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weight of respondents before taking the drug is 169 </a:t>
            </a:r>
            <a:r>
              <a:rPr lang="en-US" dirty="0" err="1"/>
              <a:t>kgs</a:t>
            </a:r>
            <a:r>
              <a:rPr lang="en-US" dirty="0"/>
              <a:t>. After they take the drug, it is 158 </a:t>
            </a:r>
            <a:r>
              <a:rPr lang="en-US" dirty="0" err="1"/>
              <a:t>kgs</a:t>
            </a:r>
            <a:r>
              <a:rPr lang="en-US" dirty="0"/>
              <a:t>. But, we will not test the difference between 169 and 158. We will compute the difference pre and post for each PAIR, and then look at the difference in the mean of the difference</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32</a:t>
            </a:fld>
            <a:endParaRPr lang="en-US" dirty="0"/>
          </a:p>
        </p:txBody>
      </p:sp>
    </p:spTree>
    <p:extLst>
      <p:ext uri="{BB962C8B-B14F-4D97-AF65-F5344CB8AC3E}">
        <p14:creationId xmlns:p14="http://schemas.microsoft.com/office/powerpoint/2010/main" val="166278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alternate hypothesis is that Mean of Group 1 &gt; Mean of Group 2, so that you would need to look at a 1 tailed test.</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542775BB-2BDE-4B8D-B678-E89A8362A05F}" type="slidenum">
              <a:rPr lang="en-US" smtClean="0"/>
              <a:pPr/>
              <a:t>33</a:t>
            </a:fld>
            <a:endParaRPr lang="en-US" dirty="0"/>
          </a:p>
        </p:txBody>
      </p:sp>
    </p:spTree>
    <p:extLst>
      <p:ext uri="{BB962C8B-B14F-4D97-AF65-F5344CB8AC3E}">
        <p14:creationId xmlns:p14="http://schemas.microsoft.com/office/powerpoint/2010/main" val="3675157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34</a:t>
            </a:fld>
            <a:endParaRPr lang="en-US" dirty="0"/>
          </a:p>
        </p:txBody>
      </p:sp>
    </p:spTree>
    <p:extLst>
      <p:ext uri="{BB962C8B-B14F-4D97-AF65-F5344CB8AC3E}">
        <p14:creationId xmlns:p14="http://schemas.microsoft.com/office/powerpoint/2010/main" val="273535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DD21-2739-075E-5365-4208220E44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E45495B-D45E-73AD-22F5-25D60A914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F977DF-AFFC-2D98-D5B3-7CFC2F2B782D}"/>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FC3E4E95-57E5-B6C8-4F3D-811303A1F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5AFAB-8527-D232-9E4F-FE409ABFE8B3}"/>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375535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9EF8-0002-D499-5041-37AFF9495A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B2153C-EFA3-6175-F8DC-DA5CD5CEB4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285526-C1B2-D8DD-65DC-D566A98AE11A}"/>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AAEF3EC3-1227-2A7B-7310-1C92F366C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21AE8-4321-4FD0-8726-681AE048D4B0}"/>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255546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9394E-52C6-E221-CE81-DFAF40EAE41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15E016-A53B-FF98-AE4F-8272067464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54C36A-5F82-987B-C537-933C66B4CEA2}"/>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A0626F6C-363E-B036-6E12-ED432482C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20255-12C3-21CB-F475-98C2E8D3192F}"/>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391174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1B11-8191-5DCF-A752-9CAECC1B45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DAF5A5-56B5-D07D-0C27-B6EEBB8942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6ED719-B8A7-83E5-C3CA-F399D96E6A20}"/>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E2935089-C236-F129-8ED6-101C8B843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1963F-EE36-3E21-FA6D-C663FB0F1E04}"/>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278114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3764-ED4B-FDB2-A29F-C2A1BF8D8F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ED24593-23BD-D47F-EDC1-D75A43C4A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C8EC225-F2BB-60BF-7CB9-825D5DAEB30A}"/>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A606ED16-529B-E717-C714-04E78812A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74C30-4623-6062-DAD6-928AA282A038}"/>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11398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F5EE-7243-9D5C-8B5C-9F4A5EE12B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7F155B-D7F7-17C0-CC6D-4B6578C093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A8E256-61DF-3244-F63E-C05CF09A1F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F884B2-764F-9A32-5330-3375506ABF20}"/>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6" name="Footer Placeholder 5">
            <a:extLst>
              <a:ext uri="{FF2B5EF4-FFF2-40B4-BE49-F238E27FC236}">
                <a16:creationId xmlns:a16="http://schemas.microsoft.com/office/drawing/2014/main" id="{A9A99AA2-D941-04CC-E2EB-5E532DB4E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359E2-098B-C20D-B4D8-58C0496CF8AD}"/>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396418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6A16-2E66-1785-D94F-48D1CF9A4B8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229322-1AD9-CCE3-BDFF-7162D1063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6C56DA-A666-2ACE-82C0-24A8BE11F2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A1FF06-32A9-8704-C4F5-82C2EAFCE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9FC708-B1EF-4AD6-AF55-8DA303F15A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33D-32C9-2CA2-D308-CC1F6D302B02}"/>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8" name="Footer Placeholder 7">
            <a:extLst>
              <a:ext uri="{FF2B5EF4-FFF2-40B4-BE49-F238E27FC236}">
                <a16:creationId xmlns:a16="http://schemas.microsoft.com/office/drawing/2014/main" id="{551D5FCA-E19C-AC9E-8A87-26719569D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32181E-4A3A-DC17-1413-99C6CC3AF5E4}"/>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192005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0DB1-AFEC-F5EC-D609-02265E496C2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EA9A10A-AB66-A410-9231-C5127CFB6A55}"/>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4" name="Footer Placeholder 3">
            <a:extLst>
              <a:ext uri="{FF2B5EF4-FFF2-40B4-BE49-F238E27FC236}">
                <a16:creationId xmlns:a16="http://schemas.microsoft.com/office/drawing/2014/main" id="{787078F1-A6F2-F464-E423-BAB95CE479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A170B-1B41-869D-3ED8-ADEDB4A6CE81}"/>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2020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05359-AC20-F6DB-8939-7BA202AD5C9D}"/>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3" name="Footer Placeholder 2">
            <a:extLst>
              <a:ext uri="{FF2B5EF4-FFF2-40B4-BE49-F238E27FC236}">
                <a16:creationId xmlns:a16="http://schemas.microsoft.com/office/drawing/2014/main" id="{61E19B6C-F672-CEA8-D651-75EEF9394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99536-E962-8E33-7F7C-7CEEBFF9A6CC}"/>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227857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733-8617-50A4-8BDB-8247DE0B9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0D916BE-3D42-C975-F917-C66471FE6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04FD041-0165-10AE-543E-7EBD23988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E5FECD-381C-090A-679B-63F1AA2390B8}"/>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6" name="Footer Placeholder 5">
            <a:extLst>
              <a:ext uri="{FF2B5EF4-FFF2-40B4-BE49-F238E27FC236}">
                <a16:creationId xmlns:a16="http://schemas.microsoft.com/office/drawing/2014/main" id="{1DC03593-2163-3991-80B4-98C1CD14B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5202A-9A16-12AD-5E7A-C599232EE552}"/>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373875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E048-881B-76DA-2B65-75363B1B01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F1DD7E8-9382-C985-702F-280FEBEF0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A2677-ECEB-4D01-C1D4-61F6A14C9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EAFE53-B7DA-2D70-553B-3F3ECC9A1253}"/>
              </a:ext>
            </a:extLst>
          </p:cNvPr>
          <p:cNvSpPr>
            <a:spLocks noGrp="1"/>
          </p:cNvSpPr>
          <p:nvPr>
            <p:ph type="dt" sz="half" idx="10"/>
          </p:nvPr>
        </p:nvSpPr>
        <p:spPr/>
        <p:txBody>
          <a:bodyPr/>
          <a:lstStyle/>
          <a:p>
            <a:fld id="{15EDD3D7-8857-A84C-8FA6-03808EEC1C96}" type="datetimeFigureOut">
              <a:rPr lang="en-US" smtClean="0"/>
              <a:t>6/24/22</a:t>
            </a:fld>
            <a:endParaRPr lang="en-US"/>
          </a:p>
        </p:txBody>
      </p:sp>
      <p:sp>
        <p:nvSpPr>
          <p:cNvPr id="6" name="Footer Placeholder 5">
            <a:extLst>
              <a:ext uri="{FF2B5EF4-FFF2-40B4-BE49-F238E27FC236}">
                <a16:creationId xmlns:a16="http://schemas.microsoft.com/office/drawing/2014/main" id="{8A35D41E-BEEF-5A11-C1E1-A3986F98B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E51CD-1DE1-71DB-B0D4-C1B46E6C4273}"/>
              </a:ext>
            </a:extLst>
          </p:cNvPr>
          <p:cNvSpPr>
            <a:spLocks noGrp="1"/>
          </p:cNvSpPr>
          <p:nvPr>
            <p:ph type="sldNum" sz="quarter" idx="12"/>
          </p:nvPr>
        </p:nvSpPr>
        <p:spPr/>
        <p:txBody>
          <a:bodyPr/>
          <a:lstStyle/>
          <a:p>
            <a:fld id="{57EE863C-2CD8-FC4A-A04C-40D5B90B53BC}" type="slidenum">
              <a:rPr lang="en-US" smtClean="0"/>
              <a:t>‹#›</a:t>
            </a:fld>
            <a:endParaRPr lang="en-US"/>
          </a:p>
        </p:txBody>
      </p:sp>
    </p:spTree>
    <p:extLst>
      <p:ext uri="{BB962C8B-B14F-4D97-AF65-F5344CB8AC3E}">
        <p14:creationId xmlns:p14="http://schemas.microsoft.com/office/powerpoint/2010/main" val="7865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7286E-5BB7-E245-051E-29C5C74DD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A986A9A-98D7-DDFC-D396-9A5E4942B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1778DD-4A02-42C0-5F96-3C3C634B0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DD3D7-8857-A84C-8FA6-03808EEC1C96}" type="datetimeFigureOut">
              <a:rPr lang="en-US" smtClean="0"/>
              <a:t>6/24/22</a:t>
            </a:fld>
            <a:endParaRPr lang="en-US"/>
          </a:p>
        </p:txBody>
      </p:sp>
      <p:sp>
        <p:nvSpPr>
          <p:cNvPr id="5" name="Footer Placeholder 4">
            <a:extLst>
              <a:ext uri="{FF2B5EF4-FFF2-40B4-BE49-F238E27FC236}">
                <a16:creationId xmlns:a16="http://schemas.microsoft.com/office/drawing/2014/main" id="{FCB0AA30-55AD-824E-3567-3B1CB91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EA28DB-A91B-42F9-1946-7CDC55DC0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E863C-2CD8-FC4A-A04C-40D5B90B53BC}" type="slidenum">
              <a:rPr lang="en-US" smtClean="0"/>
              <a:t>‹#›</a:t>
            </a:fld>
            <a:endParaRPr lang="en-US"/>
          </a:p>
        </p:txBody>
      </p:sp>
    </p:spTree>
    <p:extLst>
      <p:ext uri="{BB962C8B-B14F-4D97-AF65-F5344CB8AC3E}">
        <p14:creationId xmlns:p14="http://schemas.microsoft.com/office/powerpoint/2010/main" val="343806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86E3-9E8E-14B0-830F-5845157292B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B7A8715-A88A-D90D-EE3C-CDBD74ADC6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444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582340"/>
            <a:ext cx="8305800" cy="3693319"/>
          </a:xfrm>
          <a:prstGeom prst="rect">
            <a:avLst/>
          </a:prstGeom>
          <a:noFill/>
        </p:spPr>
        <p:txBody>
          <a:bodyPr wrap="square" rtlCol="0">
            <a:spAutoFit/>
          </a:bodyPr>
          <a:lstStyle/>
          <a:p>
            <a:r>
              <a:rPr lang="en-US" b="1" dirty="0"/>
              <a:t>Significance Level usually 5%</a:t>
            </a:r>
          </a:p>
          <a:p>
            <a:endParaRPr lang="en-US" dirty="0"/>
          </a:p>
          <a:p>
            <a:r>
              <a:rPr lang="en-US" dirty="0"/>
              <a:t>In the inventory example:</a:t>
            </a:r>
          </a:p>
          <a:p>
            <a:endParaRPr lang="en-US" dirty="0"/>
          </a:p>
          <a:p>
            <a:r>
              <a:rPr lang="en-US" dirty="0"/>
              <a:t>Null Hypothesis: Daily Sales rate has not changed </a:t>
            </a:r>
          </a:p>
          <a:p>
            <a:endParaRPr lang="en-US" dirty="0"/>
          </a:p>
          <a:p>
            <a:r>
              <a:rPr lang="en-US" dirty="0"/>
              <a:t>Alternate Hypothesis: Daily Sales Rate has increased </a:t>
            </a:r>
          </a:p>
          <a:p>
            <a:endParaRPr lang="en-US" dirty="0"/>
          </a:p>
          <a:p>
            <a:r>
              <a:rPr lang="en-US" dirty="0"/>
              <a:t>Significance Level: 5%</a:t>
            </a:r>
          </a:p>
          <a:p>
            <a:endParaRPr lang="en-US" dirty="0"/>
          </a:p>
          <a:p>
            <a:r>
              <a:rPr lang="en-US" dirty="0"/>
              <a:t>P-Value : 1 – NORM.DIST(338,315,85,TRUE) =  0.013</a:t>
            </a:r>
          </a:p>
          <a:p>
            <a:endParaRPr lang="en-US" dirty="0"/>
          </a:p>
          <a:p>
            <a:r>
              <a:rPr lang="en-US" dirty="0"/>
              <a:t>Conclusion?  </a:t>
            </a:r>
          </a:p>
        </p:txBody>
      </p:sp>
    </p:spTree>
    <p:extLst>
      <p:ext uri="{BB962C8B-B14F-4D97-AF65-F5344CB8AC3E}">
        <p14:creationId xmlns:p14="http://schemas.microsoft.com/office/powerpoint/2010/main" val="19292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690688"/>
            <a:ext cx="8305800" cy="1477328"/>
          </a:xfrm>
          <a:prstGeom prst="rect">
            <a:avLst/>
          </a:prstGeom>
          <a:noFill/>
        </p:spPr>
        <p:txBody>
          <a:bodyPr wrap="square" rtlCol="0">
            <a:spAutoFit/>
          </a:bodyPr>
          <a:lstStyle/>
          <a:p>
            <a:r>
              <a:rPr lang="en-US" dirty="0"/>
              <a:t>You believe that average discounts on books is maintained around 24%. You take a random sample of 100 books and find that average discount is 26%, with a </a:t>
            </a:r>
            <a:r>
              <a:rPr lang="en-US" dirty="0" err="1"/>
              <a:t>std</a:t>
            </a:r>
            <a:r>
              <a:rPr lang="en-US" dirty="0"/>
              <a:t> deviation of 6%. Is this a substantial difference? </a:t>
            </a:r>
          </a:p>
          <a:p>
            <a:endParaRPr lang="en-US" dirty="0"/>
          </a:p>
          <a:p>
            <a:endParaRPr lang="en-US" dirty="0"/>
          </a:p>
        </p:txBody>
      </p:sp>
    </p:spTree>
    <p:extLst>
      <p:ext uri="{BB962C8B-B14F-4D97-AF65-F5344CB8AC3E}">
        <p14:creationId xmlns:p14="http://schemas.microsoft.com/office/powerpoint/2010/main" val="14925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691561"/>
            <a:ext cx="8305800" cy="4801314"/>
          </a:xfrm>
          <a:prstGeom prst="rect">
            <a:avLst/>
          </a:prstGeom>
          <a:noFill/>
        </p:spPr>
        <p:txBody>
          <a:bodyPr wrap="square" rtlCol="0">
            <a:spAutoFit/>
          </a:bodyPr>
          <a:lstStyle/>
          <a:p>
            <a:r>
              <a:rPr lang="en-US" dirty="0"/>
              <a:t>You believe that average discounts on books is maintained around 24%. You take a random sample of 100 books and find that average discount is 26%, with a </a:t>
            </a:r>
            <a:r>
              <a:rPr lang="en-US" dirty="0" err="1"/>
              <a:t>std</a:t>
            </a:r>
            <a:r>
              <a:rPr lang="en-US" dirty="0"/>
              <a:t> deviation of 6%. Is this a substantial difference? Are your books discounted more than expected?</a:t>
            </a:r>
          </a:p>
          <a:p>
            <a:endParaRPr lang="en-US" dirty="0"/>
          </a:p>
          <a:p>
            <a:endParaRPr lang="en-US" dirty="0"/>
          </a:p>
          <a:p>
            <a:r>
              <a:rPr lang="en-US" b="1" dirty="0">
                <a:solidFill>
                  <a:srgbClr val="FF0000"/>
                </a:solidFill>
              </a:rPr>
              <a:t>NULL HYPOTHESIS:</a:t>
            </a:r>
          </a:p>
          <a:p>
            <a:r>
              <a:rPr lang="en-US" b="1" dirty="0">
                <a:solidFill>
                  <a:srgbClr val="FF0000"/>
                </a:solidFill>
              </a:rPr>
              <a:t>	</a:t>
            </a:r>
            <a:r>
              <a:rPr lang="en-US" b="1" dirty="0"/>
              <a:t>Discounts are still averaging 24%</a:t>
            </a:r>
          </a:p>
          <a:p>
            <a:r>
              <a:rPr lang="en-US" b="1" dirty="0">
                <a:solidFill>
                  <a:srgbClr val="FF0000"/>
                </a:solidFill>
              </a:rPr>
              <a:t>ALTERNATE HYPOTHESIS:</a:t>
            </a:r>
          </a:p>
          <a:p>
            <a:r>
              <a:rPr lang="en-US" b="1" dirty="0">
                <a:solidFill>
                  <a:srgbClr val="FF0000"/>
                </a:solidFill>
              </a:rPr>
              <a:t>	</a:t>
            </a:r>
            <a:r>
              <a:rPr lang="en-US" b="1" dirty="0"/>
              <a:t>Discounts are steeper than 24%</a:t>
            </a:r>
          </a:p>
          <a:p>
            <a:r>
              <a:rPr lang="en-US" b="1" dirty="0">
                <a:solidFill>
                  <a:srgbClr val="FF0000"/>
                </a:solidFill>
              </a:rPr>
              <a:t>SIGNIFICANCE LEVEL: </a:t>
            </a:r>
          </a:p>
          <a:p>
            <a:r>
              <a:rPr lang="en-US" b="1" dirty="0">
                <a:solidFill>
                  <a:srgbClr val="FF0000"/>
                </a:solidFill>
              </a:rPr>
              <a:t>	</a:t>
            </a:r>
            <a:r>
              <a:rPr lang="en-US" b="1" dirty="0"/>
              <a:t>10% </a:t>
            </a:r>
          </a:p>
          <a:p>
            <a:endParaRPr lang="en-US" b="1" dirty="0">
              <a:solidFill>
                <a:srgbClr val="FF0000"/>
              </a:solidFill>
            </a:endParaRPr>
          </a:p>
          <a:p>
            <a:r>
              <a:rPr lang="en-US" b="1" dirty="0">
                <a:solidFill>
                  <a:srgbClr val="FF0000"/>
                </a:solidFill>
              </a:rPr>
              <a:t>P –VALUE: </a:t>
            </a:r>
          </a:p>
          <a:p>
            <a:r>
              <a:rPr lang="en-US" b="1" dirty="0">
                <a:solidFill>
                  <a:srgbClr val="FF0000"/>
                </a:solidFill>
              </a:rPr>
              <a:t>	</a:t>
            </a:r>
            <a:r>
              <a:rPr lang="en-US" b="1" dirty="0"/>
              <a:t>= 1- </a:t>
            </a:r>
            <a:r>
              <a:rPr lang="en-US" b="1" dirty="0" err="1"/>
              <a:t>norm.dist</a:t>
            </a:r>
            <a:r>
              <a:rPr lang="en-US" b="1" dirty="0"/>
              <a:t>(26,24, 6/10, true)  = 0.0004</a:t>
            </a:r>
          </a:p>
          <a:p>
            <a:endParaRPr lang="en-US" b="1" dirty="0">
              <a:solidFill>
                <a:srgbClr val="FF0000"/>
              </a:solidFill>
            </a:endParaRPr>
          </a:p>
          <a:p>
            <a:r>
              <a:rPr lang="en-US" b="1" dirty="0">
                <a:solidFill>
                  <a:srgbClr val="FF0000"/>
                </a:solidFill>
              </a:rPr>
              <a:t>CONCLUSION?</a:t>
            </a:r>
          </a:p>
        </p:txBody>
      </p:sp>
      <p:cxnSp>
        <p:nvCxnSpPr>
          <p:cNvPr id="10" name="Elbow Connector 9"/>
          <p:cNvCxnSpPr/>
          <p:nvPr/>
        </p:nvCxnSpPr>
        <p:spPr>
          <a:xfrm flipV="1">
            <a:off x="4114800" y="4747339"/>
            <a:ext cx="3505200" cy="838200"/>
          </a:xfrm>
          <a:prstGeom prst="bentConnector3">
            <a:avLst>
              <a:gd name="adj1" fmla="val -825"/>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88759" y="4230130"/>
            <a:ext cx="1524000" cy="1477328"/>
          </a:xfrm>
          <a:prstGeom prst="rect">
            <a:avLst/>
          </a:prstGeom>
          <a:noFill/>
        </p:spPr>
        <p:txBody>
          <a:bodyPr wrap="square" rtlCol="0">
            <a:spAutoFit/>
          </a:bodyPr>
          <a:lstStyle/>
          <a:p>
            <a:r>
              <a:rPr lang="en-US" dirty="0"/>
              <a:t>Notice used Sample </a:t>
            </a:r>
            <a:r>
              <a:rPr lang="en-US" dirty="0" err="1"/>
              <a:t>std</a:t>
            </a:r>
            <a:r>
              <a:rPr lang="en-US" dirty="0"/>
              <a:t> deviation instead of pop. </a:t>
            </a:r>
            <a:r>
              <a:rPr lang="en-US" dirty="0" err="1"/>
              <a:t>std</a:t>
            </a:r>
            <a:r>
              <a:rPr lang="en-US" dirty="0"/>
              <a:t> </a:t>
            </a:r>
            <a:r>
              <a:rPr lang="en-US" dirty="0" err="1"/>
              <a:t>dev</a:t>
            </a:r>
            <a:endParaRPr lang="en-US" dirty="0"/>
          </a:p>
        </p:txBody>
      </p:sp>
    </p:spTree>
    <p:extLst>
      <p:ext uri="{BB962C8B-B14F-4D97-AF65-F5344CB8AC3E}">
        <p14:creationId xmlns:p14="http://schemas.microsoft.com/office/powerpoint/2010/main" val="41107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828800"/>
            <a:ext cx="34290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1752600" y="1295400"/>
            <a:ext cx="8458200" cy="3970318"/>
          </a:xfrm>
          <a:prstGeom prst="rect">
            <a:avLst/>
          </a:prstGeom>
          <a:noFill/>
        </p:spPr>
        <p:txBody>
          <a:bodyPr wrap="square" rtlCol="0">
            <a:spAutoFit/>
          </a:bodyPr>
          <a:lstStyle/>
          <a:p>
            <a:r>
              <a:rPr lang="en-US" b="1" dirty="0"/>
              <a:t>Types of Hypothesis Tests:</a:t>
            </a:r>
          </a:p>
          <a:p>
            <a:endParaRPr lang="en-US" dirty="0"/>
          </a:p>
          <a:p>
            <a:r>
              <a:rPr lang="en-US" b="1" dirty="0"/>
              <a:t>1. One Tail and Two Tail Tests</a:t>
            </a:r>
          </a:p>
          <a:p>
            <a:r>
              <a:rPr lang="en-US" dirty="0"/>
              <a:t>	</a:t>
            </a:r>
          </a:p>
          <a:p>
            <a:r>
              <a:rPr lang="en-US" b="1" dirty="0"/>
              <a:t>2. Large Sample (Z Tests)  and Small Sample Tests (T Tests)</a:t>
            </a:r>
          </a:p>
          <a:p>
            <a:r>
              <a:rPr lang="en-US" dirty="0"/>
              <a:t> </a:t>
            </a:r>
          </a:p>
          <a:p>
            <a:r>
              <a:rPr lang="en-US" b="1" dirty="0"/>
              <a:t>3. One sample and Two Sample Tests </a:t>
            </a:r>
          </a:p>
          <a:p>
            <a:r>
              <a:rPr lang="en-US" dirty="0"/>
              <a:t>	</a:t>
            </a:r>
            <a:r>
              <a:rPr lang="en-US" b="1" dirty="0"/>
              <a:t>Single Sample Z/T tests, Independent Sample T tests, Paired Sample T tests</a:t>
            </a:r>
          </a:p>
          <a:p>
            <a:endParaRPr lang="en-US" dirty="0"/>
          </a:p>
          <a:p>
            <a:r>
              <a:rPr lang="en-US" b="1" dirty="0"/>
              <a:t>4. Multiple sample tests </a:t>
            </a:r>
          </a:p>
          <a:p>
            <a:r>
              <a:rPr lang="en-US" b="1" dirty="0"/>
              <a:t>	ANOVA</a:t>
            </a:r>
          </a:p>
          <a:p>
            <a:endParaRPr lang="en-US" dirty="0"/>
          </a:p>
          <a:p>
            <a:r>
              <a:rPr lang="en-US" b="1" dirty="0"/>
              <a:t>5. Non-parametric Tests</a:t>
            </a:r>
          </a:p>
          <a:p>
            <a:r>
              <a:rPr lang="en-US" dirty="0"/>
              <a:t>	</a:t>
            </a:r>
            <a:r>
              <a:rPr lang="en-US" b="1" dirty="0"/>
              <a:t>Chi Square Tests</a:t>
            </a:r>
          </a:p>
        </p:txBody>
      </p:sp>
    </p:spTree>
    <p:extLst>
      <p:ext uri="{BB962C8B-B14F-4D97-AF65-F5344CB8AC3E}">
        <p14:creationId xmlns:p14="http://schemas.microsoft.com/office/powerpoint/2010/main" val="285491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651025"/>
            <a:ext cx="8305800" cy="1754326"/>
          </a:xfrm>
          <a:prstGeom prst="rect">
            <a:avLst/>
          </a:prstGeom>
          <a:noFill/>
        </p:spPr>
        <p:txBody>
          <a:bodyPr wrap="square" rtlCol="0">
            <a:spAutoFit/>
          </a:bodyPr>
          <a:lstStyle/>
          <a:p>
            <a:r>
              <a:rPr lang="en-US" b="1" dirty="0"/>
              <a:t>If  Alternate Hypothesis is set up as:</a:t>
            </a:r>
          </a:p>
          <a:p>
            <a:endParaRPr lang="en-US" b="1" dirty="0">
              <a:solidFill>
                <a:srgbClr val="FF0000"/>
              </a:solidFill>
            </a:endParaRPr>
          </a:p>
          <a:p>
            <a:r>
              <a:rPr lang="en-US" b="1" dirty="0"/>
              <a:t>Sample mean not equal to population mean:</a:t>
            </a:r>
          </a:p>
          <a:p>
            <a:r>
              <a:rPr lang="en-US" b="1" dirty="0">
                <a:solidFill>
                  <a:srgbClr val="FF0000"/>
                </a:solidFill>
              </a:rPr>
              <a:t>	Two Tail Test</a:t>
            </a:r>
          </a:p>
          <a:p>
            <a:endParaRPr lang="en-US" b="1" dirty="0">
              <a:solidFill>
                <a:srgbClr val="FF0000"/>
              </a:solidFill>
            </a:endParaRPr>
          </a:p>
          <a:p>
            <a:r>
              <a:rPr lang="en-US" b="1" dirty="0"/>
              <a:t>P-VALUE should be compared to SIGNIFICANCE LEVEL/2 </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6828" r="54198" b="27245"/>
          <a:stretch/>
        </p:blipFill>
        <p:spPr bwMode="auto">
          <a:xfrm>
            <a:off x="4485290" y="3452649"/>
            <a:ext cx="5959366" cy="318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69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585785"/>
            <a:ext cx="8305800" cy="4524315"/>
          </a:xfrm>
          <a:prstGeom prst="rect">
            <a:avLst/>
          </a:prstGeom>
          <a:noFill/>
        </p:spPr>
        <p:txBody>
          <a:bodyPr wrap="square" rtlCol="0">
            <a:spAutoFit/>
          </a:bodyPr>
          <a:lstStyle/>
          <a:p>
            <a:r>
              <a:rPr lang="en-US" dirty="0"/>
              <a:t>You believe that average discounts on books is maintained around 24%. You take a random sample of 100 books and find that average discount is 26%, with a </a:t>
            </a:r>
            <a:r>
              <a:rPr lang="en-US" dirty="0" err="1"/>
              <a:t>std</a:t>
            </a:r>
            <a:r>
              <a:rPr lang="en-US" dirty="0"/>
              <a:t> deviation of 6%. Are your books discounted more than expected? </a:t>
            </a:r>
          </a:p>
          <a:p>
            <a:r>
              <a:rPr lang="en-US" dirty="0">
                <a:solidFill>
                  <a:srgbClr val="FF0000"/>
                </a:solidFill>
              </a:rPr>
              <a:t>Null</a:t>
            </a:r>
            <a:r>
              <a:rPr lang="en-US" dirty="0"/>
              <a:t>: Stays the Same: Discounts are still 24% </a:t>
            </a:r>
          </a:p>
          <a:p>
            <a:endParaRPr lang="en-US" dirty="0"/>
          </a:p>
          <a:p>
            <a:r>
              <a:rPr lang="en-US" dirty="0">
                <a:solidFill>
                  <a:srgbClr val="FF0000"/>
                </a:solidFill>
              </a:rPr>
              <a:t>Alternate1:  </a:t>
            </a:r>
            <a:r>
              <a:rPr lang="en-US" dirty="0"/>
              <a:t>Discounts are </a:t>
            </a:r>
            <a:r>
              <a:rPr lang="en-US" dirty="0">
                <a:solidFill>
                  <a:srgbClr val="FF0000"/>
                </a:solidFill>
              </a:rPr>
              <a:t>STEEPER</a:t>
            </a:r>
            <a:r>
              <a:rPr lang="en-US" dirty="0"/>
              <a:t> than 24% </a:t>
            </a:r>
          </a:p>
          <a:p>
            <a:endParaRPr lang="en-US" dirty="0"/>
          </a:p>
          <a:p>
            <a:r>
              <a:rPr lang="en-US" dirty="0">
                <a:solidFill>
                  <a:srgbClr val="FF0000"/>
                </a:solidFill>
              </a:rPr>
              <a:t>Alternate2</a:t>
            </a:r>
            <a:r>
              <a:rPr lang="en-US" dirty="0"/>
              <a:t>:Two Tail Hypothesis: Discounts are </a:t>
            </a:r>
            <a:r>
              <a:rPr lang="en-US" dirty="0">
                <a:solidFill>
                  <a:srgbClr val="FF0000"/>
                </a:solidFill>
              </a:rPr>
              <a:t>NOT EQUAL </a:t>
            </a:r>
            <a:r>
              <a:rPr lang="en-US" dirty="0"/>
              <a:t>to 24%</a:t>
            </a:r>
          </a:p>
          <a:p>
            <a:endParaRPr lang="en-US" dirty="0"/>
          </a:p>
          <a:p>
            <a:r>
              <a:rPr lang="en-US" dirty="0">
                <a:solidFill>
                  <a:srgbClr val="FF0000"/>
                </a:solidFill>
              </a:rPr>
              <a:t>Alpha:</a:t>
            </a:r>
            <a:r>
              <a:rPr lang="en-US" dirty="0"/>
              <a:t> 5% (Same)</a:t>
            </a:r>
          </a:p>
          <a:p>
            <a:endParaRPr lang="en-US" dirty="0"/>
          </a:p>
          <a:p>
            <a:r>
              <a:rPr lang="en-US" dirty="0">
                <a:solidFill>
                  <a:srgbClr val="FF0000"/>
                </a:solidFill>
              </a:rPr>
              <a:t>P-value </a:t>
            </a:r>
            <a:r>
              <a:rPr lang="en-US" dirty="0"/>
              <a:t>:  1- </a:t>
            </a:r>
            <a:r>
              <a:rPr lang="en-US" dirty="0" err="1"/>
              <a:t>norm.dist</a:t>
            </a:r>
            <a:r>
              <a:rPr lang="en-US" dirty="0"/>
              <a:t>(26,24,6/10, true) = 0.0004 (Calculated the same way)</a:t>
            </a:r>
          </a:p>
          <a:p>
            <a:endParaRPr lang="en-US" dirty="0"/>
          </a:p>
          <a:p>
            <a:r>
              <a:rPr lang="en-US" dirty="0">
                <a:solidFill>
                  <a:srgbClr val="FF0000"/>
                </a:solidFill>
              </a:rPr>
              <a:t>If One Tail: 0.0004 &lt; 0.05 – Reject Null </a:t>
            </a:r>
          </a:p>
          <a:p>
            <a:endParaRPr lang="en-US" dirty="0"/>
          </a:p>
          <a:p>
            <a:r>
              <a:rPr lang="en-US" dirty="0">
                <a:solidFill>
                  <a:srgbClr val="FF0000"/>
                </a:solidFill>
              </a:rPr>
              <a:t>If Two Tail: 0.0004 &lt; 0.025 – Reject Null</a:t>
            </a:r>
          </a:p>
        </p:txBody>
      </p:sp>
    </p:spTree>
    <p:extLst>
      <p:ext uri="{BB962C8B-B14F-4D97-AF65-F5344CB8AC3E}">
        <p14:creationId xmlns:p14="http://schemas.microsoft.com/office/powerpoint/2010/main" val="173559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690688"/>
            <a:ext cx="8305800" cy="4524315"/>
          </a:xfrm>
          <a:prstGeom prst="rect">
            <a:avLst/>
          </a:prstGeom>
          <a:noFill/>
        </p:spPr>
        <p:txBody>
          <a:bodyPr wrap="square" rtlCol="0">
            <a:spAutoFit/>
          </a:bodyPr>
          <a:lstStyle/>
          <a:p>
            <a:r>
              <a:rPr lang="en-US" dirty="0"/>
              <a:t>You believe that average discounts on books is maintained around 24%. You take a random sample of 100 books and find that average discount is 26%, with a </a:t>
            </a:r>
            <a:r>
              <a:rPr lang="en-US" dirty="0" err="1"/>
              <a:t>std</a:t>
            </a:r>
            <a:r>
              <a:rPr lang="en-US" dirty="0"/>
              <a:t> deviation of 6%. Is there a substantial difference</a:t>
            </a:r>
          </a:p>
          <a:p>
            <a:r>
              <a:rPr lang="en-US" dirty="0">
                <a:solidFill>
                  <a:srgbClr val="FF0000"/>
                </a:solidFill>
              </a:rPr>
              <a:t>Null</a:t>
            </a:r>
            <a:r>
              <a:rPr lang="en-US" dirty="0"/>
              <a:t>: Stays the Same: Discounts are still 24% </a:t>
            </a:r>
          </a:p>
          <a:p>
            <a:endParaRPr lang="en-US" dirty="0"/>
          </a:p>
          <a:p>
            <a:r>
              <a:rPr lang="en-US" dirty="0">
                <a:solidFill>
                  <a:srgbClr val="FF0000"/>
                </a:solidFill>
              </a:rPr>
              <a:t>Alternate1:  </a:t>
            </a:r>
            <a:r>
              <a:rPr lang="en-US" dirty="0"/>
              <a:t>Discounts are </a:t>
            </a:r>
            <a:r>
              <a:rPr lang="en-US" dirty="0">
                <a:solidFill>
                  <a:srgbClr val="FF0000"/>
                </a:solidFill>
              </a:rPr>
              <a:t>STEEPER</a:t>
            </a:r>
            <a:r>
              <a:rPr lang="en-US" dirty="0"/>
              <a:t> than 24% </a:t>
            </a:r>
          </a:p>
          <a:p>
            <a:endParaRPr lang="en-US" dirty="0"/>
          </a:p>
          <a:p>
            <a:r>
              <a:rPr lang="en-US" dirty="0">
                <a:solidFill>
                  <a:srgbClr val="FF0000"/>
                </a:solidFill>
              </a:rPr>
              <a:t>Alternate2</a:t>
            </a:r>
            <a:r>
              <a:rPr lang="en-US" dirty="0"/>
              <a:t>:Two Tail Hypothesis: Discounts are </a:t>
            </a:r>
            <a:r>
              <a:rPr lang="en-US" dirty="0">
                <a:solidFill>
                  <a:srgbClr val="FF0000"/>
                </a:solidFill>
              </a:rPr>
              <a:t>NOT EQUAL </a:t>
            </a:r>
            <a:r>
              <a:rPr lang="en-US" dirty="0"/>
              <a:t>to 24%</a:t>
            </a:r>
          </a:p>
          <a:p>
            <a:endParaRPr lang="en-US" dirty="0"/>
          </a:p>
          <a:p>
            <a:r>
              <a:rPr lang="en-US" dirty="0">
                <a:solidFill>
                  <a:srgbClr val="FF0000"/>
                </a:solidFill>
              </a:rPr>
              <a:t>Alpha:</a:t>
            </a:r>
            <a:r>
              <a:rPr lang="en-US" dirty="0"/>
              <a:t> 5% (Same)</a:t>
            </a:r>
          </a:p>
          <a:p>
            <a:endParaRPr lang="en-US" dirty="0"/>
          </a:p>
          <a:p>
            <a:r>
              <a:rPr lang="en-US" dirty="0">
                <a:solidFill>
                  <a:srgbClr val="FF0000"/>
                </a:solidFill>
              </a:rPr>
              <a:t>P-value </a:t>
            </a:r>
            <a:r>
              <a:rPr lang="en-US" dirty="0"/>
              <a:t>:  1- </a:t>
            </a:r>
            <a:r>
              <a:rPr lang="en-US" dirty="0" err="1"/>
              <a:t>norm.dist</a:t>
            </a:r>
            <a:r>
              <a:rPr lang="en-US" dirty="0"/>
              <a:t>(26,24,6/10, true) = 0.0004 (Calculated the same way)</a:t>
            </a:r>
          </a:p>
          <a:p>
            <a:endParaRPr lang="en-US" dirty="0"/>
          </a:p>
          <a:p>
            <a:r>
              <a:rPr lang="en-US" dirty="0">
                <a:solidFill>
                  <a:srgbClr val="FF0000"/>
                </a:solidFill>
              </a:rPr>
              <a:t>If One Tail: 0.0004 &lt; 0.05 – Reject Null </a:t>
            </a:r>
          </a:p>
          <a:p>
            <a:endParaRPr lang="en-US" dirty="0"/>
          </a:p>
          <a:p>
            <a:r>
              <a:rPr lang="en-US" dirty="0">
                <a:solidFill>
                  <a:srgbClr val="FF0000"/>
                </a:solidFill>
              </a:rPr>
              <a:t>If Two Tail: 0.0004 &lt; 0.025 – Reject Null</a:t>
            </a:r>
          </a:p>
        </p:txBody>
      </p:sp>
    </p:spTree>
    <p:extLst>
      <p:ext uri="{BB962C8B-B14F-4D97-AF65-F5344CB8AC3E}">
        <p14:creationId xmlns:p14="http://schemas.microsoft.com/office/powerpoint/2010/main" val="24354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716692" y="1690688"/>
            <a:ext cx="8305800" cy="5078313"/>
          </a:xfrm>
          <a:prstGeom prst="rect">
            <a:avLst/>
          </a:prstGeom>
          <a:noFill/>
        </p:spPr>
        <p:txBody>
          <a:bodyPr wrap="square" rtlCol="0">
            <a:spAutoFit/>
          </a:bodyPr>
          <a:lstStyle/>
          <a:p>
            <a:r>
              <a:rPr lang="en-US" dirty="0"/>
              <a:t>How do we choose one tail </a:t>
            </a:r>
            <a:r>
              <a:rPr lang="en-US" dirty="0" err="1"/>
              <a:t>vs</a:t>
            </a:r>
            <a:r>
              <a:rPr lang="en-US" dirty="0"/>
              <a:t> two tail:</a:t>
            </a:r>
          </a:p>
          <a:p>
            <a:endParaRPr lang="en-US" dirty="0">
              <a:solidFill>
                <a:srgbClr val="FF0000"/>
              </a:solidFill>
            </a:endParaRPr>
          </a:p>
          <a:p>
            <a:r>
              <a:rPr lang="en-US" dirty="0"/>
              <a:t>Depends on the business context</a:t>
            </a:r>
          </a:p>
          <a:p>
            <a:endParaRPr lang="en-US" dirty="0">
              <a:solidFill>
                <a:srgbClr val="FF0000"/>
              </a:solidFill>
            </a:endParaRPr>
          </a:p>
          <a:p>
            <a:r>
              <a:rPr lang="en-US" dirty="0"/>
              <a:t>For example: </a:t>
            </a:r>
          </a:p>
          <a:p>
            <a:r>
              <a:rPr lang="en-US" dirty="0"/>
              <a:t>1. You work for a manufacturer of cereals, and are receiving consumer complaints of package weight being less than printed weight on your product. You take a random sample from your production process and want to run a check. What alternate hypothesis will you choose? </a:t>
            </a:r>
          </a:p>
          <a:p>
            <a:endParaRPr lang="en-US" dirty="0"/>
          </a:p>
          <a:p>
            <a:endParaRPr lang="en-US" dirty="0">
              <a:solidFill>
                <a:srgbClr val="FF0000"/>
              </a:solidFill>
            </a:endParaRPr>
          </a:p>
          <a:p>
            <a:r>
              <a:rPr lang="en-US" dirty="0"/>
              <a:t>2. You are working for a parts manufacturer for an airline company, and are creating components for engine parts. You have received specifications from the airline company around the weight of each valve. When you run a quality check on the finished product, what alternate hypothesis will you choose?</a:t>
            </a:r>
          </a:p>
          <a:p>
            <a:endParaRPr lang="en-US" dirty="0"/>
          </a:p>
          <a:p>
            <a:r>
              <a:rPr lang="en-US" dirty="0"/>
              <a:t>REMEMBER: Decide which tail test you will run before calculating p-value</a:t>
            </a:r>
          </a:p>
          <a:p>
            <a:endParaRPr lang="en-US" dirty="0"/>
          </a:p>
        </p:txBody>
      </p:sp>
    </p:spTree>
    <p:extLst>
      <p:ext uri="{BB962C8B-B14F-4D97-AF65-F5344CB8AC3E}">
        <p14:creationId xmlns:p14="http://schemas.microsoft.com/office/powerpoint/2010/main" val="41822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Drill Exercises</a:t>
            </a:r>
          </a:p>
        </p:txBody>
      </p:sp>
      <p:sp>
        <p:nvSpPr>
          <p:cNvPr id="3" name="TextBox 2"/>
          <p:cNvSpPr txBox="1"/>
          <p:nvPr/>
        </p:nvSpPr>
        <p:spPr>
          <a:xfrm>
            <a:off x="1981200" y="1524000"/>
            <a:ext cx="8077200" cy="2862322"/>
          </a:xfrm>
          <a:prstGeom prst="rect">
            <a:avLst/>
          </a:prstGeom>
          <a:noFill/>
        </p:spPr>
        <p:txBody>
          <a:bodyPr wrap="square" rtlCol="0">
            <a:spAutoFit/>
          </a:bodyPr>
          <a:lstStyle/>
          <a:p>
            <a:pPr marL="342900" indent="-342900">
              <a:buAutoNum type="arabicPeriod"/>
            </a:pPr>
            <a:r>
              <a:rPr lang="en-IN" dirty="0"/>
              <a:t>The average number of weeks that banner ads run at a Web site is estimated to be 5.5. You want to check the accuracy of this estimate. A sample of 50 ads reveals a sample average of 5.1 weeks with a sample standard deviation of 2.3 weeks. State the null and alternative hypotheses and carry out the test at the 5% level of significance.</a:t>
            </a:r>
          </a:p>
          <a:p>
            <a:pPr marL="342900" indent="-342900">
              <a:buAutoNum type="arabicPeriod"/>
            </a:pPr>
            <a:r>
              <a:rPr lang="en-IN" dirty="0"/>
              <a:t>According to The New York Times, 3-D printers are now becoming a reality.  If a manufacturer of the new high-tech printers claims that the new device can print a page in 3 seconds on average, and a random sample of 20 pages shows a sample mean of 4.6 seconds and sample standard deviation of 2.1 seconds, can the manufacturer’s claim be rejected?</a:t>
            </a:r>
          </a:p>
        </p:txBody>
      </p:sp>
    </p:spTree>
    <p:extLst>
      <p:ext uri="{BB962C8B-B14F-4D97-AF65-F5344CB8AC3E}">
        <p14:creationId xmlns:p14="http://schemas.microsoft.com/office/powerpoint/2010/main" val="206233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345" y="2362200"/>
            <a:ext cx="5659655"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 name="TextBox 3"/>
          <p:cNvSpPr txBox="1"/>
          <p:nvPr/>
        </p:nvSpPr>
        <p:spPr>
          <a:xfrm>
            <a:off x="1905000" y="1295400"/>
            <a:ext cx="8458200" cy="3970318"/>
          </a:xfrm>
          <a:prstGeom prst="rect">
            <a:avLst/>
          </a:prstGeom>
          <a:noFill/>
        </p:spPr>
        <p:txBody>
          <a:bodyPr wrap="square" rtlCol="0">
            <a:spAutoFit/>
          </a:bodyPr>
          <a:lstStyle/>
          <a:p>
            <a:r>
              <a:rPr lang="en-US" b="1" dirty="0"/>
              <a:t>Types of Hypothesis Tests:</a:t>
            </a:r>
          </a:p>
          <a:p>
            <a:endParaRPr lang="en-US" dirty="0"/>
          </a:p>
          <a:p>
            <a:r>
              <a:rPr lang="en-US" b="1" dirty="0"/>
              <a:t>1. One Tail and Two Tail Tests</a:t>
            </a:r>
          </a:p>
          <a:p>
            <a:r>
              <a:rPr lang="en-US" dirty="0"/>
              <a:t>	</a:t>
            </a:r>
          </a:p>
          <a:p>
            <a:r>
              <a:rPr lang="en-US" b="1" dirty="0"/>
              <a:t>2. Large Sample (Z Tests)  and Small Sample Tests (T Tests)</a:t>
            </a:r>
          </a:p>
          <a:p>
            <a:r>
              <a:rPr lang="en-US" dirty="0"/>
              <a:t> </a:t>
            </a:r>
          </a:p>
          <a:p>
            <a:r>
              <a:rPr lang="en-US" b="1" dirty="0"/>
              <a:t>3. One sample and Two Sample Tests </a:t>
            </a:r>
          </a:p>
          <a:p>
            <a:r>
              <a:rPr lang="en-US" dirty="0"/>
              <a:t>	</a:t>
            </a:r>
            <a:r>
              <a:rPr lang="en-US" b="1" dirty="0"/>
              <a:t>Single Sample Z/T tests, Independent Sample T tests, Paired Sample T tests</a:t>
            </a:r>
          </a:p>
          <a:p>
            <a:endParaRPr lang="en-US" dirty="0"/>
          </a:p>
          <a:p>
            <a:r>
              <a:rPr lang="en-US" b="1" dirty="0"/>
              <a:t>4. Multiple sample tests </a:t>
            </a:r>
          </a:p>
          <a:p>
            <a:r>
              <a:rPr lang="en-US" b="1" dirty="0"/>
              <a:t>	ANOVA</a:t>
            </a:r>
          </a:p>
          <a:p>
            <a:endParaRPr lang="en-US" dirty="0"/>
          </a:p>
          <a:p>
            <a:r>
              <a:rPr lang="en-US" b="1" dirty="0"/>
              <a:t>5. Non-parametric Tests</a:t>
            </a:r>
          </a:p>
          <a:p>
            <a:r>
              <a:rPr lang="en-US" dirty="0"/>
              <a:t>	</a:t>
            </a:r>
            <a:r>
              <a:rPr lang="en-US" b="1" dirty="0"/>
              <a:t>Chi Square Tests</a:t>
            </a:r>
          </a:p>
        </p:txBody>
      </p:sp>
      <p:sp>
        <p:nvSpPr>
          <p:cNvPr id="3" name="Title 2"/>
          <p:cNvSpPr>
            <a:spLocks noGrp="1"/>
          </p:cNvSpPr>
          <p:nvPr>
            <p:ph type="title"/>
          </p:nvPr>
        </p:nvSpPr>
        <p:spPr/>
        <p:txBody>
          <a:bodyPr/>
          <a:lstStyle/>
          <a:p>
            <a:r>
              <a:rPr lang="en-US" dirty="0"/>
              <a:t>Hypothesis testing</a:t>
            </a:r>
            <a:endParaRPr lang="en-IN" dirty="0"/>
          </a:p>
        </p:txBody>
      </p:sp>
    </p:spTree>
    <p:extLst>
      <p:ext uri="{BB962C8B-B14F-4D97-AF65-F5344CB8AC3E}">
        <p14:creationId xmlns:p14="http://schemas.microsoft.com/office/powerpoint/2010/main" val="182002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Central limit theorem</a:t>
            </a:r>
            <a:endParaRPr lang="en-IN" dirty="0"/>
          </a:p>
        </p:txBody>
      </p:sp>
      <p:sp>
        <p:nvSpPr>
          <p:cNvPr id="4" name="Content Placeholder 2"/>
          <p:cNvSpPr txBox="1">
            <a:spLocks/>
          </p:cNvSpPr>
          <p:nvPr/>
        </p:nvSpPr>
        <p:spPr>
          <a:xfrm>
            <a:off x="838200" y="1387474"/>
            <a:ext cx="8229600" cy="51054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We will introduce one important concept here that will aid us in calculating</a:t>
            </a:r>
          </a:p>
          <a:p>
            <a:pPr marL="0" indent="0">
              <a:buNone/>
            </a:pPr>
            <a:r>
              <a:rPr lang="en-US" sz="2000" dirty="0"/>
              <a:t>the probability or chance: the Central Limit Theorem</a:t>
            </a:r>
          </a:p>
          <a:p>
            <a:endParaRPr lang="en-US" sz="2000" dirty="0"/>
          </a:p>
          <a:p>
            <a:pPr marL="0" indent="0">
              <a:buNone/>
            </a:pPr>
            <a:endParaRPr lang="en-US" sz="2000" dirty="0"/>
          </a:p>
          <a:p>
            <a:pPr marL="0" indent="0">
              <a:buNone/>
            </a:pPr>
            <a:r>
              <a:rPr lang="en-US" sz="2000" dirty="0"/>
              <a:t>Supposing we have a population of 10,000 respondents to a survey, and we wish to pick a sample of 500</a:t>
            </a:r>
          </a:p>
          <a:p>
            <a:pPr marL="0" indent="0">
              <a:buNone/>
            </a:pPr>
            <a:endParaRPr lang="en-US" sz="2000" b="1" dirty="0"/>
          </a:p>
          <a:p>
            <a:pPr marL="0" indent="0">
              <a:buNone/>
            </a:pPr>
            <a:r>
              <a:rPr lang="en-US" sz="2000" dirty="0"/>
              <a:t>How many samples are possible? </a:t>
            </a:r>
          </a:p>
          <a:p>
            <a:pPr marL="0" indent="0">
              <a:buNone/>
            </a:pPr>
            <a:endParaRPr lang="en-US" sz="2000" b="1" dirty="0"/>
          </a:p>
          <a:p>
            <a:pPr marL="0" indent="0">
              <a:buNone/>
            </a:pPr>
            <a:r>
              <a:rPr lang="en-US" sz="2000" dirty="0"/>
              <a:t>What will be the mean of the samples? Same? Different?</a:t>
            </a:r>
          </a:p>
          <a:p>
            <a:pPr marL="0" indent="0">
              <a:buNone/>
            </a:pPr>
            <a:endParaRPr lang="en-US" sz="2000" b="1" dirty="0"/>
          </a:p>
          <a:p>
            <a:pPr marL="0" indent="0">
              <a:buNone/>
            </a:pPr>
            <a:r>
              <a:rPr lang="en-US" sz="2000" b="1" dirty="0"/>
              <a:t>If we plot a frequency distribution of the sample means – Excel simulation</a:t>
            </a:r>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7823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858" y="1985103"/>
            <a:ext cx="3726543" cy="2209800"/>
          </a:xfrm>
          <a:prstGeom prst="rect">
            <a:avLst/>
          </a:prstGeom>
        </p:spPr>
      </p:pic>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1447800" y="1305341"/>
            <a:ext cx="8534400" cy="4247317"/>
          </a:xfrm>
          <a:prstGeom prst="rect">
            <a:avLst/>
          </a:prstGeom>
          <a:noFill/>
        </p:spPr>
        <p:txBody>
          <a:bodyPr wrap="square" rtlCol="0">
            <a:spAutoFit/>
          </a:bodyPr>
          <a:lstStyle/>
          <a:p>
            <a:r>
              <a:rPr lang="en-US" b="1" dirty="0"/>
              <a:t>Large Sample and Small Sample Tests</a:t>
            </a:r>
          </a:p>
          <a:p>
            <a:endParaRPr lang="en-US" b="1" dirty="0"/>
          </a:p>
          <a:p>
            <a:r>
              <a:rPr lang="en-US" b="1" dirty="0"/>
              <a:t>Is sample size &gt; 30 – Use CLT and Normal Distribution</a:t>
            </a:r>
          </a:p>
          <a:p>
            <a:endParaRPr lang="en-US" b="1" dirty="0"/>
          </a:p>
          <a:p>
            <a:r>
              <a:rPr lang="en-US" b="1" dirty="0"/>
              <a:t>Sample Size &lt; 30 – Use T Distribution</a:t>
            </a:r>
          </a:p>
          <a:p>
            <a:endParaRPr lang="en-US" b="1" dirty="0"/>
          </a:p>
          <a:p>
            <a:r>
              <a:rPr lang="en-IN" dirty="0"/>
              <a:t>Suppose we have a simple random sample of size </a:t>
            </a:r>
            <a:r>
              <a:rPr lang="en-IN" i="1" dirty="0"/>
              <a:t>n </a:t>
            </a:r>
            <a:r>
              <a:rPr lang="en-IN" dirty="0"/>
              <a:t> </a:t>
            </a:r>
          </a:p>
          <a:p>
            <a:r>
              <a:rPr lang="en-IN" dirty="0"/>
              <a:t>drawn from a Normal population  with mean µ and </a:t>
            </a:r>
          </a:p>
          <a:p>
            <a:r>
              <a:rPr lang="en-IN" dirty="0"/>
              <a:t>standard deviation sigma. </a:t>
            </a:r>
          </a:p>
          <a:p>
            <a:r>
              <a:rPr lang="en-IN" dirty="0"/>
              <a:t>  </a:t>
            </a:r>
          </a:p>
          <a:p>
            <a:endParaRPr lang="en-IN" dirty="0"/>
          </a:p>
          <a:p>
            <a:endParaRPr lang="en-IN" dirty="0"/>
          </a:p>
          <a:p>
            <a:r>
              <a:rPr lang="en-IN" dirty="0"/>
              <a:t>has a </a:t>
            </a:r>
            <a:r>
              <a:rPr lang="en-IN" i="1" dirty="0"/>
              <a:t>t</a:t>
            </a:r>
            <a:r>
              <a:rPr lang="en-IN" dirty="0"/>
              <a:t> distribution with </a:t>
            </a:r>
            <a:r>
              <a:rPr lang="en-IN" b="1" i="1" dirty="0"/>
              <a:t>n</a:t>
            </a:r>
            <a:r>
              <a:rPr lang="en-IN" b="1" dirty="0"/>
              <a:t>-1</a:t>
            </a:r>
            <a:r>
              <a:rPr lang="en-IN" dirty="0"/>
              <a:t> degrees of freedom</a:t>
            </a:r>
          </a:p>
          <a:p>
            <a:endParaRPr lang="en-US" b="1"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10000"/>
            <a:ext cx="7620000" cy="533400"/>
          </a:xfrm>
          <a:prstGeom prst="rect">
            <a:avLst/>
          </a:prstGeom>
        </p:spPr>
      </p:pic>
    </p:spTree>
    <p:extLst>
      <p:ext uri="{BB962C8B-B14F-4D97-AF65-F5344CB8AC3E}">
        <p14:creationId xmlns:p14="http://schemas.microsoft.com/office/powerpoint/2010/main" val="30327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1905000" y="1066801"/>
            <a:ext cx="8229600" cy="51054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If sample size is &lt; 30, your data may not be normally distributed. </a:t>
            </a:r>
          </a:p>
          <a:p>
            <a:pPr marL="0" indent="0">
              <a:buNone/>
            </a:pPr>
            <a:endParaRPr lang="en-US" sz="1600" dirty="0"/>
          </a:p>
          <a:p>
            <a:pPr marL="0" indent="0">
              <a:buNone/>
            </a:pPr>
            <a:r>
              <a:rPr lang="en-US" sz="1600" dirty="0"/>
              <a:t>In order to compute probability of an observed outcome when sample size &lt; 30, use a                   </a:t>
            </a:r>
            <a:r>
              <a:rPr lang="en-US" sz="1600" b="1" dirty="0"/>
              <a:t>t- distribution </a:t>
            </a:r>
            <a:r>
              <a:rPr lang="en-US" sz="1600" dirty="0"/>
              <a:t>or a t-test</a:t>
            </a:r>
          </a:p>
          <a:p>
            <a:pPr marL="0" indent="0">
              <a:buNone/>
            </a:pPr>
            <a:endParaRPr lang="en-IN" sz="1600" dirty="0"/>
          </a:p>
          <a:p>
            <a:pPr marL="0" indent="0">
              <a:buNone/>
            </a:pPr>
            <a:r>
              <a:rPr lang="en-IN" sz="1600" dirty="0"/>
              <a:t>Suppose we have a simple random sample of size </a:t>
            </a:r>
            <a:r>
              <a:rPr lang="en-IN" sz="1600" i="1" dirty="0"/>
              <a:t>n</a:t>
            </a:r>
            <a:r>
              <a:rPr lang="en-IN" sz="1600" dirty="0"/>
              <a:t> drawn from a Normal population  with</a:t>
            </a:r>
          </a:p>
          <a:p>
            <a:pPr marL="0" indent="0">
              <a:buNone/>
            </a:pPr>
            <a:r>
              <a:rPr lang="en-IN" sz="1600" dirty="0"/>
              <a:t>mean µ and standard deviation sigma. </a:t>
            </a:r>
          </a:p>
          <a:p>
            <a:pPr marL="0" indent="0">
              <a:buNone/>
            </a:pPr>
            <a:r>
              <a:rPr lang="en-IN" sz="1600" dirty="0"/>
              <a:t>  </a:t>
            </a:r>
          </a:p>
          <a:p>
            <a:endParaRPr lang="en-IN" sz="1600" dirty="0"/>
          </a:p>
          <a:p>
            <a:pPr marL="0" indent="0">
              <a:buNone/>
            </a:pPr>
            <a:r>
              <a:rPr lang="en-IN" sz="1600" dirty="0"/>
              <a:t>has a </a:t>
            </a:r>
            <a:r>
              <a:rPr lang="en-IN" sz="1600" i="1" dirty="0"/>
              <a:t>t</a:t>
            </a:r>
            <a:r>
              <a:rPr lang="en-IN" sz="1600" dirty="0"/>
              <a:t> distribution with </a:t>
            </a:r>
            <a:r>
              <a:rPr lang="en-IN" sz="1600" b="1" i="1" dirty="0"/>
              <a:t>n</a:t>
            </a:r>
            <a:r>
              <a:rPr lang="en-IN" sz="1600" b="1" dirty="0"/>
              <a:t>-1</a:t>
            </a:r>
            <a:r>
              <a:rPr lang="en-IN" sz="1600" dirty="0"/>
              <a:t> degrees of freedom</a:t>
            </a:r>
          </a:p>
          <a:p>
            <a:endParaRPr lang="en-US" sz="1600" dirty="0"/>
          </a:p>
          <a:p>
            <a:pPr marL="0" indent="0">
              <a:buNone/>
            </a:pPr>
            <a:r>
              <a:rPr lang="en-US" sz="1600" dirty="0"/>
              <a:t>As sample size increases and approaches 30, the t-</a:t>
            </a:r>
            <a:r>
              <a:rPr lang="en-US" sz="1600" dirty="0" err="1"/>
              <a:t>dist</a:t>
            </a:r>
            <a:endParaRPr lang="en-US" sz="1600" dirty="0"/>
          </a:p>
          <a:p>
            <a:pPr marL="0" indent="0">
              <a:buNone/>
            </a:pPr>
            <a:r>
              <a:rPr lang="en-US" sz="1600" dirty="0"/>
              <a:t>approximates a normal distribution</a:t>
            </a:r>
          </a:p>
          <a:p>
            <a:endParaRPr lang="en-US" sz="1400" dirty="0"/>
          </a:p>
          <a:p>
            <a:endParaRPr lang="en-IN"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185886"/>
            <a:ext cx="7620000" cy="5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057" y="2971800"/>
            <a:ext cx="3726543" cy="2209800"/>
          </a:xfrm>
          <a:prstGeom prst="rect">
            <a:avLst/>
          </a:prstGeom>
        </p:spPr>
      </p:pic>
    </p:spTree>
    <p:extLst>
      <p:ext uri="{BB962C8B-B14F-4D97-AF65-F5344CB8AC3E}">
        <p14:creationId xmlns:p14="http://schemas.microsoft.com/office/powerpoint/2010/main" val="125484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
        <p:nvSpPr>
          <p:cNvPr id="4" name="TextBox 3"/>
          <p:cNvSpPr txBox="1"/>
          <p:nvPr/>
        </p:nvSpPr>
        <p:spPr>
          <a:xfrm>
            <a:off x="1905000" y="990601"/>
            <a:ext cx="8534400" cy="6186309"/>
          </a:xfrm>
          <a:prstGeom prst="rect">
            <a:avLst/>
          </a:prstGeom>
          <a:noFill/>
        </p:spPr>
        <p:txBody>
          <a:bodyPr wrap="square" rtlCol="0">
            <a:spAutoFit/>
          </a:bodyPr>
          <a:lstStyle/>
          <a:p>
            <a:r>
              <a:rPr lang="en-US" b="1" dirty="0"/>
              <a:t>You believe books are your most popular category of sales, with a 35% share of transactions. A random sample of 10 days shows books share of total daily sales averaging 32%, </a:t>
            </a:r>
            <a:r>
              <a:rPr lang="en-US" b="1" dirty="0" err="1"/>
              <a:t>std</a:t>
            </a:r>
            <a:r>
              <a:rPr lang="en-US" b="1" dirty="0"/>
              <a:t> deviation 3%. Has share of books reduced? Use a 5% level of significance</a:t>
            </a:r>
          </a:p>
          <a:p>
            <a:endParaRPr lang="en-US" b="1" dirty="0">
              <a:solidFill>
                <a:srgbClr val="FF0000"/>
              </a:solidFill>
            </a:endParaRPr>
          </a:p>
          <a:p>
            <a:r>
              <a:rPr lang="en-US" b="1" dirty="0">
                <a:solidFill>
                  <a:srgbClr val="FF0000"/>
                </a:solidFill>
              </a:rPr>
              <a:t>NULL HYPOTHESIS</a:t>
            </a:r>
          </a:p>
          <a:p>
            <a:r>
              <a:rPr lang="en-US" dirty="0"/>
              <a:t>	Share of books category = 35%</a:t>
            </a:r>
          </a:p>
          <a:p>
            <a:r>
              <a:rPr lang="en-US" b="1" dirty="0">
                <a:solidFill>
                  <a:srgbClr val="FF0000"/>
                </a:solidFill>
              </a:rPr>
              <a:t>ALTERNATE HYPOTHESIS </a:t>
            </a:r>
          </a:p>
          <a:p>
            <a:r>
              <a:rPr lang="en-US" dirty="0"/>
              <a:t>	Share of books category  not equal to 35%   (TWO TAIL TEST)</a:t>
            </a:r>
          </a:p>
          <a:p>
            <a:endParaRPr lang="en-US" dirty="0"/>
          </a:p>
          <a:p>
            <a:r>
              <a:rPr lang="en-US" b="1" dirty="0">
                <a:solidFill>
                  <a:srgbClr val="FF0000"/>
                </a:solidFill>
              </a:rPr>
              <a:t>SIGNIFICANCE LEVEL: 5%</a:t>
            </a:r>
          </a:p>
          <a:p>
            <a:endParaRPr lang="en-US" dirty="0"/>
          </a:p>
          <a:p>
            <a:r>
              <a:rPr lang="en-US" b="1" dirty="0">
                <a:solidFill>
                  <a:srgbClr val="FF0000"/>
                </a:solidFill>
              </a:rPr>
              <a:t>P-VALUE: Calculate  T  stat, and use Excel</a:t>
            </a:r>
          </a:p>
          <a:p>
            <a:endParaRPr lang="en-US" dirty="0"/>
          </a:p>
          <a:p>
            <a:endParaRPr lang="en-US" dirty="0"/>
          </a:p>
          <a:p>
            <a:endParaRPr lang="en-US" dirty="0"/>
          </a:p>
          <a:p>
            <a:r>
              <a:rPr lang="en-US" dirty="0"/>
              <a:t>T =  (32 -35)/(3/(10^0.5)) = -3.16 </a:t>
            </a:r>
          </a:p>
          <a:p>
            <a:endParaRPr lang="en-US" dirty="0"/>
          </a:p>
          <a:p>
            <a:r>
              <a:rPr lang="en-US" dirty="0"/>
              <a:t>Excel:  = T.DIST(X, </a:t>
            </a:r>
            <a:r>
              <a:rPr lang="en-US" dirty="0" err="1"/>
              <a:t>deg_freedom</a:t>
            </a:r>
            <a:r>
              <a:rPr lang="en-US" dirty="0"/>
              <a:t>, cumulative) = T.DIST(-3.16, 9, TRUE) = 0.005</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648200"/>
            <a:ext cx="7620000" cy="533400"/>
          </a:xfrm>
          <a:prstGeom prst="rect">
            <a:avLst/>
          </a:prstGeom>
        </p:spPr>
      </p:pic>
    </p:spTree>
    <p:extLst>
      <p:ext uri="{BB962C8B-B14F-4D97-AF65-F5344CB8AC3E}">
        <p14:creationId xmlns:p14="http://schemas.microsoft.com/office/powerpoint/2010/main" val="406886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
        <p:nvSpPr>
          <p:cNvPr id="4" name="TextBox 3"/>
          <p:cNvSpPr txBox="1"/>
          <p:nvPr/>
        </p:nvSpPr>
        <p:spPr>
          <a:xfrm>
            <a:off x="1905000" y="990600"/>
            <a:ext cx="8534400"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p:cNvSpPr txBox="1"/>
          <p:nvPr/>
        </p:nvSpPr>
        <p:spPr>
          <a:xfrm>
            <a:off x="1905000" y="1295400"/>
            <a:ext cx="8458200" cy="2862322"/>
          </a:xfrm>
          <a:prstGeom prst="rect">
            <a:avLst/>
          </a:prstGeom>
          <a:noFill/>
        </p:spPr>
        <p:txBody>
          <a:bodyPr wrap="square" rtlCol="0">
            <a:spAutoFit/>
          </a:bodyPr>
          <a:lstStyle/>
          <a:p>
            <a:r>
              <a:rPr lang="en-IN" dirty="0"/>
              <a:t>2 parts to the T-Test in Excel:</a:t>
            </a:r>
          </a:p>
          <a:p>
            <a:endParaRPr lang="en-IN" dirty="0"/>
          </a:p>
          <a:p>
            <a:pPr marL="342900" indent="-342900">
              <a:buAutoNum type="arabicPeriod"/>
            </a:pPr>
            <a:r>
              <a:rPr lang="en-IN" dirty="0"/>
              <a:t>Calculate Test Statistic – distance measure </a:t>
            </a:r>
          </a:p>
          <a:p>
            <a:pPr marL="342900" indent="-342900">
              <a:buAutoNum type="arabicPeriod"/>
            </a:pPr>
            <a:r>
              <a:rPr lang="en-IN" dirty="0"/>
              <a:t>Include Test Statistic in the T.DIST function</a:t>
            </a:r>
          </a:p>
          <a:p>
            <a:pPr marL="342900" indent="-342900">
              <a:buAutoNum type="arabicPeriod"/>
            </a:pPr>
            <a:endParaRPr lang="en-IN" dirty="0"/>
          </a:p>
          <a:p>
            <a:pPr marL="342900" indent="-342900">
              <a:buAutoNum type="arabicPeriod"/>
            </a:pPr>
            <a:endParaRPr lang="en-IN" dirty="0"/>
          </a:p>
          <a:p>
            <a:r>
              <a:rPr lang="en-IN" dirty="0"/>
              <a:t>Don’t need to do that for Normal Distribution because p-values of a normal distribution are the same irrespective of sample size</a:t>
            </a:r>
          </a:p>
          <a:p>
            <a:endParaRPr lang="en-IN" dirty="0"/>
          </a:p>
          <a:p>
            <a:r>
              <a:rPr lang="en-IN" dirty="0"/>
              <a:t>But p-values of a T-</a:t>
            </a:r>
            <a:r>
              <a:rPr lang="en-IN" dirty="0" err="1"/>
              <a:t>Dist</a:t>
            </a:r>
            <a:r>
              <a:rPr lang="en-IN" dirty="0"/>
              <a:t> depend on Sample size. </a:t>
            </a:r>
          </a:p>
        </p:txBody>
      </p:sp>
    </p:spTree>
    <p:extLst>
      <p:ext uri="{BB962C8B-B14F-4D97-AF65-F5344CB8AC3E}">
        <p14:creationId xmlns:p14="http://schemas.microsoft.com/office/powerpoint/2010/main" val="13576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Drill Questions</a:t>
            </a:r>
          </a:p>
        </p:txBody>
      </p:sp>
      <p:sp>
        <p:nvSpPr>
          <p:cNvPr id="3" name="TextBox 2"/>
          <p:cNvSpPr txBox="1"/>
          <p:nvPr/>
        </p:nvSpPr>
        <p:spPr>
          <a:xfrm>
            <a:off x="1981200" y="1371601"/>
            <a:ext cx="7772400" cy="1200329"/>
          </a:xfrm>
          <a:prstGeom prst="rect">
            <a:avLst/>
          </a:prstGeom>
          <a:noFill/>
        </p:spPr>
        <p:txBody>
          <a:bodyPr wrap="square" rtlCol="0">
            <a:spAutoFit/>
          </a:bodyPr>
          <a:lstStyle/>
          <a:p>
            <a:r>
              <a:rPr lang="en-IN" dirty="0"/>
              <a:t>1.Suppose that a claim is made that the average billionaire is 60 years old or younger. The following is a random sample of billionaires’ ages, drawn from the Forbes list. </a:t>
            </a:r>
          </a:p>
          <a:p>
            <a:r>
              <a:rPr lang="en-IN" dirty="0"/>
              <a:t>80, 70, 76, 54, 59, 52, 74, 64, 76, 67, 39, 67, 43, 62, 57, 91, 55</a:t>
            </a:r>
          </a:p>
        </p:txBody>
      </p:sp>
    </p:spTree>
    <p:extLst>
      <p:ext uri="{BB962C8B-B14F-4D97-AF65-F5344CB8AC3E}">
        <p14:creationId xmlns:p14="http://schemas.microsoft.com/office/powerpoint/2010/main" val="262971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344" y="2971800"/>
            <a:ext cx="8174256"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 name="TextBox 3"/>
          <p:cNvSpPr txBox="1"/>
          <p:nvPr/>
        </p:nvSpPr>
        <p:spPr>
          <a:xfrm>
            <a:off x="1905000" y="1295400"/>
            <a:ext cx="8458200" cy="3970318"/>
          </a:xfrm>
          <a:prstGeom prst="rect">
            <a:avLst/>
          </a:prstGeom>
          <a:noFill/>
        </p:spPr>
        <p:txBody>
          <a:bodyPr wrap="square" rtlCol="0">
            <a:spAutoFit/>
          </a:bodyPr>
          <a:lstStyle/>
          <a:p>
            <a:r>
              <a:rPr lang="en-US" b="1" dirty="0"/>
              <a:t>Types of Hypothesis Tests:</a:t>
            </a:r>
          </a:p>
          <a:p>
            <a:endParaRPr lang="en-US" dirty="0"/>
          </a:p>
          <a:p>
            <a:r>
              <a:rPr lang="en-US" b="1" dirty="0"/>
              <a:t>1. One Tail and Two Tail Tests</a:t>
            </a:r>
          </a:p>
          <a:p>
            <a:r>
              <a:rPr lang="en-US" dirty="0"/>
              <a:t>	</a:t>
            </a:r>
          </a:p>
          <a:p>
            <a:r>
              <a:rPr lang="en-US" b="1" dirty="0"/>
              <a:t>2. Large Sample (Z Tests)  and Small Sample Tests (T Tests)</a:t>
            </a:r>
          </a:p>
          <a:p>
            <a:r>
              <a:rPr lang="en-US" dirty="0"/>
              <a:t> </a:t>
            </a:r>
          </a:p>
          <a:p>
            <a:r>
              <a:rPr lang="en-US" b="1" dirty="0"/>
              <a:t>3. One sample and Two Sample Tests </a:t>
            </a:r>
          </a:p>
          <a:p>
            <a:r>
              <a:rPr lang="en-US" dirty="0"/>
              <a:t>	</a:t>
            </a:r>
            <a:r>
              <a:rPr lang="en-US" b="1" dirty="0"/>
              <a:t>Single Sample Z/T tests, Independent Sample T tests, Paired Sample T tests</a:t>
            </a:r>
          </a:p>
          <a:p>
            <a:endParaRPr lang="en-US" dirty="0"/>
          </a:p>
          <a:p>
            <a:r>
              <a:rPr lang="en-US" b="1" dirty="0"/>
              <a:t>4. Multiple sample tests </a:t>
            </a:r>
          </a:p>
          <a:p>
            <a:r>
              <a:rPr lang="en-US" b="1" dirty="0"/>
              <a:t>	ANOVA</a:t>
            </a:r>
          </a:p>
          <a:p>
            <a:endParaRPr lang="en-US" dirty="0"/>
          </a:p>
          <a:p>
            <a:r>
              <a:rPr lang="en-US" b="1" dirty="0"/>
              <a:t>5. Non-parametric Tests</a:t>
            </a:r>
          </a:p>
          <a:p>
            <a:r>
              <a:rPr lang="en-US" dirty="0"/>
              <a:t>	</a:t>
            </a:r>
            <a:r>
              <a:rPr lang="en-US" b="1" dirty="0"/>
              <a:t>Chi Square Tests</a:t>
            </a:r>
          </a:p>
        </p:txBody>
      </p:sp>
      <p:sp>
        <p:nvSpPr>
          <p:cNvPr id="3" name="Title 2"/>
          <p:cNvSpPr>
            <a:spLocks noGrp="1"/>
          </p:cNvSpPr>
          <p:nvPr>
            <p:ph type="title"/>
          </p:nvPr>
        </p:nvSpPr>
        <p:spPr/>
        <p:txBody>
          <a:bodyPr/>
          <a:lstStyle/>
          <a:p>
            <a:r>
              <a:rPr lang="en-US" dirty="0"/>
              <a:t>Hypothesis testing</a:t>
            </a:r>
            <a:endParaRPr lang="en-IN" dirty="0"/>
          </a:p>
        </p:txBody>
      </p:sp>
    </p:spTree>
    <p:extLst>
      <p:ext uri="{BB962C8B-B14F-4D97-AF65-F5344CB8AC3E}">
        <p14:creationId xmlns:p14="http://schemas.microsoft.com/office/powerpoint/2010/main" val="428979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3048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
        <p:nvSpPr>
          <p:cNvPr id="4" name="TextBox 3"/>
          <p:cNvSpPr txBox="1"/>
          <p:nvPr/>
        </p:nvSpPr>
        <p:spPr>
          <a:xfrm>
            <a:off x="1828800" y="1066801"/>
            <a:ext cx="8534400" cy="1200329"/>
          </a:xfrm>
          <a:prstGeom prst="rect">
            <a:avLst/>
          </a:prstGeom>
          <a:noFill/>
        </p:spPr>
        <p:txBody>
          <a:bodyPr wrap="square" rtlCol="0">
            <a:spAutoFit/>
          </a:bodyPr>
          <a:lstStyle/>
          <a:p>
            <a:r>
              <a:rPr lang="en-US" b="1" dirty="0"/>
              <a:t>Often, we want to test difference  in sample means between two samples (not sample </a:t>
            </a:r>
            <a:r>
              <a:rPr lang="en-US" b="1" dirty="0" err="1"/>
              <a:t>vs</a:t>
            </a:r>
            <a:r>
              <a:rPr lang="en-US" b="1" dirty="0"/>
              <a:t> population)</a:t>
            </a:r>
          </a:p>
          <a:p>
            <a:endParaRPr lang="en-US" dirty="0"/>
          </a:p>
          <a:p>
            <a:r>
              <a:rPr lang="en-US" b="1" dirty="0"/>
              <a:t>example: A/B Testing</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99" t="25009" r="61347" b="41341"/>
          <a:stretch/>
        </p:blipFill>
        <p:spPr bwMode="auto">
          <a:xfrm>
            <a:off x="4038601" y="2743200"/>
            <a:ext cx="3297621" cy="29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9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3048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
        <p:nvSpPr>
          <p:cNvPr id="4" name="TextBox 3"/>
          <p:cNvSpPr txBox="1"/>
          <p:nvPr/>
        </p:nvSpPr>
        <p:spPr>
          <a:xfrm>
            <a:off x="1905000" y="1143000"/>
            <a:ext cx="8458200" cy="923330"/>
          </a:xfrm>
          <a:prstGeom prst="rect">
            <a:avLst/>
          </a:prstGeom>
          <a:noFill/>
        </p:spPr>
        <p:txBody>
          <a:bodyPr wrap="square" rtlCol="0">
            <a:spAutoFit/>
          </a:bodyPr>
          <a:lstStyle/>
          <a:p>
            <a:r>
              <a:rPr lang="en-US" b="1" dirty="0"/>
              <a:t>Independent Sample T Tests</a:t>
            </a:r>
          </a:p>
          <a:p>
            <a:endParaRPr lang="en-US" dirty="0"/>
          </a:p>
          <a:p>
            <a:r>
              <a:rPr lang="en-US" dirty="0"/>
              <a:t>Excel: Data \Data Analysis\ T-Test: Two Sample </a:t>
            </a: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99" t="25009" r="61347" b="41341"/>
          <a:stretch/>
        </p:blipFill>
        <p:spPr bwMode="auto">
          <a:xfrm>
            <a:off x="2645980" y="2596054"/>
            <a:ext cx="3297621" cy="29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Data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627585"/>
            <a:ext cx="4655500" cy="2274442"/>
          </a:xfrm>
          <a:prstGeom prst="rect">
            <a:avLst/>
          </a:prstGeom>
        </p:spPr>
      </p:pic>
    </p:spTree>
    <p:extLst>
      <p:ext uri="{BB962C8B-B14F-4D97-AF65-F5344CB8AC3E}">
        <p14:creationId xmlns:p14="http://schemas.microsoft.com/office/powerpoint/2010/main" val="22620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Two-sample t-tests</a:t>
            </a:r>
            <a:endParaRPr lang="en-IN"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Rectangle 3"/>
          <p:cNvSpPr txBox="1">
            <a:spLocks/>
          </p:cNvSpPr>
          <p:nvPr/>
        </p:nvSpPr>
        <p:spPr>
          <a:xfrm>
            <a:off x="1905000" y="1066800"/>
            <a:ext cx="8229600" cy="49530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The test statistic is: </a:t>
            </a:r>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800" dirty="0"/>
              <a:t>Assuming equal variance between the two samples. </a:t>
            </a:r>
          </a:p>
          <a:p>
            <a:pPr marL="0" indent="0">
              <a:buNone/>
            </a:pPr>
            <a:endParaRPr lang="en-US" sz="1800" dirty="0"/>
          </a:p>
          <a:p>
            <a:pPr marL="0" indent="0">
              <a:buNone/>
            </a:pPr>
            <a:r>
              <a:rPr lang="en-US" sz="1800" dirty="0"/>
              <a:t>If variances are unequal</a:t>
            </a:r>
            <a:r>
              <a:rPr lang="en-US" sz="1600" dirty="0"/>
              <a:t>: </a:t>
            </a:r>
          </a:p>
          <a:p>
            <a:endParaRPr lang="en-US" sz="1600" dirty="0"/>
          </a:p>
          <a:p>
            <a:pPr marL="0" indent="0">
              <a:buNone/>
            </a:pPr>
            <a:endParaRPr lang="en-US" sz="1600" dirty="0"/>
          </a:p>
          <a:p>
            <a:endParaRPr lang="en-US" sz="1600" dirty="0"/>
          </a:p>
        </p:txBody>
      </p:sp>
      <p:pic>
        <p:nvPicPr>
          <p:cNvPr id="6" name="Picture 13"/>
          <p:cNvPicPr>
            <a:picLocks noChangeAspect="1" noChangeArrowheads="1"/>
          </p:cNvPicPr>
          <p:nvPr/>
        </p:nvPicPr>
        <p:blipFill>
          <a:blip r:embed="rId3" cstate="print"/>
          <a:srcRect/>
          <a:stretch>
            <a:fillRect/>
          </a:stretch>
        </p:blipFill>
        <p:spPr bwMode="auto">
          <a:xfrm>
            <a:off x="3962400" y="1235076"/>
            <a:ext cx="1828800" cy="1127125"/>
          </a:xfrm>
          <a:prstGeom prst="rect">
            <a:avLst/>
          </a:prstGeom>
          <a:noFill/>
          <a:ln w="9525">
            <a:noFill/>
            <a:miter lim="800000"/>
            <a:headEnd/>
            <a:tailEnd/>
          </a:ln>
        </p:spPr>
      </p:pic>
      <p:pic>
        <p:nvPicPr>
          <p:cNvPr id="7" name="Picture 14"/>
          <p:cNvPicPr>
            <a:picLocks noChangeAspect="1" noChangeArrowheads="1"/>
          </p:cNvPicPr>
          <p:nvPr/>
        </p:nvPicPr>
        <p:blipFill>
          <a:blip r:embed="rId4" cstate="print"/>
          <a:srcRect/>
          <a:stretch>
            <a:fillRect/>
          </a:stretch>
        </p:blipFill>
        <p:spPr bwMode="auto">
          <a:xfrm>
            <a:off x="4267200" y="3372644"/>
            <a:ext cx="2895600" cy="947737"/>
          </a:xfrm>
          <a:prstGeom prst="rect">
            <a:avLst/>
          </a:prstGeom>
          <a:noFill/>
          <a:ln w="9525">
            <a:noFill/>
            <a:miter lim="800000"/>
            <a:headEnd/>
            <a:tailEnd/>
          </a:ln>
          <a:effectLst/>
        </p:spPr>
      </p:pic>
      <p:pic>
        <p:nvPicPr>
          <p:cNvPr id="8" name="Picture 15"/>
          <p:cNvPicPr>
            <a:picLocks noChangeAspect="1" noChangeArrowheads="1"/>
          </p:cNvPicPr>
          <p:nvPr/>
        </p:nvPicPr>
        <p:blipFill>
          <a:blip r:embed="rId5" cstate="print"/>
          <a:srcRect/>
          <a:stretch>
            <a:fillRect/>
          </a:stretch>
        </p:blipFill>
        <p:spPr bwMode="auto">
          <a:xfrm>
            <a:off x="4876800" y="4419601"/>
            <a:ext cx="2286000" cy="1901825"/>
          </a:xfrm>
          <a:prstGeom prst="rect">
            <a:avLst/>
          </a:prstGeom>
          <a:noFill/>
          <a:ln w="9525">
            <a:noFill/>
            <a:miter lim="800000"/>
            <a:headEnd/>
            <a:tailEnd/>
          </a:ln>
          <a:effectLst/>
        </p:spPr>
      </p:pic>
    </p:spTree>
    <p:extLst>
      <p:ext uri="{BB962C8B-B14F-4D97-AF65-F5344CB8AC3E}">
        <p14:creationId xmlns:p14="http://schemas.microsoft.com/office/powerpoint/2010/main" val="15222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 Excel - Copy of India Times Data"/>
          <p:cNvPicPr>
            <a:picLocks noChangeAspect="1"/>
          </p:cNvPicPr>
          <p:nvPr/>
        </p:nvPicPr>
        <p:blipFill rotWithShape="1">
          <a:blip r:embed="rId2">
            <a:extLst>
              <a:ext uri="{28A0092B-C50C-407E-A947-70E740481C1C}">
                <a14:useLocalDpi xmlns:a14="http://schemas.microsoft.com/office/drawing/2010/main" val="0"/>
              </a:ext>
            </a:extLst>
          </a:blip>
          <a:srcRect l="1207" t="24218" r="60344" b="33186"/>
          <a:stretch/>
        </p:blipFill>
        <p:spPr>
          <a:xfrm>
            <a:off x="1981200" y="1447800"/>
            <a:ext cx="7924800" cy="4726450"/>
          </a:xfrm>
          <a:prstGeom prst="rect">
            <a:avLst/>
          </a:prstGeom>
        </p:spPr>
      </p:pic>
      <p:sp>
        <p:nvSpPr>
          <p:cNvPr id="4" name="Title 2"/>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sz="2700" dirty="0"/>
              <a:t>T - TESTS</a:t>
            </a:r>
            <a:endParaRPr lang="en-IN" sz="2700" dirty="0"/>
          </a:p>
        </p:txBody>
      </p:sp>
    </p:spTree>
    <p:extLst>
      <p:ext uri="{BB962C8B-B14F-4D97-AF65-F5344CB8AC3E}">
        <p14:creationId xmlns:p14="http://schemas.microsoft.com/office/powerpoint/2010/main" val="12688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txBox="1">
            <a:spLocks/>
          </p:cNvSpPr>
          <p:nvPr/>
        </p:nvSpPr>
        <p:spPr>
          <a:xfrm>
            <a:off x="838200" y="1690688"/>
            <a:ext cx="8229600" cy="5105401"/>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2400" b="1" dirty="0"/>
              <a:t>Central Limit Theorem:  </a:t>
            </a:r>
          </a:p>
          <a:p>
            <a:pPr>
              <a:buFont typeface="Arial"/>
              <a:buNone/>
            </a:pPr>
            <a:r>
              <a:rPr lang="en-US" sz="2000" dirty="0"/>
              <a:t>As sample size grows sufficiently large, the sampling distribution of</a:t>
            </a:r>
          </a:p>
          <a:p>
            <a:pPr>
              <a:buFont typeface="Arial"/>
              <a:buNone/>
            </a:pPr>
            <a:r>
              <a:rPr lang="en-US" sz="2000" dirty="0"/>
              <a:t>the means will tend towards a normal distribution </a:t>
            </a:r>
            <a:r>
              <a:rPr lang="en-US" sz="2000" u="sng" dirty="0"/>
              <a:t>(even if the underlying</a:t>
            </a:r>
          </a:p>
          <a:p>
            <a:pPr>
              <a:buFont typeface="Arial"/>
              <a:buNone/>
            </a:pPr>
            <a:r>
              <a:rPr lang="en-US" sz="2000" u="sng" dirty="0"/>
              <a:t>population is not normal)</a:t>
            </a:r>
          </a:p>
          <a:p>
            <a:pPr>
              <a:buFont typeface="Arial"/>
              <a:buNone/>
            </a:pPr>
            <a:endParaRPr lang="en-US" sz="2000" u="sng" dirty="0"/>
          </a:p>
          <a:p>
            <a:pPr>
              <a:buFont typeface="Arial"/>
              <a:buNone/>
            </a:pPr>
            <a:r>
              <a:rPr lang="en-US" sz="2000" b="1" u="sng" dirty="0"/>
              <a:t>Mathematically: </a:t>
            </a:r>
          </a:p>
          <a:p>
            <a:pPr lvl="0">
              <a:buNone/>
            </a:pPr>
            <a:r>
              <a:rPr lang="en-US" sz="2000" kern="0" dirty="0"/>
              <a:t>When we select simple random samples of size n, the distribution of these sample</a:t>
            </a:r>
          </a:p>
          <a:p>
            <a:pPr lvl="0">
              <a:buNone/>
            </a:pPr>
            <a:r>
              <a:rPr lang="en-US" sz="2000" kern="0" dirty="0"/>
              <a:t>can be modeled means with a probability model that is</a:t>
            </a:r>
          </a:p>
          <a:p>
            <a:pPr>
              <a:buFont typeface="Arial"/>
              <a:buNone/>
            </a:pPr>
            <a:endParaRPr lang="en-US" sz="2000" u="sng" dirty="0"/>
          </a:p>
          <a:p>
            <a:pPr>
              <a:buFont typeface="Arial"/>
              <a:buNone/>
            </a:pPr>
            <a:endParaRPr lang="en-US" sz="2000" b="1" dirty="0"/>
          </a:p>
          <a:p>
            <a:pPr>
              <a:buFont typeface="Arial"/>
              <a:buNone/>
            </a:pPr>
            <a:endParaRPr lang="en-US" sz="2000" b="1" dirty="0"/>
          </a:p>
          <a:p>
            <a:pPr>
              <a:buFont typeface="Arial"/>
              <a:buNone/>
            </a:pPr>
            <a:endParaRPr lang="en-US" sz="2000" b="1" dirty="0"/>
          </a:p>
          <a:p>
            <a:pPr>
              <a:buFont typeface="Arial"/>
              <a:buNone/>
            </a:pPr>
            <a:r>
              <a:rPr lang="en-US" sz="2000" b="1" u="sng" dirty="0"/>
              <a:t>Implications</a:t>
            </a:r>
            <a:r>
              <a:rPr lang="en-US" sz="2000" u="sng" dirty="0"/>
              <a:t> :  </a:t>
            </a:r>
            <a:r>
              <a:rPr lang="en-US" sz="2000" dirty="0"/>
              <a:t>If sample size is sufficiently large (&gt; 30), you can always use a</a:t>
            </a:r>
          </a:p>
          <a:p>
            <a:pPr>
              <a:buFont typeface="Arial"/>
              <a:buNone/>
            </a:pPr>
            <a:r>
              <a:rPr lang="en-US" sz="2000" dirty="0"/>
              <a:t>normal distribution as your test distribution without worrying about true</a:t>
            </a:r>
          </a:p>
          <a:p>
            <a:pPr>
              <a:buFont typeface="Arial"/>
              <a:buNone/>
            </a:pPr>
            <a:r>
              <a:rPr lang="en-US" sz="2000" dirty="0"/>
              <a:t>population distribution</a:t>
            </a:r>
          </a:p>
          <a:p>
            <a:pPr>
              <a:buFont typeface="Arial"/>
              <a:buNone/>
            </a:pP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1350776855"/>
              </p:ext>
            </p:extLst>
          </p:nvPr>
        </p:nvGraphicFramePr>
        <p:xfrm>
          <a:off x="4021143" y="4427837"/>
          <a:ext cx="1447800" cy="939800"/>
        </p:xfrm>
        <a:graphic>
          <a:graphicData uri="http://schemas.openxmlformats.org/presentationml/2006/ole">
            <mc:AlternateContent xmlns:mc="http://schemas.openxmlformats.org/markup-compatibility/2006">
              <mc:Choice xmlns:v="urn:schemas-microsoft-com:vml" Requires="v">
                <p:oleObj name="Equation" r:id="rId3" imgW="723586" imgH="431613" progId="">
                  <p:embed/>
                </p:oleObj>
              </mc:Choice>
              <mc:Fallback>
                <p:oleObj name="Equation" r:id="rId3" imgW="723586" imgH="431613"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143" y="4427837"/>
                        <a:ext cx="1447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895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sz="2700" dirty="0"/>
              <a:t>Multiple sample tests</a:t>
            </a:r>
            <a:endParaRPr lang="en-IN" sz="2700" dirty="0"/>
          </a:p>
        </p:txBody>
      </p:sp>
      <p:sp>
        <p:nvSpPr>
          <p:cNvPr id="4" name="TextBox 3"/>
          <p:cNvSpPr txBox="1"/>
          <p:nvPr/>
        </p:nvSpPr>
        <p:spPr>
          <a:xfrm>
            <a:off x="1828800" y="1219200"/>
            <a:ext cx="8382000" cy="1477328"/>
          </a:xfrm>
          <a:prstGeom prst="rect">
            <a:avLst/>
          </a:prstGeom>
          <a:noFill/>
        </p:spPr>
        <p:txBody>
          <a:bodyPr wrap="square" rtlCol="0">
            <a:spAutoFit/>
          </a:bodyPr>
          <a:lstStyle/>
          <a:p>
            <a:r>
              <a:rPr lang="en-US" dirty="0"/>
              <a:t>What if you have multiple samples? </a:t>
            </a:r>
          </a:p>
          <a:p>
            <a:endParaRPr lang="en-US" dirty="0"/>
          </a:p>
          <a:p>
            <a:r>
              <a:rPr lang="en-US" dirty="0"/>
              <a:t>Supposing you are checking effectiveness of click rate based on 4 different layouts</a:t>
            </a:r>
          </a:p>
          <a:p>
            <a:endParaRPr lang="en-US" dirty="0"/>
          </a:p>
          <a:p>
            <a:r>
              <a:rPr lang="en-US" dirty="0"/>
              <a:t>This is the data: </a:t>
            </a:r>
          </a:p>
        </p:txBody>
      </p:sp>
      <p:pic>
        <p:nvPicPr>
          <p:cNvPr id="5" name="Picture 4" descr="Microsoft Excel - Copy of India Times Data"/>
          <p:cNvPicPr>
            <a:picLocks noChangeAspect="1"/>
          </p:cNvPicPr>
          <p:nvPr/>
        </p:nvPicPr>
        <p:blipFill rotWithShape="1">
          <a:blip r:embed="rId2">
            <a:extLst>
              <a:ext uri="{28A0092B-C50C-407E-A947-70E740481C1C}">
                <a14:useLocalDpi xmlns:a14="http://schemas.microsoft.com/office/drawing/2010/main" val="0"/>
              </a:ext>
            </a:extLst>
          </a:blip>
          <a:srcRect l="2069" t="23899" r="71380" b="49840"/>
          <a:stretch/>
        </p:blipFill>
        <p:spPr>
          <a:xfrm>
            <a:off x="4141076" y="2814144"/>
            <a:ext cx="5447947" cy="2900856"/>
          </a:xfrm>
          <a:prstGeom prst="rect">
            <a:avLst/>
          </a:prstGeom>
        </p:spPr>
      </p:pic>
    </p:spTree>
    <p:extLst>
      <p:ext uri="{BB962C8B-B14F-4D97-AF65-F5344CB8AC3E}">
        <p14:creationId xmlns:p14="http://schemas.microsoft.com/office/powerpoint/2010/main" val="183386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Two-sample t-tests</a:t>
            </a:r>
            <a:endParaRPr lang="en-IN"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Rectangle 3"/>
          <p:cNvSpPr txBox="1">
            <a:spLocks/>
          </p:cNvSpPr>
          <p:nvPr/>
        </p:nvSpPr>
        <p:spPr>
          <a:xfrm>
            <a:off x="1828800" y="1066801"/>
            <a:ext cx="8458200" cy="42672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In the previous example, we compared two samples that had equal observations</a:t>
            </a:r>
          </a:p>
          <a:p>
            <a:pPr marL="0" indent="0">
              <a:buNone/>
            </a:pPr>
            <a:endParaRPr lang="en-US" sz="2000" dirty="0"/>
          </a:p>
          <a:p>
            <a:pPr marL="457200" indent="-457200">
              <a:buFont typeface="+mj-lt"/>
              <a:buAutoNum type="arabicPeriod"/>
            </a:pPr>
            <a:r>
              <a:rPr lang="en-US" sz="2000" dirty="0"/>
              <a:t>If there are unequal observations, we can still use the t-test, but the degrees of freedom used should be 1 less the small sample size</a:t>
            </a:r>
          </a:p>
          <a:p>
            <a:pPr marL="0" indent="0">
              <a:buNone/>
            </a:pPr>
            <a:endParaRPr lang="en-US" sz="2000" dirty="0"/>
          </a:p>
          <a:p>
            <a:pPr marL="457200" indent="-457200">
              <a:buFont typeface="+mj-lt"/>
              <a:buAutoNum type="arabicPeriod" startAt="2"/>
            </a:pPr>
            <a:r>
              <a:rPr lang="en-US" sz="2000" dirty="0"/>
              <a:t>We can also assume similar variance across the two samples, in which case the t-stat will be simplified, but if variance is not similar, use the test for unequal variance in Excel</a:t>
            </a:r>
          </a:p>
        </p:txBody>
      </p:sp>
    </p:spTree>
    <p:extLst>
      <p:ext uri="{BB962C8B-B14F-4D97-AF65-F5344CB8AC3E}">
        <p14:creationId xmlns:p14="http://schemas.microsoft.com/office/powerpoint/2010/main" val="37982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 difference t-tests</a:t>
            </a:r>
            <a:endParaRPr lang="en-IN"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Rectangle 3"/>
          <p:cNvSpPr txBox="1">
            <a:spLocks/>
          </p:cNvSpPr>
          <p:nvPr/>
        </p:nvSpPr>
        <p:spPr>
          <a:xfrm>
            <a:off x="1828800" y="1066800"/>
            <a:ext cx="4572000" cy="48006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a:t>In the previous example, we looked at 	comparisons of average call time for a 	random 10 calls before the project was 	implemented, and a random 10 calls after 	a solution was designed</a:t>
            </a:r>
          </a:p>
          <a:p>
            <a:pPr>
              <a:lnSpc>
                <a:spcPct val="80000"/>
              </a:lnSpc>
            </a:pPr>
            <a:endParaRPr lang="en-US" sz="1800" dirty="0"/>
          </a:p>
          <a:p>
            <a:pPr marL="0" indent="0">
              <a:lnSpc>
                <a:spcPct val="80000"/>
              </a:lnSpc>
              <a:buNone/>
            </a:pPr>
            <a:r>
              <a:rPr lang="en-US" sz="1800" dirty="0"/>
              <a:t>In some cases, we may want to test 	observations that are paired to see if 	there is a true difference in their means 	before and after the experiment</a:t>
            </a:r>
          </a:p>
          <a:p>
            <a:pPr>
              <a:lnSpc>
                <a:spcPct val="80000"/>
              </a:lnSpc>
            </a:pPr>
            <a:endParaRPr lang="en-US" sz="1800" dirty="0"/>
          </a:p>
          <a:p>
            <a:pPr marL="0" indent="0">
              <a:lnSpc>
                <a:spcPct val="80000"/>
              </a:lnSpc>
              <a:buNone/>
            </a:pPr>
            <a:r>
              <a:rPr lang="en-US" sz="1800" dirty="0"/>
              <a:t>For example, let’s say we are testing the 	efficacy of a particular drug that claims 	will help patients lose weight</a:t>
            </a:r>
          </a:p>
          <a:p>
            <a:pPr>
              <a:lnSpc>
                <a:spcPct val="80000"/>
              </a:lnSpc>
            </a:pPr>
            <a:endParaRPr lang="en-US" sz="1800" dirty="0"/>
          </a:p>
          <a:p>
            <a:pPr marL="0" indent="0">
              <a:lnSpc>
                <a:spcPct val="80000"/>
              </a:lnSpc>
              <a:buNone/>
            </a:pPr>
            <a:r>
              <a:rPr lang="en-US" sz="1800" dirty="0"/>
              <a:t>We record average weight for 8 respondents 	before and after they take the drug for 20 	weeks</a:t>
            </a:r>
          </a:p>
        </p:txBody>
      </p:sp>
      <p:pic>
        <p:nvPicPr>
          <p:cNvPr id="6" name="Picture 6"/>
          <p:cNvPicPr>
            <a:picLocks noChangeAspect="1" noChangeArrowheads="1"/>
          </p:cNvPicPr>
          <p:nvPr/>
        </p:nvPicPr>
        <p:blipFill>
          <a:blip r:embed="rId3" cstate="print"/>
          <a:srcRect/>
          <a:stretch>
            <a:fillRect/>
          </a:stretch>
        </p:blipFill>
        <p:spPr bwMode="auto">
          <a:xfrm>
            <a:off x="6705600" y="1371600"/>
            <a:ext cx="3733800" cy="3733800"/>
          </a:xfrm>
          <a:prstGeom prst="rect">
            <a:avLst/>
          </a:prstGeom>
          <a:noFill/>
          <a:ln w="9525">
            <a:noFill/>
            <a:miter lim="800000"/>
            <a:headEnd/>
            <a:tailEnd/>
          </a:ln>
          <a:effectLst/>
        </p:spPr>
      </p:pic>
    </p:spTree>
    <p:extLst>
      <p:ext uri="{BB962C8B-B14F-4D97-AF65-F5344CB8AC3E}">
        <p14:creationId xmlns:p14="http://schemas.microsoft.com/office/powerpoint/2010/main" val="156172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 difference t-tests</a:t>
            </a:r>
            <a:endParaRPr lang="en-IN"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Rectangle 3"/>
          <p:cNvSpPr txBox="1">
            <a:spLocks/>
          </p:cNvSpPr>
          <p:nvPr/>
        </p:nvSpPr>
        <p:spPr>
          <a:xfrm>
            <a:off x="1905000" y="1066800"/>
            <a:ext cx="8229600" cy="45720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sz="2000" dirty="0"/>
              <a:t>Test statistic is:</a:t>
            </a:r>
          </a:p>
          <a:p>
            <a:pPr>
              <a:lnSpc>
                <a:spcPct val="90000"/>
              </a:lnSpc>
            </a:pPr>
            <a:endParaRPr lang="en-US" sz="2000" dirty="0"/>
          </a:p>
          <a:p>
            <a:pPr marL="0" indent="0">
              <a:lnSpc>
                <a:spcPct val="90000"/>
              </a:lnSpc>
              <a:buNone/>
            </a:pPr>
            <a:endParaRPr lang="en-US" sz="2000" dirty="0"/>
          </a:p>
          <a:p>
            <a:pPr lvl="1">
              <a:lnSpc>
                <a:spcPct val="90000"/>
              </a:lnSpc>
              <a:buFont typeface="Wingdings 2" pitchFamily="18" charset="2"/>
              <a:buNone/>
            </a:pPr>
            <a:r>
              <a:rPr lang="en-US" sz="2000" dirty="0"/>
              <a:t>Where d is the difference in scores. We need to calculate the mean and standard error of the pre-post differences for each pair and then use that for the test statistic </a:t>
            </a:r>
          </a:p>
          <a:p>
            <a:pPr>
              <a:lnSpc>
                <a:spcPct val="90000"/>
              </a:lnSpc>
            </a:pPr>
            <a:endParaRPr lang="en-US" sz="2000" dirty="0"/>
          </a:p>
          <a:p>
            <a:pPr marL="0" indent="0">
              <a:lnSpc>
                <a:spcPct val="90000"/>
              </a:lnSpc>
              <a:buNone/>
            </a:pPr>
            <a:r>
              <a:rPr lang="en-US" sz="2000" dirty="0"/>
              <a:t>Let’s say our hypothesis is that the drug does have a positive impact on weight loss, and we would like to use a 95% confidence level. </a:t>
            </a:r>
          </a:p>
          <a:p>
            <a:pPr>
              <a:lnSpc>
                <a:spcPct val="90000"/>
              </a:lnSpc>
            </a:pPr>
            <a:endParaRPr lang="en-US" sz="2000" dirty="0"/>
          </a:p>
          <a:p>
            <a:pPr marL="0" indent="0">
              <a:lnSpc>
                <a:spcPct val="90000"/>
              </a:lnSpc>
              <a:buNone/>
            </a:pPr>
            <a:r>
              <a:rPr lang="en-US" sz="2000" dirty="0"/>
              <a:t>How would you test the hypothesis?</a:t>
            </a:r>
            <a:br>
              <a:rPr lang="en-US" sz="2000" dirty="0"/>
            </a:br>
            <a:br>
              <a:rPr lang="en-US" sz="2000" dirty="0"/>
            </a:br>
            <a:endParaRPr lang="en-US" sz="2000" dirty="0"/>
          </a:p>
        </p:txBody>
      </p:sp>
      <p:pic>
        <p:nvPicPr>
          <p:cNvPr id="6" name="Picture 5"/>
          <p:cNvPicPr>
            <a:picLocks noChangeAspect="1" noChangeArrowheads="1"/>
          </p:cNvPicPr>
          <p:nvPr/>
        </p:nvPicPr>
        <p:blipFill>
          <a:blip r:embed="rId3" cstate="print"/>
          <a:srcRect/>
          <a:stretch>
            <a:fillRect/>
          </a:stretch>
        </p:blipFill>
        <p:spPr bwMode="auto">
          <a:xfrm>
            <a:off x="4114800" y="1162050"/>
            <a:ext cx="1143000" cy="742950"/>
          </a:xfrm>
          <a:prstGeom prst="rect">
            <a:avLst/>
          </a:prstGeom>
          <a:noFill/>
          <a:ln w="9525">
            <a:noFill/>
            <a:miter lim="800000"/>
            <a:headEnd/>
            <a:tailEnd/>
          </a:ln>
          <a:effectLst/>
        </p:spPr>
      </p:pic>
    </p:spTree>
    <p:extLst>
      <p:ext uri="{BB962C8B-B14F-4D97-AF65-F5344CB8AC3E}">
        <p14:creationId xmlns:p14="http://schemas.microsoft.com/office/powerpoint/2010/main" val="31303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HYPOTHESIS TESTING</a:t>
            </a:r>
          </a:p>
        </p:txBody>
      </p:sp>
      <p:sp>
        <p:nvSpPr>
          <p:cNvPr id="4" name="TextBox 3"/>
          <p:cNvSpPr txBox="1"/>
          <p:nvPr/>
        </p:nvSpPr>
        <p:spPr>
          <a:xfrm>
            <a:off x="1905000" y="1219201"/>
            <a:ext cx="8763000" cy="4524315"/>
          </a:xfrm>
          <a:prstGeom prst="rect">
            <a:avLst/>
          </a:prstGeom>
          <a:noFill/>
        </p:spPr>
        <p:txBody>
          <a:bodyPr wrap="square" rtlCol="0">
            <a:spAutoFit/>
          </a:bodyPr>
          <a:lstStyle/>
          <a:p>
            <a:r>
              <a:rPr lang="en-US" sz="2000" dirty="0"/>
              <a:t>Different types (or cases) of hypothesis testing:</a:t>
            </a:r>
          </a:p>
          <a:p>
            <a:endParaRPr lang="en-US" sz="2000" dirty="0"/>
          </a:p>
          <a:p>
            <a:pPr marL="457200" indent="-457200">
              <a:buFont typeface="+mj-lt"/>
              <a:buAutoNum type="arabicPeriod"/>
            </a:pPr>
            <a:r>
              <a:rPr lang="en-US" sz="2000" dirty="0">
                <a:solidFill>
                  <a:schemeClr val="tx2"/>
                </a:solidFill>
              </a:rPr>
              <a:t>Distributions are not normal? </a:t>
            </a:r>
            <a:r>
              <a:rPr lang="en-US" sz="2800" dirty="0">
                <a:solidFill>
                  <a:srgbClr val="FF0000"/>
                </a:solidFill>
              </a:rPr>
              <a:t> </a:t>
            </a:r>
            <a:r>
              <a:rPr lang="en-US" sz="2800" dirty="0">
                <a:solidFill>
                  <a:srgbClr val="FF0000"/>
                </a:solidFill>
                <a:sym typeface="Wingdings 2"/>
              </a:rPr>
              <a:t></a:t>
            </a:r>
          </a:p>
          <a:p>
            <a:endParaRPr lang="en-US" sz="2000" dirty="0"/>
          </a:p>
          <a:p>
            <a:pPr marL="457200" indent="-457200">
              <a:buFont typeface="+mj-lt"/>
              <a:buAutoNum type="arabicPeriod" startAt="2"/>
            </a:pPr>
            <a:r>
              <a:rPr lang="en-US" sz="2000" dirty="0">
                <a:solidFill>
                  <a:schemeClr val="tx2"/>
                </a:solidFill>
              </a:rPr>
              <a:t>Population </a:t>
            </a:r>
            <a:r>
              <a:rPr lang="en-US" sz="2000" dirty="0" err="1">
                <a:solidFill>
                  <a:schemeClr val="tx2"/>
                </a:solidFill>
              </a:rPr>
              <a:t>std</a:t>
            </a:r>
            <a:r>
              <a:rPr lang="en-US" sz="2000" dirty="0">
                <a:solidFill>
                  <a:schemeClr val="tx2"/>
                </a:solidFill>
              </a:rPr>
              <a:t> deviation is not known? </a:t>
            </a:r>
            <a:r>
              <a:rPr lang="en-US" sz="2000" dirty="0">
                <a:solidFill>
                  <a:srgbClr val="FF0000"/>
                </a:solidFill>
                <a:sym typeface="Wingdings 2"/>
              </a:rPr>
              <a:t></a:t>
            </a:r>
            <a:endParaRPr lang="en-US" sz="2000" dirty="0">
              <a:solidFill>
                <a:schemeClr val="tx2"/>
              </a:solidFill>
            </a:endParaRPr>
          </a:p>
          <a:p>
            <a:pPr marL="457200" indent="-457200">
              <a:buFont typeface="+mj-lt"/>
              <a:buAutoNum type="arabicPeriod" startAt="2"/>
            </a:pPr>
            <a:endParaRPr lang="en-US" sz="2000" dirty="0"/>
          </a:p>
          <a:p>
            <a:pPr marL="457200" indent="-457200">
              <a:buFont typeface="+mj-lt"/>
              <a:buAutoNum type="arabicPeriod" startAt="2"/>
            </a:pPr>
            <a:r>
              <a:rPr lang="en-US" sz="2000" dirty="0">
                <a:solidFill>
                  <a:schemeClr val="tx2"/>
                </a:solidFill>
              </a:rPr>
              <a:t>Sample sizes are very small? </a:t>
            </a:r>
            <a:r>
              <a:rPr lang="en-US" sz="2000" dirty="0">
                <a:solidFill>
                  <a:srgbClr val="FF0000"/>
                </a:solidFill>
                <a:sym typeface="Wingdings 2"/>
              </a:rPr>
              <a:t></a:t>
            </a:r>
            <a:endParaRPr lang="en-US" sz="2000" dirty="0">
              <a:solidFill>
                <a:schemeClr val="tx2"/>
              </a:solidFill>
            </a:endParaRPr>
          </a:p>
          <a:p>
            <a:pPr marL="457200" indent="-457200">
              <a:buFont typeface="+mj-lt"/>
              <a:buAutoNum type="arabicPeriod" startAt="2"/>
            </a:pPr>
            <a:endParaRPr lang="en-US" sz="2000" dirty="0"/>
          </a:p>
          <a:p>
            <a:pPr marL="457200" indent="-457200">
              <a:buFont typeface="+mj-lt"/>
              <a:buAutoNum type="arabicPeriod" startAt="2"/>
            </a:pPr>
            <a:r>
              <a:rPr lang="en-US" sz="2000" dirty="0">
                <a:solidFill>
                  <a:schemeClr val="tx2"/>
                </a:solidFill>
              </a:rPr>
              <a:t>Want to test a directional hypothesis : that is, sample mean &gt; pop mean, for ex, as opposed to sample mean not equal to pop mean? </a:t>
            </a:r>
            <a:r>
              <a:rPr lang="en-US" sz="2000" dirty="0">
                <a:solidFill>
                  <a:srgbClr val="FF0000"/>
                </a:solidFill>
                <a:sym typeface="Wingdings 2"/>
              </a:rPr>
              <a:t></a:t>
            </a:r>
            <a:endParaRPr lang="en-US" sz="2000" dirty="0">
              <a:solidFill>
                <a:schemeClr val="tx2"/>
              </a:solidFill>
            </a:endParaRPr>
          </a:p>
          <a:p>
            <a:pPr marL="457200" indent="-457200">
              <a:buFont typeface="+mj-lt"/>
              <a:buAutoNum type="arabicPeriod" startAt="2"/>
            </a:pPr>
            <a:endParaRPr lang="en-US" sz="2000" dirty="0">
              <a:solidFill>
                <a:schemeClr val="tx2"/>
              </a:solidFill>
            </a:endParaRPr>
          </a:p>
          <a:p>
            <a:pPr marL="457200" indent="-457200">
              <a:buFont typeface="+mj-lt"/>
              <a:buAutoNum type="arabicPeriod" startAt="2"/>
            </a:pPr>
            <a:r>
              <a:rPr lang="en-US" sz="2000" dirty="0">
                <a:solidFill>
                  <a:schemeClr val="tx2"/>
                </a:solidFill>
              </a:rPr>
              <a:t>Compare two samples, not sample to a population? </a:t>
            </a:r>
            <a:r>
              <a:rPr lang="en-US" sz="2000" dirty="0">
                <a:solidFill>
                  <a:srgbClr val="FF0000"/>
                </a:solidFill>
                <a:sym typeface="Wingdings 2"/>
              </a:rPr>
              <a:t></a:t>
            </a:r>
            <a:endParaRPr lang="en-US" sz="2000" dirty="0">
              <a:solidFill>
                <a:srgbClr val="FF0000"/>
              </a:solidFill>
            </a:endParaRPr>
          </a:p>
          <a:p>
            <a:endParaRPr lang="en-US" sz="2000" dirty="0">
              <a:solidFill>
                <a:schemeClr val="tx2"/>
              </a:solidFill>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16334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981200" y="274638"/>
            <a:ext cx="8229600" cy="715962"/>
          </a:xfrm>
        </p:spPr>
        <p:txBody>
          <a:bodyPr>
            <a:normAutofit fontScale="90000"/>
          </a:bodyPr>
          <a:lstStyle/>
          <a:p>
            <a:r>
              <a:rPr lang="en-US" dirty="0"/>
              <a:t>HYPOTHESIS TESTING</a:t>
            </a:r>
            <a:br>
              <a:rPr lang="en-US" dirty="0"/>
            </a:br>
            <a:r>
              <a:rPr lang="en-US" dirty="0"/>
              <a:t>errors</a:t>
            </a:r>
          </a:p>
        </p:txBody>
      </p:sp>
      <p:pic>
        <p:nvPicPr>
          <p:cNvPr id="4" name="Picture 3" descr="Type I and II Error.gif"/>
          <p:cNvPicPr>
            <a:picLocks noChangeAspect="1"/>
          </p:cNvPicPr>
          <p:nvPr/>
        </p:nvPicPr>
        <p:blipFill>
          <a:blip r:embed="rId2" cstate="print"/>
          <a:stretch>
            <a:fillRect/>
          </a:stretch>
        </p:blipFill>
        <p:spPr>
          <a:xfrm>
            <a:off x="1981200" y="1143000"/>
            <a:ext cx="8305800" cy="2990850"/>
          </a:xfrm>
          <a:prstGeom prst="rect">
            <a:avLst/>
          </a:prstGeom>
        </p:spPr>
      </p:pic>
      <p:sp>
        <p:nvSpPr>
          <p:cNvPr id="5" name="Content Placeholder 1"/>
          <p:cNvSpPr txBox="1">
            <a:spLocks/>
          </p:cNvSpPr>
          <p:nvPr/>
        </p:nvSpPr>
        <p:spPr>
          <a:xfrm>
            <a:off x="1866900" y="4133850"/>
            <a:ext cx="8648700" cy="196215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Error Types</a:t>
            </a:r>
          </a:p>
          <a:p>
            <a:pPr>
              <a:buFont typeface="Arial"/>
              <a:buAutoNum type="arabicPeriod"/>
            </a:pPr>
            <a:r>
              <a:rPr lang="en-US" sz="2000" dirty="0"/>
              <a:t>Reject the null hypothesis when in fact it is true  </a:t>
            </a:r>
            <a:r>
              <a:rPr lang="en-US" sz="2000" b="1" dirty="0">
                <a:solidFill>
                  <a:srgbClr val="FF0000"/>
                </a:solidFill>
              </a:rPr>
              <a:t>-  Type I Error</a:t>
            </a:r>
          </a:p>
          <a:p>
            <a:pPr>
              <a:buFont typeface="Arial"/>
              <a:buAutoNum type="arabicPeriod"/>
            </a:pPr>
            <a:r>
              <a:rPr lang="en-US" sz="2000" dirty="0"/>
              <a:t>Fail to reject the null hypothesis when in fact it is not true -  </a:t>
            </a:r>
            <a:r>
              <a:rPr lang="en-US" sz="2000" b="1" dirty="0">
                <a:solidFill>
                  <a:srgbClr val="FF0000"/>
                </a:solidFill>
              </a:rPr>
              <a:t>Type II Error </a:t>
            </a:r>
          </a:p>
          <a:p>
            <a:pPr>
              <a:buFont typeface="Arial"/>
              <a:buAutoNum type="arabicPeriod"/>
            </a:pPr>
            <a:endParaRPr lang="en-US" sz="2000" dirty="0"/>
          </a:p>
        </p:txBody>
      </p:sp>
    </p:spTree>
    <p:extLst>
      <p:ext uri="{BB962C8B-B14F-4D97-AF65-F5344CB8AC3E}">
        <p14:creationId xmlns:p14="http://schemas.microsoft.com/office/powerpoint/2010/main" val="394469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981200" y="1371600"/>
          <a:ext cx="8382000" cy="1828800"/>
        </p:xfrm>
        <a:graphic>
          <a:graphicData uri="http://schemas.openxmlformats.org/drawingml/2006/table">
            <a:tbl>
              <a:tblPr firstRow="1" bandRow="1">
                <a:tableStyleId>{74C1A8A3-306A-4EB7-A6B1-4F7E0EB9C5D6}</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370840">
                <a:tc>
                  <a:txBody>
                    <a:bodyPr/>
                    <a:lstStyle/>
                    <a:p>
                      <a:r>
                        <a:rPr lang="en-US" dirty="0"/>
                        <a:t>Type I Error</a:t>
                      </a:r>
                    </a:p>
                  </a:txBody>
                  <a:tcPr/>
                </a:tc>
                <a:tc>
                  <a:txBody>
                    <a:bodyPr/>
                    <a:lstStyle/>
                    <a:p>
                      <a:r>
                        <a:rPr lang="en-US" dirty="0"/>
                        <a:t>False Positive</a:t>
                      </a:r>
                    </a:p>
                    <a:p>
                      <a:endParaRPr lang="en-US" dirty="0"/>
                    </a:p>
                    <a:p>
                      <a:r>
                        <a:rPr lang="en-US" dirty="0"/>
                        <a:t>Rejecting H0, when its</a:t>
                      </a:r>
                      <a:r>
                        <a:rPr lang="en-US" baseline="0" dirty="0"/>
                        <a:t> True</a:t>
                      </a:r>
                      <a:endParaRPr lang="en-US" dirty="0"/>
                    </a:p>
                  </a:txBody>
                  <a:tcPr/>
                </a:tc>
                <a:tc>
                  <a:txBody>
                    <a:bodyPr/>
                    <a:lstStyle/>
                    <a:p>
                      <a:r>
                        <a:rPr lang="en-US" dirty="0"/>
                        <a:t>Concluding that a difference exists when it does</a:t>
                      </a:r>
                      <a:r>
                        <a:rPr lang="en-US" baseline="0" dirty="0"/>
                        <a:t> not</a:t>
                      </a:r>
                      <a:endParaRPr lang="en-US" dirty="0"/>
                    </a:p>
                  </a:txBody>
                  <a:tcPr/>
                </a:tc>
                <a:extLst>
                  <a:ext uri="{0D108BD9-81ED-4DB2-BD59-A6C34878D82A}">
                    <a16:rowId xmlns:a16="http://schemas.microsoft.com/office/drawing/2014/main" val="10000"/>
                  </a:ext>
                </a:extLst>
              </a:tr>
              <a:tr h="370840">
                <a:tc>
                  <a:txBody>
                    <a:bodyPr/>
                    <a:lstStyle/>
                    <a:p>
                      <a:r>
                        <a:rPr lang="en-US" dirty="0"/>
                        <a:t>Type II Error</a:t>
                      </a:r>
                    </a:p>
                  </a:txBody>
                  <a:tcPr/>
                </a:tc>
                <a:tc>
                  <a:txBody>
                    <a:bodyPr/>
                    <a:lstStyle/>
                    <a:p>
                      <a:r>
                        <a:rPr lang="en-US" dirty="0"/>
                        <a:t>False Negative</a:t>
                      </a:r>
                    </a:p>
                    <a:p>
                      <a:r>
                        <a:rPr lang="en-US" dirty="0"/>
                        <a:t>Failing</a:t>
                      </a:r>
                      <a:r>
                        <a:rPr lang="en-US" baseline="0" dirty="0"/>
                        <a:t> to Reject H0, when it is false</a:t>
                      </a:r>
                      <a:endParaRPr lang="en-US" dirty="0"/>
                    </a:p>
                  </a:txBody>
                  <a:tcPr/>
                </a:tc>
                <a:tc>
                  <a:txBody>
                    <a:bodyPr/>
                    <a:lstStyle/>
                    <a:p>
                      <a:r>
                        <a:rPr lang="en-US" dirty="0"/>
                        <a:t>Concluding that a difference does not exist</a:t>
                      </a:r>
                      <a:r>
                        <a:rPr lang="en-US" baseline="0" dirty="0"/>
                        <a:t> when it does</a:t>
                      </a:r>
                      <a:endParaRPr lang="en-US" dirty="0"/>
                    </a:p>
                  </a:txBody>
                  <a:tcPr/>
                </a:tc>
                <a:extLst>
                  <a:ext uri="{0D108BD9-81ED-4DB2-BD59-A6C34878D82A}">
                    <a16:rowId xmlns:a16="http://schemas.microsoft.com/office/drawing/2014/main" val="10001"/>
                  </a:ext>
                </a:extLst>
              </a:tr>
            </a:tbl>
          </a:graphicData>
        </a:graphic>
      </p:graphicFrame>
      <p:sp>
        <p:nvSpPr>
          <p:cNvPr id="4" name="Title 1"/>
          <p:cNvSpPr>
            <a:spLocks noGrp="1"/>
          </p:cNvSpPr>
          <p:nvPr>
            <p:ph type="title"/>
          </p:nvPr>
        </p:nvSpPr>
        <p:spPr>
          <a:xfrm>
            <a:off x="1981200" y="304801"/>
            <a:ext cx="8229600" cy="715963"/>
          </a:xfrm>
        </p:spPr>
        <p:txBody>
          <a:bodyPr>
            <a:normAutofit fontScale="90000"/>
          </a:bodyPr>
          <a:lstStyle/>
          <a:p>
            <a:r>
              <a:rPr lang="en-US" dirty="0"/>
              <a:t>HYPOTHESIS TESTING</a:t>
            </a:r>
            <a:br>
              <a:rPr lang="en-US" dirty="0"/>
            </a:br>
            <a:r>
              <a:rPr lang="en-US" dirty="0"/>
              <a:t>errors</a:t>
            </a:r>
          </a:p>
        </p:txBody>
      </p:sp>
      <p:sp>
        <p:nvSpPr>
          <p:cNvPr id="6" name="TextBox 5"/>
          <p:cNvSpPr txBox="1"/>
          <p:nvPr/>
        </p:nvSpPr>
        <p:spPr>
          <a:xfrm>
            <a:off x="1981200" y="3581401"/>
            <a:ext cx="8305800" cy="461665"/>
          </a:xfrm>
          <a:prstGeom prst="rect">
            <a:avLst/>
          </a:prstGeom>
          <a:noFill/>
        </p:spPr>
        <p:txBody>
          <a:bodyPr wrap="square" rtlCol="0">
            <a:spAutoFit/>
          </a:bodyPr>
          <a:lstStyle/>
          <a:p>
            <a:r>
              <a:rPr lang="en-US" sz="2400" dirty="0"/>
              <a:t>Which is more serious? </a:t>
            </a:r>
          </a:p>
        </p:txBody>
      </p:sp>
    </p:spTree>
    <p:extLst>
      <p:ext uri="{BB962C8B-B14F-4D97-AF65-F5344CB8AC3E}">
        <p14:creationId xmlns:p14="http://schemas.microsoft.com/office/powerpoint/2010/main" val="10576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304801"/>
            <a:ext cx="8229600" cy="715963"/>
          </a:xfrm>
        </p:spPr>
        <p:txBody>
          <a:bodyPr>
            <a:normAutofit fontScale="90000"/>
          </a:bodyPr>
          <a:lstStyle/>
          <a:p>
            <a:r>
              <a:rPr lang="en-US" dirty="0"/>
              <a:t>HYPOTHESIS TESTING</a:t>
            </a:r>
            <a:br>
              <a:rPr lang="en-US" dirty="0"/>
            </a:br>
            <a:r>
              <a:rPr lang="en-US" dirty="0"/>
              <a:t>errors</a:t>
            </a:r>
          </a:p>
        </p:txBody>
      </p:sp>
      <p:graphicFrame>
        <p:nvGraphicFramePr>
          <p:cNvPr id="5" name="Table 4"/>
          <p:cNvGraphicFramePr>
            <a:graphicFrameLocks noGrp="1"/>
          </p:cNvGraphicFramePr>
          <p:nvPr/>
        </p:nvGraphicFramePr>
        <p:xfrm>
          <a:off x="1905000" y="1219200"/>
          <a:ext cx="8382000" cy="2489200"/>
        </p:xfrm>
        <a:graphic>
          <a:graphicData uri="http://schemas.openxmlformats.org/drawingml/2006/table">
            <a:tbl>
              <a:tblPr firstRow="1" bandRow="1">
                <a:tableStyleId>{69012ECD-51FC-41F1-AA8D-1B2483CD663E}</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787400">
                <a:tc>
                  <a:txBody>
                    <a:bodyPr/>
                    <a:lstStyle/>
                    <a:p>
                      <a:pPr algn="ctr"/>
                      <a:r>
                        <a:rPr lang="en-US" dirty="0"/>
                        <a:t>Outcome</a:t>
                      </a:r>
                    </a:p>
                  </a:txBody>
                  <a:tcPr/>
                </a:tc>
                <a:tc>
                  <a:txBody>
                    <a:bodyPr/>
                    <a:lstStyle/>
                    <a:p>
                      <a:pPr algn="ctr"/>
                      <a:r>
                        <a:rPr lang="en-US" baseline="0" dirty="0"/>
                        <a:t>Ho: Not Guilty</a:t>
                      </a:r>
                    </a:p>
                    <a:p>
                      <a:pPr algn="ctr"/>
                      <a:r>
                        <a:rPr lang="en-US" baseline="0" dirty="0"/>
                        <a:t>Ha: Guilty</a:t>
                      </a:r>
                    </a:p>
                    <a:p>
                      <a:pPr algn="ctr"/>
                      <a:r>
                        <a:rPr lang="en-US" baseline="0" dirty="0"/>
                        <a:t>Reality: Not Guilty</a:t>
                      </a:r>
                      <a:endParaRPr lang="en-US" dirty="0"/>
                    </a:p>
                  </a:txBody>
                  <a:tcPr/>
                </a:tc>
                <a:tc>
                  <a:txBody>
                    <a:bodyPr/>
                    <a:lstStyle/>
                    <a:p>
                      <a:pPr algn="ctr"/>
                      <a:r>
                        <a:rPr lang="en-US" dirty="0"/>
                        <a:t>Ho:</a:t>
                      </a:r>
                      <a:r>
                        <a:rPr lang="en-US" baseline="0" dirty="0"/>
                        <a:t> Not Guilty</a:t>
                      </a:r>
                    </a:p>
                    <a:p>
                      <a:pPr algn="ctr"/>
                      <a:r>
                        <a:rPr lang="en-US" baseline="0" dirty="0"/>
                        <a:t>Ha: Guilty</a:t>
                      </a:r>
                    </a:p>
                    <a:p>
                      <a:pPr algn="ctr"/>
                      <a:r>
                        <a:rPr lang="en-US" baseline="0" dirty="0"/>
                        <a:t>Reality : Guilty</a:t>
                      </a:r>
                      <a:endParaRPr lang="en-US" dirty="0"/>
                    </a:p>
                  </a:txBody>
                  <a:tcPr/>
                </a:tc>
                <a:extLst>
                  <a:ext uri="{0D108BD9-81ED-4DB2-BD59-A6C34878D82A}">
                    <a16:rowId xmlns:a16="http://schemas.microsoft.com/office/drawing/2014/main" val="10000"/>
                  </a:ext>
                </a:extLst>
              </a:tr>
              <a:tr h="787400">
                <a:tc>
                  <a:txBody>
                    <a:bodyPr/>
                    <a:lstStyle/>
                    <a:p>
                      <a:pPr algn="ctr"/>
                      <a:r>
                        <a:rPr lang="en-US" dirty="0"/>
                        <a:t>Convict</a:t>
                      </a:r>
                      <a:r>
                        <a:rPr lang="en-US" baseline="0" dirty="0"/>
                        <a:t> </a:t>
                      </a:r>
                      <a:endParaRPr lang="en-US" dirty="0"/>
                    </a:p>
                  </a:txBody>
                  <a:tcPr/>
                </a:tc>
                <a:tc>
                  <a:txBody>
                    <a:bodyPr/>
                    <a:lstStyle/>
                    <a:p>
                      <a:pPr algn="ctr"/>
                      <a:r>
                        <a:rPr lang="en-US" dirty="0"/>
                        <a:t>Type I Error</a:t>
                      </a:r>
                    </a:p>
                  </a:txBody>
                  <a:tcPr/>
                </a:tc>
                <a:tc>
                  <a:txBody>
                    <a:bodyPr/>
                    <a:lstStyle/>
                    <a:p>
                      <a:pPr algn="ctr"/>
                      <a:r>
                        <a:rPr lang="en-US" dirty="0"/>
                        <a:t>Correct Decision</a:t>
                      </a:r>
                    </a:p>
                  </a:txBody>
                  <a:tcPr/>
                </a:tc>
                <a:extLst>
                  <a:ext uri="{0D108BD9-81ED-4DB2-BD59-A6C34878D82A}">
                    <a16:rowId xmlns:a16="http://schemas.microsoft.com/office/drawing/2014/main" val="10001"/>
                  </a:ext>
                </a:extLst>
              </a:tr>
              <a:tr h="787400">
                <a:tc>
                  <a:txBody>
                    <a:bodyPr/>
                    <a:lstStyle/>
                    <a:p>
                      <a:pPr algn="ctr"/>
                      <a:r>
                        <a:rPr lang="en-US" dirty="0"/>
                        <a:t>Free</a:t>
                      </a:r>
                    </a:p>
                  </a:txBody>
                  <a:tcPr/>
                </a:tc>
                <a:tc>
                  <a:txBody>
                    <a:bodyPr/>
                    <a:lstStyle/>
                    <a:p>
                      <a:pPr algn="ctr"/>
                      <a:r>
                        <a:rPr lang="en-US" dirty="0"/>
                        <a:t>Correct Decision</a:t>
                      </a:r>
                    </a:p>
                  </a:txBody>
                  <a:tcPr/>
                </a:tc>
                <a:tc>
                  <a:txBody>
                    <a:bodyPr/>
                    <a:lstStyle/>
                    <a:p>
                      <a:pPr algn="ctr"/>
                      <a:r>
                        <a:rPr lang="en-US" dirty="0"/>
                        <a:t>Type</a:t>
                      </a:r>
                      <a:r>
                        <a:rPr lang="en-US" baseline="0" dirty="0"/>
                        <a:t> II Error</a:t>
                      </a:r>
                      <a:endParaRPr lang="en-US" dirty="0"/>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905000" y="3810000"/>
            <a:ext cx="8382000" cy="369332"/>
          </a:xfrm>
          <a:prstGeom prst="rect">
            <a:avLst/>
          </a:prstGeom>
          <a:noFill/>
        </p:spPr>
        <p:txBody>
          <a:bodyPr wrap="square" rtlCol="0">
            <a:spAutoFit/>
          </a:bodyPr>
          <a:lstStyle/>
          <a:p>
            <a:r>
              <a:rPr lang="en-US" dirty="0"/>
              <a:t>Which is more serious? Debatable: (Hanged, Petty Crime) </a:t>
            </a:r>
          </a:p>
        </p:txBody>
      </p:sp>
    </p:spTree>
    <p:extLst>
      <p:ext uri="{BB962C8B-B14F-4D97-AF65-F5344CB8AC3E}">
        <p14:creationId xmlns:p14="http://schemas.microsoft.com/office/powerpoint/2010/main" val="507014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304801"/>
            <a:ext cx="8229600" cy="715963"/>
          </a:xfrm>
        </p:spPr>
        <p:txBody>
          <a:bodyPr>
            <a:normAutofit fontScale="90000"/>
          </a:bodyPr>
          <a:lstStyle/>
          <a:p>
            <a:r>
              <a:rPr lang="en-US" dirty="0"/>
              <a:t>HYPOTHESIS TESTING</a:t>
            </a:r>
            <a:br>
              <a:rPr lang="en-US" dirty="0"/>
            </a:br>
            <a:r>
              <a:rPr lang="en-US" dirty="0"/>
              <a:t>errors</a:t>
            </a:r>
          </a:p>
        </p:txBody>
      </p:sp>
      <p:graphicFrame>
        <p:nvGraphicFramePr>
          <p:cNvPr id="5" name="Table 4"/>
          <p:cNvGraphicFramePr>
            <a:graphicFrameLocks noGrp="1"/>
          </p:cNvGraphicFramePr>
          <p:nvPr/>
        </p:nvGraphicFramePr>
        <p:xfrm>
          <a:off x="1905000" y="1219200"/>
          <a:ext cx="8382000" cy="2489200"/>
        </p:xfrm>
        <a:graphic>
          <a:graphicData uri="http://schemas.openxmlformats.org/drawingml/2006/table">
            <a:tbl>
              <a:tblPr firstRow="1" bandRow="1">
                <a:tableStyleId>{69012ECD-51FC-41F1-AA8D-1B2483CD663E}</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787400">
                <a:tc>
                  <a:txBody>
                    <a:bodyPr/>
                    <a:lstStyle/>
                    <a:p>
                      <a:pPr algn="ctr"/>
                      <a:r>
                        <a:rPr lang="en-US" dirty="0"/>
                        <a:t>Outcome</a:t>
                      </a:r>
                    </a:p>
                  </a:txBody>
                  <a:tcPr/>
                </a:tc>
                <a:tc>
                  <a:txBody>
                    <a:bodyPr/>
                    <a:lstStyle/>
                    <a:p>
                      <a:pPr algn="ctr"/>
                      <a:r>
                        <a:rPr lang="en-US" dirty="0"/>
                        <a:t>Ho: OK </a:t>
                      </a:r>
                    </a:p>
                    <a:p>
                      <a:pPr algn="ctr"/>
                      <a:r>
                        <a:rPr lang="en-US" dirty="0"/>
                        <a:t>Ha: Not Ok</a:t>
                      </a:r>
                    </a:p>
                    <a:p>
                      <a:pPr algn="ctr"/>
                      <a:r>
                        <a:rPr lang="en-US" dirty="0"/>
                        <a:t>Reality : Part OK</a:t>
                      </a:r>
                    </a:p>
                  </a:txBody>
                  <a:tcPr/>
                </a:tc>
                <a:tc>
                  <a:txBody>
                    <a:bodyPr/>
                    <a:lstStyle/>
                    <a:p>
                      <a:pPr algn="ctr"/>
                      <a:r>
                        <a:rPr lang="en-US" dirty="0"/>
                        <a:t>Ho: OK</a:t>
                      </a:r>
                    </a:p>
                    <a:p>
                      <a:pPr algn="ctr"/>
                      <a:r>
                        <a:rPr lang="en-US" dirty="0"/>
                        <a:t>Ha: Not Ok</a:t>
                      </a:r>
                    </a:p>
                    <a:p>
                      <a:pPr algn="ctr"/>
                      <a:r>
                        <a:rPr lang="en-US" dirty="0"/>
                        <a:t>Reality</a:t>
                      </a:r>
                      <a:r>
                        <a:rPr lang="en-US" baseline="0" dirty="0"/>
                        <a:t>: Part not ok</a:t>
                      </a:r>
                      <a:endParaRPr lang="en-US" dirty="0"/>
                    </a:p>
                  </a:txBody>
                  <a:tcPr/>
                </a:tc>
                <a:extLst>
                  <a:ext uri="{0D108BD9-81ED-4DB2-BD59-A6C34878D82A}">
                    <a16:rowId xmlns:a16="http://schemas.microsoft.com/office/drawing/2014/main" val="10000"/>
                  </a:ext>
                </a:extLst>
              </a:tr>
              <a:tr h="787400">
                <a:tc>
                  <a:txBody>
                    <a:bodyPr/>
                    <a:lstStyle/>
                    <a:p>
                      <a:pPr algn="ctr"/>
                      <a:r>
                        <a:rPr lang="en-US" dirty="0"/>
                        <a:t>Throw</a:t>
                      </a:r>
                    </a:p>
                  </a:txBody>
                  <a:tcPr/>
                </a:tc>
                <a:tc>
                  <a:txBody>
                    <a:bodyPr/>
                    <a:lstStyle/>
                    <a:p>
                      <a:pPr algn="ctr"/>
                      <a:r>
                        <a:rPr lang="en-US" dirty="0"/>
                        <a:t>Type I Error</a:t>
                      </a:r>
                    </a:p>
                  </a:txBody>
                  <a:tcPr/>
                </a:tc>
                <a:tc>
                  <a:txBody>
                    <a:bodyPr/>
                    <a:lstStyle/>
                    <a:p>
                      <a:pPr algn="ctr"/>
                      <a:r>
                        <a:rPr lang="en-US" dirty="0"/>
                        <a:t>Correct Decision</a:t>
                      </a:r>
                    </a:p>
                  </a:txBody>
                  <a:tcPr/>
                </a:tc>
                <a:extLst>
                  <a:ext uri="{0D108BD9-81ED-4DB2-BD59-A6C34878D82A}">
                    <a16:rowId xmlns:a16="http://schemas.microsoft.com/office/drawing/2014/main" val="10001"/>
                  </a:ext>
                </a:extLst>
              </a:tr>
              <a:tr h="787400">
                <a:tc>
                  <a:txBody>
                    <a:bodyPr/>
                    <a:lstStyle/>
                    <a:p>
                      <a:pPr algn="ctr"/>
                      <a:r>
                        <a:rPr lang="en-US" dirty="0"/>
                        <a:t>Keep</a:t>
                      </a:r>
                    </a:p>
                  </a:txBody>
                  <a:tcPr/>
                </a:tc>
                <a:tc>
                  <a:txBody>
                    <a:bodyPr/>
                    <a:lstStyle/>
                    <a:p>
                      <a:pPr algn="ctr"/>
                      <a:r>
                        <a:rPr lang="en-US" dirty="0"/>
                        <a:t>Correct Decision</a:t>
                      </a:r>
                    </a:p>
                  </a:txBody>
                  <a:tcPr/>
                </a:tc>
                <a:tc>
                  <a:txBody>
                    <a:bodyPr/>
                    <a:lstStyle/>
                    <a:p>
                      <a:pPr algn="ctr"/>
                      <a:r>
                        <a:rPr lang="en-US" dirty="0"/>
                        <a:t>Type</a:t>
                      </a:r>
                      <a:r>
                        <a:rPr lang="en-US" baseline="0" dirty="0"/>
                        <a:t> II Error</a:t>
                      </a:r>
                      <a:endParaRPr lang="en-US" dirty="0"/>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905000" y="3810000"/>
            <a:ext cx="8382000" cy="369332"/>
          </a:xfrm>
          <a:prstGeom prst="rect">
            <a:avLst/>
          </a:prstGeom>
          <a:noFill/>
        </p:spPr>
        <p:txBody>
          <a:bodyPr wrap="square" rtlCol="0">
            <a:spAutoFit/>
          </a:bodyPr>
          <a:lstStyle/>
          <a:p>
            <a:r>
              <a:rPr lang="en-US" dirty="0"/>
              <a:t>Which is more serious? </a:t>
            </a:r>
          </a:p>
        </p:txBody>
      </p:sp>
    </p:spTree>
    <p:extLst>
      <p:ext uri="{BB962C8B-B14F-4D97-AF65-F5344CB8AC3E}">
        <p14:creationId xmlns:p14="http://schemas.microsoft.com/office/powerpoint/2010/main" val="1211928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981200" y="228600"/>
            <a:ext cx="8229600" cy="715962"/>
          </a:xfrm>
        </p:spPr>
        <p:txBody>
          <a:bodyPr>
            <a:normAutofit fontScale="90000"/>
          </a:bodyPr>
          <a:lstStyle/>
          <a:p>
            <a:r>
              <a:rPr lang="en-US" dirty="0"/>
              <a:t>HYPOTHESIS TESTING</a:t>
            </a:r>
            <a:br>
              <a:rPr lang="en-US" dirty="0"/>
            </a:br>
            <a:r>
              <a:rPr lang="en-US" dirty="0"/>
              <a:t>errors</a:t>
            </a:r>
          </a:p>
        </p:txBody>
      </p:sp>
      <p:sp>
        <p:nvSpPr>
          <p:cNvPr id="4" name="TextBox 3"/>
          <p:cNvSpPr txBox="1"/>
          <p:nvPr/>
        </p:nvSpPr>
        <p:spPr>
          <a:xfrm>
            <a:off x="1905000" y="1295401"/>
            <a:ext cx="8305800" cy="4524315"/>
          </a:xfrm>
          <a:prstGeom prst="rect">
            <a:avLst/>
          </a:prstGeom>
          <a:noFill/>
        </p:spPr>
        <p:txBody>
          <a:bodyPr wrap="square" rtlCol="0">
            <a:spAutoFit/>
          </a:bodyPr>
          <a:lstStyle/>
          <a:p>
            <a:r>
              <a:rPr lang="en-US" dirty="0"/>
              <a:t>Size of Error?</a:t>
            </a:r>
          </a:p>
          <a:p>
            <a:endParaRPr lang="en-US" dirty="0"/>
          </a:p>
          <a:p>
            <a:r>
              <a:rPr lang="en-US" dirty="0"/>
              <a:t>Type I : </a:t>
            </a:r>
            <a:r>
              <a:rPr lang="el-GR" dirty="0"/>
              <a:t>α</a:t>
            </a:r>
            <a:r>
              <a:rPr lang="en-US" dirty="0"/>
              <a:t>   Significance Level</a:t>
            </a:r>
          </a:p>
          <a:p>
            <a:endParaRPr lang="en-US" dirty="0"/>
          </a:p>
          <a:p>
            <a:r>
              <a:rPr lang="en-US" dirty="0"/>
              <a:t>Type II: </a:t>
            </a:r>
            <a:r>
              <a:rPr lang="el-GR" dirty="0"/>
              <a:t>β</a:t>
            </a:r>
            <a:r>
              <a:rPr lang="en-US" dirty="0"/>
              <a:t>   Related to Power. Usually set to 20%. It is a function of sample size, sample variance , and </a:t>
            </a:r>
            <a:r>
              <a:rPr lang="el-GR" dirty="0"/>
              <a:t>α</a:t>
            </a:r>
            <a:r>
              <a:rPr lang="en-US" dirty="0"/>
              <a:t> </a:t>
            </a:r>
          </a:p>
          <a:p>
            <a:endParaRPr lang="en-US" dirty="0"/>
          </a:p>
          <a:p>
            <a:r>
              <a:rPr lang="en-US" dirty="0"/>
              <a:t>What does 20% in Type II imply? You are willing to take a risk of not capturing an impact that exists 20% of the time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nvGraphicFramePr>
        <p:xfrm>
          <a:off x="1905000" y="4114800"/>
          <a:ext cx="8382000" cy="2362200"/>
        </p:xfrm>
        <a:graphic>
          <a:graphicData uri="http://schemas.openxmlformats.org/drawingml/2006/table">
            <a:tbl>
              <a:tblPr firstRow="1" bandRow="1">
                <a:tableStyleId>{69012ECD-51FC-41F1-AA8D-1B2483CD663E}</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787400">
                <a:tc>
                  <a:txBody>
                    <a:bodyPr/>
                    <a:lstStyle/>
                    <a:p>
                      <a:pPr algn="ctr"/>
                      <a:r>
                        <a:rPr lang="en-US" dirty="0"/>
                        <a:t>Outcome</a:t>
                      </a:r>
                    </a:p>
                  </a:txBody>
                  <a:tcPr/>
                </a:tc>
                <a:tc>
                  <a:txBody>
                    <a:bodyPr/>
                    <a:lstStyle/>
                    <a:p>
                      <a:pPr algn="ctr"/>
                      <a:r>
                        <a:rPr lang="en-US" dirty="0"/>
                        <a:t>Part  Ok</a:t>
                      </a:r>
                    </a:p>
                  </a:txBody>
                  <a:tcPr/>
                </a:tc>
                <a:tc>
                  <a:txBody>
                    <a:bodyPr/>
                    <a:lstStyle/>
                    <a:p>
                      <a:pPr algn="ctr"/>
                      <a:r>
                        <a:rPr lang="en-US" dirty="0"/>
                        <a:t>Part Not Ok</a:t>
                      </a:r>
                    </a:p>
                  </a:txBody>
                  <a:tcPr/>
                </a:tc>
                <a:extLst>
                  <a:ext uri="{0D108BD9-81ED-4DB2-BD59-A6C34878D82A}">
                    <a16:rowId xmlns:a16="http://schemas.microsoft.com/office/drawing/2014/main" val="10000"/>
                  </a:ext>
                </a:extLst>
              </a:tr>
              <a:tr h="787400">
                <a:tc>
                  <a:txBody>
                    <a:bodyPr/>
                    <a:lstStyle/>
                    <a:p>
                      <a:pPr algn="ctr"/>
                      <a:r>
                        <a:rPr lang="en-US" dirty="0"/>
                        <a:t>Throw</a:t>
                      </a:r>
                    </a:p>
                  </a:txBody>
                  <a:tcPr/>
                </a:tc>
                <a:tc>
                  <a:txBody>
                    <a:bodyPr/>
                    <a:lstStyle/>
                    <a:p>
                      <a:pPr algn="ctr"/>
                      <a:r>
                        <a:rPr lang="en-US" dirty="0"/>
                        <a:t>Type I Error (p=</a:t>
                      </a:r>
                      <a:r>
                        <a:rPr lang="el-GR" dirty="0"/>
                        <a:t>α</a:t>
                      </a:r>
                      <a:r>
                        <a:rPr lang="en-US" dirty="0"/>
                        <a:t>)</a:t>
                      </a:r>
                    </a:p>
                  </a:txBody>
                  <a:tcPr/>
                </a:tc>
                <a:tc>
                  <a:txBody>
                    <a:bodyPr/>
                    <a:lstStyle/>
                    <a:p>
                      <a:pPr algn="ctr"/>
                      <a:r>
                        <a:rPr lang="en-US" dirty="0"/>
                        <a:t>Correct Decision (p=1-</a:t>
                      </a:r>
                      <a:r>
                        <a:rPr lang="el-GR" dirty="0"/>
                        <a:t>β</a:t>
                      </a:r>
                      <a:r>
                        <a:rPr lang="en-US" dirty="0"/>
                        <a:t>)</a:t>
                      </a:r>
                    </a:p>
                  </a:txBody>
                  <a:tcPr/>
                </a:tc>
                <a:extLst>
                  <a:ext uri="{0D108BD9-81ED-4DB2-BD59-A6C34878D82A}">
                    <a16:rowId xmlns:a16="http://schemas.microsoft.com/office/drawing/2014/main" val="10001"/>
                  </a:ext>
                </a:extLst>
              </a:tr>
              <a:tr h="787400">
                <a:tc>
                  <a:txBody>
                    <a:bodyPr/>
                    <a:lstStyle/>
                    <a:p>
                      <a:pPr algn="ctr"/>
                      <a:r>
                        <a:rPr lang="en-US" dirty="0"/>
                        <a:t>Keep</a:t>
                      </a:r>
                    </a:p>
                  </a:txBody>
                  <a:tcPr/>
                </a:tc>
                <a:tc>
                  <a:txBody>
                    <a:bodyPr/>
                    <a:lstStyle/>
                    <a:p>
                      <a:pPr algn="ctr"/>
                      <a:r>
                        <a:rPr lang="en-US" dirty="0"/>
                        <a:t>Correct Decision (p= 1 –</a:t>
                      </a:r>
                      <a:r>
                        <a:rPr lang="el-GR" dirty="0"/>
                        <a:t>α</a:t>
                      </a:r>
                      <a:r>
                        <a:rPr lang="en-US" dirty="0"/>
                        <a:t>)</a:t>
                      </a:r>
                    </a:p>
                  </a:txBody>
                  <a:tcPr/>
                </a:tc>
                <a:tc>
                  <a:txBody>
                    <a:bodyPr/>
                    <a:lstStyle/>
                    <a:p>
                      <a:pPr algn="ctr"/>
                      <a:r>
                        <a:rPr lang="en-US" dirty="0"/>
                        <a:t>Type</a:t>
                      </a:r>
                      <a:r>
                        <a:rPr lang="en-US" baseline="0" dirty="0"/>
                        <a:t> II Error (p= </a:t>
                      </a:r>
                      <a:r>
                        <a:rPr lang="el-GR" baseline="0" dirty="0"/>
                        <a:t>β</a:t>
                      </a:r>
                      <a:r>
                        <a:rPr lang="en-US" baseline="0" dirty="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2792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5" name="Rectangle 4"/>
          <p:cNvSpPr/>
          <p:nvPr/>
        </p:nvSpPr>
        <p:spPr>
          <a:xfrm>
            <a:off x="1524001" y="6552756"/>
            <a:ext cx="2612703" cy="276999"/>
          </a:xfrm>
          <a:prstGeom prst="rect">
            <a:avLst/>
          </a:prstGeom>
        </p:spPr>
        <p:txBody>
          <a:bodyPr wrap="none">
            <a:spAutoFit/>
          </a:bodyPr>
          <a:lstStyle/>
          <a:p>
            <a:r>
              <a:rPr lang="en-IN" sz="1200" b="1" dirty="0"/>
              <a:t>© Jigsaw Academy Education Pvt. Ltd.</a:t>
            </a:r>
            <a:endParaRPr lang="en-US" sz="1200" b="1" dirty="0"/>
          </a:p>
        </p:txBody>
      </p:sp>
      <p:sp>
        <p:nvSpPr>
          <p:cNvPr id="4" name="Content Placeholder 1"/>
          <p:cNvSpPr txBox="1">
            <a:spLocks/>
          </p:cNvSpPr>
          <p:nvPr/>
        </p:nvSpPr>
        <p:spPr>
          <a:xfrm>
            <a:off x="838200" y="1690688"/>
            <a:ext cx="8686800" cy="57150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t>Inventory Optimization</a:t>
            </a:r>
          </a:p>
          <a:p>
            <a:pPr marL="0" indent="0">
              <a:buNone/>
            </a:pPr>
            <a:r>
              <a:rPr lang="en-US" sz="2000" dirty="0"/>
              <a:t>You want to optimize inventory costs , and you are reviewing mobile electronic equipment. You have been using a daily sales average for this category as 310, with a </a:t>
            </a:r>
            <a:r>
              <a:rPr lang="en-US" sz="2000" dirty="0" err="1"/>
              <a:t>std</a:t>
            </a:r>
            <a:r>
              <a:rPr lang="en-US" sz="2000" dirty="0"/>
              <a:t> deviation of 85 (based on past data a year ago).  You take a current sample of the last 45 days to validate, and find that </a:t>
            </a:r>
            <a:r>
              <a:rPr lang="en-US" sz="2000" dirty="0" err="1"/>
              <a:t>avg</a:t>
            </a:r>
            <a:r>
              <a:rPr lang="en-US" sz="2000" dirty="0"/>
              <a:t> daily sales are 338. Should you increase inventory levels? </a:t>
            </a:r>
          </a:p>
          <a:p>
            <a:pPr marL="0" indent="0">
              <a:buNone/>
            </a:pPr>
            <a:endParaRPr lang="en-US" sz="2000" dirty="0"/>
          </a:p>
          <a:p>
            <a:pPr marL="0" indent="0">
              <a:buNone/>
            </a:pPr>
            <a:r>
              <a:rPr lang="en-US" sz="2000" dirty="0"/>
              <a:t>SIMPLE ANSWERS?  </a:t>
            </a:r>
          </a:p>
          <a:p>
            <a:pPr marL="0" indent="0">
              <a:buNone/>
            </a:pPr>
            <a:endParaRPr lang="en-US" sz="2000" dirty="0"/>
          </a:p>
          <a:p>
            <a:pPr marL="0" indent="0">
              <a:buNone/>
            </a:pPr>
            <a:r>
              <a:rPr lang="en-US" sz="2000" dirty="0"/>
              <a:t>Yes, data clearly shows increase in inventory levels. </a:t>
            </a:r>
          </a:p>
          <a:p>
            <a:pPr marL="0" indent="0">
              <a:buNone/>
            </a:pPr>
            <a:r>
              <a:rPr lang="en-US" sz="2000" dirty="0"/>
              <a:t>No – we need a larger sample before we decide</a:t>
            </a:r>
          </a:p>
          <a:p>
            <a:pPr marL="0" indent="0">
              <a:buNone/>
            </a:pPr>
            <a:endParaRPr lang="en-US" sz="2000" dirty="0"/>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7002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1237735" y="1600200"/>
            <a:ext cx="3733800" cy="4247317"/>
          </a:xfrm>
          <a:prstGeom prst="rect">
            <a:avLst/>
          </a:prstGeom>
          <a:noFill/>
        </p:spPr>
        <p:txBody>
          <a:bodyPr wrap="square" rtlCol="0">
            <a:spAutoFit/>
          </a:bodyPr>
          <a:lstStyle/>
          <a:p>
            <a:r>
              <a:rPr lang="en-US" dirty="0"/>
              <a:t>One way to solve this is to run a hypothesis test.</a:t>
            </a:r>
          </a:p>
          <a:p>
            <a:endParaRPr lang="en-US" dirty="0"/>
          </a:p>
          <a:p>
            <a:r>
              <a:rPr lang="en-US" dirty="0"/>
              <a:t>1. Set up </a:t>
            </a:r>
            <a:r>
              <a:rPr lang="en-US" b="1" dirty="0"/>
              <a:t>NULL HYPOTHESIS</a:t>
            </a:r>
          </a:p>
          <a:p>
            <a:endParaRPr lang="en-US" dirty="0"/>
          </a:p>
          <a:p>
            <a:r>
              <a:rPr lang="en-US" dirty="0"/>
              <a:t>There is no increase in daily rate, observed differences are simply random chance variation</a:t>
            </a:r>
          </a:p>
          <a:p>
            <a:endParaRPr lang="en-US" dirty="0"/>
          </a:p>
          <a:p>
            <a:r>
              <a:rPr lang="en-US" dirty="0"/>
              <a:t>2. Set up </a:t>
            </a:r>
            <a:r>
              <a:rPr lang="en-US" b="1" dirty="0"/>
              <a:t>ALTERNATE HYPOTHESIS</a:t>
            </a:r>
            <a:r>
              <a:rPr lang="en-US" dirty="0"/>
              <a:t>:</a:t>
            </a:r>
          </a:p>
          <a:p>
            <a:r>
              <a:rPr lang="en-US" dirty="0"/>
              <a:t>Negation of Null: There is an increase in daily sales rate</a:t>
            </a:r>
          </a:p>
          <a:p>
            <a:endParaRPr lang="en-US" dirty="0"/>
          </a:p>
          <a:p>
            <a:r>
              <a:rPr lang="en-US" dirty="0"/>
              <a:t>3. Calculate </a:t>
            </a:r>
            <a:r>
              <a:rPr lang="en-US" b="1" dirty="0"/>
              <a:t>Probability </a:t>
            </a:r>
            <a:r>
              <a:rPr lang="en-US" dirty="0"/>
              <a:t>of observed outcome</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444" t="32513" r="31054" b="29064"/>
          <a:stretch/>
        </p:blipFill>
        <p:spPr bwMode="auto">
          <a:xfrm>
            <a:off x="5918051" y="2096813"/>
            <a:ext cx="4489232" cy="266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6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1151237" y="1720840"/>
            <a:ext cx="8229600" cy="3416320"/>
          </a:xfrm>
          <a:prstGeom prst="rect">
            <a:avLst/>
          </a:prstGeom>
          <a:noFill/>
        </p:spPr>
        <p:txBody>
          <a:bodyPr wrap="square" rtlCol="0">
            <a:spAutoFit/>
          </a:bodyPr>
          <a:lstStyle/>
          <a:p>
            <a:r>
              <a:rPr lang="en-US" sz="2000" b="1" dirty="0"/>
              <a:t>Probability of Observed Outcome?  </a:t>
            </a:r>
          </a:p>
          <a:p>
            <a:endParaRPr lang="en-US" dirty="0"/>
          </a:p>
          <a:p>
            <a:r>
              <a:rPr lang="en-US" u="sng" dirty="0"/>
              <a:t>Use Central Limit Theorem.  </a:t>
            </a:r>
          </a:p>
          <a:p>
            <a:endParaRPr lang="en-US" dirty="0"/>
          </a:p>
          <a:p>
            <a:r>
              <a:rPr lang="en-US" dirty="0"/>
              <a:t>This sample is one of multiple possible samples from the population of customers, </a:t>
            </a:r>
          </a:p>
          <a:p>
            <a:endParaRPr lang="en-US" dirty="0"/>
          </a:p>
          <a:p>
            <a:r>
              <a:rPr lang="en-US" dirty="0"/>
              <a:t>and therefore  means of all possible samples will follow a normal distribution</a:t>
            </a:r>
          </a:p>
          <a:p>
            <a:endParaRPr lang="en-US" dirty="0"/>
          </a:p>
          <a:p>
            <a:endParaRPr lang="en-US" dirty="0"/>
          </a:p>
          <a:p>
            <a:r>
              <a:rPr lang="en-US" dirty="0"/>
              <a:t>Given a normal distribution,  we can compute probability of an observed outcome.</a:t>
            </a:r>
          </a:p>
          <a:p>
            <a:endParaRPr lang="en-US" dirty="0"/>
          </a:p>
          <a:p>
            <a:r>
              <a:rPr lang="en-US" dirty="0"/>
              <a:t>= NORM.DIST(338,315,85/(45^0.5),TRUE)</a:t>
            </a:r>
          </a:p>
        </p:txBody>
      </p:sp>
    </p:spTree>
    <p:extLst>
      <p:ext uri="{BB962C8B-B14F-4D97-AF65-F5344CB8AC3E}">
        <p14:creationId xmlns:p14="http://schemas.microsoft.com/office/powerpoint/2010/main" val="162778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439561"/>
            <a:ext cx="8229600" cy="2862322"/>
          </a:xfrm>
          <a:prstGeom prst="rect">
            <a:avLst/>
          </a:prstGeom>
          <a:noFill/>
        </p:spPr>
        <p:txBody>
          <a:bodyPr wrap="square" rtlCol="0">
            <a:spAutoFit/>
          </a:bodyPr>
          <a:lstStyle/>
          <a:p>
            <a:endParaRPr lang="en-US" dirty="0"/>
          </a:p>
          <a:p>
            <a:r>
              <a:rPr lang="en-US" dirty="0"/>
              <a:t>= NORM.DIST(338,315,85/(45^0.5),TRUE)</a:t>
            </a:r>
          </a:p>
          <a:p>
            <a:endParaRPr lang="en-US" dirty="0"/>
          </a:p>
          <a:p>
            <a:r>
              <a:rPr lang="en-US" dirty="0"/>
              <a:t>What will this generate?  </a:t>
            </a:r>
          </a:p>
          <a:p>
            <a:endParaRPr lang="en-US" dirty="0"/>
          </a:p>
          <a:p>
            <a:r>
              <a:rPr lang="en-US" dirty="0"/>
              <a:t>We need probability of outcomes as extreme or more extreme assuming that the null is true</a:t>
            </a:r>
          </a:p>
          <a:p>
            <a:endParaRPr lang="en-US" dirty="0"/>
          </a:p>
          <a:p>
            <a:r>
              <a:rPr lang="en-US" dirty="0"/>
              <a:t>That is:  </a:t>
            </a:r>
          </a:p>
          <a:p>
            <a:r>
              <a:rPr lang="en-US" dirty="0"/>
              <a:t>1 – </a:t>
            </a:r>
            <a:r>
              <a:rPr lang="en-US" dirty="0" err="1"/>
              <a:t>norm.dist</a:t>
            </a:r>
            <a:r>
              <a:rPr lang="en-US" dirty="0"/>
              <a:t>(338,315,85/(45^0.5),true)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967" r="43293" b="16105"/>
          <a:stretch/>
        </p:blipFill>
        <p:spPr bwMode="auto">
          <a:xfrm>
            <a:off x="6106510" y="3733800"/>
            <a:ext cx="4353394" cy="208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1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87627" y="1534496"/>
            <a:ext cx="8458200" cy="2308324"/>
          </a:xfrm>
          <a:prstGeom prst="rect">
            <a:avLst/>
          </a:prstGeom>
          <a:noFill/>
        </p:spPr>
        <p:txBody>
          <a:bodyPr wrap="square" rtlCol="0">
            <a:spAutoFit/>
          </a:bodyPr>
          <a:lstStyle/>
          <a:p>
            <a:r>
              <a:rPr lang="en-US" dirty="0"/>
              <a:t>What if the observed probability was low? </a:t>
            </a:r>
          </a:p>
          <a:p>
            <a:endParaRPr lang="en-US" dirty="0"/>
          </a:p>
          <a:p>
            <a:endParaRPr lang="en-US" dirty="0"/>
          </a:p>
          <a:p>
            <a:r>
              <a:rPr lang="en-US" dirty="0"/>
              <a:t>What if the observed probability was high?</a:t>
            </a:r>
          </a:p>
          <a:p>
            <a:endParaRPr lang="en-US" dirty="0"/>
          </a:p>
          <a:p>
            <a:endParaRPr lang="en-US" dirty="0"/>
          </a:p>
          <a:p>
            <a:endParaRPr lang="en-US" dirty="0"/>
          </a:p>
          <a:p>
            <a:r>
              <a:rPr lang="en-US" dirty="0"/>
              <a:t>How do we decide the separation between low and high? </a:t>
            </a:r>
          </a:p>
        </p:txBody>
      </p:sp>
      <p:grpSp>
        <p:nvGrpSpPr>
          <p:cNvPr id="13" name="Group 12"/>
          <p:cNvGrpSpPr/>
          <p:nvPr/>
        </p:nvGrpSpPr>
        <p:grpSpPr>
          <a:xfrm>
            <a:off x="2819400" y="4132788"/>
            <a:ext cx="5486400" cy="1582213"/>
            <a:chOff x="1295400" y="4132787"/>
            <a:chExt cx="5486400" cy="1582213"/>
          </a:xfrm>
        </p:grpSpPr>
        <p:cxnSp>
          <p:nvCxnSpPr>
            <p:cNvPr id="5" name="Straight Connector 4"/>
            <p:cNvCxnSpPr/>
            <p:nvPr/>
          </p:nvCxnSpPr>
          <p:spPr>
            <a:xfrm>
              <a:off x="1295400" y="5715000"/>
              <a:ext cx="54864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1324303" y="4132787"/>
              <a:ext cx="5202621" cy="1437696"/>
            </a:xfrm>
            <a:custGeom>
              <a:avLst/>
              <a:gdLst>
                <a:gd name="connsiteX0" fmla="*/ 0 w 5202621"/>
                <a:gd name="connsiteY0" fmla="*/ 1437696 h 1437696"/>
                <a:gd name="connsiteX1" fmla="*/ 1324304 w 5202621"/>
                <a:gd name="connsiteY1" fmla="*/ 1153916 h 1437696"/>
                <a:gd name="connsiteX2" fmla="*/ 2427890 w 5202621"/>
                <a:gd name="connsiteY2" fmla="*/ 66096 h 1437696"/>
                <a:gd name="connsiteX3" fmla="*/ 3011214 w 5202621"/>
                <a:gd name="connsiteY3" fmla="*/ 223751 h 1437696"/>
                <a:gd name="connsiteX4" fmla="*/ 3783725 w 5202621"/>
                <a:gd name="connsiteY4" fmla="*/ 1075089 h 1437696"/>
                <a:gd name="connsiteX5" fmla="*/ 5202621 w 5202621"/>
                <a:gd name="connsiteY5" fmla="*/ 1437696 h 1437696"/>
                <a:gd name="connsiteX6" fmla="*/ 5202621 w 5202621"/>
                <a:gd name="connsiteY6" fmla="*/ 1437696 h 14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621" h="1437696">
                  <a:moveTo>
                    <a:pt x="0" y="1437696"/>
                  </a:moveTo>
                  <a:cubicBezTo>
                    <a:pt x="459828" y="1410106"/>
                    <a:pt x="919656" y="1382516"/>
                    <a:pt x="1324304" y="1153916"/>
                  </a:cubicBezTo>
                  <a:cubicBezTo>
                    <a:pt x="1728952" y="925316"/>
                    <a:pt x="2146738" y="221123"/>
                    <a:pt x="2427890" y="66096"/>
                  </a:cubicBezTo>
                  <a:cubicBezTo>
                    <a:pt x="2709042" y="-88931"/>
                    <a:pt x="2785242" y="55586"/>
                    <a:pt x="3011214" y="223751"/>
                  </a:cubicBezTo>
                  <a:cubicBezTo>
                    <a:pt x="3237186" y="391916"/>
                    <a:pt x="3418491" y="872765"/>
                    <a:pt x="3783725" y="1075089"/>
                  </a:cubicBezTo>
                  <a:cubicBezTo>
                    <a:pt x="4148959" y="1277413"/>
                    <a:pt x="5202621" y="1437696"/>
                    <a:pt x="5202621" y="1437696"/>
                  </a:cubicBezTo>
                  <a:lnTo>
                    <a:pt x="5202621" y="14376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a:off x="6477000" y="5105400"/>
            <a:ext cx="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477000" y="4648200"/>
            <a:ext cx="1219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96200" y="4267200"/>
            <a:ext cx="2286000" cy="369332"/>
          </a:xfrm>
          <a:prstGeom prst="rect">
            <a:avLst/>
          </a:prstGeom>
          <a:noFill/>
        </p:spPr>
        <p:txBody>
          <a:bodyPr wrap="square" rtlCol="0">
            <a:spAutoFit/>
          </a:bodyPr>
          <a:lstStyle/>
          <a:p>
            <a:r>
              <a:rPr lang="en-US" dirty="0"/>
              <a:t>Low? Or High?</a:t>
            </a:r>
          </a:p>
        </p:txBody>
      </p:sp>
      <p:sp>
        <p:nvSpPr>
          <p:cNvPr id="12" name="TextBox 11"/>
          <p:cNvSpPr txBox="1"/>
          <p:nvPr/>
        </p:nvSpPr>
        <p:spPr>
          <a:xfrm>
            <a:off x="6286500" y="4679768"/>
            <a:ext cx="571500" cy="261610"/>
          </a:xfrm>
          <a:prstGeom prst="rect">
            <a:avLst/>
          </a:prstGeom>
          <a:noFill/>
        </p:spPr>
        <p:txBody>
          <a:bodyPr wrap="square" rtlCol="0">
            <a:spAutoFit/>
          </a:bodyPr>
          <a:lstStyle/>
          <a:p>
            <a:r>
              <a:rPr lang="en-US" sz="1100" dirty="0"/>
              <a:t>20%</a:t>
            </a:r>
          </a:p>
        </p:txBody>
      </p:sp>
    </p:spTree>
    <p:extLst>
      <p:ext uri="{BB962C8B-B14F-4D97-AF65-F5344CB8AC3E}">
        <p14:creationId xmlns:p14="http://schemas.microsoft.com/office/powerpoint/2010/main" val="31822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Hypothesis testing</a:t>
            </a:r>
            <a:endParaRPr lang="en-IN" dirty="0"/>
          </a:p>
        </p:txBody>
      </p:sp>
      <p:sp>
        <p:nvSpPr>
          <p:cNvPr id="4" name="TextBox 3"/>
          <p:cNvSpPr txBox="1"/>
          <p:nvPr/>
        </p:nvSpPr>
        <p:spPr>
          <a:xfrm>
            <a:off x="838200" y="1571494"/>
            <a:ext cx="8458200" cy="3970318"/>
          </a:xfrm>
          <a:prstGeom prst="rect">
            <a:avLst/>
          </a:prstGeom>
          <a:noFill/>
        </p:spPr>
        <p:txBody>
          <a:bodyPr wrap="square" rtlCol="0">
            <a:spAutoFit/>
          </a:bodyPr>
          <a:lstStyle/>
          <a:p>
            <a:r>
              <a:rPr lang="en-US" dirty="0"/>
              <a:t>Cut-off : </a:t>
            </a:r>
            <a:r>
              <a:rPr lang="en-US" b="1" dirty="0"/>
              <a:t>SIGNIFICANCE LEVEL (ALPHA, </a:t>
            </a:r>
            <a:r>
              <a:rPr lang="el-GR" b="1" dirty="0"/>
              <a:t>α</a:t>
            </a:r>
            <a:r>
              <a:rPr lang="en-US" b="1" dirty="0"/>
              <a:t> )</a:t>
            </a:r>
          </a:p>
          <a:p>
            <a:endParaRPr lang="en-US" dirty="0"/>
          </a:p>
          <a:p>
            <a:r>
              <a:rPr lang="en-US" dirty="0"/>
              <a:t>Calculated Probability: </a:t>
            </a:r>
            <a:r>
              <a:rPr lang="en-US" b="1" dirty="0"/>
              <a:t>P-VALUE</a:t>
            </a:r>
          </a:p>
          <a:p>
            <a:endParaRPr lang="en-US" dirty="0"/>
          </a:p>
          <a:p>
            <a:endParaRPr lang="en-US" dirty="0"/>
          </a:p>
          <a:p>
            <a:endParaRPr lang="en-US" dirty="0"/>
          </a:p>
          <a:p>
            <a:r>
              <a:rPr lang="en-US" dirty="0"/>
              <a:t>IF: </a:t>
            </a:r>
          </a:p>
          <a:p>
            <a:endParaRPr lang="en-US" dirty="0"/>
          </a:p>
          <a:p>
            <a:r>
              <a:rPr lang="en-US" dirty="0"/>
              <a:t>P-VALUE &lt; SIGNIFICANCE LEVEL </a:t>
            </a:r>
          </a:p>
          <a:p>
            <a:r>
              <a:rPr lang="en-US" dirty="0"/>
              <a:t>	REJECT THE NULL HYPOTHESIS </a:t>
            </a:r>
          </a:p>
          <a:p>
            <a:endParaRPr lang="en-US" dirty="0"/>
          </a:p>
          <a:p>
            <a:r>
              <a:rPr lang="en-US" dirty="0"/>
              <a:t>P-VALUE &gt; SIGNIFICANCE LEVEL</a:t>
            </a:r>
          </a:p>
          <a:p>
            <a:r>
              <a:rPr lang="en-US" dirty="0"/>
              <a:t>	FAIL TO REJECT THE NULL HYPOTHESIS</a:t>
            </a:r>
          </a:p>
          <a:p>
            <a:endParaRPr lang="en-US" dirty="0"/>
          </a:p>
        </p:txBody>
      </p:sp>
      <p:grpSp>
        <p:nvGrpSpPr>
          <p:cNvPr id="5" name="Group 4"/>
          <p:cNvGrpSpPr/>
          <p:nvPr/>
        </p:nvGrpSpPr>
        <p:grpSpPr>
          <a:xfrm>
            <a:off x="4648200" y="4648201"/>
            <a:ext cx="5486400" cy="1582213"/>
            <a:chOff x="1295400" y="4132787"/>
            <a:chExt cx="5486400" cy="1582213"/>
          </a:xfrm>
        </p:grpSpPr>
        <p:cxnSp>
          <p:nvCxnSpPr>
            <p:cNvPr id="6" name="Straight Connector 5"/>
            <p:cNvCxnSpPr/>
            <p:nvPr/>
          </p:nvCxnSpPr>
          <p:spPr>
            <a:xfrm>
              <a:off x="1295400" y="5715000"/>
              <a:ext cx="54864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1324303" y="4132787"/>
              <a:ext cx="5202621" cy="1437696"/>
            </a:xfrm>
            <a:custGeom>
              <a:avLst/>
              <a:gdLst>
                <a:gd name="connsiteX0" fmla="*/ 0 w 5202621"/>
                <a:gd name="connsiteY0" fmla="*/ 1437696 h 1437696"/>
                <a:gd name="connsiteX1" fmla="*/ 1324304 w 5202621"/>
                <a:gd name="connsiteY1" fmla="*/ 1153916 h 1437696"/>
                <a:gd name="connsiteX2" fmla="*/ 2427890 w 5202621"/>
                <a:gd name="connsiteY2" fmla="*/ 66096 h 1437696"/>
                <a:gd name="connsiteX3" fmla="*/ 3011214 w 5202621"/>
                <a:gd name="connsiteY3" fmla="*/ 223751 h 1437696"/>
                <a:gd name="connsiteX4" fmla="*/ 3783725 w 5202621"/>
                <a:gd name="connsiteY4" fmla="*/ 1075089 h 1437696"/>
                <a:gd name="connsiteX5" fmla="*/ 5202621 w 5202621"/>
                <a:gd name="connsiteY5" fmla="*/ 1437696 h 1437696"/>
                <a:gd name="connsiteX6" fmla="*/ 5202621 w 5202621"/>
                <a:gd name="connsiteY6" fmla="*/ 1437696 h 14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621" h="1437696">
                  <a:moveTo>
                    <a:pt x="0" y="1437696"/>
                  </a:moveTo>
                  <a:cubicBezTo>
                    <a:pt x="459828" y="1410106"/>
                    <a:pt x="919656" y="1382516"/>
                    <a:pt x="1324304" y="1153916"/>
                  </a:cubicBezTo>
                  <a:cubicBezTo>
                    <a:pt x="1728952" y="925316"/>
                    <a:pt x="2146738" y="221123"/>
                    <a:pt x="2427890" y="66096"/>
                  </a:cubicBezTo>
                  <a:cubicBezTo>
                    <a:pt x="2709042" y="-88931"/>
                    <a:pt x="2785242" y="55586"/>
                    <a:pt x="3011214" y="223751"/>
                  </a:cubicBezTo>
                  <a:cubicBezTo>
                    <a:pt x="3237186" y="391916"/>
                    <a:pt x="3418491" y="872765"/>
                    <a:pt x="3783725" y="1075089"/>
                  </a:cubicBezTo>
                  <a:cubicBezTo>
                    <a:pt x="4148959" y="1277413"/>
                    <a:pt x="5202621" y="1437696"/>
                    <a:pt x="5202621" y="1437696"/>
                  </a:cubicBezTo>
                  <a:lnTo>
                    <a:pt x="5202621" y="143769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 name="Straight Connector 8"/>
          <p:cNvCxnSpPr/>
          <p:nvPr/>
        </p:nvCxnSpPr>
        <p:spPr>
          <a:xfrm>
            <a:off x="9220200" y="5943601"/>
            <a:ext cx="0" cy="286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315200" y="4648201"/>
            <a:ext cx="0" cy="15822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7315200" y="5943600"/>
            <a:ext cx="190500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53907" y="5826516"/>
            <a:ext cx="649013" cy="369332"/>
          </a:xfrm>
          <a:prstGeom prst="rect">
            <a:avLst/>
          </a:prstGeom>
          <a:noFill/>
        </p:spPr>
        <p:txBody>
          <a:bodyPr wrap="square" rtlCol="0">
            <a:spAutoFit/>
          </a:bodyPr>
          <a:lstStyle/>
          <a:p>
            <a:r>
              <a:rPr lang="el-GR" dirty="0"/>
              <a:t>α</a:t>
            </a:r>
            <a:endParaRPr lang="en-US" dirty="0"/>
          </a:p>
        </p:txBody>
      </p:sp>
    </p:spTree>
    <p:extLst>
      <p:ext uri="{BB962C8B-B14F-4D97-AF65-F5344CB8AC3E}">
        <p14:creationId xmlns:p14="http://schemas.microsoft.com/office/powerpoint/2010/main" val="73217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3048</Words>
  <Application>Microsoft Macintosh PowerPoint</Application>
  <PresentationFormat>Widescreen</PresentationFormat>
  <Paragraphs>453</Paragraphs>
  <Slides>39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Calibri Light</vt:lpstr>
      <vt:lpstr>Monotype Sorts</vt:lpstr>
      <vt:lpstr>Wingdings 2</vt:lpstr>
      <vt:lpstr>Office Theme</vt:lpstr>
      <vt:lpstr>Equation</vt:lpstr>
      <vt:lpstr>PowerPoint Presentation</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Drill Exercises</vt:lpstr>
      <vt:lpstr>Hypothesis testing</vt:lpstr>
      <vt:lpstr>Hypothesis testing</vt:lpstr>
      <vt:lpstr>HYPOTHESIS TESTING T - TESTS</vt:lpstr>
      <vt:lpstr>HYPOTHESIS TESTING T - TESTS</vt:lpstr>
      <vt:lpstr>HYPOTHESIS TESTING T - TESTS</vt:lpstr>
      <vt:lpstr>Drill Questions</vt:lpstr>
      <vt:lpstr>Hypothesis testing</vt:lpstr>
      <vt:lpstr>HYPOTHESIS TESTING T - TESTS</vt:lpstr>
      <vt:lpstr>HYPOTHESIS TESTING T - TESTS</vt:lpstr>
      <vt:lpstr>Two-sample t-tests</vt:lpstr>
      <vt:lpstr>HYPOTHESIS TESTING T - TESTS</vt:lpstr>
      <vt:lpstr>HYPOTHESIS TESTING Multiple sample tests</vt:lpstr>
      <vt:lpstr>Two-sample t-tests</vt:lpstr>
      <vt:lpstr>Paired difference t-tests</vt:lpstr>
      <vt:lpstr>Paired difference t-tests</vt:lpstr>
      <vt:lpstr>HYPOTHESIS TESTING</vt:lpstr>
      <vt:lpstr>HYPOTHESIS TESTING errors</vt:lpstr>
      <vt:lpstr>HYPOTHESIS TESTING errors</vt:lpstr>
      <vt:lpstr>HYPOTHESIS TESTING errors</vt:lpstr>
      <vt:lpstr>HYPOTHESIS TESTING errors</vt:lpstr>
      <vt:lpstr>HYPOTHESIS TESTING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Gunnvant Saini</dc:creator>
  <cp:lastModifiedBy>Gunnvant Saini</cp:lastModifiedBy>
  <cp:revision>1</cp:revision>
  <dcterms:created xsi:type="dcterms:W3CDTF">2022-06-24T07:15:05Z</dcterms:created>
  <dcterms:modified xsi:type="dcterms:W3CDTF">2022-06-24T07:19:29Z</dcterms:modified>
</cp:coreProperties>
</file>