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2.jpg" ContentType="image/png"/>
  <Override PartName="/ppt/media/image23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68" r:id="rId14"/>
    <p:sldId id="269" r:id="rId15"/>
    <p:sldId id="270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2" r:id="rId24"/>
    <p:sldId id="273" r:id="rId25"/>
    <p:sldId id="271" r:id="rId26"/>
    <p:sldId id="274" r:id="rId27"/>
    <p:sldId id="275" r:id="rId28"/>
    <p:sldId id="276" r:id="rId29"/>
    <p:sldId id="295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78" r:id="rId38"/>
    <p:sldId id="286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77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2070-12BC-0041-ACF2-163F858F447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7A252-FD48-2C43-BEF1-2F41DC0AF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40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25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A85E-C74E-1D47-9680-A5787950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9ABF-2C69-124A-BC19-3C7A87EE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AB66-1FCC-6E4B-8766-C539BAF5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CDF1-15EB-4A49-88D8-BF6EA9D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8CF0-FA86-274C-A979-C92661C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3FA-B5B4-6641-B613-E86F614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0EA7-7516-EA45-8A52-AFC25B21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42E8-83AE-FC4E-88BE-485484E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61ED-4D7A-DF4F-844C-3B3B963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390E-C832-4D47-8C23-18CBACF9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E6234-9914-EE42-803D-B404A1D29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0E72-79A1-984A-8BF8-282FE7950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94CE-01A6-EB43-835B-DD0C65F0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1345-2313-394F-8181-EA723A3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34F1-D58C-D74D-9DAF-53910B40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8CE8-CBDD-3744-BEDB-168DA4B7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A505-7C50-464F-BF79-6CADB5F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F1EF-BFAE-7648-B7B4-6703D5F5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96A1-BB50-9D4B-9A9D-83E29A60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C41D-7100-4240-BD43-6EE96F2D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E5E5-EAFA-7845-A46B-3D6CAEF7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4C15B-7AFF-8540-996F-51EB9E0F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A17C-84BD-5740-BC6A-29ED44C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F5DD-36DF-894E-A912-5A598033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07AD-E631-9F40-80D1-853EBEE3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041A-063C-DA4D-ADC4-BD36694E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3B9C-F676-5643-AE74-429CA5F9D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63AB2-1BAE-434B-AF53-92C51480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17E64-223D-9442-B5A9-88133351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D8CE-E953-B647-BAE8-912980BE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86A6-9EB6-4945-9D04-176BC789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6006-85A6-254C-884D-9C418500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9F26-671D-FC4E-BCA6-07468472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2484-3207-B843-9128-14E1C2CA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63507-2133-A941-AEAB-C55CA24D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3806D-F571-5C42-8FB4-AB429E6CB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BEBB8-C2D4-1240-A88C-40E4062B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F5120-C3AE-2C45-9EFF-FA0CC5B2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66A00-14F9-1B40-8B8F-A6D7AF71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92F-12CA-C846-8B95-1B0FF433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5D232-82B4-CB45-8EC2-F9FDC56E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8D41-B159-8141-8A5A-498C9B01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76496-A636-CB4D-B9EC-8823706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44A33-F838-7A40-9070-D8C6C954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1890-9550-9D44-94AA-F169AB94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7F36-1072-6D42-9F20-4B45FF8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8A8B-039E-664E-843C-776EFDE8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E683-DFDE-B744-9388-FC78C25F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A0C3-0B08-934D-86C3-AB8C73B5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35C48-EE38-9D47-A2AC-2B8BBB18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976A-60B9-A946-BD4E-4A59B649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751D-D7D4-E348-91BA-7FF3093C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5985-8A5A-AC4A-B4B7-E7259B90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4EE15-7F64-514F-9EF3-119860DC1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2507-828C-494F-B2AD-CAE5A8542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1C69-10E3-1E4B-B422-C5BF4973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E95B-7D60-0843-B9D1-5A413DA6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2CDE8-7AAD-004D-87D7-1E0302FF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453B3-BBD5-4043-BF43-673C2C4A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6CA5-BA94-B945-8AE8-875744C8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46A6-70B6-B541-82AF-3BB011ACF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6A9F-60F3-1347-97DB-58846192BDC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499E-2742-3246-AE0B-43AADE53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433A-4FE3-DE4B-9716-6F2D999C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15F1-1467-6646-BA75-78D68B29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  <a:p>
            <a:r>
              <a:rPr lang="en-IN" dirty="0"/>
              <a:t>Convolution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Code Demo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E52-6426-41B0-8B46-12288CEC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21DD4-6449-4FE8-A6DC-8232247B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396365"/>
            <a:ext cx="47148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F745E-1BF2-4300-A90C-B7ABF893B213}"/>
              </a:ext>
            </a:extLst>
          </p:cNvPr>
          <p:cNvSpPr txBox="1"/>
          <p:nvPr/>
        </p:nvSpPr>
        <p:spPr>
          <a:xfrm>
            <a:off x="4876800" y="1962912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Double Padding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3599A-3978-45F6-8D2E-289B06F1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320946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20A-2C23-4AE7-AD44-4BCEF01F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8E5D5-F381-41C6-85D5-D71174A2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" y="1690690"/>
            <a:ext cx="3762375" cy="427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3D8F7-ADE4-478C-A86D-512000090C25}"/>
              </a:ext>
            </a:extLst>
          </p:cNvPr>
          <p:cNvSpPr txBox="1"/>
          <p:nvPr/>
        </p:nvSpPr>
        <p:spPr>
          <a:xfrm>
            <a:off x="4096512" y="1889760"/>
            <a:ext cx="26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Single Padding,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5DDF-4C14-42C1-A745-47150A1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304217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5324-B705-4738-BE24-1AB5859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Convolution: Meaning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4E12-2E41-4391-969D-06B6E8B83899}"/>
              </a:ext>
            </a:extLst>
          </p:cNvPr>
          <p:cNvSpPr txBox="1"/>
          <p:nvPr/>
        </p:nvSpPr>
        <p:spPr>
          <a:xfrm>
            <a:off x="942535" y="1589649"/>
            <a:ext cx="9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would convolution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Intuitive explanation…</a:t>
            </a:r>
          </a:p>
        </p:txBody>
      </p:sp>
    </p:spTree>
    <p:extLst>
      <p:ext uri="{BB962C8B-B14F-4D97-AF65-F5344CB8AC3E}">
        <p14:creationId xmlns:p14="http://schemas.microsoft.com/office/powerpoint/2010/main" val="391231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1987296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1987296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2601077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366537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2609088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2609088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3222869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237528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D4C3-45A2-44CB-AEA3-0B29EA5B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Meaning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B97C-5C3B-47ED-9940-D12431D8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5385" y="730794"/>
            <a:ext cx="2985124" cy="530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4FF7-12A7-4E11-A21D-83E8AC781F3F}"/>
              </a:ext>
            </a:extLst>
          </p:cNvPr>
          <p:cNvSpPr/>
          <p:nvPr/>
        </p:nvSpPr>
        <p:spPr>
          <a:xfrm>
            <a:off x="5230368" y="3657600"/>
            <a:ext cx="950976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47AF-22F0-43DE-A80F-D42C5AC08A55}"/>
              </a:ext>
            </a:extLst>
          </p:cNvPr>
          <p:cNvSpPr/>
          <p:nvPr/>
        </p:nvSpPr>
        <p:spPr>
          <a:xfrm>
            <a:off x="7120128" y="1891675"/>
            <a:ext cx="4645152" cy="309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199C75-0E16-4AB1-BACD-FB897F17F876}"/>
              </a:ext>
            </a:extLst>
          </p:cNvPr>
          <p:cNvCxnSpPr/>
          <p:nvPr/>
        </p:nvCxnSpPr>
        <p:spPr>
          <a:xfrm>
            <a:off x="6181344" y="3657600"/>
            <a:ext cx="14630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A00D9-1DBF-4D4C-86E5-6593B5B76126}"/>
              </a:ext>
            </a:extLst>
          </p:cNvPr>
          <p:cNvCxnSpPr>
            <a:cxnSpLocks/>
          </p:cNvCxnSpPr>
          <p:nvPr/>
        </p:nvCxnSpPr>
        <p:spPr>
          <a:xfrm flipV="1">
            <a:off x="6181344" y="4271381"/>
            <a:ext cx="1463040" cy="42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/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900926-3A91-4322-A78B-A2BE8FA1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5230368"/>
                <a:ext cx="172516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D9AFF-DE0C-47BC-8FFD-E60E0693B623}"/>
              </a:ext>
            </a:extLst>
          </p:cNvPr>
          <p:cNvSpPr txBox="1"/>
          <p:nvPr/>
        </p:nvSpPr>
        <p:spPr>
          <a:xfrm>
            <a:off x="8595360" y="3023616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Convolved Output</a:t>
            </a:r>
          </a:p>
        </p:txBody>
      </p:sp>
    </p:spTree>
    <p:extLst>
      <p:ext uri="{BB962C8B-B14F-4D97-AF65-F5344CB8AC3E}">
        <p14:creationId xmlns:p14="http://schemas.microsoft.com/office/powerpoint/2010/main" val="37279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5324-B705-4738-BE24-1AB5859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Convolution: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5F969-2903-4ABE-BE7F-D61C9514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557128" y="3149323"/>
            <a:ext cx="1593370" cy="2832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B7C41-87E4-4D54-8CDA-0392FF5A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8127807" y="852287"/>
            <a:ext cx="1734407" cy="30833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37593-24A7-4FF5-8A90-B4F0FB1D845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V="1">
            <a:off x="3770142" y="2393982"/>
            <a:ext cx="3683174" cy="217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C0F38-BEBE-4BA1-AE3A-8E38B8C737AD}"/>
              </a:ext>
            </a:extLst>
          </p:cNvPr>
          <p:cNvSpPr txBox="1"/>
          <p:nvPr/>
        </p:nvSpPr>
        <p:spPr>
          <a:xfrm rot="19803135">
            <a:off x="4445390" y="301048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64EC-ED8D-4638-B982-473C0F284E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70142" y="4565652"/>
            <a:ext cx="36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A1A3958-A6F7-4BB5-9AB4-98535DB4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8127807" y="3023956"/>
            <a:ext cx="1734407" cy="3083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63B8C3-0D56-4708-BCF8-BBA5438DA8E4}"/>
              </a:ext>
            </a:extLst>
          </p:cNvPr>
          <p:cNvSpPr txBox="1"/>
          <p:nvPr/>
        </p:nvSpPr>
        <p:spPr>
          <a:xfrm>
            <a:off x="4995976" y="4142087"/>
            <a:ext cx="10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33177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2682241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74976" y="2691385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2968753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2779777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0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3062069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87168" y="3071917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3348581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3159605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9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145792" y="3526303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487168" y="3526303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487168" y="3812815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742688" y="3623839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7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B1AF-5BF1-4F54-8A44-163AE45C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9879-13EF-46AC-BC94-FF86527C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Convolutional Neural Networks are used extensively in computer vision problems</a:t>
            </a:r>
          </a:p>
          <a:p>
            <a:r>
              <a:rPr lang="en-IN" dirty="0"/>
              <a:t>They differ from Multi Layer Perceptron in the manner in which they are architecture</a:t>
            </a:r>
          </a:p>
          <a:p>
            <a:r>
              <a:rPr lang="en-IN" dirty="0"/>
              <a:t>CNN have become popular now, because of relatively cheap computing</a:t>
            </a:r>
          </a:p>
        </p:txBody>
      </p:sp>
    </p:spTree>
    <p:extLst>
      <p:ext uri="{BB962C8B-B14F-4D97-AF65-F5344CB8AC3E}">
        <p14:creationId xmlns:p14="http://schemas.microsoft.com/office/powerpoint/2010/main" val="13151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2907324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14127" y="2916702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3193836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004860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9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3315287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42819" y="3319507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3601799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412823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2384943" y="3835793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2726319" y="3843765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2726319" y="4122305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4981839" y="3933329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3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3243072" y="3962400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F1CAF-DED9-4F4B-93C3-5B260408BECD}"/>
              </a:ext>
            </a:extLst>
          </p:cNvPr>
          <p:cNvSpPr/>
          <p:nvPr/>
        </p:nvSpPr>
        <p:spPr>
          <a:xfrm>
            <a:off x="4279392" y="29504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A48C5D-BD92-444F-810F-40CE3DA5A205}"/>
              </a:ext>
            </a:extLst>
          </p:cNvPr>
          <p:cNvSpPr/>
          <p:nvPr/>
        </p:nvSpPr>
        <p:spPr>
          <a:xfrm>
            <a:off x="4431792" y="31028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CA982-96B8-49A0-B258-DBC923701F61}"/>
              </a:ext>
            </a:extLst>
          </p:cNvPr>
          <p:cNvSpPr/>
          <p:nvPr/>
        </p:nvSpPr>
        <p:spPr>
          <a:xfrm>
            <a:off x="4584192" y="32552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3598516" y="3970372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3584448" y="4248912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5839968" y="4059936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8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54D-737F-4F79-AC5F-1902CAD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647B-6403-4FC1-9D00-C943A741B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71775"/>
            <a:ext cx="2286000" cy="2000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4196F-03CF-4A8C-9858-5431A431BA54}"/>
              </a:ext>
            </a:extLst>
          </p:cNvPr>
          <p:cNvSpPr/>
          <p:nvPr/>
        </p:nvSpPr>
        <p:spPr>
          <a:xfrm>
            <a:off x="3243072" y="4303776"/>
            <a:ext cx="341376" cy="3291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4EC3-CF5E-4281-ADE6-A139DFD80D04}"/>
              </a:ext>
            </a:extLst>
          </p:cNvPr>
          <p:cNvSpPr/>
          <p:nvPr/>
        </p:nvSpPr>
        <p:spPr>
          <a:xfrm>
            <a:off x="3974592" y="26456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4ED16C-D1B5-4A41-90F6-1D6806519214}"/>
              </a:ext>
            </a:extLst>
          </p:cNvPr>
          <p:cNvCxnSpPr/>
          <p:nvPr/>
        </p:nvCxnSpPr>
        <p:spPr>
          <a:xfrm>
            <a:off x="6543675" y="47720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B3B6C-0D30-4BC7-99FF-50781256C882}"/>
              </a:ext>
            </a:extLst>
          </p:cNvPr>
          <p:cNvSpPr/>
          <p:nvPr/>
        </p:nvSpPr>
        <p:spPr>
          <a:xfrm>
            <a:off x="4126992" y="27980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F1CAF-DED9-4F4B-93C3-5B260408BECD}"/>
              </a:ext>
            </a:extLst>
          </p:cNvPr>
          <p:cNvSpPr/>
          <p:nvPr/>
        </p:nvSpPr>
        <p:spPr>
          <a:xfrm>
            <a:off x="4279392" y="29504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A48C5D-BD92-444F-810F-40CE3DA5A205}"/>
              </a:ext>
            </a:extLst>
          </p:cNvPr>
          <p:cNvSpPr/>
          <p:nvPr/>
        </p:nvSpPr>
        <p:spPr>
          <a:xfrm>
            <a:off x="4431792" y="31028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CA982-96B8-49A0-B258-DBC923701F61}"/>
              </a:ext>
            </a:extLst>
          </p:cNvPr>
          <p:cNvSpPr/>
          <p:nvPr/>
        </p:nvSpPr>
        <p:spPr>
          <a:xfrm>
            <a:off x="4584192" y="3255264"/>
            <a:ext cx="1877568" cy="1450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F71093-CFD1-4A4A-A2F0-BCEDD39E3F5D}"/>
              </a:ext>
            </a:extLst>
          </p:cNvPr>
          <p:cNvCxnSpPr/>
          <p:nvPr/>
        </p:nvCxnSpPr>
        <p:spPr>
          <a:xfrm>
            <a:off x="3584448" y="4297680"/>
            <a:ext cx="2267712" cy="11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2F511-EE66-4F5A-8D79-804DEA88B719}"/>
              </a:ext>
            </a:extLst>
          </p:cNvPr>
          <p:cNvCxnSpPr/>
          <p:nvPr/>
        </p:nvCxnSpPr>
        <p:spPr>
          <a:xfrm flipV="1">
            <a:off x="3584448" y="4590288"/>
            <a:ext cx="2267712" cy="4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A2880E3-0ADC-4ABA-8A2F-F468FC82535D}"/>
              </a:ext>
            </a:extLst>
          </p:cNvPr>
          <p:cNvSpPr/>
          <p:nvPr/>
        </p:nvSpPr>
        <p:spPr>
          <a:xfrm>
            <a:off x="5839968" y="4401312"/>
            <a:ext cx="164592" cy="231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9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E206-1950-41F5-88BB-8717F39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Convolutional Layers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C92B-FD4B-44A8-AC36-1F593436E5F5}"/>
              </a:ext>
            </a:extLst>
          </p:cNvPr>
          <p:cNvSpPr txBox="1"/>
          <p:nvPr/>
        </p:nvSpPr>
        <p:spPr>
          <a:xfrm>
            <a:off x="6827520" y="2279904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kernels give rise to different convolved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C5BB3-A9E8-427F-BED4-AD82D2CFBF1E}"/>
              </a:ext>
            </a:extLst>
          </p:cNvPr>
          <p:cNvSpPr txBox="1"/>
          <p:nvPr/>
        </p:nvSpPr>
        <p:spPr>
          <a:xfrm>
            <a:off x="6845808" y="3212592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Layers here would imply, applying different kernels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C81FD-D64C-4495-93C0-38F21A89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1663413"/>
            <a:ext cx="4419600" cy="3105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BDFAB-ABE5-400F-8A5B-618200A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14279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48CF-4C54-4B08-AF5C-867E4437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Pooling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D0033-F58E-4212-8252-08929767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9" y="1690690"/>
            <a:ext cx="4895850" cy="3867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AF6D9-CDBE-4F84-A932-F77BD5F7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467855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Pooling Layers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D75D3-1765-4B7C-8B5E-B18FB4FF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690690"/>
            <a:ext cx="7496175" cy="3505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ADF2-0231-4D50-96D9-D89B9080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3189965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Complete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D391E-FD84-4F01-B4D5-DDD2B0DD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113880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481-C173-4E7E-8C13-6E7CB30F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F0CF-5DE3-4EF6-95C1-08CA86CD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Choose those parameters, that minimize loss: Cross Entropy, RSS</a:t>
            </a:r>
          </a:p>
          <a:p>
            <a:r>
              <a:rPr lang="en-IN" dirty="0"/>
              <a:t>Parameters: Kernel Weights in convolutional layers and neuron weights in fully connected layers</a:t>
            </a:r>
          </a:p>
          <a:p>
            <a:r>
              <a:rPr lang="en-IN" dirty="0"/>
              <a:t>Gradient Descent + Backpropagation is used to minimise the loss</a:t>
            </a:r>
          </a:p>
          <a:p>
            <a:r>
              <a:rPr lang="en-IN" dirty="0"/>
              <a:t>Forward and backward pass, mini batches</a:t>
            </a:r>
          </a:p>
        </p:txBody>
      </p:sp>
    </p:spTree>
    <p:extLst>
      <p:ext uri="{BB962C8B-B14F-4D97-AF65-F5344CB8AC3E}">
        <p14:creationId xmlns:p14="http://schemas.microsoft.com/office/powerpoint/2010/main" val="228075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E0A3-73C9-4403-A0D6-2B8F7C4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8B3B-CDB2-4A58-B7D1-4A7AC19A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556802"/>
            <a:ext cx="4797449" cy="478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B274F-97A4-49E2-919C-9BB752C6CA6A}"/>
              </a:ext>
            </a:extLst>
          </p:cNvPr>
          <p:cNvSpPr txBox="1"/>
          <p:nvPr/>
        </p:nvSpPr>
        <p:spPr>
          <a:xfrm>
            <a:off x="6891130" y="1828800"/>
            <a:ext cx="446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Traditionally, images are flattened and then used in ML algorithm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Flattening  destroys the spatial information present in the image</a:t>
            </a:r>
          </a:p>
          <a:p>
            <a:pPr marL="342900" indent="-342900">
              <a:buAutoNum type="arabicPeriod"/>
            </a:pPr>
            <a:r>
              <a:rPr lang="en-IN" dirty="0"/>
              <a:t>Flattening can dramatically increase the parameters of  MLP</a:t>
            </a:r>
          </a:p>
        </p:txBody>
      </p:sp>
    </p:spTree>
    <p:extLst>
      <p:ext uri="{BB962C8B-B14F-4D97-AF65-F5344CB8AC3E}">
        <p14:creationId xmlns:p14="http://schemas.microsoft.com/office/powerpoint/2010/main" val="151483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would be the number of parameters in this network?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F60E-16D3-4786-9680-290BFE7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43836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b="1" dirty="0"/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5157-1116-44A0-A822-AAF42378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402208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b="1" dirty="0"/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/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Each kernel will have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b="1" dirty="0"/>
                  <a:t> intercept term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blipFill>
                <a:blip r:embed="rId4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B151C0-BFC5-41F2-A11B-7CC9246E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276473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would be the number of parameters in this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/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See, the first convolution layer, assume we are using a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IN" b="1" dirty="0"/>
                  <a:t> kernel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23ADC-2FF0-4A30-9D57-F970445B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256" y="4992624"/>
                <a:ext cx="6803136" cy="369332"/>
              </a:xfrm>
              <a:prstGeom prst="rect">
                <a:avLst/>
              </a:prstGeom>
              <a:blipFill>
                <a:blip r:embed="rId3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/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Each kernel will have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b="1" dirty="0"/>
                  <a:t> intercept term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9A060-F0D8-4E37-9748-43F4623F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352288"/>
                <a:ext cx="6803136" cy="369332"/>
              </a:xfrm>
              <a:prstGeom prst="rect">
                <a:avLst/>
              </a:prstGeom>
              <a:blipFill>
                <a:blip r:embed="rId4"/>
                <a:stretch>
                  <a:fillRect l="-71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9132F-8155-48CF-B360-B9F56F9A67E3}"/>
                  </a:ext>
                </a:extLst>
              </p:cNvPr>
              <p:cNvSpPr txBox="1"/>
              <p:nvPr/>
            </p:nvSpPr>
            <p:spPr>
              <a:xfrm>
                <a:off x="1304544" y="5711952"/>
                <a:ext cx="6803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We have 6 convolution neurons in the first layer, so weights will be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𝟔𝟎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9132F-8155-48CF-B360-B9F56F9A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44" y="5711952"/>
                <a:ext cx="6803136" cy="646331"/>
              </a:xfrm>
              <a:prstGeom prst="rect">
                <a:avLst/>
              </a:prstGeom>
              <a:blipFill>
                <a:blip r:embed="rId5"/>
                <a:stretch>
                  <a:fillRect l="-717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89AB2-A01E-4547-A988-9B92738F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195474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77D65-3ADA-45E8-968D-4982D553EAC6}"/>
              </a:ext>
            </a:extLst>
          </p:cNvPr>
          <p:cNvSpPr txBox="1"/>
          <p:nvPr/>
        </p:nvSpPr>
        <p:spPr>
          <a:xfrm>
            <a:off x="1255776" y="4681728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instead we had flattened the image? And used an MLP with 6 neurons in the first layer?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01AC-3D22-49FB-B4A5-E6A4AB81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294511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/>
              <p:nvPr/>
            </p:nvSpPr>
            <p:spPr>
              <a:xfrm>
                <a:off x="1255776" y="4681728"/>
                <a:ext cx="6803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If instead we had flattened the image? And used an MLP with 6 neurons in the first layer?</a:t>
                </a:r>
              </a:p>
              <a:p>
                <a:endParaRPr lang="en-IN" b="1" dirty="0"/>
              </a:p>
              <a:p>
                <a:r>
                  <a:rPr lang="en-IN" b="1" dirty="0"/>
                  <a:t>Each neuron would have,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𝟏𝟎𝟐𝟒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/>
                  <a:t>intercept term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681728"/>
                <a:ext cx="6803136" cy="1200329"/>
              </a:xfrm>
              <a:prstGeom prst="rect">
                <a:avLst/>
              </a:prstGeom>
              <a:blipFill>
                <a:blip r:embed="rId3"/>
                <a:stretch>
                  <a:fillRect l="-717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E4F4-A135-4113-84C1-8CA5DFCA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4210044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E9A-81E4-4F0D-B6C4-FA2AF13F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Architecture: Number of Parameters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9FAE-1B55-4E1C-A3A0-0989FC2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275"/>
            <a:ext cx="8004309" cy="2204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/>
              <p:nvPr/>
            </p:nvSpPr>
            <p:spPr>
              <a:xfrm>
                <a:off x="1255776" y="4681728"/>
                <a:ext cx="68031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If instead we had flattened the image? And used an MLP with 6 neurons in the first layer?</a:t>
                </a:r>
              </a:p>
              <a:p>
                <a:endParaRPr lang="en-IN" b="1" dirty="0"/>
              </a:p>
              <a:p>
                <a:r>
                  <a:rPr lang="en-IN" b="1" dirty="0"/>
                  <a:t>Each neuron would have,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𝟏𝟎𝟐𝟒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/>
                  <a:t>intercept term</a:t>
                </a:r>
              </a:p>
              <a:p>
                <a:endParaRPr lang="en-IN" b="1" dirty="0"/>
              </a:p>
              <a:p>
                <a:r>
                  <a:rPr lang="en-IN" b="1" dirty="0"/>
                  <a:t>Total number of parameters in layer 1 =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𝟏𝟎𝟐𝟓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𝟔𝟏𝟓𝟎</m:t>
                    </m:r>
                  </m:oMath>
                </a14:m>
                <a:r>
                  <a:rPr lang="en-IN" b="1" dirty="0"/>
                  <a:t> !!!!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77D65-3ADA-45E8-968D-4982D553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681728"/>
                <a:ext cx="6803136" cy="1754326"/>
              </a:xfrm>
              <a:prstGeom prst="rect">
                <a:avLst/>
              </a:prstGeom>
              <a:blipFill>
                <a:blip r:embed="rId3"/>
                <a:stretch>
                  <a:fillRect l="-717"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D087-4C90-485B-8741-4E85B584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https://www.researchgate.net/figure/303857877_fig1_Figure-1-Architecture-of-CNN-by-LeCun-et-al-LeNet-5</a:t>
            </a:r>
          </a:p>
        </p:txBody>
      </p:sp>
    </p:spTree>
    <p:extLst>
      <p:ext uri="{BB962C8B-B14F-4D97-AF65-F5344CB8AC3E}">
        <p14:creationId xmlns:p14="http://schemas.microsoft.com/office/powerpoint/2010/main" val="36642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481-C173-4E7E-8C13-6E7CB30F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Regularisation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F0CF-5DE3-4EF6-95C1-08CA86CD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L1+L2 regularisation is possible</a:t>
            </a:r>
          </a:p>
          <a:p>
            <a:r>
              <a:rPr lang="en-IN" dirty="0"/>
              <a:t>Drop out layers can be implemented as well</a:t>
            </a:r>
          </a:p>
        </p:txBody>
      </p:sp>
    </p:spTree>
    <p:extLst>
      <p:ext uri="{BB962C8B-B14F-4D97-AF65-F5344CB8AC3E}">
        <p14:creationId xmlns:p14="http://schemas.microsoft.com/office/powerpoint/2010/main" val="206366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675E-C10B-4A3D-BC1B-B0042219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CNN: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09B-4457-42FA-9627-745643AE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Convolutional layers</a:t>
            </a:r>
          </a:p>
          <a:p>
            <a:r>
              <a:rPr lang="en-IN" dirty="0"/>
              <a:t>Number of fully connected layers</a:t>
            </a:r>
          </a:p>
          <a:p>
            <a:r>
              <a:rPr lang="en-IN" dirty="0"/>
              <a:t>Size of kernel in convolutional layer</a:t>
            </a:r>
          </a:p>
          <a:p>
            <a:r>
              <a:rPr lang="en-IN" dirty="0" err="1"/>
              <a:t>Padding+Strides</a:t>
            </a:r>
            <a:r>
              <a:rPr lang="en-IN" dirty="0"/>
              <a:t> </a:t>
            </a:r>
          </a:p>
          <a:p>
            <a:r>
              <a:rPr lang="en-IN" dirty="0"/>
              <a:t>Type of activations in fully connected layers</a:t>
            </a:r>
          </a:p>
          <a:p>
            <a:r>
              <a:rPr lang="en-IN" dirty="0"/>
              <a:t>Grid search can be done, computationally very-very expensive</a:t>
            </a:r>
          </a:p>
        </p:txBody>
      </p:sp>
    </p:spTree>
    <p:extLst>
      <p:ext uri="{BB962C8B-B14F-4D97-AF65-F5344CB8AC3E}">
        <p14:creationId xmlns:p14="http://schemas.microsoft.com/office/powerpoint/2010/main" val="48937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Convolution Arithmetic</a:t>
            </a:r>
          </a:p>
          <a:p>
            <a:r>
              <a:rPr lang="en-IN" dirty="0"/>
              <a:t>Pre-trained Neural Networks</a:t>
            </a:r>
          </a:p>
          <a:p>
            <a:r>
              <a:rPr lang="en-IN" dirty="0"/>
              <a:t>Transfer Learning and Fine Tuning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8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299-A93C-4CC0-928F-C1E8ECE6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96587-25F2-44F0-AF2D-BD09FC72D1EE}"/>
                  </a:ext>
                </a:extLst>
              </p:cNvPr>
              <p:cNvSpPr txBox="1"/>
              <p:nvPr/>
            </p:nvSpPr>
            <p:spPr>
              <a:xfrm>
                <a:off x="954157" y="1690690"/>
                <a:ext cx="7540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Assume we have 60,000 black and white images, each image being 256 by 256 pixel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If these images are flattened, what would be the dimension of the matrix so created?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256×256=65536</m:t>
                    </m:r>
                  </m:oMath>
                </a14:m>
                <a:r>
                  <a:rPr lang="en-IN" dirty="0"/>
                  <a:t>!!!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If you create a simple MLP with one hidden layer and 20 neurons and one output layer, how many parameters will you have?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96587-25F2-44F0-AF2D-BD09FC72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1690690"/>
                <a:ext cx="7540486" cy="2031325"/>
              </a:xfrm>
              <a:prstGeom prst="rect">
                <a:avLst/>
              </a:prstGeom>
              <a:blipFill>
                <a:blip r:embed="rId2"/>
                <a:stretch>
                  <a:fillRect l="-566" t="-1497" r="-485"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0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So far we have seen what CNNs are and how they work</a:t>
            </a:r>
          </a:p>
          <a:p>
            <a:r>
              <a:rPr lang="en-IN" sz="2000" dirty="0"/>
              <a:t>If you are trying to build a CNN from scratch, then you may need to decide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The kernel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The strides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Padding</a:t>
            </a:r>
          </a:p>
          <a:p>
            <a:r>
              <a:rPr lang="en-IN" sz="2000" dirty="0"/>
              <a:t>As has been explained in Introduction to CNN, all the above mentioned parameters affect the output size</a:t>
            </a:r>
          </a:p>
          <a:p>
            <a:r>
              <a:rPr lang="en-IN" sz="2000" dirty="0"/>
              <a:t>As a matter of fact, we will also, see that these parameters are inter-related.</a:t>
            </a:r>
          </a:p>
          <a:p>
            <a:r>
              <a:rPr lang="en-IN" sz="2000" dirty="0"/>
              <a:t>We will discuss how input size of an image, the kernel size, the strides and padding are related to each other and impact the output size of a convolution operation</a:t>
            </a:r>
          </a:p>
          <a:p>
            <a:r>
              <a:rPr lang="en-IN" sz="2000" dirty="0"/>
              <a:t>This will help us in deciding what should be the value of one of these parameters, once we know the value of the others.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131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AD15-2FCF-400F-905E-25B939C8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2F6-E77B-4880-8C60-9FBD3BEBB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853"/>
          </a:xfrm>
        </p:spPr>
        <p:txBody>
          <a:bodyPr/>
          <a:lstStyle/>
          <a:p>
            <a:r>
              <a:rPr lang="en-IN" dirty="0"/>
              <a:t>The relationship between output, kernel size, strides, input size and padding is: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8C19B-F104-48DE-A5A5-A96CCB20B8E3}"/>
                  </a:ext>
                </a:extLst>
              </p:cNvPr>
              <p:cNvSpPr txBox="1"/>
              <p:nvPr/>
            </p:nvSpPr>
            <p:spPr>
              <a:xfrm>
                <a:off x="2862470" y="2915478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8C19B-F104-48DE-A5A5-A96CCB20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0" y="2915478"/>
                <a:ext cx="3366052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24912E-CF76-457F-881B-74D8F96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/>
              <a:t>A guide to convolution arithmetic for deep learning</a:t>
            </a:r>
          </a:p>
          <a:p>
            <a:r>
              <a:rPr lang="en-IN" dirty="0"/>
              <a:t>Vincent </a:t>
            </a:r>
            <a:r>
              <a:rPr lang="en-IN" dirty="0" err="1"/>
              <a:t>Dunmoulin</a:t>
            </a:r>
            <a:r>
              <a:rPr lang="en-IN" dirty="0"/>
              <a:t>, Francesco </a:t>
            </a:r>
            <a:r>
              <a:rPr lang="en-IN" dirty="0" err="1"/>
              <a:t>Visin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ACE70-42C3-40A5-9031-87A6D330117A}"/>
                  </a:ext>
                </a:extLst>
              </p:cNvPr>
              <p:cNvSpPr txBox="1"/>
              <p:nvPr/>
            </p:nvSpPr>
            <p:spPr>
              <a:xfrm>
                <a:off x="3352800" y="3942523"/>
                <a:ext cx="326003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Size of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= Size of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 = Padding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= Kernel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= Size of stride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FACE70-42C3-40A5-9031-87A6D330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42523"/>
                <a:ext cx="3260035" cy="2308324"/>
              </a:xfrm>
              <a:prstGeom prst="rect">
                <a:avLst/>
              </a:prstGeom>
              <a:blipFill>
                <a:blip r:embed="rId3"/>
                <a:stretch>
                  <a:fillRect l="-1121" t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46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3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47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20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78" y="5512904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47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609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28=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986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48BA8-0E8F-4F0C-B40C-6FE12E2C9B60}"/>
              </a:ext>
            </a:extLst>
          </p:cNvPr>
          <p:cNvSpPr/>
          <p:nvPr/>
        </p:nvSpPr>
        <p:spPr>
          <a:xfrm>
            <a:off x="2067339" y="3021496"/>
            <a:ext cx="1431235" cy="18950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5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=28,p=0, s=1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F1CAD-CC97-4577-8D49-3124FFEAC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/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56D689-BBD2-415B-899C-E8215883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85" y="5389344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28=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32+2∗0−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B5592-0822-4875-9E65-C7534750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84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86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16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?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56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743-EA83-4A3C-AC10-2F3EBC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6114E1-F142-460B-8B09-60518BBABEDB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2031631"/>
          <a:ext cx="35350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3755">
                  <a:extLst>
                    <a:ext uri="{9D8B030D-6E8A-4147-A177-3AD203B41FA5}">
                      <a16:colId xmlns:a16="http://schemas.microsoft.com/office/drawing/2014/main" val="3756217898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654828441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354232271"/>
                    </a:ext>
                  </a:extLst>
                </a:gridCol>
                <a:gridCol w="883755">
                  <a:extLst>
                    <a:ext uri="{9D8B030D-6E8A-4147-A177-3AD203B41FA5}">
                      <a16:colId xmlns:a16="http://schemas.microsoft.com/office/drawing/2014/main" val="109553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0096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F50B5C4-39B4-47FC-85C4-0EED95024DAC}"/>
              </a:ext>
            </a:extLst>
          </p:cNvPr>
          <p:cNvSpPr/>
          <p:nvPr/>
        </p:nvSpPr>
        <p:spPr>
          <a:xfrm>
            <a:off x="7633252" y="121920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89722F-FB29-4E77-9D71-3B9C71FA6541}"/>
              </a:ext>
            </a:extLst>
          </p:cNvPr>
          <p:cNvSpPr/>
          <p:nvPr/>
        </p:nvSpPr>
        <p:spPr>
          <a:xfrm>
            <a:off x="7633252" y="2367095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47403-0ADE-4499-82A1-0481ACEBC5B1}"/>
              </a:ext>
            </a:extLst>
          </p:cNvPr>
          <p:cNvSpPr/>
          <p:nvPr/>
        </p:nvSpPr>
        <p:spPr>
          <a:xfrm>
            <a:off x="7633252" y="351499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D55DF-EB87-4D16-BE81-93F55527DAFE}"/>
              </a:ext>
            </a:extLst>
          </p:cNvPr>
          <p:cNvSpPr/>
          <p:nvPr/>
        </p:nvSpPr>
        <p:spPr>
          <a:xfrm>
            <a:off x="7633252" y="4767320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7D826B-79EE-4A05-B139-0935393B53F8}"/>
              </a:ext>
            </a:extLst>
          </p:cNvPr>
          <p:cNvCxnSpPr>
            <a:endCxn id="5" idx="2"/>
          </p:cNvCxnSpPr>
          <p:nvPr/>
        </p:nvCxnSpPr>
        <p:spPr>
          <a:xfrm flipV="1">
            <a:off x="4373217" y="1625416"/>
            <a:ext cx="3260035" cy="4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76CE-445F-4B7D-BAF9-64509167F67A}"/>
              </a:ext>
            </a:extLst>
          </p:cNvPr>
          <p:cNvCxnSpPr>
            <a:endCxn id="5" idx="1"/>
          </p:cNvCxnSpPr>
          <p:nvPr/>
        </p:nvCxnSpPr>
        <p:spPr>
          <a:xfrm flipV="1">
            <a:off x="3087757" y="1338178"/>
            <a:ext cx="4665821" cy="92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24EEE8-10B7-4FB5-B803-C5CEFBD3FF05}"/>
              </a:ext>
            </a:extLst>
          </p:cNvPr>
          <p:cNvCxnSpPr>
            <a:endCxn id="5" idx="0"/>
          </p:cNvCxnSpPr>
          <p:nvPr/>
        </p:nvCxnSpPr>
        <p:spPr>
          <a:xfrm flipV="1">
            <a:off x="1258957" y="1219200"/>
            <a:ext cx="6785113" cy="10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A079833-F25B-4BD1-8E01-E86A5BDC6828}"/>
              </a:ext>
            </a:extLst>
          </p:cNvPr>
          <p:cNvSpPr/>
          <p:nvPr/>
        </p:nvSpPr>
        <p:spPr>
          <a:xfrm>
            <a:off x="10197548" y="2996574"/>
            <a:ext cx="821635" cy="81243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DFB296-1B66-4590-9C5E-F4917B8DB88C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8454887" y="1625416"/>
            <a:ext cx="1742661" cy="177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CD8558-70A9-4711-93C1-E47169392EF2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8454887" y="2773311"/>
            <a:ext cx="1742661" cy="6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815815-1E41-4474-9347-B563BA161469}"/>
              </a:ext>
            </a:extLst>
          </p:cNvPr>
          <p:cNvCxnSpPr>
            <a:stCxn id="7" idx="6"/>
            <a:endCxn id="17" idx="2"/>
          </p:cNvCxnSpPr>
          <p:nvPr/>
        </p:nvCxnSpPr>
        <p:spPr>
          <a:xfrm flipV="1">
            <a:off x="8454887" y="3402790"/>
            <a:ext cx="1742661" cy="51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465AB0-2D22-433C-BAC3-103E4538E8CF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8454887" y="3402790"/>
            <a:ext cx="1742661" cy="17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383D4-F464-4B27-9FA7-301B17944C01}"/>
              </a:ext>
            </a:extLst>
          </p:cNvPr>
          <p:cNvSpPr txBox="1"/>
          <p:nvPr/>
        </p:nvSpPr>
        <p:spPr>
          <a:xfrm>
            <a:off x="8653670" y="1219200"/>
            <a:ext cx="23599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65536 + 1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26C86-A24A-48A5-9F78-9ED64E5BB669}"/>
                  </a:ext>
                </a:extLst>
              </p:cNvPr>
              <p:cNvSpPr txBox="1"/>
              <p:nvPr/>
            </p:nvSpPr>
            <p:spPr>
              <a:xfrm>
                <a:off x="4121834" y="6077243"/>
                <a:ext cx="316523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65536+1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∗20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26C86-A24A-48A5-9F78-9ED64E5B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34" y="6077243"/>
                <a:ext cx="31652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16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B80-ABC5-443A-81C2-F141666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Convolutional Neural Networks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B13C-C23E-4E05-A932-713FB953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3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we will look into creating a NN architecture very similar to the one given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4B8A6-71B4-421C-9A6B-93BA0B9D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" y="2676939"/>
            <a:ext cx="7467600" cy="2419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8A25C-3B01-4E57-BA5F-FB30F06DE3DB}"/>
              </a:ext>
            </a:extLst>
          </p:cNvPr>
          <p:cNvSpPr/>
          <p:nvPr/>
        </p:nvSpPr>
        <p:spPr>
          <a:xfrm>
            <a:off x="3220278" y="3207026"/>
            <a:ext cx="1245705" cy="18892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/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K=</a:t>
                </a:r>
                <a:r>
                  <a:rPr lang="en-IN" b="1" dirty="0">
                    <a:solidFill>
                      <a:srgbClr val="FF0000"/>
                    </a:solidFill>
                  </a:rPr>
                  <a:t>2</a:t>
                </a:r>
                <a:r>
                  <a:rPr lang="en-I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/>
                  <a:t>=28,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IN" b="1" dirty="0"/>
                  <a:t>=14,p=0, s=2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FC6731-A24A-4E4B-B39E-A08EB3BC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4" y="5545969"/>
                <a:ext cx="3313044" cy="369332"/>
              </a:xfrm>
              <a:prstGeom prst="rect">
                <a:avLst/>
              </a:prstGeom>
              <a:blipFill>
                <a:blip r:embed="rId3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/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2CE772-8C42-4224-93E4-99C6882D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37" y="5329292"/>
                <a:ext cx="336605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/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28+2∗0−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7DE230-6C54-430B-A54A-55950B43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8" y="5389344"/>
                <a:ext cx="3366052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57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969937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a Neural Network from scratch, is not always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is computationally very expensive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Also, you will require to collect a lots of images if you want to train an accurate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 means, that training CNNs to identify common world objects is a very costly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researchers and companies, open source, the models that they train to identify common world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models can be used as is or one can fine tune these pre-trained models to suite to a particular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talk about some of the most commonly used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3234169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are usually created by Deep Learning Researchers or companies such as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models are usually trained on Image Net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 Net is a very large database of common world objects and living beings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Below we list some very popular pre-trained CNN models and the datasets on which these models were trained.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E30B77-6F44-452B-AAFD-052800701D0E}"/>
              </a:ext>
            </a:extLst>
          </p:cNvPr>
          <p:cNvGraphicFramePr>
            <a:graphicFrameLocks noGrp="1"/>
          </p:cNvGraphicFramePr>
          <p:nvPr/>
        </p:nvGraphicFramePr>
        <p:xfrm>
          <a:off x="1077844" y="3727909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98282424"/>
                    </a:ext>
                  </a:extLst>
                </a:gridCol>
                <a:gridCol w="3382249">
                  <a:extLst>
                    <a:ext uri="{9D8B030D-6E8A-4147-A177-3AD203B41FA5}">
                      <a16:colId xmlns:a16="http://schemas.microsoft.com/office/drawing/2014/main" val="3388758913"/>
                    </a:ext>
                  </a:extLst>
                </a:gridCol>
                <a:gridCol w="2036417">
                  <a:extLst>
                    <a:ext uri="{9D8B030D-6E8A-4147-A177-3AD203B41FA5}">
                      <a16:colId xmlns:a16="http://schemas.microsoft.com/office/drawing/2014/main" val="1339584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Released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0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r>
                        <a:rPr lang="en-IN" dirty="0"/>
                        <a:t> team, University of 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r>
                        <a:rPr lang="en-IN" dirty="0"/>
                        <a:t> team, University of 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Alex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SuperVision</a:t>
                      </a:r>
                      <a:r>
                        <a:rPr lang="en-IN" dirty="0"/>
                        <a:t> Group, Hinton et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Google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7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23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0E6F-B9A0-AC43-8A80-893029A8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46" y="25727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07990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E1AEF1-7AEC-400C-8746-40FD5B5720DA}"/>
              </a:ext>
            </a:extLst>
          </p:cNvPr>
          <p:cNvSpPr/>
          <p:nvPr/>
        </p:nvSpPr>
        <p:spPr>
          <a:xfrm>
            <a:off x="6904383" y="2464904"/>
            <a:ext cx="1828800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98937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E1AEF1-7AEC-400C-8746-40FD5B5720DA}"/>
              </a:ext>
            </a:extLst>
          </p:cNvPr>
          <p:cNvSpPr/>
          <p:nvPr/>
        </p:nvSpPr>
        <p:spPr>
          <a:xfrm>
            <a:off x="6904383" y="2464904"/>
            <a:ext cx="1828800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93ED-D891-4314-A9C3-51C8C2CB1A41}"/>
              </a:ext>
            </a:extLst>
          </p:cNvPr>
          <p:cNvSpPr/>
          <p:nvPr/>
        </p:nvSpPr>
        <p:spPr>
          <a:xfrm>
            <a:off x="9223513" y="2464904"/>
            <a:ext cx="1391478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565498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Pre-trained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00BA-E17B-428A-8A80-183563507EA0}"/>
              </a:ext>
            </a:extLst>
          </p:cNvPr>
          <p:cNvSpPr txBox="1"/>
          <p:nvPr/>
        </p:nvSpPr>
        <p:spPr>
          <a:xfrm>
            <a:off x="930965" y="1729755"/>
            <a:ext cx="899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also be used as feature extractors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C9ABD-5545-4FC5-B22A-8FCEECD88E1C}"/>
              </a:ext>
            </a:extLst>
          </p:cNvPr>
          <p:cNvSpPr/>
          <p:nvPr/>
        </p:nvSpPr>
        <p:spPr>
          <a:xfrm>
            <a:off x="2001077" y="2464904"/>
            <a:ext cx="3684104" cy="1404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A6837-BB2E-4493-BD41-69C00D8977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85181" y="3167270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E474F-7D22-4D4A-BD54-8252C74EAFE3}"/>
              </a:ext>
            </a:extLst>
          </p:cNvPr>
          <p:cNvSpPr/>
          <p:nvPr/>
        </p:nvSpPr>
        <p:spPr>
          <a:xfrm>
            <a:off x="781878" y="2769704"/>
            <a:ext cx="728870" cy="808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993ED-D891-4314-A9C3-51C8C2CB1A41}"/>
              </a:ext>
            </a:extLst>
          </p:cNvPr>
          <p:cNvSpPr/>
          <p:nvPr/>
        </p:nvSpPr>
        <p:spPr>
          <a:xfrm>
            <a:off x="7076659" y="2464904"/>
            <a:ext cx="1391478" cy="1404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Extracts Features</a:t>
            </a:r>
          </a:p>
        </p:txBody>
      </p:sp>
    </p:spTree>
    <p:extLst>
      <p:ext uri="{BB962C8B-B14F-4D97-AF65-F5344CB8AC3E}">
        <p14:creationId xmlns:p14="http://schemas.microsoft.com/office/powerpoint/2010/main" val="2617512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CECC-8BDC-EC46-8728-3EE03973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6" y="232455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4212181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E84-9119-419B-A531-313F1C0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33836"/>
            <a:ext cx="10515600" cy="1325563"/>
          </a:xfrm>
        </p:spPr>
        <p:txBody>
          <a:bodyPr/>
          <a:lstStyle/>
          <a:p>
            <a:r>
              <a:rPr lang="en-IN" b="1" dirty="0"/>
              <a:t>Transfer Learning and Fine Tuning: Using Pre-trained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E156B-9871-43C9-A5A8-81A466949506}"/>
              </a:ext>
            </a:extLst>
          </p:cNvPr>
          <p:cNvSpPr txBox="1"/>
          <p:nvPr/>
        </p:nvSpPr>
        <p:spPr>
          <a:xfrm>
            <a:off x="940904" y="1759399"/>
            <a:ext cx="9541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Pre-trained models can be fine tuned to do a task very similar to what the model was originally trained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example, if a model is able to identify a car then it can be adapted to differentiate between a sports car and a luxury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such a scenario, the pre-trained model is used as a feature-extractor.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we do, as suggested above, its said to be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5123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662-72CC-4E53-8ED6-EF3C3F2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3143-CAF4-4EE8-9EDC-48A6005C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Clearly, vanilla MLP will not be suitable for image classification tasks</a:t>
            </a:r>
          </a:p>
          <a:p>
            <a:r>
              <a:rPr lang="en-IN" dirty="0"/>
              <a:t>Hence we need a new Neural Network Architecture, one that will: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Have less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Takes the whole image as an input instead of flattening 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57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128072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37E4BE-FBC7-441B-8794-988B408F6777}"/>
              </a:ext>
            </a:extLst>
          </p:cNvPr>
          <p:cNvSpPr/>
          <p:nvPr/>
        </p:nvSpPr>
        <p:spPr>
          <a:xfrm>
            <a:off x="596348" y="1239864"/>
            <a:ext cx="10283687" cy="2046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AB12D-9EAC-4857-8436-28900E593B1C}"/>
              </a:ext>
            </a:extLst>
          </p:cNvPr>
          <p:cNvSpPr txBox="1"/>
          <p:nvPr/>
        </p:nvSpPr>
        <p:spPr>
          <a:xfrm>
            <a:off x="8640417" y="3429000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Pre-trained model</a:t>
            </a:r>
          </a:p>
        </p:txBody>
      </p:sp>
    </p:spTree>
    <p:extLst>
      <p:ext uri="{BB962C8B-B14F-4D97-AF65-F5344CB8AC3E}">
        <p14:creationId xmlns:p14="http://schemas.microsoft.com/office/powerpoint/2010/main" val="1046632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37E4BE-FBC7-441B-8794-988B408F6777}"/>
              </a:ext>
            </a:extLst>
          </p:cNvPr>
          <p:cNvSpPr/>
          <p:nvPr/>
        </p:nvSpPr>
        <p:spPr>
          <a:xfrm>
            <a:off x="596348" y="1239864"/>
            <a:ext cx="10283687" cy="2046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AB12D-9EAC-4857-8436-28900E593B1C}"/>
              </a:ext>
            </a:extLst>
          </p:cNvPr>
          <p:cNvSpPr txBox="1"/>
          <p:nvPr/>
        </p:nvSpPr>
        <p:spPr>
          <a:xfrm>
            <a:off x="8640417" y="3429000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Pre-trained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</p:spTree>
    <p:extLst>
      <p:ext uri="{BB962C8B-B14F-4D97-AF65-F5344CB8AC3E}">
        <p14:creationId xmlns:p14="http://schemas.microsoft.com/office/powerpoint/2010/main" val="24986668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F538D-4B93-43F8-B35B-4F739FA114D0}"/>
              </a:ext>
            </a:extLst>
          </p:cNvPr>
          <p:cNvSpPr/>
          <p:nvPr/>
        </p:nvSpPr>
        <p:spPr>
          <a:xfrm>
            <a:off x="3213653" y="3989692"/>
            <a:ext cx="2941983" cy="194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37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pic>
        <p:nvPicPr>
          <p:cNvPr id="1026" name="Picture 2" descr="Image result for transfer learning">
            <a:extLst>
              <a:ext uri="{FF2B5EF4-FFF2-40B4-BE49-F238E27FC236}">
                <a16:creationId xmlns:a16="http://schemas.microsoft.com/office/drawing/2014/main" id="{F2C93180-C4A9-476B-AF39-7509064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2" y="1239864"/>
            <a:ext cx="9929525" cy="47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0034-A654-4694-BF41-5016741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Pranoy Radhakrishnan: Transfer Learning for Natural Language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79406-9D8E-4D0B-A916-15B56E2960CF}"/>
              </a:ext>
            </a:extLst>
          </p:cNvPr>
          <p:cNvSpPr/>
          <p:nvPr/>
        </p:nvSpPr>
        <p:spPr>
          <a:xfrm>
            <a:off x="3273287" y="1239864"/>
            <a:ext cx="2941983" cy="1940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DF6AF-3A56-4F57-8C13-4A1C384DD280}"/>
              </a:ext>
            </a:extLst>
          </p:cNvPr>
          <p:cNvSpPr txBox="1"/>
          <p:nvPr/>
        </p:nvSpPr>
        <p:spPr>
          <a:xfrm>
            <a:off x="5049078" y="3360739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Learnt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F538D-4B93-43F8-B35B-4F739FA114D0}"/>
              </a:ext>
            </a:extLst>
          </p:cNvPr>
          <p:cNvSpPr/>
          <p:nvPr/>
        </p:nvSpPr>
        <p:spPr>
          <a:xfrm>
            <a:off x="3213653" y="3989692"/>
            <a:ext cx="2941983" cy="194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32824-CADD-4A38-B3BC-C6308E095700}"/>
              </a:ext>
            </a:extLst>
          </p:cNvPr>
          <p:cNvSpPr/>
          <p:nvPr/>
        </p:nvSpPr>
        <p:spPr>
          <a:xfrm>
            <a:off x="7712765" y="4320209"/>
            <a:ext cx="1364974" cy="1484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A682B-F945-45E8-9C17-F74CCF83EEC3}"/>
              </a:ext>
            </a:extLst>
          </p:cNvPr>
          <p:cNvSpPr txBox="1"/>
          <p:nvPr/>
        </p:nvSpPr>
        <p:spPr>
          <a:xfrm>
            <a:off x="7374836" y="3592651"/>
            <a:ext cx="229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Learn the weights of this layer only</a:t>
            </a:r>
          </a:p>
        </p:txBody>
      </p:sp>
    </p:spTree>
    <p:extLst>
      <p:ext uri="{BB962C8B-B14F-4D97-AF65-F5344CB8AC3E}">
        <p14:creationId xmlns:p14="http://schemas.microsoft.com/office/powerpoint/2010/main" val="1228209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4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907389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632512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r>
              <a:rPr lang="en-IN" b="1" dirty="0"/>
              <a:t>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</p:spTree>
    <p:extLst>
      <p:ext uri="{BB962C8B-B14F-4D97-AF65-F5344CB8AC3E}">
        <p14:creationId xmlns:p14="http://schemas.microsoft.com/office/powerpoint/2010/main" val="8844716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70482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93675-6B6C-40F0-9B4E-3B9C4D102596}"/>
              </a:ext>
            </a:extLst>
          </p:cNvPr>
          <p:cNvSpPr/>
          <p:nvPr/>
        </p:nvSpPr>
        <p:spPr>
          <a:xfrm>
            <a:off x="838200" y="454637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49D6B-F732-4C50-A415-1B250C0732E8}"/>
              </a:ext>
            </a:extLst>
          </p:cNvPr>
          <p:cNvCxnSpPr/>
          <p:nvPr/>
        </p:nvCxnSpPr>
        <p:spPr>
          <a:xfrm>
            <a:off x="2372138" y="535004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A4979-D8FC-4BA7-8D0B-1A98C8C5BD9D}"/>
              </a:ext>
            </a:extLst>
          </p:cNvPr>
          <p:cNvCxnSpPr/>
          <p:nvPr/>
        </p:nvCxnSpPr>
        <p:spPr>
          <a:xfrm>
            <a:off x="8610599" y="535946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D0766-6BD0-4D38-AFA0-9011CAE27921}"/>
              </a:ext>
            </a:extLst>
          </p:cNvPr>
          <p:cNvSpPr/>
          <p:nvPr/>
        </p:nvSpPr>
        <p:spPr>
          <a:xfrm>
            <a:off x="10157791" y="455108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Top Layer</a:t>
            </a:r>
          </a:p>
        </p:txBody>
      </p:sp>
    </p:spTree>
    <p:extLst>
      <p:ext uri="{BB962C8B-B14F-4D97-AF65-F5344CB8AC3E}">
        <p14:creationId xmlns:p14="http://schemas.microsoft.com/office/powerpoint/2010/main" val="375736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410-4E32-4DAE-8414-66F69EE2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F51-ED91-46AF-9998-26513097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532"/>
          </a:xfrm>
        </p:spPr>
        <p:txBody>
          <a:bodyPr/>
          <a:lstStyle/>
          <a:p>
            <a:r>
              <a:rPr lang="en-IN" dirty="0"/>
              <a:t>What is Convolution?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F6F82-468D-40D6-B6CD-DB05C8FE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152"/>
            <a:ext cx="4416816" cy="2870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9835E-384A-4592-856E-542B39F1D5CF}"/>
              </a:ext>
            </a:extLst>
          </p:cNvPr>
          <p:cNvSpPr txBox="1"/>
          <p:nvPr/>
        </p:nvSpPr>
        <p:spPr>
          <a:xfrm>
            <a:off x="973103" y="4957734"/>
            <a:ext cx="577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79A450-BC21-4DA8-9455-65B6A2DC2595}"/>
                  </a:ext>
                </a:extLst>
              </p:cNvPr>
              <p:cNvSpPr txBox="1"/>
              <p:nvPr/>
            </p:nvSpPr>
            <p:spPr>
              <a:xfrm>
                <a:off x="2638425" y="5253386"/>
                <a:ext cx="1947642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79A450-BC21-4DA8-9455-65B6A2DC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5" y="5253386"/>
                <a:ext cx="1947642" cy="754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2E99-6C99-45F0-B08E-E56DBE1E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2257068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How does it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E25DF-9F73-47D6-998D-70A785C9A1FB}"/>
              </a:ext>
            </a:extLst>
          </p:cNvPr>
          <p:cNvSpPr/>
          <p:nvPr/>
        </p:nvSpPr>
        <p:spPr>
          <a:xfrm>
            <a:off x="838200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Original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57272-386E-41EC-B7BC-1BC92652B726}"/>
              </a:ext>
            </a:extLst>
          </p:cNvPr>
          <p:cNvCxnSpPr>
            <a:stCxn id="8" idx="3"/>
          </p:cNvCxnSpPr>
          <p:nvPr/>
        </p:nvCxnSpPr>
        <p:spPr>
          <a:xfrm>
            <a:off x="2372139" y="250849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BD5EA-D238-4B22-958C-0E57B15C86F3}"/>
              </a:ext>
            </a:extLst>
          </p:cNvPr>
          <p:cNvSpPr/>
          <p:nvPr/>
        </p:nvSpPr>
        <p:spPr>
          <a:xfrm>
            <a:off x="3906078" y="1690690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 Weights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DA2DE-3D8D-4676-947F-BE8D9B18D6AA}"/>
              </a:ext>
            </a:extLst>
          </p:cNvPr>
          <p:cNvSpPr/>
          <p:nvPr/>
        </p:nvSpPr>
        <p:spPr>
          <a:xfrm>
            <a:off x="10134599" y="1690690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Top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24F4C7-51A9-4DCE-B78C-D4C3B248E7AD}"/>
              </a:ext>
            </a:extLst>
          </p:cNvPr>
          <p:cNvCxnSpPr/>
          <p:nvPr/>
        </p:nvCxnSpPr>
        <p:spPr>
          <a:xfrm>
            <a:off x="8610600" y="2494363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AED9CE-7B22-4817-A112-85FBB6C13944}"/>
              </a:ext>
            </a:extLst>
          </p:cNvPr>
          <p:cNvSpPr/>
          <p:nvPr/>
        </p:nvSpPr>
        <p:spPr>
          <a:xfrm>
            <a:off x="838200" y="3723862"/>
            <a:ext cx="10830338" cy="6303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54A9-9BC7-4D53-82B6-A3B4FEB1C316}"/>
              </a:ext>
            </a:extLst>
          </p:cNvPr>
          <p:cNvSpPr/>
          <p:nvPr/>
        </p:nvSpPr>
        <p:spPr>
          <a:xfrm>
            <a:off x="3906078" y="4551085"/>
            <a:ext cx="4717774" cy="1626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 Block: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Learnt Weights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93675-6B6C-40F0-9B4E-3B9C4D102596}"/>
              </a:ext>
            </a:extLst>
          </p:cNvPr>
          <p:cNvSpPr/>
          <p:nvPr/>
        </p:nvSpPr>
        <p:spPr>
          <a:xfrm>
            <a:off x="838200" y="454637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49D6B-F732-4C50-A415-1B250C0732E8}"/>
              </a:ext>
            </a:extLst>
          </p:cNvPr>
          <p:cNvCxnSpPr/>
          <p:nvPr/>
        </p:nvCxnSpPr>
        <p:spPr>
          <a:xfrm>
            <a:off x="2372138" y="535004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A4979-D8FC-4BA7-8D0B-1A98C8C5BD9D}"/>
              </a:ext>
            </a:extLst>
          </p:cNvPr>
          <p:cNvCxnSpPr/>
          <p:nvPr/>
        </p:nvCxnSpPr>
        <p:spPr>
          <a:xfrm>
            <a:off x="8610599" y="5359468"/>
            <a:ext cx="1417983" cy="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D0766-6BD0-4D38-AFA0-9011CAE27921}"/>
              </a:ext>
            </a:extLst>
          </p:cNvPr>
          <p:cNvSpPr/>
          <p:nvPr/>
        </p:nvSpPr>
        <p:spPr>
          <a:xfrm>
            <a:off x="10157791" y="4551085"/>
            <a:ext cx="1533939" cy="16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New Top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CFC51-3046-42E0-B11C-4E8D90DE0E48}"/>
              </a:ext>
            </a:extLst>
          </p:cNvPr>
          <p:cNvSpPr/>
          <p:nvPr/>
        </p:nvSpPr>
        <p:spPr>
          <a:xfrm>
            <a:off x="569843" y="4354218"/>
            <a:ext cx="11330609" cy="20331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751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496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4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5431535"/>
            <a:ext cx="639024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D57E25-1C21-44B0-9B20-5E17B7C173C7}"/>
              </a:ext>
            </a:extLst>
          </p:cNvPr>
          <p:cNvSpPr txBox="1"/>
          <p:nvPr/>
        </p:nvSpPr>
        <p:spPr>
          <a:xfrm rot="20228335">
            <a:off x="3975652" y="3763617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Flips</a:t>
            </a:r>
          </a:p>
        </p:txBody>
      </p:sp>
    </p:spTree>
    <p:extLst>
      <p:ext uri="{BB962C8B-B14F-4D97-AF65-F5344CB8AC3E}">
        <p14:creationId xmlns:p14="http://schemas.microsoft.com/office/powerpoint/2010/main" val="4012517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5431535"/>
            <a:ext cx="639024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1D2A2-3EE9-49CA-885D-2F79165324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440698" y="4681690"/>
            <a:ext cx="3024621" cy="3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703144-178C-4F7F-8415-93DC2041F644}"/>
              </a:ext>
            </a:extLst>
          </p:cNvPr>
          <p:cNvSpPr txBox="1"/>
          <p:nvPr/>
        </p:nvSpPr>
        <p:spPr>
          <a:xfrm>
            <a:off x="4704522" y="4412974"/>
            <a:ext cx="11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218491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EEC9-6C02-4A11-AAE5-09F54C0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Transfer Learning: Image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40C5-2CB5-4725-A3E1-F0FF27782452}"/>
              </a:ext>
            </a:extLst>
          </p:cNvPr>
          <p:cNvSpPr txBox="1"/>
          <p:nvPr/>
        </p:nvSpPr>
        <p:spPr>
          <a:xfrm>
            <a:off x="993913" y="17890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learning is usually used when the data size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the model from overfitting, Image Augmentation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essentially, is a process, in which new image data is generated from the existing images by introducing some distortions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298E-73A2-4BDD-927F-8AFA3FC0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86" y="3429000"/>
            <a:ext cx="1452050" cy="258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BBE83-5511-449F-B359-5E149BE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2802138"/>
            <a:ext cx="648039" cy="1152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19A7-4D0C-4FBE-A551-575FC4B8D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9" y="4105655"/>
            <a:ext cx="648039" cy="115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3D38B-A024-438E-9D05-89F6D3E5D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8" y="5431535"/>
            <a:ext cx="648039" cy="11360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0BEA7-46BB-4FEE-81E3-56EE72759B55}"/>
              </a:ext>
            </a:extLst>
          </p:cNvPr>
          <p:cNvCxnSpPr>
            <a:cxnSpLocks/>
          </p:cNvCxnSpPr>
          <p:nvPr/>
        </p:nvCxnSpPr>
        <p:spPr>
          <a:xfrm flipV="1">
            <a:off x="3458836" y="3364921"/>
            <a:ext cx="3006483" cy="13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1D2A2-3EE9-49CA-885D-2F79165324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440698" y="4681690"/>
            <a:ext cx="3024621" cy="3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E13C7D-3470-430C-AC3F-C1458DABB64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58836" y="4719711"/>
            <a:ext cx="3006482" cy="127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AC31E2-3B2D-424C-8BA0-30C31C1838D4}"/>
              </a:ext>
            </a:extLst>
          </p:cNvPr>
          <p:cNvSpPr txBox="1"/>
          <p:nvPr/>
        </p:nvSpPr>
        <p:spPr>
          <a:xfrm rot="1324229">
            <a:off x="4837453" y="5260949"/>
            <a:ext cx="14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Crop</a:t>
            </a:r>
          </a:p>
        </p:txBody>
      </p:sp>
    </p:spTree>
    <p:extLst>
      <p:ext uri="{BB962C8B-B14F-4D97-AF65-F5344CB8AC3E}">
        <p14:creationId xmlns:p14="http://schemas.microsoft.com/office/powerpoint/2010/main" val="223812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0F4-4F31-4BBA-8286-99F43895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C7DA0-635C-4006-9E14-07F1A09E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577"/>
            <a:ext cx="377190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E41E3-BBAB-4271-B5AE-C7057EF11525}"/>
              </a:ext>
            </a:extLst>
          </p:cNvPr>
          <p:cNvSpPr txBox="1"/>
          <p:nvPr/>
        </p:nvSpPr>
        <p:spPr>
          <a:xfrm>
            <a:off x="1036320" y="445008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output size of a convolving kernel is affected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Zero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Kernel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A8E8C-1351-4709-AC73-7275B655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18195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D8BE-8CFF-4F60-92E1-E9579060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4934D-EBCB-4D2F-BB49-3CEC6D33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7" y="1690690"/>
            <a:ext cx="232410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00CED-6A37-4EAE-BCC5-DB473EBC5157}"/>
              </a:ext>
            </a:extLst>
          </p:cNvPr>
          <p:cNvSpPr txBox="1"/>
          <p:nvPr/>
        </p:nvSpPr>
        <p:spPr>
          <a:xfrm>
            <a:off x="988967" y="4413504"/>
            <a:ext cx="25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 padding, unit strides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B1F9A-2D63-41F8-890C-688295D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http://deeplearning.net/software/theano/tutorial/conv_arithmetic.html</a:t>
            </a:r>
          </a:p>
        </p:txBody>
      </p:sp>
    </p:spTree>
    <p:extLst>
      <p:ext uri="{BB962C8B-B14F-4D97-AF65-F5344CB8AC3E}">
        <p14:creationId xmlns:p14="http://schemas.microsoft.com/office/powerpoint/2010/main" val="26920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2383</Words>
  <Application>Microsoft Macintosh PowerPoint</Application>
  <PresentationFormat>Widescreen</PresentationFormat>
  <Paragraphs>334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Wingdings</vt:lpstr>
      <vt:lpstr>Office Theme</vt:lpstr>
      <vt:lpstr>Convolutional Neural Networks</vt:lpstr>
      <vt:lpstr>Overview</vt:lpstr>
      <vt:lpstr>Overview</vt:lpstr>
      <vt:lpstr>Overview</vt:lpstr>
      <vt:lpstr>Overview</vt:lpstr>
      <vt:lpstr>Overview</vt:lpstr>
      <vt:lpstr>Convolution</vt:lpstr>
      <vt:lpstr>Convolution</vt:lpstr>
      <vt:lpstr>Convolution</vt:lpstr>
      <vt:lpstr>Convolution</vt:lpstr>
      <vt:lpstr>Convolution</vt:lpstr>
      <vt:lpstr>Convolution: Meaning</vt:lpstr>
      <vt:lpstr>CNN Architecture: Meaning</vt:lpstr>
      <vt:lpstr>CNN Architecture: Meaning</vt:lpstr>
      <vt:lpstr>CNN Architecture: Meaning</vt:lpstr>
      <vt:lpstr>Convolution: Meaning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Convolutional Layers</vt:lpstr>
      <vt:lpstr>CNN Architecture: Pooling Layers</vt:lpstr>
      <vt:lpstr>CNN Architecture: Pooling Layers</vt:lpstr>
      <vt:lpstr>CNN Architecture: Complete Architecture</vt:lpstr>
      <vt:lpstr>CNN: Training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 Architecture: Number of Parameters</vt:lpstr>
      <vt:lpstr>CNN: Regularisation</vt:lpstr>
      <vt:lpstr>CNN: Hyperparameters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Convolutional Neural Networks Continued</vt:lpstr>
      <vt:lpstr>Code Demo</vt:lpstr>
      <vt:lpstr>Pre-trained Neural Networks</vt:lpstr>
      <vt:lpstr>Pre-trained Neural Networks</vt:lpstr>
      <vt:lpstr>Code Demo</vt:lpstr>
      <vt:lpstr>Pre-trained Neural Networks</vt:lpstr>
      <vt:lpstr>Pre-trained Neural Networks</vt:lpstr>
      <vt:lpstr>Pre-trained Neural Networks</vt:lpstr>
      <vt:lpstr>Code Demo</vt:lpstr>
      <vt:lpstr>Transfer Learning and Fine Tuning: Using Pre-trained models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How does it work</vt:lpstr>
      <vt:lpstr>Transfer Learning: Image Augmentation</vt:lpstr>
      <vt:lpstr>Transfer Learning: Image Augmentation</vt:lpstr>
      <vt:lpstr>Transfer Learning: Image Augmentation</vt:lpstr>
      <vt:lpstr>Transfer Learning: Image Augmentation</vt:lpstr>
      <vt:lpstr>Transfer Learning: Image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Gunnvant Saini</dc:creator>
  <cp:lastModifiedBy>Gunnvant Saini</cp:lastModifiedBy>
  <cp:revision>1</cp:revision>
  <dcterms:created xsi:type="dcterms:W3CDTF">2022-01-11T04:13:06Z</dcterms:created>
  <dcterms:modified xsi:type="dcterms:W3CDTF">2022-01-11T04:14:17Z</dcterms:modified>
</cp:coreProperties>
</file>