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8" r:id="rId2"/>
    <p:sldId id="259" r:id="rId3"/>
    <p:sldId id="260" r:id="rId4"/>
    <p:sldId id="262" r:id="rId5"/>
    <p:sldId id="261" r:id="rId6"/>
    <p:sldId id="264" r:id="rId7"/>
    <p:sldId id="265" r:id="rId8"/>
    <p:sldId id="266" r:id="rId9"/>
    <p:sldId id="271" r:id="rId10"/>
    <p:sldId id="268" r:id="rId11"/>
    <p:sldId id="272" r:id="rId12"/>
    <p:sldId id="267" r:id="rId13"/>
    <p:sldId id="273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4" r:id="rId34"/>
    <p:sldId id="287" r:id="rId35"/>
    <p:sldId id="305" r:id="rId36"/>
    <p:sldId id="286" r:id="rId37"/>
    <p:sldId id="297" r:id="rId38"/>
    <p:sldId id="303" r:id="rId39"/>
    <p:sldId id="304" r:id="rId40"/>
    <p:sldId id="306" r:id="rId41"/>
    <p:sldId id="307" r:id="rId42"/>
    <p:sldId id="308" r:id="rId43"/>
    <p:sldId id="309" r:id="rId44"/>
    <p:sldId id="314" r:id="rId45"/>
    <p:sldId id="311" r:id="rId46"/>
    <p:sldId id="312" r:id="rId47"/>
    <p:sldId id="313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5" r:id="rId57"/>
    <p:sldId id="327" r:id="rId58"/>
    <p:sldId id="32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66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BBEA9-7C4C-464D-B5D4-8F2FFB281F76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0113-E76E-9143-BD8F-5C7947B4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D135B-FA09-4234-9AF5-D3F9A684E9C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71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088D-CBD8-7447-9CE9-2BBABE380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3064-2651-6C44-807C-ABB51F56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AFE3-7C1E-7049-B852-7451A672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86D5-BDE0-1D41-8BA6-1C882E2B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2BC8-89FE-5F49-B849-B1F3488B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2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3A03-F6E3-AF45-8626-1C2AA1CB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F2515-45EF-EF4F-B5F7-26C3E6965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9DA0-3CA3-9C4A-91D7-B237C4C6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011D-1057-514B-889F-F50D01FD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1982-C5F7-B041-B1D7-CBC40809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A0D94-7078-3F4F-AEE8-244E38D54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1D6D1-E428-9649-A80F-F6E400DF8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36F1-85EF-FC49-983B-A978674D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7F4F-6FBD-AE4F-9883-E738A237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F0E9-D2F7-6D40-9AA8-CE1CE4AD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5683-0DAB-064D-A294-EFF3198F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66DC-386D-944A-857D-189D75D7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DEC3B-6D1F-7345-8C19-6596E996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1F8CE-8285-D54B-890A-FFDA1CD4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409A-5EB8-7646-9C3E-A7158649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8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19C9-3CD4-9F4A-BE78-89CCC356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73DA1-F86C-074C-9E69-48C83DDF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B3264-CAB0-2443-8D10-CAFBDB2E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7087-E2CD-8446-9AD1-3CC45645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071E1-AEAA-D942-B98B-48E5F785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4F86-D830-A346-B14A-104F64AF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E847-862A-9A40-BF14-8FA061783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46377-703E-A948-8726-742F2F1CF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CA125-AD16-BC4A-BC54-82E676D5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75B9-9992-A04E-AE06-CB1076BC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99B03-1548-284C-AD01-0BF0831B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0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290E-6911-7A4A-8DFD-5864C7CF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490B-AF70-E849-AA0A-1E9267D5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CB780-330C-C04A-AAC3-A131D781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30B90-85C7-874C-BC5D-7F18DE6F7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70E8A-3EF7-9E4E-A1D2-6C3DE3FEA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FE727-81B8-034E-9642-57993AFD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35835-1FB7-3A40-BEA6-95A83A1D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4EB11-F48D-6D43-BBBA-4B7AA9A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4A59-2EED-7942-9BB7-2928B81C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C45A9-39CB-4A4A-BFF0-36B33FCE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6E25A-5837-D648-9456-D9E55F78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34777-D32E-7B4D-B2F3-68CAD45B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CC5B5-7F6F-3B46-8404-DEF46ADD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B826D-2EB4-AE4F-BE47-CC9F8B0C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687A5-A2AF-F140-A271-1FFA7647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2216-F2CD-2041-9E30-67858FA0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BAF42-FBC2-CB4D-B2E2-F87335D28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EAFD-1E24-1149-880D-30B29E25F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4CD8-0473-6549-BB73-6F301D14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DCC26-5ABA-2C41-9C13-56BE9968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72113-19F9-AE4A-8571-5F2BD2D3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8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B2D9-D622-ED47-A25D-CF68DCC6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A4488-A0A2-EC40-AFEC-257A52784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9645-3145-3940-94D9-625A05C0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96634-3F10-4E42-A983-B7410494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C3A7C-44E5-C042-8B9C-36C54E2E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132F4-20C6-074B-B9E3-5F050415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CF527-2EA7-1942-BA54-AACF435A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33109-C938-7145-9284-ACC100E2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61DDB-F123-D049-A6C7-37926D49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A8EA-375E-EB49-A46B-8F96BF2D991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F81F-4E00-D644-8984-53E153F48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6D46-14BD-D847-BC48-FD0D69C7F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 with sequence data: RNN and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Sequence data: Text and Time Series</a:t>
            </a:r>
          </a:p>
          <a:p>
            <a:r>
              <a:rPr lang="en-IN" sz="2000" dirty="0"/>
              <a:t>Naïve approach: Use </a:t>
            </a:r>
            <a:r>
              <a:rPr lang="en-IN" sz="2000" dirty="0" err="1"/>
              <a:t>tfidf</a:t>
            </a:r>
            <a:r>
              <a:rPr lang="en-IN" sz="2000" dirty="0"/>
              <a:t>/count vectors</a:t>
            </a:r>
          </a:p>
          <a:p>
            <a:r>
              <a:rPr lang="en-IN" sz="2000" dirty="0"/>
              <a:t>Embedding layers and word vectors</a:t>
            </a:r>
          </a:p>
          <a:p>
            <a:r>
              <a:rPr lang="en-IN" sz="2000" dirty="0"/>
              <a:t>Using pre-trained word vectors</a:t>
            </a:r>
          </a:p>
          <a:p>
            <a:r>
              <a:rPr lang="en-IN" sz="2000" dirty="0"/>
              <a:t>RNN</a:t>
            </a:r>
          </a:p>
          <a:p>
            <a:r>
              <a:rPr lang="en-IN" sz="2000" dirty="0"/>
              <a:t>LSTM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812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0AF2A-26E9-49A7-8C21-60D546722F30}"/>
              </a:ext>
            </a:extLst>
          </p:cNvPr>
          <p:cNvSpPr/>
          <p:nvPr/>
        </p:nvSpPr>
        <p:spPr>
          <a:xfrm>
            <a:off x="622857" y="3283084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dirty="0">
                <a:solidFill>
                  <a:schemeClr val="tx1"/>
                </a:solidFill>
              </a:rPr>
              <a:t>1,2,3,4</a:t>
            </a:r>
            <a:r>
              <a:rPr lang="en-IN" dirty="0"/>
              <a:t>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</a:t>
            </a:r>
            <a:r>
              <a:rPr lang="en-IN" dirty="0">
                <a:solidFill>
                  <a:srgbClr val="FF0000"/>
                </a:solidFill>
              </a:rPr>
              <a:t>1,2,3,5</a:t>
            </a:r>
            <a:r>
              <a:rPr lang="en-IN" dirty="0"/>
              <a:t>]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DFEFE17-39CF-405A-BD83-94A620B31ADF}"/>
              </a:ext>
            </a:extLst>
          </p:cNvPr>
          <p:cNvGraphicFramePr>
            <a:graphicFrameLocks noGrp="1"/>
          </p:cNvGraphicFramePr>
          <p:nvPr/>
        </p:nvGraphicFramePr>
        <p:xfrm>
          <a:off x="2780749" y="2980012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6F49A23-C11D-47F7-B1FC-468E27C9531E}"/>
              </a:ext>
            </a:extLst>
          </p:cNvPr>
          <p:cNvGraphicFramePr>
            <a:graphicFrameLocks noGrp="1"/>
          </p:cNvGraphicFramePr>
          <p:nvPr/>
        </p:nvGraphicFramePr>
        <p:xfrm>
          <a:off x="3631100" y="29580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22CFFC-2204-44A7-BC15-52881E935444}"/>
              </a:ext>
            </a:extLst>
          </p:cNvPr>
          <p:cNvGraphicFramePr>
            <a:graphicFrameLocks noGrp="1"/>
          </p:cNvGraphicFramePr>
          <p:nvPr/>
        </p:nvGraphicFramePr>
        <p:xfrm>
          <a:off x="3624476" y="334901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D68F53D-A001-4026-875D-8AEBAB035807}"/>
              </a:ext>
            </a:extLst>
          </p:cNvPr>
          <p:cNvGraphicFramePr>
            <a:graphicFrameLocks noGrp="1"/>
          </p:cNvGraphicFramePr>
          <p:nvPr/>
        </p:nvGraphicFramePr>
        <p:xfrm>
          <a:off x="3617852" y="373994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5A80A4D-BF80-41AD-B396-558820CE0B57}"/>
              </a:ext>
            </a:extLst>
          </p:cNvPr>
          <p:cNvGraphicFramePr>
            <a:graphicFrameLocks noGrp="1"/>
          </p:cNvGraphicFramePr>
          <p:nvPr/>
        </p:nvGraphicFramePr>
        <p:xfrm>
          <a:off x="3611228" y="413088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CA4A612-1354-4F27-A790-DC8189B57F3F}"/>
              </a:ext>
            </a:extLst>
          </p:cNvPr>
          <p:cNvGraphicFramePr>
            <a:graphicFrameLocks noGrp="1"/>
          </p:cNvGraphicFramePr>
          <p:nvPr/>
        </p:nvGraphicFramePr>
        <p:xfrm>
          <a:off x="3604602" y="45085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D4D6F0C0-A36B-4247-BCDD-6F95575F9AE5}"/>
              </a:ext>
            </a:extLst>
          </p:cNvPr>
          <p:cNvSpPr/>
          <p:nvPr/>
        </p:nvSpPr>
        <p:spPr>
          <a:xfrm>
            <a:off x="2557670" y="252578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80271-FAFD-463E-B52C-D7AB4BB79A87}"/>
              </a:ext>
            </a:extLst>
          </p:cNvPr>
          <p:cNvSpPr txBox="1"/>
          <p:nvPr/>
        </p:nvSpPr>
        <p:spPr>
          <a:xfrm>
            <a:off x="3836505" y="257216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63D3C-635C-46E8-8332-7CF7CD9E045F}"/>
              </a:ext>
            </a:extLst>
          </p:cNvPr>
          <p:cNvCxnSpPr>
            <a:stCxn id="31" idx="3"/>
          </p:cNvCxnSpPr>
          <p:nvPr/>
        </p:nvCxnSpPr>
        <p:spPr>
          <a:xfrm>
            <a:off x="7620000" y="3840714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028E-D3E8-4DDC-8D7B-B326FEE1BB53}"/>
              </a:ext>
            </a:extLst>
          </p:cNvPr>
          <p:cNvSpPr/>
          <p:nvPr/>
        </p:nvSpPr>
        <p:spPr>
          <a:xfrm>
            <a:off x="8587409" y="252578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F41FF-FFD9-4772-8744-3C2809261521}"/>
              </a:ext>
            </a:extLst>
          </p:cNvPr>
          <p:cNvSpPr/>
          <p:nvPr/>
        </p:nvSpPr>
        <p:spPr>
          <a:xfrm>
            <a:off x="10740889" y="2539034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E9CB2-E2B8-4DDE-9ABF-9D4B8B39FBE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733722" y="3843572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0AF2A-26E9-49A7-8C21-60D546722F30}"/>
              </a:ext>
            </a:extLst>
          </p:cNvPr>
          <p:cNvSpPr/>
          <p:nvPr/>
        </p:nvSpPr>
        <p:spPr>
          <a:xfrm>
            <a:off x="622857" y="3283084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dirty="0">
                <a:solidFill>
                  <a:srgbClr val="FF0000"/>
                </a:solidFill>
              </a:rPr>
              <a:t>1,2,3,4</a:t>
            </a:r>
            <a:r>
              <a:rPr lang="en-IN" dirty="0"/>
              <a:t>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[1,2,3,5]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DFEFE17-39CF-405A-BD83-94A620B31ADF}"/>
              </a:ext>
            </a:extLst>
          </p:cNvPr>
          <p:cNvGraphicFramePr>
            <a:graphicFrameLocks noGrp="1"/>
          </p:cNvGraphicFramePr>
          <p:nvPr/>
        </p:nvGraphicFramePr>
        <p:xfrm>
          <a:off x="2780749" y="2980012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6F49A23-C11D-47F7-B1FC-468E27C9531E}"/>
              </a:ext>
            </a:extLst>
          </p:cNvPr>
          <p:cNvGraphicFramePr>
            <a:graphicFrameLocks noGrp="1"/>
          </p:cNvGraphicFramePr>
          <p:nvPr/>
        </p:nvGraphicFramePr>
        <p:xfrm>
          <a:off x="3631100" y="29580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22CFFC-2204-44A7-BC15-52881E935444}"/>
              </a:ext>
            </a:extLst>
          </p:cNvPr>
          <p:cNvGraphicFramePr>
            <a:graphicFrameLocks noGrp="1"/>
          </p:cNvGraphicFramePr>
          <p:nvPr/>
        </p:nvGraphicFramePr>
        <p:xfrm>
          <a:off x="3624476" y="334901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D68F53D-A001-4026-875D-8AEBAB035807}"/>
              </a:ext>
            </a:extLst>
          </p:cNvPr>
          <p:cNvGraphicFramePr>
            <a:graphicFrameLocks noGrp="1"/>
          </p:cNvGraphicFramePr>
          <p:nvPr/>
        </p:nvGraphicFramePr>
        <p:xfrm>
          <a:off x="3617852" y="373994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5A80A4D-BF80-41AD-B396-558820CE0B57}"/>
              </a:ext>
            </a:extLst>
          </p:cNvPr>
          <p:cNvGraphicFramePr>
            <a:graphicFrameLocks noGrp="1"/>
          </p:cNvGraphicFramePr>
          <p:nvPr/>
        </p:nvGraphicFramePr>
        <p:xfrm>
          <a:off x="3611228" y="413088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CA4A612-1354-4F27-A790-DC8189B57F3F}"/>
              </a:ext>
            </a:extLst>
          </p:cNvPr>
          <p:cNvGraphicFramePr>
            <a:graphicFrameLocks noGrp="1"/>
          </p:cNvGraphicFramePr>
          <p:nvPr/>
        </p:nvGraphicFramePr>
        <p:xfrm>
          <a:off x="3604602" y="45085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D4D6F0C0-A36B-4247-BCDD-6F95575F9AE5}"/>
              </a:ext>
            </a:extLst>
          </p:cNvPr>
          <p:cNvSpPr/>
          <p:nvPr/>
        </p:nvSpPr>
        <p:spPr>
          <a:xfrm>
            <a:off x="2557670" y="252578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80271-FAFD-463E-B52C-D7AB4BB79A87}"/>
              </a:ext>
            </a:extLst>
          </p:cNvPr>
          <p:cNvSpPr txBox="1"/>
          <p:nvPr/>
        </p:nvSpPr>
        <p:spPr>
          <a:xfrm>
            <a:off x="3836505" y="257216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63D3C-635C-46E8-8332-7CF7CD9E045F}"/>
              </a:ext>
            </a:extLst>
          </p:cNvPr>
          <p:cNvCxnSpPr>
            <a:stCxn id="31" idx="3"/>
          </p:cNvCxnSpPr>
          <p:nvPr/>
        </p:nvCxnSpPr>
        <p:spPr>
          <a:xfrm>
            <a:off x="7620000" y="3840714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028E-D3E8-4DDC-8D7B-B326FEE1BB53}"/>
              </a:ext>
            </a:extLst>
          </p:cNvPr>
          <p:cNvSpPr/>
          <p:nvPr/>
        </p:nvSpPr>
        <p:spPr>
          <a:xfrm>
            <a:off x="8587409" y="252578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F41FF-FFD9-4772-8744-3C2809261521}"/>
              </a:ext>
            </a:extLst>
          </p:cNvPr>
          <p:cNvSpPr/>
          <p:nvPr/>
        </p:nvSpPr>
        <p:spPr>
          <a:xfrm>
            <a:off x="10740889" y="2539034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E9CB2-E2B8-4DDE-9ABF-9D4B8B39FBE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733722" y="3843572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EBCB6B-15EE-44E8-A110-7E6E64305969}"/>
              </a:ext>
            </a:extLst>
          </p:cNvPr>
          <p:cNvCxnSpPr/>
          <p:nvPr/>
        </p:nvCxnSpPr>
        <p:spPr>
          <a:xfrm>
            <a:off x="838200" y="5791200"/>
            <a:ext cx="11055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EBCB3E-E9D5-4696-A9EC-2E647201193B}"/>
              </a:ext>
            </a:extLst>
          </p:cNvPr>
          <p:cNvSpPr txBox="1"/>
          <p:nvPr/>
        </p:nvSpPr>
        <p:spPr>
          <a:xfrm>
            <a:off x="4320209" y="5499652"/>
            <a:ext cx="22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Forward Pass</a:t>
            </a:r>
          </a:p>
        </p:txBody>
      </p:sp>
    </p:spTree>
    <p:extLst>
      <p:ext uri="{BB962C8B-B14F-4D97-AF65-F5344CB8AC3E}">
        <p14:creationId xmlns:p14="http://schemas.microsoft.com/office/powerpoint/2010/main" val="60839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0AF2A-26E9-49A7-8C21-60D546722F30}"/>
              </a:ext>
            </a:extLst>
          </p:cNvPr>
          <p:cNvSpPr/>
          <p:nvPr/>
        </p:nvSpPr>
        <p:spPr>
          <a:xfrm>
            <a:off x="622857" y="3283084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dirty="0">
                <a:solidFill>
                  <a:srgbClr val="FF0000"/>
                </a:solidFill>
              </a:rPr>
              <a:t>1,2,3,4</a:t>
            </a:r>
            <a:r>
              <a:rPr lang="en-IN" dirty="0"/>
              <a:t>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[1,2,3,5]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DFEFE17-39CF-405A-BD83-94A620B31ADF}"/>
              </a:ext>
            </a:extLst>
          </p:cNvPr>
          <p:cNvGraphicFramePr>
            <a:graphicFrameLocks noGrp="1"/>
          </p:cNvGraphicFramePr>
          <p:nvPr/>
        </p:nvGraphicFramePr>
        <p:xfrm>
          <a:off x="2780749" y="2980012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6F49A23-C11D-47F7-B1FC-468E27C9531E}"/>
              </a:ext>
            </a:extLst>
          </p:cNvPr>
          <p:cNvGraphicFramePr>
            <a:graphicFrameLocks noGrp="1"/>
          </p:cNvGraphicFramePr>
          <p:nvPr/>
        </p:nvGraphicFramePr>
        <p:xfrm>
          <a:off x="3631100" y="29580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vn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22CFFC-2204-44A7-BC15-52881E935444}"/>
              </a:ext>
            </a:extLst>
          </p:cNvPr>
          <p:cNvGraphicFramePr>
            <a:graphicFrameLocks noGrp="1"/>
          </p:cNvGraphicFramePr>
          <p:nvPr/>
        </p:nvGraphicFramePr>
        <p:xfrm>
          <a:off x="3624476" y="334901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vn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D68F53D-A001-4026-875D-8AEBAB035807}"/>
              </a:ext>
            </a:extLst>
          </p:cNvPr>
          <p:cNvGraphicFramePr>
            <a:graphicFrameLocks noGrp="1"/>
          </p:cNvGraphicFramePr>
          <p:nvPr/>
        </p:nvGraphicFramePr>
        <p:xfrm>
          <a:off x="3617852" y="373994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vn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5A80A4D-BF80-41AD-B396-558820CE0B57}"/>
              </a:ext>
            </a:extLst>
          </p:cNvPr>
          <p:cNvGraphicFramePr>
            <a:graphicFrameLocks noGrp="1"/>
          </p:cNvGraphicFramePr>
          <p:nvPr/>
        </p:nvGraphicFramePr>
        <p:xfrm>
          <a:off x="3611228" y="413088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vn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CA4A612-1354-4F27-A790-DC8189B57F3F}"/>
              </a:ext>
            </a:extLst>
          </p:cNvPr>
          <p:cNvGraphicFramePr>
            <a:graphicFrameLocks noGrp="1"/>
          </p:cNvGraphicFramePr>
          <p:nvPr/>
        </p:nvGraphicFramePr>
        <p:xfrm>
          <a:off x="3604602" y="45085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vn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D4D6F0C0-A36B-4247-BCDD-6F95575F9AE5}"/>
              </a:ext>
            </a:extLst>
          </p:cNvPr>
          <p:cNvSpPr/>
          <p:nvPr/>
        </p:nvSpPr>
        <p:spPr>
          <a:xfrm>
            <a:off x="2557670" y="252578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80271-FAFD-463E-B52C-D7AB4BB79A87}"/>
              </a:ext>
            </a:extLst>
          </p:cNvPr>
          <p:cNvSpPr txBox="1"/>
          <p:nvPr/>
        </p:nvSpPr>
        <p:spPr>
          <a:xfrm>
            <a:off x="3836505" y="257216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63D3C-635C-46E8-8332-7CF7CD9E045F}"/>
              </a:ext>
            </a:extLst>
          </p:cNvPr>
          <p:cNvCxnSpPr>
            <a:stCxn id="31" idx="3"/>
          </p:cNvCxnSpPr>
          <p:nvPr/>
        </p:nvCxnSpPr>
        <p:spPr>
          <a:xfrm>
            <a:off x="7620000" y="3840714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028E-D3E8-4DDC-8D7B-B326FEE1BB53}"/>
              </a:ext>
            </a:extLst>
          </p:cNvPr>
          <p:cNvSpPr/>
          <p:nvPr/>
        </p:nvSpPr>
        <p:spPr>
          <a:xfrm>
            <a:off x="8587409" y="252578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F41FF-FFD9-4772-8744-3C2809261521}"/>
              </a:ext>
            </a:extLst>
          </p:cNvPr>
          <p:cNvSpPr/>
          <p:nvPr/>
        </p:nvSpPr>
        <p:spPr>
          <a:xfrm>
            <a:off x="10740889" y="2539034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E9CB2-E2B8-4DDE-9ABF-9D4B8B39FBE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733722" y="3843572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EBCB6B-15EE-44E8-A110-7E6E64305969}"/>
              </a:ext>
            </a:extLst>
          </p:cNvPr>
          <p:cNvCxnSpPr>
            <a:cxnSpLocks/>
          </p:cNvCxnSpPr>
          <p:nvPr/>
        </p:nvCxnSpPr>
        <p:spPr>
          <a:xfrm rot="10800000">
            <a:off x="838200" y="5791200"/>
            <a:ext cx="11055628" cy="0"/>
          </a:xfrm>
          <a:prstGeom prst="straightConnector1">
            <a:avLst/>
          </a:prstGeom>
          <a:ln>
            <a:solidFill>
              <a:schemeClr val="dk1">
                <a:alpha val="87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EBCB3E-E9D5-4696-A9EC-2E647201193B}"/>
              </a:ext>
            </a:extLst>
          </p:cNvPr>
          <p:cNvSpPr txBox="1"/>
          <p:nvPr/>
        </p:nvSpPr>
        <p:spPr>
          <a:xfrm>
            <a:off x="4320209" y="5499652"/>
            <a:ext cx="22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67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A78D-AF63-4361-A818-D4701B8B9009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682F5-BA28-49DA-ADD3-4F54D017781C}"/>
              </a:ext>
            </a:extLst>
          </p:cNvPr>
          <p:cNvSpPr/>
          <p:nvPr/>
        </p:nvSpPr>
        <p:spPr>
          <a:xfrm>
            <a:off x="1383957" y="2199503"/>
            <a:ext cx="1433384" cy="753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3DE75-7323-48E7-8AD5-8640C50755AC}"/>
              </a:ext>
            </a:extLst>
          </p:cNvPr>
          <p:cNvSpPr/>
          <p:nvPr/>
        </p:nvSpPr>
        <p:spPr>
          <a:xfrm>
            <a:off x="3286897" y="2347784"/>
            <a:ext cx="2706130" cy="345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(34,0.82,69,72,81)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F7BEE-B90E-4D9C-96F2-CB4855469634}"/>
              </a:ext>
            </a:extLst>
          </p:cNvPr>
          <p:cNvSpPr/>
          <p:nvPr/>
        </p:nvSpPr>
        <p:spPr>
          <a:xfrm>
            <a:off x="1400432" y="3216875"/>
            <a:ext cx="1433384" cy="753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4F7C6-4663-4BFD-81C0-5DAA8C71EC28}"/>
              </a:ext>
            </a:extLst>
          </p:cNvPr>
          <p:cNvSpPr/>
          <p:nvPr/>
        </p:nvSpPr>
        <p:spPr>
          <a:xfrm>
            <a:off x="3303372" y="3365156"/>
            <a:ext cx="2706130" cy="345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(16,18,19,20,21)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6665E-286A-4026-B801-C774D469F91C}"/>
              </a:ext>
            </a:extLst>
          </p:cNvPr>
          <p:cNvSpPr/>
          <p:nvPr/>
        </p:nvSpPr>
        <p:spPr>
          <a:xfrm>
            <a:off x="1416908" y="4889158"/>
            <a:ext cx="1433384" cy="753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 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1250E-661E-4904-9D64-7B6590CB1E67}"/>
              </a:ext>
            </a:extLst>
          </p:cNvPr>
          <p:cNvSpPr/>
          <p:nvPr/>
        </p:nvSpPr>
        <p:spPr>
          <a:xfrm>
            <a:off x="3319848" y="5037439"/>
            <a:ext cx="2706130" cy="345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(60,66,63,64,65)</a:t>
            </a:r>
          </a:p>
        </p:txBody>
      </p:sp>
    </p:spTree>
    <p:extLst>
      <p:ext uri="{BB962C8B-B14F-4D97-AF65-F5344CB8AC3E}">
        <p14:creationId xmlns:p14="http://schemas.microsoft.com/office/powerpoint/2010/main" val="413875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2039338" y="2547522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2889689" y="252558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2883065" y="291652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2876441" y="330745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2869817" y="369839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2863191" y="407608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1816259" y="209329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3095094" y="213967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944D0B-7F70-459B-842A-DD06A1879257}"/>
              </a:ext>
            </a:extLst>
          </p:cNvPr>
          <p:cNvCxnSpPr>
            <a:cxnSpLocks/>
          </p:cNvCxnSpPr>
          <p:nvPr/>
        </p:nvCxnSpPr>
        <p:spPr>
          <a:xfrm>
            <a:off x="1594024" y="1841157"/>
            <a:ext cx="0" cy="3274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AD24F-6459-42A8-B08B-A93211C5FC87}"/>
              </a:ext>
            </a:extLst>
          </p:cNvPr>
          <p:cNvSpPr txBox="1"/>
          <p:nvPr/>
        </p:nvSpPr>
        <p:spPr>
          <a:xfrm>
            <a:off x="321275" y="2896424"/>
            <a:ext cx="114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Number of unique</a:t>
            </a:r>
          </a:p>
          <a:p>
            <a:r>
              <a:rPr lang="en-IN" b="1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3882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2039338" y="2547522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2889689" y="252558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2883065" y="291652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2876441" y="330745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2869817" y="369839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2863191" y="407608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1816259" y="209329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3095094" y="213967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944D0B-7F70-459B-842A-DD06A1879257}"/>
              </a:ext>
            </a:extLst>
          </p:cNvPr>
          <p:cNvCxnSpPr>
            <a:cxnSpLocks/>
          </p:cNvCxnSpPr>
          <p:nvPr/>
        </p:nvCxnSpPr>
        <p:spPr>
          <a:xfrm>
            <a:off x="1594024" y="1841157"/>
            <a:ext cx="0" cy="3274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AD24F-6459-42A8-B08B-A93211C5FC87}"/>
              </a:ext>
            </a:extLst>
          </p:cNvPr>
          <p:cNvSpPr txBox="1"/>
          <p:nvPr/>
        </p:nvSpPr>
        <p:spPr>
          <a:xfrm>
            <a:off x="321275" y="2896424"/>
            <a:ext cx="114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Number of unique</a:t>
            </a:r>
          </a:p>
          <a:p>
            <a:r>
              <a:rPr lang="en-IN" b="1" dirty="0"/>
              <a:t>words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78C5135-72D0-4792-BE54-F63CCD022EC6}"/>
              </a:ext>
            </a:extLst>
          </p:cNvPr>
          <p:cNvSpPr/>
          <p:nvPr/>
        </p:nvSpPr>
        <p:spPr>
          <a:xfrm rot="5400000">
            <a:off x="3993191" y="3698338"/>
            <a:ext cx="1079522" cy="3366050"/>
          </a:xfrm>
          <a:prstGeom prst="rightBrace">
            <a:avLst>
              <a:gd name="adj1" fmla="val 52974"/>
              <a:gd name="adj2" fmla="val 503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74FB3-AE4D-4169-8B9F-6BFDC96CBF0B}"/>
              </a:ext>
            </a:extLst>
          </p:cNvPr>
          <p:cNvSpPr txBox="1"/>
          <p:nvPr/>
        </p:nvSpPr>
        <p:spPr>
          <a:xfrm>
            <a:off x="3144522" y="5931244"/>
            <a:ext cx="276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Dimensionality of Word Vectors</a:t>
            </a:r>
          </a:p>
        </p:txBody>
      </p:sp>
    </p:spTree>
    <p:extLst>
      <p:ext uri="{BB962C8B-B14F-4D97-AF65-F5344CB8AC3E}">
        <p14:creationId xmlns:p14="http://schemas.microsoft.com/office/powerpoint/2010/main" val="151748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3410936" y="3993271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4261287" y="39713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4254663" y="4362270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4248039" y="475320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4241415" y="514414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4234789" y="55218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3187857" y="3539041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4466692" y="3585422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2006-455B-4A10-8648-7E793CBA4FDE}"/>
              </a:ext>
            </a:extLst>
          </p:cNvPr>
          <p:cNvSpPr/>
          <p:nvPr/>
        </p:nvSpPr>
        <p:spPr>
          <a:xfrm>
            <a:off x="838199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  <a:p>
            <a:pPr algn="ctr"/>
            <a:r>
              <a:rPr lang="en-IN" dirty="0"/>
              <a:t>This is Sentence two</a:t>
            </a:r>
          </a:p>
          <a:p>
            <a:pPr algn="ctr"/>
            <a:r>
              <a:rPr lang="en-IN" dirty="0"/>
              <a:t>This is Sentence three</a:t>
            </a:r>
          </a:p>
        </p:txBody>
      </p:sp>
    </p:spTree>
    <p:extLst>
      <p:ext uri="{BB962C8B-B14F-4D97-AF65-F5344CB8AC3E}">
        <p14:creationId xmlns:p14="http://schemas.microsoft.com/office/powerpoint/2010/main" val="411356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3410936" y="3993271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4261287" y="39713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4254663" y="4362270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4248039" y="475320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4241415" y="514414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4234789" y="55218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3187857" y="3539041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4466692" y="3585422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2006-455B-4A10-8648-7E793CBA4FDE}"/>
              </a:ext>
            </a:extLst>
          </p:cNvPr>
          <p:cNvSpPr/>
          <p:nvPr/>
        </p:nvSpPr>
        <p:spPr>
          <a:xfrm>
            <a:off x="838199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[1,2,3,5]</a:t>
            </a:r>
          </a:p>
          <a:p>
            <a:pPr algn="ctr"/>
            <a:r>
              <a:rPr lang="en-IN" dirty="0"/>
              <a:t>[1,2,3,6]</a:t>
            </a:r>
          </a:p>
        </p:txBody>
      </p:sp>
    </p:spTree>
    <p:extLst>
      <p:ext uri="{BB962C8B-B14F-4D97-AF65-F5344CB8AC3E}">
        <p14:creationId xmlns:p14="http://schemas.microsoft.com/office/powerpoint/2010/main" val="176014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3410936" y="3993271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4261287" y="39713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4254663" y="4362270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4248039" y="475320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4241415" y="514414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4234789" y="55218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3187857" y="3539041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4466692" y="3585422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2006-455B-4A10-8648-7E793CBA4FDE}"/>
              </a:ext>
            </a:extLst>
          </p:cNvPr>
          <p:cNvSpPr/>
          <p:nvPr/>
        </p:nvSpPr>
        <p:spPr>
          <a:xfrm>
            <a:off x="838199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[1,2,3,5]</a:t>
            </a:r>
          </a:p>
          <a:p>
            <a:pPr algn="ctr"/>
            <a:r>
              <a:rPr lang="en-IN" dirty="0"/>
              <a:t>[1,2,3,6]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88581C-2C65-4F51-88EA-2AE43D822052}"/>
              </a:ext>
            </a:extLst>
          </p:cNvPr>
          <p:cNvSpPr/>
          <p:nvPr/>
        </p:nvSpPr>
        <p:spPr>
          <a:xfrm>
            <a:off x="7829317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100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3410936" y="3993271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4261287" y="39713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4254663" y="4362270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4248039" y="475320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4241415" y="514414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4234789" y="55218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3187857" y="3539041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4466692" y="3585422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2006-455B-4A10-8648-7E793CBA4FDE}"/>
              </a:ext>
            </a:extLst>
          </p:cNvPr>
          <p:cNvSpPr/>
          <p:nvPr/>
        </p:nvSpPr>
        <p:spPr>
          <a:xfrm>
            <a:off x="838199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[1,2,3,5]</a:t>
            </a:r>
          </a:p>
          <a:p>
            <a:pPr algn="ctr"/>
            <a:r>
              <a:rPr lang="en-IN" dirty="0"/>
              <a:t>[1,2,3,6]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88581C-2C65-4F51-88EA-2AE43D822052}"/>
              </a:ext>
            </a:extLst>
          </p:cNvPr>
          <p:cNvSpPr/>
          <p:nvPr/>
        </p:nvSpPr>
        <p:spPr>
          <a:xfrm>
            <a:off x="7829317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?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C1CE7AC-5369-43D9-ACA8-0786FAE6420E}"/>
              </a:ext>
            </a:extLst>
          </p:cNvPr>
          <p:cNvSpPr/>
          <p:nvPr/>
        </p:nvSpPr>
        <p:spPr>
          <a:xfrm rot="5400000">
            <a:off x="5641651" y="4336796"/>
            <a:ext cx="530273" cy="3399537"/>
          </a:xfrm>
          <a:prstGeom prst="rightBrace">
            <a:avLst>
              <a:gd name="adj1" fmla="val 6043"/>
              <a:gd name="adj2" fmla="val 511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6D74D-C19F-4C09-B88D-F39E8DEE869E}"/>
              </a:ext>
            </a:extLst>
          </p:cNvPr>
          <p:cNvSpPr txBox="1"/>
          <p:nvPr/>
        </p:nvSpPr>
        <p:spPr>
          <a:xfrm>
            <a:off x="5589373" y="6353040"/>
            <a:ext cx="101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 8</a:t>
            </a:r>
          </a:p>
        </p:txBody>
      </p:sp>
    </p:spTree>
    <p:extLst>
      <p:ext uri="{BB962C8B-B14F-4D97-AF65-F5344CB8AC3E}">
        <p14:creationId xmlns:p14="http://schemas.microsoft.com/office/powerpoint/2010/main" val="10335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55EC-ABF8-47E9-BB6D-9B3DCDDDB1DD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What is sequence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CF2F3-BD27-46A8-830E-04909C9181A2}"/>
              </a:ext>
            </a:extLst>
          </p:cNvPr>
          <p:cNvSpPr txBox="1"/>
          <p:nvPr/>
        </p:nvSpPr>
        <p:spPr>
          <a:xfrm>
            <a:off x="954157" y="2014330"/>
            <a:ext cx="9435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When, successive observations in data are dependent on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example, when we deal with text data and time series data, accounting for sequential dependence becomes important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F6B08-9B99-4D9E-857A-D72C31871DE6}"/>
              </a:ext>
            </a:extLst>
          </p:cNvPr>
          <p:cNvSpPr/>
          <p:nvPr/>
        </p:nvSpPr>
        <p:spPr>
          <a:xfrm>
            <a:off x="1219200" y="3003515"/>
            <a:ext cx="1762540" cy="515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 cat ate a rat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B4300F-96E7-4736-819F-8FDE946264F0}"/>
              </a:ext>
            </a:extLst>
          </p:cNvPr>
          <p:cNvCxnSpPr>
            <a:stCxn id="5" idx="3"/>
          </p:cNvCxnSpPr>
          <p:nvPr/>
        </p:nvCxnSpPr>
        <p:spPr>
          <a:xfrm>
            <a:off x="2981740" y="3261300"/>
            <a:ext cx="1417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246B327-CA7B-4A56-971D-26C01D715E45}"/>
              </a:ext>
            </a:extLst>
          </p:cNvPr>
          <p:cNvSpPr/>
          <p:nvPr/>
        </p:nvSpPr>
        <p:spPr>
          <a:xfrm>
            <a:off x="4412974" y="2991933"/>
            <a:ext cx="1762540" cy="5271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 rat ate a cat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551F02-7CA9-4F2B-BBE0-411391FAC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3596700"/>
            <a:ext cx="4905375" cy="2381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E26F17-1893-4D4F-A3CD-D17D7C31A9FB}"/>
              </a:ext>
            </a:extLst>
          </p:cNvPr>
          <p:cNvSpPr txBox="1"/>
          <p:nvPr/>
        </p:nvSpPr>
        <p:spPr>
          <a:xfrm>
            <a:off x="838200" y="6169707"/>
            <a:ext cx="744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focus on text data in this module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F2E33-E687-4615-8C9C-571689FF457D}"/>
              </a:ext>
            </a:extLst>
          </p:cNvPr>
          <p:cNvSpPr txBox="1"/>
          <p:nvPr/>
        </p:nvSpPr>
        <p:spPr>
          <a:xfrm>
            <a:off x="6480313" y="3082514"/>
            <a:ext cx="17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Context changes</a:t>
            </a:r>
          </a:p>
        </p:txBody>
      </p:sp>
    </p:spTree>
    <p:extLst>
      <p:ext uri="{BB962C8B-B14F-4D97-AF65-F5344CB8AC3E}">
        <p14:creationId xmlns:p14="http://schemas.microsoft.com/office/powerpoint/2010/main" val="2867147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3410936" y="3993271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4261287" y="39713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4254663" y="4362270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4248039" y="475320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4241415" y="514414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4234789" y="55218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3187857" y="3539041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4466692" y="3585422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2006-455B-4A10-8648-7E793CBA4FDE}"/>
              </a:ext>
            </a:extLst>
          </p:cNvPr>
          <p:cNvSpPr/>
          <p:nvPr/>
        </p:nvSpPr>
        <p:spPr>
          <a:xfrm>
            <a:off x="838199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[1,2,3,4]</a:t>
            </a:r>
          </a:p>
          <a:p>
            <a:pPr algn="ctr"/>
            <a:r>
              <a:rPr lang="en-IN" dirty="0"/>
              <a:t>[1,2,3,5]</a:t>
            </a:r>
          </a:p>
          <a:p>
            <a:pPr algn="ctr"/>
            <a:r>
              <a:rPr lang="en-IN" dirty="0"/>
              <a:t>[1,2,3,6]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88581C-2C65-4F51-88EA-2AE43D822052}"/>
                  </a:ext>
                </a:extLst>
              </p:cNvPr>
              <p:cNvSpPr/>
              <p:nvPr/>
            </p:nvSpPr>
            <p:spPr>
              <a:xfrm>
                <a:off x="6203092" y="1977081"/>
                <a:ext cx="5436973" cy="10379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88581C-2C65-4F51-88EA-2AE43D822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92" y="1977081"/>
                <a:ext cx="5436973" cy="1037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2C1CE7AC-5369-43D9-ACA8-0786FAE6420E}"/>
              </a:ext>
            </a:extLst>
          </p:cNvPr>
          <p:cNvSpPr/>
          <p:nvPr/>
        </p:nvSpPr>
        <p:spPr>
          <a:xfrm rot="5400000">
            <a:off x="5641651" y="4336796"/>
            <a:ext cx="530273" cy="3399537"/>
          </a:xfrm>
          <a:prstGeom prst="rightBrace">
            <a:avLst>
              <a:gd name="adj1" fmla="val 6043"/>
              <a:gd name="adj2" fmla="val 511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6D74D-C19F-4C09-B88D-F39E8DEE869E}"/>
              </a:ext>
            </a:extLst>
          </p:cNvPr>
          <p:cNvSpPr txBox="1"/>
          <p:nvPr/>
        </p:nvSpPr>
        <p:spPr>
          <a:xfrm>
            <a:off x="5589373" y="6353040"/>
            <a:ext cx="101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 8</a:t>
            </a:r>
          </a:p>
        </p:txBody>
      </p:sp>
    </p:spTree>
    <p:extLst>
      <p:ext uri="{BB962C8B-B14F-4D97-AF65-F5344CB8AC3E}">
        <p14:creationId xmlns:p14="http://schemas.microsoft.com/office/powerpoint/2010/main" val="359520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3410936" y="3993271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4261287" y="39713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4254663" y="4362270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4248039" y="475320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4241415" y="514414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4234789" y="55218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3187857" y="3539041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4466692" y="3585422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2006-455B-4A10-8648-7E793CBA4FDE}"/>
              </a:ext>
            </a:extLst>
          </p:cNvPr>
          <p:cNvSpPr/>
          <p:nvPr/>
        </p:nvSpPr>
        <p:spPr>
          <a:xfrm>
            <a:off x="838199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[1,2,3,4]</a:t>
            </a:r>
          </a:p>
          <a:p>
            <a:pPr algn="ctr"/>
            <a:r>
              <a:rPr lang="en-IN" dirty="0"/>
              <a:t>[1,2,3,5]</a:t>
            </a:r>
          </a:p>
          <a:p>
            <a:pPr algn="ctr"/>
            <a:r>
              <a:rPr lang="en-IN" dirty="0"/>
              <a:t>[1,2,3,6]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C1CE7AC-5369-43D9-ACA8-0786FAE6420E}"/>
              </a:ext>
            </a:extLst>
          </p:cNvPr>
          <p:cNvSpPr/>
          <p:nvPr/>
        </p:nvSpPr>
        <p:spPr>
          <a:xfrm rot="5400000">
            <a:off x="5641651" y="4336796"/>
            <a:ext cx="530273" cy="3399537"/>
          </a:xfrm>
          <a:prstGeom prst="rightBrace">
            <a:avLst>
              <a:gd name="adj1" fmla="val 6043"/>
              <a:gd name="adj2" fmla="val 511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6D74D-C19F-4C09-B88D-F39E8DEE869E}"/>
              </a:ext>
            </a:extLst>
          </p:cNvPr>
          <p:cNvSpPr txBox="1"/>
          <p:nvPr/>
        </p:nvSpPr>
        <p:spPr>
          <a:xfrm>
            <a:off x="5589373" y="6353040"/>
            <a:ext cx="101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789F5-E5F6-437C-9544-EDDE2D547012}"/>
              </a:ext>
            </a:extLst>
          </p:cNvPr>
          <p:cNvSpPr txBox="1"/>
          <p:nvPr/>
        </p:nvSpPr>
        <p:spPr>
          <a:xfrm>
            <a:off x="6647938" y="1199976"/>
            <a:ext cx="158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Word 1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609E67-0EC4-0340-8751-8612A624CD54}"/>
                  </a:ext>
                </a:extLst>
              </p:cNvPr>
              <p:cNvSpPr/>
              <p:nvPr/>
            </p:nvSpPr>
            <p:spPr>
              <a:xfrm>
                <a:off x="6203092" y="1977081"/>
                <a:ext cx="5436973" cy="10379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609E67-0EC4-0340-8751-8612A624C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92" y="1977081"/>
                <a:ext cx="5436973" cy="1037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E1112B-358D-6449-A89E-CB515ECF192B}"/>
              </a:ext>
            </a:extLst>
          </p:cNvPr>
          <p:cNvCxnSpPr>
            <a:cxnSpLocks/>
          </p:cNvCxnSpPr>
          <p:nvPr/>
        </p:nvCxnSpPr>
        <p:spPr>
          <a:xfrm>
            <a:off x="7197632" y="1490930"/>
            <a:ext cx="0" cy="486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4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A78D-AF63-4361-A818-D4701B8B9009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4141E-B564-47BF-9AD6-9FDDD12CF23A}"/>
              </a:ext>
            </a:extLst>
          </p:cNvPr>
          <p:cNvSpPr txBox="1"/>
          <p:nvPr/>
        </p:nvSpPr>
        <p:spPr>
          <a:xfrm>
            <a:off x="988541" y="2174789"/>
            <a:ext cx="93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the training ends, the word vectors, obtained, end up preserving the context in the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way this happens is, words with similar context end up having similar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Hence words with similar meanings and contexts, end up having vectors, that have very small cosine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1B4F1-1B0A-4377-A3D0-B7D4C51CFD68}"/>
              </a:ext>
            </a:extLst>
          </p:cNvPr>
          <p:cNvSpPr/>
          <p:nvPr/>
        </p:nvSpPr>
        <p:spPr>
          <a:xfrm>
            <a:off x="1099751" y="3652117"/>
            <a:ext cx="2051222" cy="10681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King</a:t>
            </a:r>
          </a:p>
          <a:p>
            <a:pPr algn="ctr"/>
            <a:r>
              <a:rPr lang="en-IN" dirty="0"/>
              <a:t>(1,1,1,1)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E77B5A-A82E-48B5-A5E4-455B241F6E21}"/>
              </a:ext>
            </a:extLst>
          </p:cNvPr>
          <p:cNvSpPr/>
          <p:nvPr/>
        </p:nvSpPr>
        <p:spPr>
          <a:xfrm>
            <a:off x="4652319" y="3652117"/>
            <a:ext cx="2051222" cy="10681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Queen</a:t>
            </a:r>
          </a:p>
          <a:p>
            <a:pPr algn="ctr"/>
            <a:r>
              <a:rPr lang="en-IN" dirty="0"/>
              <a:t>(0.9,0.9,0.8,0.9)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75358-8C3C-4159-A113-29318F29AE27}"/>
              </a:ext>
            </a:extLst>
          </p:cNvPr>
          <p:cNvSpPr/>
          <p:nvPr/>
        </p:nvSpPr>
        <p:spPr>
          <a:xfrm>
            <a:off x="8316097" y="3652117"/>
            <a:ext cx="2051222" cy="10681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Slave</a:t>
            </a:r>
          </a:p>
          <a:p>
            <a:pPr algn="ctr"/>
            <a:r>
              <a:rPr lang="en-IN" dirty="0"/>
              <a:t>(-1,-1,-1,-1)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1990B8-D1D1-4AE0-BC38-2A44F8EBAC17}"/>
              </a:ext>
            </a:extLst>
          </p:cNvPr>
          <p:cNvGraphicFramePr>
            <a:graphicFrameLocks noGrp="1"/>
          </p:cNvGraphicFramePr>
          <p:nvPr/>
        </p:nvGraphicFramePr>
        <p:xfrm>
          <a:off x="1207530" y="4910659"/>
          <a:ext cx="8940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3538417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70337835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7797381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217530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(Cosine Distance)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king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queen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slave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95981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king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0.001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2026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queen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1.98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68235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slave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1.98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54502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C5AB-DF5E-4CD9-B180-A70950ED340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E8395-58F2-49C5-A39B-5212021206B3}"/>
              </a:ext>
            </a:extLst>
          </p:cNvPr>
          <p:cNvSpPr txBox="1"/>
          <p:nvPr/>
        </p:nvSpPr>
        <p:spPr>
          <a:xfrm>
            <a:off x="1013254" y="1952368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embedding layer is used, the word vectors are learnt simultaneously with a classification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the text corpus is large, then using word embedding is a good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most scenarios, we end up not creating our own word embeddings, but end up using pre-trained word embeddings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Commonly used pre-trained word vectors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Glove word embeddings from Stanford University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Fast text word embeddings from Facebook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Word2Vec from Google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Creating your own word embeddings in a manner similar to Google or Facebook research is theoretically possible, but requires specialized hardware with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are usually trained on GPU clusters over very large corpus such as Wikipedia dump</a:t>
            </a:r>
          </a:p>
        </p:txBody>
      </p:sp>
    </p:spTree>
    <p:extLst>
      <p:ext uri="{BB962C8B-B14F-4D97-AF65-F5344CB8AC3E}">
        <p14:creationId xmlns:p14="http://schemas.microsoft.com/office/powerpoint/2010/main" val="94289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C5AB-DF5E-4CD9-B180-A70950ED340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15DA5-6D30-4849-A2ED-3F19F1849DA5}"/>
              </a:ext>
            </a:extLst>
          </p:cNvPr>
          <p:cNvSpPr/>
          <p:nvPr/>
        </p:nvSpPr>
        <p:spPr>
          <a:xfrm>
            <a:off x="1062681" y="1989438"/>
            <a:ext cx="1754660" cy="38305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Pre-trained word vectors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25FDF4-2C85-4F42-B132-DBC908EF67FD}"/>
              </a:ext>
            </a:extLst>
          </p:cNvPr>
          <p:cNvCxnSpPr>
            <a:stCxn id="3" idx="3"/>
          </p:cNvCxnSpPr>
          <p:nvPr/>
        </p:nvCxnSpPr>
        <p:spPr>
          <a:xfrm>
            <a:off x="2817341" y="3904735"/>
            <a:ext cx="139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02BD3F-D841-451A-9225-6606AAEBBCD6}"/>
              </a:ext>
            </a:extLst>
          </p:cNvPr>
          <p:cNvSpPr/>
          <p:nvPr/>
        </p:nvSpPr>
        <p:spPr>
          <a:xfrm>
            <a:off x="4312508" y="1712038"/>
            <a:ext cx="2804984" cy="4404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Embedding Layer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2596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C5AB-DF5E-4CD9-B180-A70950ED340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2BD3F-D841-451A-9225-6606AAEBBCD6}"/>
              </a:ext>
            </a:extLst>
          </p:cNvPr>
          <p:cNvSpPr/>
          <p:nvPr/>
        </p:nvSpPr>
        <p:spPr>
          <a:xfrm>
            <a:off x="2397211" y="2342235"/>
            <a:ext cx="2804984" cy="34024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Embedding Layer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785D8B-1500-4636-8B53-8EAC0D03E66B}"/>
              </a:ext>
            </a:extLst>
          </p:cNvPr>
          <p:cNvSpPr/>
          <p:nvPr/>
        </p:nvSpPr>
        <p:spPr>
          <a:xfrm>
            <a:off x="370703" y="3150979"/>
            <a:ext cx="1161535" cy="1779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9C09BC-C49C-4313-9B1F-0CB962586BF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532238" y="4040664"/>
            <a:ext cx="864973" cy="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1ABBA39-BA6F-4597-9661-ABE67AE4F874}"/>
              </a:ext>
            </a:extLst>
          </p:cNvPr>
          <p:cNvSpPr/>
          <p:nvPr/>
        </p:nvSpPr>
        <p:spPr>
          <a:xfrm rot="5400000">
            <a:off x="3602301" y="4602582"/>
            <a:ext cx="394803" cy="28049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6C930-63E7-4D3E-9AAD-DDCC8B88D3F0}"/>
              </a:ext>
            </a:extLst>
          </p:cNvPr>
          <p:cNvSpPr txBox="1"/>
          <p:nvPr/>
        </p:nvSpPr>
        <p:spPr>
          <a:xfrm>
            <a:off x="3144793" y="6308207"/>
            <a:ext cx="169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Non Trainable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0ABAB-EC22-4913-99E9-1A8E90A2C818}"/>
              </a:ext>
            </a:extLst>
          </p:cNvPr>
          <p:cNvSpPr/>
          <p:nvPr/>
        </p:nvSpPr>
        <p:spPr>
          <a:xfrm>
            <a:off x="5869459" y="2236573"/>
            <a:ext cx="1000898" cy="3669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Dense</a:t>
            </a:r>
          </a:p>
          <a:p>
            <a:pPr algn="ctr"/>
            <a:r>
              <a:rPr lang="en-IN" b="1" dirty="0"/>
              <a:t>Layer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9E4DE-9EA4-4965-9059-59449ED3BCE2}"/>
              </a:ext>
            </a:extLst>
          </p:cNvPr>
          <p:cNvSpPr/>
          <p:nvPr/>
        </p:nvSpPr>
        <p:spPr>
          <a:xfrm>
            <a:off x="7690021" y="2236573"/>
            <a:ext cx="1000898" cy="3669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Softmax</a:t>
            </a:r>
            <a:endParaRPr lang="en-IN" b="1" dirty="0"/>
          </a:p>
          <a:p>
            <a:pPr algn="ctr"/>
            <a:r>
              <a:rPr lang="en-IN" b="1" dirty="0"/>
              <a:t>Layer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81E24FE-AD4C-43C2-A264-971CFBAFAE96}"/>
              </a:ext>
            </a:extLst>
          </p:cNvPr>
          <p:cNvSpPr/>
          <p:nvPr/>
        </p:nvSpPr>
        <p:spPr>
          <a:xfrm rot="5400000">
            <a:off x="7078681" y="4668483"/>
            <a:ext cx="394803" cy="28049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531AE5-AD16-44C1-B13A-8719618A67C2}"/>
              </a:ext>
            </a:extLst>
          </p:cNvPr>
          <p:cNvSpPr txBox="1"/>
          <p:nvPr/>
        </p:nvSpPr>
        <p:spPr>
          <a:xfrm>
            <a:off x="6426554" y="6378946"/>
            <a:ext cx="169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Trainable</a:t>
            </a:r>
          </a:p>
        </p:txBody>
      </p:sp>
    </p:spTree>
    <p:extLst>
      <p:ext uri="{BB962C8B-B14F-4D97-AF65-F5344CB8AC3E}">
        <p14:creationId xmlns:p14="http://schemas.microsoft.com/office/powerpoint/2010/main" val="3816039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BD50A-481E-4F18-AA20-A2DEB89E2317}"/>
              </a:ext>
            </a:extLst>
          </p:cNvPr>
          <p:cNvSpPr txBox="1"/>
          <p:nvPr/>
        </p:nvSpPr>
        <p:spPr>
          <a:xfrm>
            <a:off x="3200400" y="2730843"/>
            <a:ext cx="6054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2904949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434E-7A50-4041-B69F-D61E2775650D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64F33-B56E-4DD5-920B-4AE9B375B9C2}"/>
              </a:ext>
            </a:extLst>
          </p:cNvPr>
          <p:cNvSpPr txBox="1"/>
          <p:nvPr/>
        </p:nvSpPr>
        <p:spPr>
          <a:xfrm>
            <a:off x="838200" y="226128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the sake of completeness we will discuss how pre-trained word vectors are computed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mentioned earlier, this process is computationally expensive and requires a workstation with GPU and lots of 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D96EA2-2528-49F8-953C-FD99DFEC7E97}"/>
              </a:ext>
            </a:extLst>
          </p:cNvPr>
          <p:cNvSpPr/>
          <p:nvPr/>
        </p:nvSpPr>
        <p:spPr>
          <a:xfrm>
            <a:off x="4411362" y="3429000"/>
            <a:ext cx="3163330" cy="10070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Pre-Trained Word Embeddings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F6DD1C-8118-442D-81B9-3B9FA88998C0}"/>
              </a:ext>
            </a:extLst>
          </p:cNvPr>
          <p:cNvCxnSpPr>
            <a:stCxn id="4" idx="2"/>
          </p:cNvCxnSpPr>
          <p:nvPr/>
        </p:nvCxnSpPr>
        <p:spPr>
          <a:xfrm flipH="1">
            <a:off x="3472249" y="4436076"/>
            <a:ext cx="2520778" cy="79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95A61D-7C63-46AA-9F06-BA5FBEBCEF9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93027" y="4436076"/>
            <a:ext cx="2916195" cy="82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65FE41-3FAB-44DC-9F50-5953720E835B}"/>
              </a:ext>
            </a:extLst>
          </p:cNvPr>
          <p:cNvSpPr/>
          <p:nvPr/>
        </p:nvSpPr>
        <p:spPr>
          <a:xfrm>
            <a:off x="2187146" y="5263979"/>
            <a:ext cx="2520778" cy="8896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Skip-gram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FF765-5392-4F34-AD2B-287E36384F05}"/>
              </a:ext>
            </a:extLst>
          </p:cNvPr>
          <p:cNvSpPr/>
          <p:nvPr/>
        </p:nvSpPr>
        <p:spPr>
          <a:xfrm>
            <a:off x="7941277" y="5350476"/>
            <a:ext cx="2520778" cy="8896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Continuous Bag of Words</a:t>
            </a:r>
          </a:p>
        </p:txBody>
      </p:sp>
    </p:spTree>
    <p:extLst>
      <p:ext uri="{BB962C8B-B14F-4D97-AF65-F5344CB8AC3E}">
        <p14:creationId xmlns:p14="http://schemas.microsoft.com/office/powerpoint/2010/main" val="3640554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28E-2240-4AA4-9A96-501DA7023F96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4749-0C55-413C-AE28-0C040A9C3994}"/>
              </a:ext>
            </a:extLst>
          </p:cNvPr>
          <p:cNvSpPr txBox="1"/>
          <p:nvPr/>
        </p:nvSpPr>
        <p:spPr>
          <a:xfrm>
            <a:off x="3880022" y="2533135"/>
            <a:ext cx="4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cat ate rat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821AEA-4665-4145-AC76-FBFD9699F01A}"/>
              </a:ext>
            </a:extLst>
          </p:cNvPr>
          <p:cNvGraphicFramePr>
            <a:graphicFrameLocks noGrp="1"/>
          </p:cNvGraphicFramePr>
          <p:nvPr/>
        </p:nvGraphicFramePr>
        <p:xfrm>
          <a:off x="1285578" y="4141546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DCC07-E4E6-47D8-AE09-5B1C17332147}"/>
              </a:ext>
            </a:extLst>
          </p:cNvPr>
          <p:cNvGraphicFramePr>
            <a:graphicFrameLocks noGrp="1"/>
          </p:cNvGraphicFramePr>
          <p:nvPr/>
        </p:nvGraphicFramePr>
        <p:xfrm>
          <a:off x="2135929" y="41319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87A0E-B3B8-403F-8BDC-D0BD5E9135D5}"/>
              </a:ext>
            </a:extLst>
          </p:cNvPr>
          <p:cNvGraphicFramePr>
            <a:graphicFrameLocks noGrp="1"/>
          </p:cNvGraphicFramePr>
          <p:nvPr/>
        </p:nvGraphicFramePr>
        <p:xfrm>
          <a:off x="2129305" y="4522902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CFFCC3-B08A-421A-9369-C70863A51284}"/>
              </a:ext>
            </a:extLst>
          </p:cNvPr>
          <p:cNvGraphicFramePr>
            <a:graphicFrameLocks noGrp="1"/>
          </p:cNvGraphicFramePr>
          <p:nvPr/>
        </p:nvGraphicFramePr>
        <p:xfrm>
          <a:off x="2122681" y="491383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543800-36B7-438A-9FF4-7ED6FC85EFFD}"/>
              </a:ext>
            </a:extLst>
          </p:cNvPr>
          <p:cNvGraphicFramePr>
            <a:graphicFrameLocks noGrp="1"/>
          </p:cNvGraphicFramePr>
          <p:nvPr/>
        </p:nvGraphicFramePr>
        <p:xfrm>
          <a:off x="2116057" y="530477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C2C83B-8228-4208-8F84-C469B67F6905}"/>
              </a:ext>
            </a:extLst>
          </p:cNvPr>
          <p:cNvGraphicFramePr>
            <a:graphicFrameLocks noGrp="1"/>
          </p:cNvGraphicFramePr>
          <p:nvPr/>
        </p:nvGraphicFramePr>
        <p:xfrm>
          <a:off x="2109431" y="56824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98E8A8-F47B-4B71-94A6-4DE68FA021F2}"/>
              </a:ext>
            </a:extLst>
          </p:cNvPr>
          <p:cNvSpPr txBox="1"/>
          <p:nvPr/>
        </p:nvSpPr>
        <p:spPr>
          <a:xfrm>
            <a:off x="2341334" y="374605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355EE-1E06-4F36-B87F-45225907FD04}"/>
              </a:ext>
            </a:extLst>
          </p:cNvPr>
          <p:cNvCxnSpPr>
            <a:cxnSpLocks/>
          </p:cNvCxnSpPr>
          <p:nvPr/>
        </p:nvCxnSpPr>
        <p:spPr>
          <a:xfrm>
            <a:off x="5519348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76BD5-DF03-48CC-B371-86EBABC7C422}"/>
              </a:ext>
            </a:extLst>
          </p:cNvPr>
          <p:cNvSpPr/>
          <p:nvPr/>
        </p:nvSpPr>
        <p:spPr>
          <a:xfrm>
            <a:off x="6486757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58D08-F6C3-479E-B20F-0C3E4DD77608}"/>
              </a:ext>
            </a:extLst>
          </p:cNvPr>
          <p:cNvSpPr/>
          <p:nvPr/>
        </p:nvSpPr>
        <p:spPr>
          <a:xfrm>
            <a:off x="8640237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D06E1-E182-41BC-95BF-8E8D862A5B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33070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8FCB50-1D0F-4A6D-95C3-8B94B9C34C34}"/>
              </a:ext>
            </a:extLst>
          </p:cNvPr>
          <p:cNvSpPr txBox="1"/>
          <p:nvPr/>
        </p:nvSpPr>
        <p:spPr>
          <a:xfrm>
            <a:off x="900961" y="1755329"/>
            <a:ext cx="5195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CBOW: Continuous Bag of Words</a:t>
            </a:r>
          </a:p>
        </p:txBody>
      </p:sp>
    </p:spTree>
    <p:extLst>
      <p:ext uri="{BB962C8B-B14F-4D97-AF65-F5344CB8AC3E}">
        <p14:creationId xmlns:p14="http://schemas.microsoft.com/office/powerpoint/2010/main" val="1239336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28E-2240-4AA4-9A96-501DA7023F96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4749-0C55-413C-AE28-0C040A9C3994}"/>
              </a:ext>
            </a:extLst>
          </p:cNvPr>
          <p:cNvSpPr txBox="1"/>
          <p:nvPr/>
        </p:nvSpPr>
        <p:spPr>
          <a:xfrm>
            <a:off x="3880022" y="2533135"/>
            <a:ext cx="4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</a:t>
            </a:r>
            <a:r>
              <a:rPr lang="en-IN" b="1" dirty="0">
                <a:solidFill>
                  <a:srgbClr val="FF0000"/>
                </a:solidFill>
              </a:rPr>
              <a:t>cat</a:t>
            </a:r>
            <a:r>
              <a:rPr lang="en-IN" b="1" dirty="0"/>
              <a:t> ate </a:t>
            </a:r>
            <a:r>
              <a:rPr lang="en-IN" b="1" dirty="0">
                <a:solidFill>
                  <a:srgbClr val="FF0000"/>
                </a:solidFill>
              </a:rPr>
              <a:t>rat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821AEA-4665-4145-AC76-FBFD9699F01A}"/>
              </a:ext>
            </a:extLst>
          </p:cNvPr>
          <p:cNvGraphicFramePr>
            <a:graphicFrameLocks noGrp="1"/>
          </p:cNvGraphicFramePr>
          <p:nvPr/>
        </p:nvGraphicFramePr>
        <p:xfrm>
          <a:off x="1285578" y="4141546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DCC07-E4E6-47D8-AE09-5B1C17332147}"/>
              </a:ext>
            </a:extLst>
          </p:cNvPr>
          <p:cNvGraphicFramePr>
            <a:graphicFrameLocks noGrp="1"/>
          </p:cNvGraphicFramePr>
          <p:nvPr/>
        </p:nvGraphicFramePr>
        <p:xfrm>
          <a:off x="2135929" y="41319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87A0E-B3B8-403F-8BDC-D0BD5E9135D5}"/>
              </a:ext>
            </a:extLst>
          </p:cNvPr>
          <p:cNvGraphicFramePr>
            <a:graphicFrameLocks noGrp="1"/>
          </p:cNvGraphicFramePr>
          <p:nvPr/>
        </p:nvGraphicFramePr>
        <p:xfrm>
          <a:off x="2129305" y="4522902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CFFCC3-B08A-421A-9369-C70863A51284}"/>
              </a:ext>
            </a:extLst>
          </p:cNvPr>
          <p:cNvGraphicFramePr>
            <a:graphicFrameLocks noGrp="1"/>
          </p:cNvGraphicFramePr>
          <p:nvPr/>
        </p:nvGraphicFramePr>
        <p:xfrm>
          <a:off x="2122681" y="490058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543800-36B7-438A-9FF4-7ED6FC85EFFD}"/>
              </a:ext>
            </a:extLst>
          </p:cNvPr>
          <p:cNvGraphicFramePr>
            <a:graphicFrameLocks noGrp="1"/>
          </p:cNvGraphicFramePr>
          <p:nvPr/>
        </p:nvGraphicFramePr>
        <p:xfrm>
          <a:off x="2116057" y="526502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C2C83B-8228-4208-8F84-C469B67F6905}"/>
              </a:ext>
            </a:extLst>
          </p:cNvPr>
          <p:cNvGraphicFramePr>
            <a:graphicFrameLocks noGrp="1"/>
          </p:cNvGraphicFramePr>
          <p:nvPr/>
        </p:nvGraphicFramePr>
        <p:xfrm>
          <a:off x="2109431" y="564270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98E8A8-F47B-4B71-94A6-4DE68FA021F2}"/>
              </a:ext>
            </a:extLst>
          </p:cNvPr>
          <p:cNvSpPr txBox="1"/>
          <p:nvPr/>
        </p:nvSpPr>
        <p:spPr>
          <a:xfrm>
            <a:off x="2341334" y="374605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355EE-1E06-4F36-B87F-45225907FD04}"/>
              </a:ext>
            </a:extLst>
          </p:cNvPr>
          <p:cNvCxnSpPr>
            <a:cxnSpLocks/>
          </p:cNvCxnSpPr>
          <p:nvPr/>
        </p:nvCxnSpPr>
        <p:spPr>
          <a:xfrm>
            <a:off x="5519348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76BD5-DF03-48CC-B371-86EBABC7C422}"/>
              </a:ext>
            </a:extLst>
          </p:cNvPr>
          <p:cNvSpPr/>
          <p:nvPr/>
        </p:nvSpPr>
        <p:spPr>
          <a:xfrm>
            <a:off x="6486757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58D08-F6C3-479E-B20F-0C3E4DD77608}"/>
              </a:ext>
            </a:extLst>
          </p:cNvPr>
          <p:cNvSpPr/>
          <p:nvPr/>
        </p:nvSpPr>
        <p:spPr>
          <a:xfrm>
            <a:off x="8640237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D06E1-E182-41BC-95BF-8E8D862A5B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33070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B31163-C95F-46AC-A832-66A60D69E2A9}"/>
              </a:ext>
            </a:extLst>
          </p:cNvPr>
          <p:cNvCxnSpPr/>
          <p:nvPr/>
        </p:nvCxnSpPr>
        <p:spPr>
          <a:xfrm>
            <a:off x="5897217" y="2226366"/>
            <a:ext cx="0" cy="4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72B5B6-1C2B-4EC5-A18C-E5FEC177C207}"/>
              </a:ext>
            </a:extLst>
          </p:cNvPr>
          <p:cNvCxnSpPr/>
          <p:nvPr/>
        </p:nvCxnSpPr>
        <p:spPr>
          <a:xfrm>
            <a:off x="6619463" y="2219742"/>
            <a:ext cx="0" cy="4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5F3E03-D33E-4921-812C-BC48560BC60C}"/>
              </a:ext>
            </a:extLst>
          </p:cNvPr>
          <p:cNvSpPr txBox="1"/>
          <p:nvPr/>
        </p:nvSpPr>
        <p:spPr>
          <a:xfrm>
            <a:off x="5535108" y="1908312"/>
            <a:ext cx="73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92F14-7FF5-4F32-873B-C41F8E7C2CEE}"/>
              </a:ext>
            </a:extLst>
          </p:cNvPr>
          <p:cNvSpPr txBox="1"/>
          <p:nvPr/>
        </p:nvSpPr>
        <p:spPr>
          <a:xfrm>
            <a:off x="6257354" y="1901684"/>
            <a:ext cx="73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FA5259-A51A-4560-9332-CD9E756AAF72}"/>
              </a:ext>
            </a:extLst>
          </p:cNvPr>
          <p:cNvSpPr/>
          <p:nvPr/>
        </p:nvSpPr>
        <p:spPr>
          <a:xfrm>
            <a:off x="6096000" y="2533135"/>
            <a:ext cx="337739" cy="36691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7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C123-A8D9-4F81-B4FB-D2A2947C87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8540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data,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69AF6-3003-4973-9776-C59B311439F7}"/>
              </a:ext>
            </a:extLst>
          </p:cNvPr>
          <p:cNvSpPr txBox="1"/>
          <p:nvPr/>
        </p:nvSpPr>
        <p:spPr>
          <a:xfrm>
            <a:off x="1020417" y="1378226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So, far, we’ve been using count matrix or </a:t>
            </a:r>
            <a:r>
              <a:rPr lang="en-IN" dirty="0" err="1"/>
              <a:t>tfidf</a:t>
            </a:r>
            <a:r>
              <a:rPr lang="en-IN" dirty="0"/>
              <a:t> matrix to represent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0D0202-D6F6-4CDB-86D1-D5D61F2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693027"/>
            <a:ext cx="6486525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2C21D6-859C-44F2-99D3-D64A71EE5CE4}"/>
              </a:ext>
            </a:extLst>
          </p:cNvPr>
          <p:cNvSpPr txBox="1"/>
          <p:nvPr/>
        </p:nvSpPr>
        <p:spPr>
          <a:xfrm>
            <a:off x="1285461" y="3255127"/>
            <a:ext cx="6485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downside to using count matrix or </a:t>
            </a:r>
            <a:r>
              <a:rPr lang="en-IN" dirty="0" err="1"/>
              <a:t>tfidf</a:t>
            </a:r>
            <a:r>
              <a:rPr lang="en-IN" dirty="0"/>
              <a:t> matrix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matrix is usually high dimensional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matrix is usually sparse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order of the text is ignored (context/meaning)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Having said that, </a:t>
            </a:r>
            <a:r>
              <a:rPr lang="en-IN" dirty="0" err="1"/>
              <a:t>tfidf</a:t>
            </a:r>
            <a:r>
              <a:rPr lang="en-IN" dirty="0"/>
              <a:t> and count matrix are still a very popular and useful ways of representing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take a look at an example of text classification using Neural Networks and </a:t>
            </a:r>
            <a:r>
              <a:rPr lang="en-IN" dirty="0" err="1"/>
              <a:t>tfidf</a:t>
            </a:r>
            <a:r>
              <a:rPr lang="en-IN" dirty="0"/>
              <a:t> vectors</a:t>
            </a:r>
          </a:p>
        </p:txBody>
      </p:sp>
    </p:spTree>
    <p:extLst>
      <p:ext uri="{BB962C8B-B14F-4D97-AF65-F5344CB8AC3E}">
        <p14:creationId xmlns:p14="http://schemas.microsoft.com/office/powerpoint/2010/main" val="357539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28E-2240-4AA4-9A96-501DA7023F96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4749-0C55-413C-AE28-0C040A9C3994}"/>
              </a:ext>
            </a:extLst>
          </p:cNvPr>
          <p:cNvSpPr txBox="1"/>
          <p:nvPr/>
        </p:nvSpPr>
        <p:spPr>
          <a:xfrm>
            <a:off x="3880022" y="2533135"/>
            <a:ext cx="4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</a:t>
            </a:r>
            <a:r>
              <a:rPr lang="en-IN" b="1" dirty="0">
                <a:solidFill>
                  <a:srgbClr val="FF0000"/>
                </a:solidFill>
              </a:rPr>
              <a:t>dog</a:t>
            </a:r>
            <a:r>
              <a:rPr lang="en-IN" b="1" dirty="0"/>
              <a:t> barked </a:t>
            </a:r>
            <a:r>
              <a:rPr lang="en-IN" b="1" dirty="0">
                <a:solidFill>
                  <a:srgbClr val="FF0000"/>
                </a:solidFill>
              </a:rPr>
              <a:t>at</a:t>
            </a:r>
            <a:r>
              <a:rPr lang="en-IN" b="1" dirty="0"/>
              <a:t> cat 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821AEA-4665-4145-AC76-FBFD9699F01A}"/>
              </a:ext>
            </a:extLst>
          </p:cNvPr>
          <p:cNvGraphicFramePr>
            <a:graphicFrameLocks noGrp="1"/>
          </p:cNvGraphicFramePr>
          <p:nvPr/>
        </p:nvGraphicFramePr>
        <p:xfrm>
          <a:off x="1285578" y="4141546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DCC07-E4E6-47D8-AE09-5B1C17332147}"/>
              </a:ext>
            </a:extLst>
          </p:cNvPr>
          <p:cNvGraphicFramePr>
            <a:graphicFrameLocks noGrp="1"/>
          </p:cNvGraphicFramePr>
          <p:nvPr/>
        </p:nvGraphicFramePr>
        <p:xfrm>
          <a:off x="2135929" y="41319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87A0E-B3B8-403F-8BDC-D0BD5E9135D5}"/>
              </a:ext>
            </a:extLst>
          </p:cNvPr>
          <p:cNvGraphicFramePr>
            <a:graphicFrameLocks noGrp="1"/>
          </p:cNvGraphicFramePr>
          <p:nvPr/>
        </p:nvGraphicFramePr>
        <p:xfrm>
          <a:off x="2129305" y="4522902"/>
          <a:ext cx="33329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261133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CFFCC3-B08A-421A-9369-C70863A51284}"/>
              </a:ext>
            </a:extLst>
          </p:cNvPr>
          <p:cNvGraphicFramePr>
            <a:graphicFrameLocks noGrp="1"/>
          </p:cNvGraphicFramePr>
          <p:nvPr/>
        </p:nvGraphicFramePr>
        <p:xfrm>
          <a:off x="2122681" y="490058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543800-36B7-438A-9FF4-7ED6FC85EFFD}"/>
              </a:ext>
            </a:extLst>
          </p:cNvPr>
          <p:cNvGraphicFramePr>
            <a:graphicFrameLocks noGrp="1"/>
          </p:cNvGraphicFramePr>
          <p:nvPr/>
        </p:nvGraphicFramePr>
        <p:xfrm>
          <a:off x="2116057" y="526502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C2C83B-8228-4208-8F84-C469B67F6905}"/>
              </a:ext>
            </a:extLst>
          </p:cNvPr>
          <p:cNvGraphicFramePr>
            <a:graphicFrameLocks noGrp="1"/>
          </p:cNvGraphicFramePr>
          <p:nvPr/>
        </p:nvGraphicFramePr>
        <p:xfrm>
          <a:off x="2109431" y="564270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98E8A8-F47B-4B71-94A6-4DE68FA021F2}"/>
              </a:ext>
            </a:extLst>
          </p:cNvPr>
          <p:cNvSpPr txBox="1"/>
          <p:nvPr/>
        </p:nvSpPr>
        <p:spPr>
          <a:xfrm>
            <a:off x="2341334" y="374605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355EE-1E06-4F36-B87F-45225907FD04}"/>
              </a:ext>
            </a:extLst>
          </p:cNvPr>
          <p:cNvCxnSpPr>
            <a:cxnSpLocks/>
          </p:cNvCxnSpPr>
          <p:nvPr/>
        </p:nvCxnSpPr>
        <p:spPr>
          <a:xfrm>
            <a:off x="5519348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76BD5-DF03-48CC-B371-86EBABC7C422}"/>
              </a:ext>
            </a:extLst>
          </p:cNvPr>
          <p:cNvSpPr/>
          <p:nvPr/>
        </p:nvSpPr>
        <p:spPr>
          <a:xfrm>
            <a:off x="6486757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58D08-F6C3-479E-B20F-0C3E4DD77608}"/>
              </a:ext>
            </a:extLst>
          </p:cNvPr>
          <p:cNvSpPr/>
          <p:nvPr/>
        </p:nvSpPr>
        <p:spPr>
          <a:xfrm>
            <a:off x="8640237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D06E1-E182-41BC-95BF-8E8D862A5B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33070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B31163-C95F-46AC-A832-66A60D69E2A9}"/>
              </a:ext>
            </a:extLst>
          </p:cNvPr>
          <p:cNvCxnSpPr/>
          <p:nvPr/>
        </p:nvCxnSpPr>
        <p:spPr>
          <a:xfrm>
            <a:off x="5658678" y="2226366"/>
            <a:ext cx="0" cy="4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72B5B6-1C2B-4EC5-A18C-E5FEC177C207}"/>
              </a:ext>
            </a:extLst>
          </p:cNvPr>
          <p:cNvCxnSpPr/>
          <p:nvPr/>
        </p:nvCxnSpPr>
        <p:spPr>
          <a:xfrm>
            <a:off x="6659219" y="2219742"/>
            <a:ext cx="0" cy="4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5F3E03-D33E-4921-812C-BC48560BC60C}"/>
              </a:ext>
            </a:extLst>
          </p:cNvPr>
          <p:cNvSpPr txBox="1"/>
          <p:nvPr/>
        </p:nvSpPr>
        <p:spPr>
          <a:xfrm>
            <a:off x="5296569" y="1908312"/>
            <a:ext cx="73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92F14-7FF5-4F32-873B-C41F8E7C2CEE}"/>
              </a:ext>
            </a:extLst>
          </p:cNvPr>
          <p:cNvSpPr txBox="1"/>
          <p:nvPr/>
        </p:nvSpPr>
        <p:spPr>
          <a:xfrm>
            <a:off x="6297110" y="1901684"/>
            <a:ext cx="73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FA5259-A51A-4560-9332-CD9E756AAF72}"/>
              </a:ext>
            </a:extLst>
          </p:cNvPr>
          <p:cNvSpPr/>
          <p:nvPr/>
        </p:nvSpPr>
        <p:spPr>
          <a:xfrm>
            <a:off x="5830961" y="2533135"/>
            <a:ext cx="733167" cy="36691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233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28E-2240-4AA4-9A96-501DA7023F96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4749-0C55-413C-AE28-0C040A9C3994}"/>
              </a:ext>
            </a:extLst>
          </p:cNvPr>
          <p:cNvSpPr txBox="1"/>
          <p:nvPr/>
        </p:nvSpPr>
        <p:spPr>
          <a:xfrm>
            <a:off x="3880022" y="2533135"/>
            <a:ext cx="4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cat ate rat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821AEA-4665-4145-AC76-FBFD9699F01A}"/>
              </a:ext>
            </a:extLst>
          </p:cNvPr>
          <p:cNvGraphicFramePr>
            <a:graphicFrameLocks noGrp="1"/>
          </p:cNvGraphicFramePr>
          <p:nvPr/>
        </p:nvGraphicFramePr>
        <p:xfrm>
          <a:off x="1285578" y="4141546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DCC07-E4E6-47D8-AE09-5B1C17332147}"/>
              </a:ext>
            </a:extLst>
          </p:cNvPr>
          <p:cNvGraphicFramePr>
            <a:graphicFrameLocks noGrp="1"/>
          </p:cNvGraphicFramePr>
          <p:nvPr/>
        </p:nvGraphicFramePr>
        <p:xfrm>
          <a:off x="2135929" y="41319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87A0E-B3B8-403F-8BDC-D0BD5E9135D5}"/>
              </a:ext>
            </a:extLst>
          </p:cNvPr>
          <p:cNvGraphicFramePr>
            <a:graphicFrameLocks noGrp="1"/>
          </p:cNvGraphicFramePr>
          <p:nvPr/>
        </p:nvGraphicFramePr>
        <p:xfrm>
          <a:off x="2129305" y="4522902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CFFCC3-B08A-421A-9369-C70863A51284}"/>
              </a:ext>
            </a:extLst>
          </p:cNvPr>
          <p:cNvGraphicFramePr>
            <a:graphicFrameLocks noGrp="1"/>
          </p:cNvGraphicFramePr>
          <p:nvPr/>
        </p:nvGraphicFramePr>
        <p:xfrm>
          <a:off x="2122681" y="491383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543800-36B7-438A-9FF4-7ED6FC85EFFD}"/>
              </a:ext>
            </a:extLst>
          </p:cNvPr>
          <p:cNvGraphicFramePr>
            <a:graphicFrameLocks noGrp="1"/>
          </p:cNvGraphicFramePr>
          <p:nvPr/>
        </p:nvGraphicFramePr>
        <p:xfrm>
          <a:off x="2116057" y="530477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C2C83B-8228-4208-8F84-C469B67F6905}"/>
              </a:ext>
            </a:extLst>
          </p:cNvPr>
          <p:cNvGraphicFramePr>
            <a:graphicFrameLocks noGrp="1"/>
          </p:cNvGraphicFramePr>
          <p:nvPr/>
        </p:nvGraphicFramePr>
        <p:xfrm>
          <a:off x="2109431" y="56824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98E8A8-F47B-4B71-94A6-4DE68FA021F2}"/>
              </a:ext>
            </a:extLst>
          </p:cNvPr>
          <p:cNvSpPr txBox="1"/>
          <p:nvPr/>
        </p:nvSpPr>
        <p:spPr>
          <a:xfrm>
            <a:off x="2341334" y="374605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355EE-1E06-4F36-B87F-45225907FD04}"/>
              </a:ext>
            </a:extLst>
          </p:cNvPr>
          <p:cNvCxnSpPr>
            <a:cxnSpLocks/>
          </p:cNvCxnSpPr>
          <p:nvPr/>
        </p:nvCxnSpPr>
        <p:spPr>
          <a:xfrm>
            <a:off x="5519348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76BD5-DF03-48CC-B371-86EBABC7C422}"/>
              </a:ext>
            </a:extLst>
          </p:cNvPr>
          <p:cNvSpPr/>
          <p:nvPr/>
        </p:nvSpPr>
        <p:spPr>
          <a:xfrm>
            <a:off x="6486757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58D08-F6C3-479E-B20F-0C3E4DD77608}"/>
              </a:ext>
            </a:extLst>
          </p:cNvPr>
          <p:cNvSpPr/>
          <p:nvPr/>
        </p:nvSpPr>
        <p:spPr>
          <a:xfrm>
            <a:off x="8640237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D06E1-E182-41BC-95BF-8E8D862A5B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33070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8FCB50-1D0F-4A6D-95C3-8B94B9C34C34}"/>
              </a:ext>
            </a:extLst>
          </p:cNvPr>
          <p:cNvSpPr txBox="1"/>
          <p:nvPr/>
        </p:nvSpPr>
        <p:spPr>
          <a:xfrm>
            <a:off x="900962" y="1755329"/>
            <a:ext cx="312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Skipgram</a:t>
            </a:r>
            <a:r>
              <a:rPr lang="en-IN" sz="2800" b="1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763471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28E-2240-4AA4-9A96-501DA7023F96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4749-0C55-413C-AE28-0C040A9C3994}"/>
              </a:ext>
            </a:extLst>
          </p:cNvPr>
          <p:cNvSpPr txBox="1"/>
          <p:nvPr/>
        </p:nvSpPr>
        <p:spPr>
          <a:xfrm>
            <a:off x="3880022" y="2533135"/>
            <a:ext cx="4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cat </a:t>
            </a:r>
            <a:r>
              <a:rPr lang="en-IN" b="1" dirty="0">
                <a:solidFill>
                  <a:srgbClr val="FF0000"/>
                </a:solidFill>
              </a:rPr>
              <a:t>ate</a:t>
            </a:r>
            <a:r>
              <a:rPr lang="en-IN" b="1" dirty="0"/>
              <a:t> rat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821AEA-4665-4145-AC76-FBFD9699F01A}"/>
              </a:ext>
            </a:extLst>
          </p:cNvPr>
          <p:cNvGraphicFramePr>
            <a:graphicFrameLocks noGrp="1"/>
          </p:cNvGraphicFramePr>
          <p:nvPr/>
        </p:nvGraphicFramePr>
        <p:xfrm>
          <a:off x="1285578" y="4141546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DCC07-E4E6-47D8-AE09-5B1C17332147}"/>
              </a:ext>
            </a:extLst>
          </p:cNvPr>
          <p:cNvGraphicFramePr>
            <a:graphicFrameLocks noGrp="1"/>
          </p:cNvGraphicFramePr>
          <p:nvPr/>
        </p:nvGraphicFramePr>
        <p:xfrm>
          <a:off x="2135929" y="41319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87A0E-B3B8-403F-8BDC-D0BD5E9135D5}"/>
              </a:ext>
            </a:extLst>
          </p:cNvPr>
          <p:cNvGraphicFramePr>
            <a:graphicFrameLocks noGrp="1"/>
          </p:cNvGraphicFramePr>
          <p:nvPr/>
        </p:nvGraphicFramePr>
        <p:xfrm>
          <a:off x="2129305" y="4522902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CFFCC3-B08A-421A-9369-C70863A51284}"/>
              </a:ext>
            </a:extLst>
          </p:cNvPr>
          <p:cNvGraphicFramePr>
            <a:graphicFrameLocks noGrp="1"/>
          </p:cNvGraphicFramePr>
          <p:nvPr/>
        </p:nvGraphicFramePr>
        <p:xfrm>
          <a:off x="2122681" y="491383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543800-36B7-438A-9FF4-7ED6FC85EFFD}"/>
              </a:ext>
            </a:extLst>
          </p:cNvPr>
          <p:cNvGraphicFramePr>
            <a:graphicFrameLocks noGrp="1"/>
          </p:cNvGraphicFramePr>
          <p:nvPr/>
        </p:nvGraphicFramePr>
        <p:xfrm>
          <a:off x="2116057" y="530477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C2C83B-8228-4208-8F84-C469B67F6905}"/>
              </a:ext>
            </a:extLst>
          </p:cNvPr>
          <p:cNvGraphicFramePr>
            <a:graphicFrameLocks noGrp="1"/>
          </p:cNvGraphicFramePr>
          <p:nvPr/>
        </p:nvGraphicFramePr>
        <p:xfrm>
          <a:off x="2109431" y="56824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98E8A8-F47B-4B71-94A6-4DE68FA021F2}"/>
              </a:ext>
            </a:extLst>
          </p:cNvPr>
          <p:cNvSpPr txBox="1"/>
          <p:nvPr/>
        </p:nvSpPr>
        <p:spPr>
          <a:xfrm>
            <a:off x="2341334" y="374605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355EE-1E06-4F36-B87F-45225907FD04}"/>
              </a:ext>
            </a:extLst>
          </p:cNvPr>
          <p:cNvCxnSpPr>
            <a:cxnSpLocks/>
          </p:cNvCxnSpPr>
          <p:nvPr/>
        </p:nvCxnSpPr>
        <p:spPr>
          <a:xfrm>
            <a:off x="5519348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76BD5-DF03-48CC-B371-86EBABC7C422}"/>
              </a:ext>
            </a:extLst>
          </p:cNvPr>
          <p:cNvSpPr/>
          <p:nvPr/>
        </p:nvSpPr>
        <p:spPr>
          <a:xfrm>
            <a:off x="6486757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58D08-F6C3-479E-B20F-0C3E4DD77608}"/>
              </a:ext>
            </a:extLst>
          </p:cNvPr>
          <p:cNvSpPr/>
          <p:nvPr/>
        </p:nvSpPr>
        <p:spPr>
          <a:xfrm>
            <a:off x="8640237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D06E1-E182-41BC-95BF-8E8D862A5B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33070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8FCB50-1D0F-4A6D-95C3-8B94B9C34C34}"/>
              </a:ext>
            </a:extLst>
          </p:cNvPr>
          <p:cNvSpPr txBox="1"/>
          <p:nvPr/>
        </p:nvSpPr>
        <p:spPr>
          <a:xfrm>
            <a:off x="900962" y="1755329"/>
            <a:ext cx="312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Skipgram</a:t>
            </a:r>
            <a:r>
              <a:rPr lang="en-IN" sz="2800" b="1" dirty="0"/>
              <a:t>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E025E3-F7E4-49F3-945A-69CC1EC60C2E}"/>
              </a:ext>
            </a:extLst>
          </p:cNvPr>
          <p:cNvCxnSpPr>
            <a:cxnSpLocks/>
          </p:cNvCxnSpPr>
          <p:nvPr/>
        </p:nvCxnSpPr>
        <p:spPr>
          <a:xfrm flipV="1">
            <a:off x="6294783" y="2172533"/>
            <a:ext cx="0" cy="447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2B7115-DF13-4DD6-B2CA-FB27838FBC91}"/>
              </a:ext>
            </a:extLst>
          </p:cNvPr>
          <p:cNvSpPr txBox="1"/>
          <p:nvPr/>
        </p:nvSpPr>
        <p:spPr>
          <a:xfrm>
            <a:off x="5916914" y="1869834"/>
            <a:ext cx="8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E4D504-ABB3-4EDA-A97B-FA39F46D227D}"/>
              </a:ext>
            </a:extLst>
          </p:cNvPr>
          <p:cNvSpPr/>
          <p:nvPr/>
        </p:nvSpPr>
        <p:spPr>
          <a:xfrm>
            <a:off x="5784392" y="2593515"/>
            <a:ext cx="338108" cy="2824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88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28E-2240-4AA4-9A96-501DA7023F96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4749-0C55-413C-AE28-0C040A9C3994}"/>
              </a:ext>
            </a:extLst>
          </p:cNvPr>
          <p:cNvSpPr txBox="1"/>
          <p:nvPr/>
        </p:nvSpPr>
        <p:spPr>
          <a:xfrm>
            <a:off x="3880022" y="2533135"/>
            <a:ext cx="4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cat </a:t>
            </a:r>
            <a:r>
              <a:rPr lang="en-IN" b="1" dirty="0">
                <a:solidFill>
                  <a:srgbClr val="FF0000"/>
                </a:solidFill>
              </a:rPr>
              <a:t>ate</a:t>
            </a:r>
            <a:r>
              <a:rPr lang="en-IN" b="1" dirty="0"/>
              <a:t> rat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821AEA-4665-4145-AC76-FBFD9699F01A}"/>
              </a:ext>
            </a:extLst>
          </p:cNvPr>
          <p:cNvGraphicFramePr>
            <a:graphicFrameLocks noGrp="1"/>
          </p:cNvGraphicFramePr>
          <p:nvPr/>
        </p:nvGraphicFramePr>
        <p:xfrm>
          <a:off x="1285578" y="4141546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DCC07-E4E6-47D8-AE09-5B1C17332147}"/>
              </a:ext>
            </a:extLst>
          </p:cNvPr>
          <p:cNvGraphicFramePr>
            <a:graphicFrameLocks noGrp="1"/>
          </p:cNvGraphicFramePr>
          <p:nvPr/>
        </p:nvGraphicFramePr>
        <p:xfrm>
          <a:off x="2135929" y="41319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87A0E-B3B8-403F-8BDC-D0BD5E9135D5}"/>
              </a:ext>
            </a:extLst>
          </p:cNvPr>
          <p:cNvGraphicFramePr>
            <a:graphicFrameLocks noGrp="1"/>
          </p:cNvGraphicFramePr>
          <p:nvPr/>
        </p:nvGraphicFramePr>
        <p:xfrm>
          <a:off x="2129305" y="4522902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CFFCC3-B08A-421A-9369-C70863A51284}"/>
              </a:ext>
            </a:extLst>
          </p:cNvPr>
          <p:cNvGraphicFramePr>
            <a:graphicFrameLocks noGrp="1"/>
          </p:cNvGraphicFramePr>
          <p:nvPr/>
        </p:nvGraphicFramePr>
        <p:xfrm>
          <a:off x="2122681" y="491383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543800-36B7-438A-9FF4-7ED6FC85EFFD}"/>
              </a:ext>
            </a:extLst>
          </p:cNvPr>
          <p:cNvGraphicFramePr>
            <a:graphicFrameLocks noGrp="1"/>
          </p:cNvGraphicFramePr>
          <p:nvPr/>
        </p:nvGraphicFramePr>
        <p:xfrm>
          <a:off x="2116057" y="530477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C2C83B-8228-4208-8F84-C469B67F6905}"/>
              </a:ext>
            </a:extLst>
          </p:cNvPr>
          <p:cNvGraphicFramePr>
            <a:graphicFrameLocks noGrp="1"/>
          </p:cNvGraphicFramePr>
          <p:nvPr/>
        </p:nvGraphicFramePr>
        <p:xfrm>
          <a:off x="2109431" y="56824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98E8A8-F47B-4B71-94A6-4DE68FA021F2}"/>
              </a:ext>
            </a:extLst>
          </p:cNvPr>
          <p:cNvSpPr txBox="1"/>
          <p:nvPr/>
        </p:nvSpPr>
        <p:spPr>
          <a:xfrm>
            <a:off x="2341334" y="374605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355EE-1E06-4F36-B87F-45225907FD04}"/>
              </a:ext>
            </a:extLst>
          </p:cNvPr>
          <p:cNvCxnSpPr>
            <a:cxnSpLocks/>
          </p:cNvCxnSpPr>
          <p:nvPr/>
        </p:nvCxnSpPr>
        <p:spPr>
          <a:xfrm>
            <a:off x="5519348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76BD5-DF03-48CC-B371-86EBABC7C422}"/>
              </a:ext>
            </a:extLst>
          </p:cNvPr>
          <p:cNvSpPr/>
          <p:nvPr/>
        </p:nvSpPr>
        <p:spPr>
          <a:xfrm>
            <a:off x="6486757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58D08-F6C3-479E-B20F-0C3E4DD77608}"/>
              </a:ext>
            </a:extLst>
          </p:cNvPr>
          <p:cNvSpPr/>
          <p:nvPr/>
        </p:nvSpPr>
        <p:spPr>
          <a:xfrm>
            <a:off x="8640237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D06E1-E182-41BC-95BF-8E8D862A5B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33070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8FCB50-1D0F-4A6D-95C3-8B94B9C34C34}"/>
              </a:ext>
            </a:extLst>
          </p:cNvPr>
          <p:cNvSpPr txBox="1"/>
          <p:nvPr/>
        </p:nvSpPr>
        <p:spPr>
          <a:xfrm>
            <a:off x="900962" y="1755329"/>
            <a:ext cx="312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Skipgram</a:t>
            </a:r>
            <a:r>
              <a:rPr lang="en-IN" sz="2800" b="1" dirty="0"/>
              <a:t>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E025E3-F7E4-49F3-945A-69CC1EC60C2E}"/>
              </a:ext>
            </a:extLst>
          </p:cNvPr>
          <p:cNvCxnSpPr>
            <a:cxnSpLocks/>
          </p:cNvCxnSpPr>
          <p:nvPr/>
        </p:nvCxnSpPr>
        <p:spPr>
          <a:xfrm flipV="1">
            <a:off x="6294783" y="2172533"/>
            <a:ext cx="0" cy="447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2B7115-DF13-4DD6-B2CA-FB27838FBC91}"/>
              </a:ext>
            </a:extLst>
          </p:cNvPr>
          <p:cNvSpPr txBox="1"/>
          <p:nvPr/>
        </p:nvSpPr>
        <p:spPr>
          <a:xfrm>
            <a:off x="5916914" y="1869834"/>
            <a:ext cx="8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E4D504-ABB3-4EDA-A97B-FA39F46D227D}"/>
              </a:ext>
            </a:extLst>
          </p:cNvPr>
          <p:cNvSpPr/>
          <p:nvPr/>
        </p:nvSpPr>
        <p:spPr>
          <a:xfrm>
            <a:off x="6473505" y="2593515"/>
            <a:ext cx="338108" cy="2824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99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A78D-AF63-4361-A818-D4701B8B9009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682F5-BA28-49DA-ADD3-4F54D017781C}"/>
              </a:ext>
            </a:extLst>
          </p:cNvPr>
          <p:cNvSpPr/>
          <p:nvPr/>
        </p:nvSpPr>
        <p:spPr>
          <a:xfrm>
            <a:off x="1383957" y="2199503"/>
            <a:ext cx="1433384" cy="753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3DE75-7323-48E7-8AD5-8640C50755AC}"/>
              </a:ext>
            </a:extLst>
          </p:cNvPr>
          <p:cNvSpPr/>
          <p:nvPr/>
        </p:nvSpPr>
        <p:spPr>
          <a:xfrm>
            <a:off x="3286897" y="2347784"/>
            <a:ext cx="2706130" cy="345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(34,0.82,69,72,81)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F7BEE-B90E-4D9C-96F2-CB4855469634}"/>
              </a:ext>
            </a:extLst>
          </p:cNvPr>
          <p:cNvSpPr/>
          <p:nvPr/>
        </p:nvSpPr>
        <p:spPr>
          <a:xfrm>
            <a:off x="1400432" y="3216875"/>
            <a:ext cx="1433384" cy="753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4F7C6-4663-4BFD-81C0-5DAA8C71EC28}"/>
              </a:ext>
            </a:extLst>
          </p:cNvPr>
          <p:cNvSpPr/>
          <p:nvPr/>
        </p:nvSpPr>
        <p:spPr>
          <a:xfrm>
            <a:off x="3303372" y="3365156"/>
            <a:ext cx="2706130" cy="345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(16,18,19,20,21)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6665E-286A-4026-B801-C774D469F91C}"/>
              </a:ext>
            </a:extLst>
          </p:cNvPr>
          <p:cNvSpPr/>
          <p:nvPr/>
        </p:nvSpPr>
        <p:spPr>
          <a:xfrm>
            <a:off x="1416908" y="4889158"/>
            <a:ext cx="1433384" cy="753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 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1250E-661E-4904-9D64-7B6590CB1E67}"/>
              </a:ext>
            </a:extLst>
          </p:cNvPr>
          <p:cNvSpPr/>
          <p:nvPr/>
        </p:nvSpPr>
        <p:spPr>
          <a:xfrm>
            <a:off x="3319848" y="5037439"/>
            <a:ext cx="2706130" cy="345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(60,66,63,64,65)</a:t>
            </a:r>
          </a:p>
        </p:txBody>
      </p:sp>
    </p:spTree>
    <p:extLst>
      <p:ext uri="{BB962C8B-B14F-4D97-AF65-F5344CB8AC3E}">
        <p14:creationId xmlns:p14="http://schemas.microsoft.com/office/powerpoint/2010/main" val="3273617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6E4AB-6F11-4B62-9EF2-382A85D6115D}"/>
              </a:ext>
            </a:extLst>
          </p:cNvPr>
          <p:cNvSpPr txBox="1"/>
          <p:nvPr/>
        </p:nvSpPr>
        <p:spPr>
          <a:xfrm>
            <a:off x="3163330" y="2557849"/>
            <a:ext cx="556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RNNs and LSTMs</a:t>
            </a:r>
          </a:p>
        </p:txBody>
      </p:sp>
    </p:spTree>
    <p:extLst>
      <p:ext uri="{BB962C8B-B14F-4D97-AF65-F5344CB8AC3E}">
        <p14:creationId xmlns:p14="http://schemas.microsoft.com/office/powerpoint/2010/main" val="740395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1BAA-31DD-4D5B-A256-FD5F42BB017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F7673-70E6-45D7-A8E6-172E3EE5A277}"/>
              </a:ext>
            </a:extLst>
          </p:cNvPr>
          <p:cNvSpPr txBox="1"/>
          <p:nvPr/>
        </p:nvSpPr>
        <p:spPr>
          <a:xfrm>
            <a:off x="838200" y="1364974"/>
            <a:ext cx="9467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far we’ve looked at Embedding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help in providing contextual representation to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But, embedding layers alone aren’t able to account for sequential nature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need specialised neural network architectures, such as RNN, Recurrent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451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1BAA-31DD-4D5B-A256-FD5F42BB017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BDB90-A72B-46A7-843D-5A0B50BE93BB}"/>
              </a:ext>
            </a:extLst>
          </p:cNvPr>
          <p:cNvSpPr/>
          <p:nvPr/>
        </p:nvSpPr>
        <p:spPr>
          <a:xfrm>
            <a:off x="838200" y="1989438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4AB849-E18F-4ADC-AC6B-C20A13B32CD8}"/>
              </a:ext>
            </a:extLst>
          </p:cNvPr>
          <p:cNvCxnSpPr>
            <a:stCxn id="4" idx="3"/>
          </p:cNvCxnSpPr>
          <p:nvPr/>
        </p:nvCxnSpPr>
        <p:spPr>
          <a:xfrm flipV="1">
            <a:off x="3138616" y="2323070"/>
            <a:ext cx="63019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D2F930-F20E-45D6-89A5-8D1338355840}"/>
              </a:ext>
            </a:extLst>
          </p:cNvPr>
          <p:cNvSpPr/>
          <p:nvPr/>
        </p:nvSpPr>
        <p:spPr>
          <a:xfrm>
            <a:off x="3845012" y="1993554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</p:txBody>
      </p:sp>
    </p:spTree>
    <p:extLst>
      <p:ext uri="{BB962C8B-B14F-4D97-AF65-F5344CB8AC3E}">
        <p14:creationId xmlns:p14="http://schemas.microsoft.com/office/powerpoint/2010/main" val="894009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1BAA-31DD-4D5B-A256-FD5F42BB017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BDB90-A72B-46A7-843D-5A0B50BE93BB}"/>
              </a:ext>
            </a:extLst>
          </p:cNvPr>
          <p:cNvSpPr/>
          <p:nvPr/>
        </p:nvSpPr>
        <p:spPr>
          <a:xfrm>
            <a:off x="838200" y="1989438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This is sentence</a:t>
            </a:r>
            <a:r>
              <a:rPr lang="en-IN" dirty="0"/>
              <a:t> </a:t>
            </a:r>
            <a:r>
              <a:rPr lang="en-IN" b="1" dirty="0"/>
              <a:t>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4AB849-E18F-4ADC-AC6B-C20A13B32CD8}"/>
              </a:ext>
            </a:extLst>
          </p:cNvPr>
          <p:cNvCxnSpPr>
            <a:stCxn id="4" idx="3"/>
          </p:cNvCxnSpPr>
          <p:nvPr/>
        </p:nvCxnSpPr>
        <p:spPr>
          <a:xfrm flipV="1">
            <a:off x="3138616" y="2323070"/>
            <a:ext cx="63019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D2F930-F20E-45D6-89A5-8D1338355840}"/>
              </a:ext>
            </a:extLst>
          </p:cNvPr>
          <p:cNvSpPr/>
          <p:nvPr/>
        </p:nvSpPr>
        <p:spPr>
          <a:xfrm>
            <a:off x="3845012" y="1993554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1</a:t>
            </a:r>
            <a:r>
              <a:rPr lang="en-IN" dirty="0"/>
              <a:t>,</a:t>
            </a:r>
            <a:r>
              <a:rPr lang="en-IN" b="1" dirty="0"/>
              <a:t>2</a:t>
            </a:r>
            <a:r>
              <a:rPr lang="en-IN" dirty="0"/>
              <a:t>,</a:t>
            </a:r>
            <a:r>
              <a:rPr lang="en-IN" b="1" dirty="0"/>
              <a:t>3</a:t>
            </a:r>
            <a:r>
              <a:rPr lang="en-IN" dirty="0"/>
              <a:t>,</a:t>
            </a:r>
            <a:r>
              <a:rPr lang="en-IN" b="1" dirty="0"/>
              <a:t>4</a:t>
            </a:r>
            <a:r>
              <a:rPr lang="en-IN" dirty="0"/>
              <a:t>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78F80-4206-4467-98F5-4ACEB1F1F7AD}"/>
              </a:ext>
            </a:extLst>
          </p:cNvPr>
          <p:cNvSpPr/>
          <p:nvPr/>
        </p:nvSpPr>
        <p:spPr>
          <a:xfrm>
            <a:off x="2631989" y="3429000"/>
            <a:ext cx="2300416" cy="1513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Embedding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6E4CD-732C-4719-A6F2-CB2495B2C04D}"/>
              </a:ext>
            </a:extLst>
          </p:cNvPr>
          <p:cNvSpPr/>
          <p:nvPr/>
        </p:nvSpPr>
        <p:spPr>
          <a:xfrm>
            <a:off x="5214551" y="3429000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[(v1,v2),(v1,v2),(v1,v2)</a:t>
            </a:r>
            <a:r>
              <a:rPr lang="en-IN" dirty="0"/>
              <a:t>,</a:t>
            </a:r>
            <a:r>
              <a:rPr lang="en-IN" b="1" dirty="0"/>
              <a:t>(v1,v2)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400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5856-ADA0-408B-ACEC-2DA496400D5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4375D8-84CE-4A80-8BAF-21308944F8D0}"/>
              </a:ext>
            </a:extLst>
          </p:cNvPr>
          <p:cNvSpPr/>
          <p:nvPr/>
        </p:nvSpPr>
        <p:spPr>
          <a:xfrm>
            <a:off x="838200" y="3771902"/>
            <a:ext cx="2300416" cy="1513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Embedding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92AA2-5F71-4268-82E1-63F83F7E0802}"/>
              </a:ext>
            </a:extLst>
          </p:cNvPr>
          <p:cNvSpPr/>
          <p:nvPr/>
        </p:nvSpPr>
        <p:spPr>
          <a:xfrm>
            <a:off x="838200" y="1989438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This is sentence</a:t>
            </a:r>
            <a:r>
              <a:rPr lang="en-IN" dirty="0"/>
              <a:t> </a:t>
            </a:r>
            <a:r>
              <a:rPr lang="en-IN" b="1" dirty="0"/>
              <a:t>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8C7473-6FB8-4AEF-A1A0-FE588CFE4A83}"/>
              </a:ext>
            </a:extLst>
          </p:cNvPr>
          <p:cNvCxnSpPr>
            <a:stCxn id="4" idx="3"/>
          </p:cNvCxnSpPr>
          <p:nvPr/>
        </p:nvCxnSpPr>
        <p:spPr>
          <a:xfrm flipV="1">
            <a:off x="3138616" y="2323070"/>
            <a:ext cx="63019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930D261-3B13-4722-B051-12B02A673D7C}"/>
              </a:ext>
            </a:extLst>
          </p:cNvPr>
          <p:cNvSpPr/>
          <p:nvPr/>
        </p:nvSpPr>
        <p:spPr>
          <a:xfrm>
            <a:off x="3845012" y="1993554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1</a:t>
            </a:r>
            <a:r>
              <a:rPr lang="en-IN" dirty="0"/>
              <a:t>,</a:t>
            </a:r>
            <a:r>
              <a:rPr lang="en-IN" b="1" dirty="0"/>
              <a:t>2</a:t>
            </a:r>
            <a:r>
              <a:rPr lang="en-IN" dirty="0"/>
              <a:t>,</a:t>
            </a:r>
            <a:r>
              <a:rPr lang="en-IN" b="1" dirty="0"/>
              <a:t>3</a:t>
            </a:r>
            <a:r>
              <a:rPr lang="en-IN" dirty="0"/>
              <a:t>,</a:t>
            </a:r>
            <a:r>
              <a:rPr lang="en-IN" b="1" dirty="0"/>
              <a:t>4</a:t>
            </a:r>
            <a:r>
              <a:rPr lang="en-IN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BE164-4E4A-4E75-9BAE-64B3B61C3CF9}"/>
              </a:ext>
            </a:extLst>
          </p:cNvPr>
          <p:cNvSpPr/>
          <p:nvPr/>
        </p:nvSpPr>
        <p:spPr>
          <a:xfrm>
            <a:off x="7068064" y="2097559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[(v1,v2),(v1,v2),(v1,v2)</a:t>
            </a:r>
            <a:r>
              <a:rPr lang="en-IN" dirty="0"/>
              <a:t>,</a:t>
            </a:r>
            <a:r>
              <a:rPr lang="en-IN" b="1" dirty="0"/>
              <a:t>(v1,v2)</a:t>
            </a:r>
            <a:r>
              <a:rPr lang="en-IN" dirty="0"/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F5557-E1B7-410A-9CAE-4B0D537ABDC4}"/>
              </a:ext>
            </a:extLst>
          </p:cNvPr>
          <p:cNvSpPr/>
          <p:nvPr/>
        </p:nvSpPr>
        <p:spPr>
          <a:xfrm>
            <a:off x="3645243" y="3546389"/>
            <a:ext cx="1334530" cy="249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Recurrent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460CB-DDEB-4460-B773-E21AB48C1CFE}"/>
              </a:ext>
            </a:extLst>
          </p:cNvPr>
          <p:cNvSpPr/>
          <p:nvPr/>
        </p:nvSpPr>
        <p:spPr>
          <a:xfrm>
            <a:off x="5523470" y="3546389"/>
            <a:ext cx="1248033" cy="249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03179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A08DC-D60D-4D38-B96D-1C1DDCF3FE5B}"/>
              </a:ext>
            </a:extLst>
          </p:cNvPr>
          <p:cNvSpPr txBox="1"/>
          <p:nvPr/>
        </p:nvSpPr>
        <p:spPr>
          <a:xfrm>
            <a:off x="2623930" y="2769704"/>
            <a:ext cx="6321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3887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CEE6-79C7-4895-9AE4-F3E2F9B2943B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[(v1,v2),(v1,v2),(v1,v2),(v1,v2)]</a:t>
            </a:r>
          </a:p>
        </p:txBody>
      </p:sp>
    </p:spTree>
    <p:extLst>
      <p:ext uri="{BB962C8B-B14F-4D97-AF65-F5344CB8AC3E}">
        <p14:creationId xmlns:p14="http://schemas.microsoft.com/office/powerpoint/2010/main" val="99813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CEE6-79C7-4895-9AE4-F3E2F9B2943B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This</a:t>
            </a:r>
            <a:r>
              <a:rPr lang="en-IN" dirty="0"/>
              <a:t> is sentence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1</a:t>
            </a:r>
            <a:r>
              <a:rPr lang="en-IN" dirty="0"/>
              <a:t>,2,3,4]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(v1,v2)</a:t>
            </a:r>
            <a:r>
              <a:rPr lang="en-IN" dirty="0"/>
              <a:t>,(v1,v2),(v1,v2),(v1,v2)]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/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F78E53-0341-4A9B-A29A-58761E87A3CC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1592991" y="5053910"/>
            <a:ext cx="13382" cy="716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/>
              <p:nvPr/>
            </p:nvSpPr>
            <p:spPr>
              <a:xfrm>
                <a:off x="2866768" y="6099512"/>
                <a:ext cx="2306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6099512"/>
                <a:ext cx="230685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853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CEE6-79C7-4895-9AE4-F3E2F9B2943B}"/>
              </a:ext>
            </a:extLst>
          </p:cNvPr>
          <p:cNvSpPr txBox="1">
            <a:spLocks/>
          </p:cNvSpPr>
          <p:nvPr/>
        </p:nvSpPr>
        <p:spPr>
          <a:xfrm>
            <a:off x="838200" y="376850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750A46-A471-4CB9-9E39-D85CFF34127C}"/>
                  </a:ext>
                </a:extLst>
              </p:cNvPr>
              <p:cNvSpPr/>
              <p:nvPr/>
            </p:nvSpPr>
            <p:spPr>
              <a:xfrm>
                <a:off x="3138616" y="2835873"/>
                <a:ext cx="2368403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750A46-A471-4CB9-9E39-D85CFF341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16" y="2835873"/>
                <a:ext cx="2368403" cy="221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407D3-2F1A-4C64-B07C-40A16D7C6F1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743199" y="3941803"/>
            <a:ext cx="395417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</a:t>
            </a:r>
            <a:r>
              <a:rPr lang="en-IN" b="1" dirty="0"/>
              <a:t>is</a:t>
            </a:r>
            <a:r>
              <a:rPr lang="en-IN" dirty="0"/>
              <a:t> sentence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</a:t>
            </a:r>
            <a:r>
              <a:rPr lang="en-IN" b="1" dirty="0"/>
              <a:t>2</a:t>
            </a:r>
            <a:r>
              <a:rPr lang="en-IN" dirty="0"/>
              <a:t>,3,4]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</a:t>
            </a:r>
            <a:r>
              <a:rPr lang="en-IN" b="1" dirty="0"/>
              <a:t>(v1,v2)</a:t>
            </a:r>
            <a:r>
              <a:rPr lang="en-IN" dirty="0"/>
              <a:t>,(v1,v2),(v1,v2)]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/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F78E53-0341-4A9B-A29A-58761E87A3CC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1592991" y="5053910"/>
            <a:ext cx="13382" cy="716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/>
              <p:nvPr/>
            </p:nvSpPr>
            <p:spPr>
              <a:xfrm>
                <a:off x="2866768" y="6198368"/>
                <a:ext cx="2306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6198368"/>
                <a:ext cx="230685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72628-0B35-4078-923D-2DA27E180EA1}"/>
                  </a:ext>
                </a:extLst>
              </p:cNvPr>
              <p:cNvSpPr txBox="1"/>
              <p:nvPr/>
            </p:nvSpPr>
            <p:spPr>
              <a:xfrm>
                <a:off x="3881041" y="5770605"/>
                <a:ext cx="883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= is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72628-0B35-4078-923D-2DA27E18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41" y="5770605"/>
                <a:ext cx="883552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9BB26B-51C5-4B78-B569-5D0821166245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4322817" y="5047732"/>
            <a:ext cx="1" cy="722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09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CEE6-79C7-4895-9AE4-F3E2F9B2943B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750A46-A471-4CB9-9E39-D85CFF34127C}"/>
                  </a:ext>
                </a:extLst>
              </p:cNvPr>
              <p:cNvSpPr/>
              <p:nvPr/>
            </p:nvSpPr>
            <p:spPr>
              <a:xfrm>
                <a:off x="3138616" y="2835873"/>
                <a:ext cx="2368403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750A46-A471-4CB9-9E39-D85CFF341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16" y="2835873"/>
                <a:ext cx="2368403" cy="221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79A5AF-DF43-4119-8323-7EF366F422E7}"/>
                  </a:ext>
                </a:extLst>
              </p:cNvPr>
              <p:cNvSpPr/>
              <p:nvPr/>
            </p:nvSpPr>
            <p:spPr>
              <a:xfrm>
                <a:off x="6030103" y="2835873"/>
                <a:ext cx="2405461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79A5AF-DF43-4119-8323-7EF366F42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3" y="2835873"/>
                <a:ext cx="2405461" cy="2211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407D3-2F1A-4C64-B07C-40A16D7C6F1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743199" y="3941803"/>
            <a:ext cx="395417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0E0AE-C289-43B5-BD01-967CF4EA178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07019" y="3941803"/>
            <a:ext cx="52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</a:t>
            </a:r>
            <a:r>
              <a:rPr lang="en-IN" b="1" dirty="0"/>
              <a:t>sentence</a:t>
            </a:r>
            <a:r>
              <a:rPr lang="en-IN" dirty="0"/>
              <a:t>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</a:t>
            </a:r>
            <a:r>
              <a:rPr lang="en-IN" b="1" dirty="0"/>
              <a:t>3</a:t>
            </a:r>
            <a:r>
              <a:rPr lang="en-IN" dirty="0"/>
              <a:t>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[(v1,v2),(v1,v2),</a:t>
            </a:r>
            <a:r>
              <a:rPr lang="en-IN" b="1" dirty="0"/>
              <a:t>(v1,v2)</a:t>
            </a:r>
            <a:r>
              <a:rPr lang="en-IN" dirty="0"/>
              <a:t>,(v1,v2)]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/>
              <p:nvPr/>
            </p:nvSpPr>
            <p:spPr>
              <a:xfrm>
                <a:off x="1024580" y="5742537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0" y="5742537"/>
                <a:ext cx="113682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F78E53-0341-4A9B-A29A-58761E87A3CC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1592991" y="5053910"/>
            <a:ext cx="0" cy="688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/>
              <p:nvPr/>
            </p:nvSpPr>
            <p:spPr>
              <a:xfrm>
                <a:off x="2866768" y="6198368"/>
                <a:ext cx="2306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6198368"/>
                <a:ext cx="230685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72628-0B35-4078-923D-2DA27E180EA1}"/>
                  </a:ext>
                </a:extLst>
              </p:cNvPr>
              <p:cNvSpPr txBox="1"/>
              <p:nvPr/>
            </p:nvSpPr>
            <p:spPr>
              <a:xfrm>
                <a:off x="3896519" y="5742537"/>
                <a:ext cx="883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= is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72628-0B35-4078-923D-2DA27E18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519" y="5742537"/>
                <a:ext cx="88355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9BB26B-51C5-4B78-B569-5D0821166245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4322818" y="5047732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99F371-DA7D-44D6-BB09-1B27ED3AA75E}"/>
                  </a:ext>
                </a:extLst>
              </p:cNvPr>
              <p:cNvSpPr txBox="1"/>
              <p:nvPr/>
            </p:nvSpPr>
            <p:spPr>
              <a:xfrm>
                <a:off x="6359690" y="5742537"/>
                <a:ext cx="1461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IN" b="1" dirty="0"/>
                  <a:t>= sentence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99F371-DA7D-44D6-BB09-1B27ED3A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690" y="5742537"/>
                <a:ext cx="1461739" cy="369332"/>
              </a:xfrm>
              <a:prstGeom prst="rect">
                <a:avLst/>
              </a:prstGeom>
              <a:blipFill>
                <a:blip r:embed="rId8"/>
                <a:stretch>
                  <a:fillRect t="-8197" r="-291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6A04C-ECEC-4812-8A7D-EB9CB56A69B6}"/>
              </a:ext>
            </a:extLst>
          </p:cNvPr>
          <p:cNvCxnSpPr/>
          <p:nvPr/>
        </p:nvCxnSpPr>
        <p:spPr>
          <a:xfrm>
            <a:off x="7052587" y="5047730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57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CEE6-79C7-4895-9AE4-F3E2F9B2943B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750A46-A471-4CB9-9E39-D85CFF34127C}"/>
                  </a:ext>
                </a:extLst>
              </p:cNvPr>
              <p:cNvSpPr/>
              <p:nvPr/>
            </p:nvSpPr>
            <p:spPr>
              <a:xfrm>
                <a:off x="3138616" y="2835873"/>
                <a:ext cx="2368403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750A46-A471-4CB9-9E39-D85CFF341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16" y="2835873"/>
                <a:ext cx="2368403" cy="221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79A5AF-DF43-4119-8323-7EF366F422E7}"/>
                  </a:ext>
                </a:extLst>
              </p:cNvPr>
              <p:cNvSpPr/>
              <p:nvPr/>
            </p:nvSpPr>
            <p:spPr>
              <a:xfrm>
                <a:off x="6030103" y="2835873"/>
                <a:ext cx="2405461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79A5AF-DF43-4119-8323-7EF366F42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3" y="2835873"/>
                <a:ext cx="2405461" cy="2211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76E9C8-9638-443C-AFBD-EB2116F9F4DD}"/>
                  </a:ext>
                </a:extLst>
              </p:cNvPr>
              <p:cNvSpPr/>
              <p:nvPr/>
            </p:nvSpPr>
            <p:spPr>
              <a:xfrm>
                <a:off x="8958648" y="2835871"/>
                <a:ext cx="2545484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76E9C8-9638-443C-AFBD-EB2116F9F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648" y="2835871"/>
                <a:ext cx="2545484" cy="2211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407D3-2F1A-4C64-B07C-40A16D7C6F1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743199" y="3941803"/>
            <a:ext cx="395417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0E0AE-C289-43B5-BD01-967CF4EA178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07019" y="3941803"/>
            <a:ext cx="52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BEEC41-07D3-4387-AD6D-99B6315963D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435564" y="3941803"/>
            <a:ext cx="448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</a:t>
            </a:r>
            <a:r>
              <a:rPr lang="en-IN" b="1" dirty="0"/>
              <a:t>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</a:t>
            </a:r>
            <a:r>
              <a:rPr lang="en-IN" b="1" dirty="0"/>
              <a:t>,4</a:t>
            </a:r>
            <a:r>
              <a:rPr lang="en-IN" dirty="0"/>
              <a:t>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[(v1,v2),(v1,v2),(v1,v2),</a:t>
            </a:r>
            <a:r>
              <a:rPr lang="en-IN" b="1" dirty="0"/>
              <a:t>(v1,v2)</a:t>
            </a:r>
            <a:r>
              <a:rPr lang="en-IN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/>
              <p:nvPr/>
            </p:nvSpPr>
            <p:spPr>
              <a:xfrm>
                <a:off x="1024580" y="5742537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0" y="5742537"/>
                <a:ext cx="1136822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F78E53-0341-4A9B-A29A-58761E87A3CC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1592991" y="5053910"/>
            <a:ext cx="0" cy="688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/>
              <p:nvPr/>
            </p:nvSpPr>
            <p:spPr>
              <a:xfrm>
                <a:off x="2866768" y="6198368"/>
                <a:ext cx="2306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6198368"/>
                <a:ext cx="230685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72628-0B35-4078-923D-2DA27E180EA1}"/>
                  </a:ext>
                </a:extLst>
              </p:cNvPr>
              <p:cNvSpPr txBox="1"/>
              <p:nvPr/>
            </p:nvSpPr>
            <p:spPr>
              <a:xfrm>
                <a:off x="3896519" y="5742537"/>
                <a:ext cx="883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= is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72628-0B35-4078-923D-2DA27E18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519" y="5742537"/>
                <a:ext cx="88355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9BB26B-51C5-4B78-B569-5D0821166245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4322818" y="5047732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99F371-DA7D-44D6-BB09-1B27ED3AA75E}"/>
                  </a:ext>
                </a:extLst>
              </p:cNvPr>
              <p:cNvSpPr txBox="1"/>
              <p:nvPr/>
            </p:nvSpPr>
            <p:spPr>
              <a:xfrm>
                <a:off x="6359690" y="5742537"/>
                <a:ext cx="1461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IN" b="1" dirty="0"/>
                  <a:t>= sentence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99F371-DA7D-44D6-BB09-1B27ED3A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690" y="5742537"/>
                <a:ext cx="1461739" cy="369332"/>
              </a:xfrm>
              <a:prstGeom prst="rect">
                <a:avLst/>
              </a:prstGeom>
              <a:blipFill>
                <a:blip r:embed="rId9"/>
                <a:stretch>
                  <a:fillRect t="-8197" r="-291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6A04C-ECEC-4812-8A7D-EB9CB56A69B6}"/>
              </a:ext>
            </a:extLst>
          </p:cNvPr>
          <p:cNvCxnSpPr/>
          <p:nvPr/>
        </p:nvCxnSpPr>
        <p:spPr>
          <a:xfrm>
            <a:off x="7052587" y="5047730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5DF96F-5EFA-544A-8A10-7A6D0C97E88B}"/>
                  </a:ext>
                </a:extLst>
              </p:cNvPr>
              <p:cNvSpPr txBox="1"/>
              <p:nvPr/>
            </p:nvSpPr>
            <p:spPr>
              <a:xfrm>
                <a:off x="9601003" y="5742535"/>
                <a:ext cx="1461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IN" b="1" dirty="0"/>
                  <a:t>= one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5DF96F-5EFA-544A-8A10-7A6D0C97E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03" y="5742535"/>
                <a:ext cx="1461739" cy="369332"/>
              </a:xfrm>
              <a:prstGeom prst="rect">
                <a:avLst/>
              </a:prstGeom>
              <a:blipFill>
                <a:blip r:embed="rId10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6AF849-5C44-0B4F-A6A6-0BDC23EE7028}"/>
              </a:ext>
            </a:extLst>
          </p:cNvPr>
          <p:cNvCxnSpPr/>
          <p:nvPr/>
        </p:nvCxnSpPr>
        <p:spPr>
          <a:xfrm>
            <a:off x="10105767" y="5047730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7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A492849-6E97-4010-BF42-0AA2CF6832F8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3C8487-9D60-46B7-9A28-8A0DE27AF7C3}"/>
                  </a:ext>
                </a:extLst>
              </p:cNvPr>
              <p:cNvSpPr/>
              <p:nvPr/>
            </p:nvSpPr>
            <p:spPr>
              <a:xfrm>
                <a:off x="1631092" y="2335431"/>
                <a:ext cx="2743200" cy="2990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𝒖𝒔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3C8487-9D60-46B7-9A28-8A0DE27AF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92" y="2335431"/>
                <a:ext cx="2743200" cy="2990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/>
              <p:nvPr/>
            </p:nvSpPr>
            <p:spPr>
              <a:xfrm>
                <a:off x="2248930" y="1841157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930" y="1841157"/>
                <a:ext cx="16310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/>
              <p:nvPr/>
            </p:nvSpPr>
            <p:spPr>
              <a:xfrm>
                <a:off x="2191261" y="5861234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61" y="5861234"/>
                <a:ext cx="163109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4C5A3-A9A5-476F-BC66-4257F16E3752}"/>
              </a:ext>
            </a:extLst>
          </p:cNvPr>
          <p:cNvCxnSpPr>
            <a:stCxn id="42" idx="0"/>
            <a:endCxn id="5" idx="2"/>
          </p:cNvCxnSpPr>
          <p:nvPr/>
        </p:nvCxnSpPr>
        <p:spPr>
          <a:xfrm flipH="1" flipV="1">
            <a:off x="3002692" y="5325766"/>
            <a:ext cx="4115" cy="53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B5902C-51ED-4CC2-9206-05B4A09BA471}"/>
              </a:ext>
            </a:extLst>
          </p:cNvPr>
          <p:cNvCxnSpPr/>
          <p:nvPr/>
        </p:nvCxnSpPr>
        <p:spPr>
          <a:xfrm>
            <a:off x="3212757" y="2137719"/>
            <a:ext cx="248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240F4E-BDD9-46CE-BE6F-C250F05014EF}"/>
              </a:ext>
            </a:extLst>
          </p:cNvPr>
          <p:cNvCxnSpPr/>
          <p:nvPr/>
        </p:nvCxnSpPr>
        <p:spPr>
          <a:xfrm>
            <a:off x="5696465" y="2137719"/>
            <a:ext cx="0" cy="252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2031C6-81F6-4F24-BD60-DE7672F0BF93}"/>
              </a:ext>
            </a:extLst>
          </p:cNvPr>
          <p:cNvCxnSpPr/>
          <p:nvPr/>
        </p:nvCxnSpPr>
        <p:spPr>
          <a:xfrm flipH="1">
            <a:off x="4374292" y="4658497"/>
            <a:ext cx="132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51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A492849-6E97-4010-BF42-0AA2CF6832F8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3C8487-9D60-46B7-9A28-8A0DE27AF7C3}"/>
                  </a:ext>
                </a:extLst>
              </p:cNvPr>
              <p:cNvSpPr/>
              <p:nvPr/>
            </p:nvSpPr>
            <p:spPr>
              <a:xfrm>
                <a:off x="1631092" y="2335431"/>
                <a:ext cx="2743200" cy="2990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𝒖𝒔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3C8487-9D60-46B7-9A28-8A0DE27AF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92" y="2335431"/>
                <a:ext cx="2743200" cy="2990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/>
              <p:nvPr/>
            </p:nvSpPr>
            <p:spPr>
              <a:xfrm>
                <a:off x="2248930" y="1841157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930" y="1841157"/>
                <a:ext cx="16310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/>
              <p:nvPr/>
            </p:nvSpPr>
            <p:spPr>
              <a:xfrm>
                <a:off x="2191261" y="5861234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61" y="5861234"/>
                <a:ext cx="163109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4C5A3-A9A5-476F-BC66-4257F16E3752}"/>
              </a:ext>
            </a:extLst>
          </p:cNvPr>
          <p:cNvCxnSpPr>
            <a:stCxn id="42" idx="0"/>
            <a:endCxn id="5" idx="2"/>
          </p:cNvCxnSpPr>
          <p:nvPr/>
        </p:nvCxnSpPr>
        <p:spPr>
          <a:xfrm flipH="1" flipV="1">
            <a:off x="3002692" y="5325766"/>
            <a:ext cx="4115" cy="53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B5902C-51ED-4CC2-9206-05B4A09BA471}"/>
              </a:ext>
            </a:extLst>
          </p:cNvPr>
          <p:cNvCxnSpPr/>
          <p:nvPr/>
        </p:nvCxnSpPr>
        <p:spPr>
          <a:xfrm>
            <a:off x="3212757" y="2137719"/>
            <a:ext cx="248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240F4E-BDD9-46CE-BE6F-C250F05014EF}"/>
              </a:ext>
            </a:extLst>
          </p:cNvPr>
          <p:cNvCxnSpPr/>
          <p:nvPr/>
        </p:nvCxnSpPr>
        <p:spPr>
          <a:xfrm>
            <a:off x="5696465" y="2137719"/>
            <a:ext cx="0" cy="252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2031C6-81F6-4F24-BD60-DE7672F0BF93}"/>
              </a:ext>
            </a:extLst>
          </p:cNvPr>
          <p:cNvCxnSpPr/>
          <p:nvPr/>
        </p:nvCxnSpPr>
        <p:spPr>
          <a:xfrm flipH="1">
            <a:off x="4374292" y="4658497"/>
            <a:ext cx="132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703B4-CE6A-460A-A6DA-9543756E622A}"/>
                  </a:ext>
                </a:extLst>
              </p:cNvPr>
              <p:cNvSpPr/>
              <p:nvPr/>
            </p:nvSpPr>
            <p:spPr>
              <a:xfrm>
                <a:off x="7018638" y="2102767"/>
                <a:ext cx="2858537" cy="122331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𝒘𝒆𝒊𝒈𝒉𝒕𝒔</m:t>
                      </m:r>
                    </m:oMath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𝒔𝒕𝒂𝒕𝒆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𝒘𝒆𝒊𝒈𝒉𝒕𝒔</m:t>
                      </m:r>
                    </m:oMath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𝒃𝒊𝒂𝒔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𝒕𝒆𝒓𝒎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703B4-CE6A-460A-A6DA-9543756E6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38" y="2102767"/>
                <a:ext cx="2858537" cy="1223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832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A492849-6E97-4010-BF42-0AA2CF6832F8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3C8487-9D60-46B7-9A28-8A0DE27AF7C3}"/>
                  </a:ext>
                </a:extLst>
              </p:cNvPr>
              <p:cNvSpPr/>
              <p:nvPr/>
            </p:nvSpPr>
            <p:spPr>
              <a:xfrm>
                <a:off x="1631092" y="2335431"/>
                <a:ext cx="2743200" cy="2990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𝒖𝒔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3C8487-9D60-46B7-9A28-8A0DE27AF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92" y="2335431"/>
                <a:ext cx="2743200" cy="2990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/>
              <p:nvPr/>
            </p:nvSpPr>
            <p:spPr>
              <a:xfrm>
                <a:off x="2248930" y="1841157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930" y="1841157"/>
                <a:ext cx="16310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/>
              <p:nvPr/>
            </p:nvSpPr>
            <p:spPr>
              <a:xfrm>
                <a:off x="2191261" y="5861234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61" y="5861234"/>
                <a:ext cx="163109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4C5A3-A9A5-476F-BC66-4257F16E3752}"/>
              </a:ext>
            </a:extLst>
          </p:cNvPr>
          <p:cNvCxnSpPr>
            <a:stCxn id="42" idx="0"/>
            <a:endCxn id="5" idx="2"/>
          </p:cNvCxnSpPr>
          <p:nvPr/>
        </p:nvCxnSpPr>
        <p:spPr>
          <a:xfrm flipH="1" flipV="1">
            <a:off x="3002692" y="5325766"/>
            <a:ext cx="4115" cy="53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B5902C-51ED-4CC2-9206-05B4A09BA471}"/>
              </a:ext>
            </a:extLst>
          </p:cNvPr>
          <p:cNvCxnSpPr/>
          <p:nvPr/>
        </p:nvCxnSpPr>
        <p:spPr>
          <a:xfrm>
            <a:off x="3212757" y="2137719"/>
            <a:ext cx="248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240F4E-BDD9-46CE-BE6F-C250F05014EF}"/>
              </a:ext>
            </a:extLst>
          </p:cNvPr>
          <p:cNvCxnSpPr/>
          <p:nvPr/>
        </p:nvCxnSpPr>
        <p:spPr>
          <a:xfrm>
            <a:off x="5696465" y="2137719"/>
            <a:ext cx="0" cy="252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2031C6-81F6-4F24-BD60-DE7672F0BF93}"/>
              </a:ext>
            </a:extLst>
          </p:cNvPr>
          <p:cNvCxnSpPr/>
          <p:nvPr/>
        </p:nvCxnSpPr>
        <p:spPr>
          <a:xfrm flipH="1">
            <a:off x="4374292" y="4658497"/>
            <a:ext cx="132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703B4-CE6A-460A-A6DA-9543756E622A}"/>
                  </a:ext>
                </a:extLst>
              </p:cNvPr>
              <p:cNvSpPr/>
              <p:nvPr/>
            </p:nvSpPr>
            <p:spPr>
              <a:xfrm>
                <a:off x="7018638" y="2102767"/>
                <a:ext cx="2858537" cy="122331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𝒘𝒆𝒊𝒈𝒉𝒕𝒔</m:t>
                      </m:r>
                    </m:oMath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𝒔𝒕𝒂𝒕𝒆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𝒘𝒆𝒊𝒈𝒉𝒕𝒔</m:t>
                      </m:r>
                    </m:oMath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𝒃𝒊𝒂𝒔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𝒕𝒆𝒓𝒎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703B4-CE6A-460A-A6DA-9543756E6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38" y="2102767"/>
                <a:ext cx="2858537" cy="1223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2AAE96D-FA7A-4D6D-B36E-6011E632A8FB}"/>
              </a:ext>
            </a:extLst>
          </p:cNvPr>
          <p:cNvSpPr/>
          <p:nvPr/>
        </p:nvSpPr>
        <p:spPr>
          <a:xfrm>
            <a:off x="6623226" y="3531918"/>
            <a:ext cx="4979766" cy="11265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endParaRPr lang="en-IN" b="1" dirty="0"/>
          </a:p>
          <a:p>
            <a:r>
              <a:rPr lang="en-IN" b="1" dirty="0"/>
              <a:t>Shape of W</a:t>
            </a:r>
            <a:r>
              <a:rPr lang="en-IN" dirty="0"/>
              <a:t>=(cols of word </a:t>
            </a:r>
            <a:r>
              <a:rPr lang="en-IN" dirty="0" err="1"/>
              <a:t>vec</a:t>
            </a:r>
            <a:r>
              <a:rPr lang="en-IN" dirty="0"/>
              <a:t>, cols of word </a:t>
            </a:r>
            <a:r>
              <a:rPr lang="en-IN" dirty="0" err="1"/>
              <a:t>vec</a:t>
            </a:r>
            <a:r>
              <a:rPr lang="en-IN" dirty="0"/>
              <a:t>)</a:t>
            </a:r>
          </a:p>
          <a:p>
            <a:r>
              <a:rPr lang="en-IN" b="1" dirty="0"/>
              <a:t>Shape of U</a:t>
            </a:r>
            <a:r>
              <a:rPr lang="en-IN" dirty="0"/>
              <a:t>=(cols of word </a:t>
            </a:r>
            <a:r>
              <a:rPr lang="en-IN" dirty="0" err="1"/>
              <a:t>vec</a:t>
            </a:r>
            <a:r>
              <a:rPr lang="en-IN" dirty="0"/>
              <a:t>, cols of word </a:t>
            </a:r>
            <a:r>
              <a:rPr lang="en-IN" dirty="0" err="1"/>
              <a:t>vec</a:t>
            </a:r>
            <a:r>
              <a:rPr lang="en-IN" dirty="0"/>
              <a:t>)</a:t>
            </a:r>
          </a:p>
          <a:p>
            <a:r>
              <a:rPr lang="en-IN" b="1" dirty="0"/>
              <a:t>Shape of b</a:t>
            </a:r>
            <a:r>
              <a:rPr lang="en-IN" dirty="0"/>
              <a:t>=(cols of word </a:t>
            </a:r>
            <a:r>
              <a:rPr lang="en-IN" dirty="0" err="1"/>
              <a:t>vec</a:t>
            </a:r>
            <a:r>
              <a:rPr lang="en-IN" dirty="0"/>
              <a:t>,)</a:t>
            </a:r>
          </a:p>
          <a:p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524D-53D9-4A24-B17F-7E360669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 Learning with Python: Francios Chollet, Ch 6, Sec 6.2</a:t>
            </a:r>
          </a:p>
        </p:txBody>
      </p:sp>
    </p:spTree>
    <p:extLst>
      <p:ext uri="{BB962C8B-B14F-4D97-AF65-F5344CB8AC3E}">
        <p14:creationId xmlns:p14="http://schemas.microsoft.com/office/powerpoint/2010/main" val="716889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0779B-C2F1-7744-A427-9FD273563C08}"/>
              </a:ext>
            </a:extLst>
          </p:cNvPr>
          <p:cNvSpPr txBox="1"/>
          <p:nvPr/>
        </p:nvSpPr>
        <p:spPr>
          <a:xfrm>
            <a:off x="3163330" y="2557849"/>
            <a:ext cx="556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2731037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1BAA-31DD-4D5B-A256-FD5F42BB017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F7673-70E6-45D7-A8E6-172E3EE5A277}"/>
              </a:ext>
            </a:extLst>
          </p:cNvPr>
          <p:cNvSpPr txBox="1"/>
          <p:nvPr/>
        </p:nvSpPr>
        <p:spPr>
          <a:xfrm>
            <a:off x="838200" y="1364974"/>
            <a:ext cx="9467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far we’ve looked at how RNNs are able to account for sequential nature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limitation of using RNNs is that they are not able to keep memory of very long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issue is solved by LSTMs, LSTMs are a special type of RNN, that are able to keep memory of long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general you will find yourself using LSTMs </a:t>
            </a:r>
            <a:r>
              <a:rPr lang="en-IN"/>
              <a:t>more often than </a:t>
            </a:r>
            <a:r>
              <a:rPr lang="en-IN" dirty="0"/>
              <a:t>plain RNNs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30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057054-6C79-4F9A-B6F8-EBE8DC065F91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77DD2-1D19-4DE7-BE48-55FCB12F3A19}"/>
              </a:ext>
            </a:extLst>
          </p:cNvPr>
          <p:cNvSpPr txBox="1"/>
          <p:nvPr/>
        </p:nvSpPr>
        <p:spPr>
          <a:xfrm>
            <a:off x="838200" y="1961321"/>
            <a:ext cx="962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model text, it becomes desirable, to keep track of the words and the context in which they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can be done in two 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By introducing an ‘embedding layer’ while building a text classifier using Neural Networks, to produce word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Using pre-trained word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812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BBDB90-A72B-46A7-843D-5A0B50BE93BB}"/>
              </a:ext>
            </a:extLst>
          </p:cNvPr>
          <p:cNvSpPr/>
          <p:nvPr/>
        </p:nvSpPr>
        <p:spPr>
          <a:xfrm>
            <a:off x="838200" y="1989438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4AB849-E18F-4ADC-AC6B-C20A13B32CD8}"/>
              </a:ext>
            </a:extLst>
          </p:cNvPr>
          <p:cNvCxnSpPr>
            <a:stCxn id="4" idx="3"/>
          </p:cNvCxnSpPr>
          <p:nvPr/>
        </p:nvCxnSpPr>
        <p:spPr>
          <a:xfrm flipV="1">
            <a:off x="3138616" y="2323070"/>
            <a:ext cx="63019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D2F930-F20E-45D6-89A5-8D1338355840}"/>
              </a:ext>
            </a:extLst>
          </p:cNvPr>
          <p:cNvSpPr/>
          <p:nvPr/>
        </p:nvSpPr>
        <p:spPr>
          <a:xfrm>
            <a:off x="3845012" y="1993554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671C00-DB28-A64B-AB8E-EDC426E98DA2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</p:spTree>
    <p:extLst>
      <p:ext uri="{BB962C8B-B14F-4D97-AF65-F5344CB8AC3E}">
        <p14:creationId xmlns:p14="http://schemas.microsoft.com/office/powerpoint/2010/main" val="781706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BBDB90-A72B-46A7-843D-5A0B50BE93BB}"/>
              </a:ext>
            </a:extLst>
          </p:cNvPr>
          <p:cNvSpPr/>
          <p:nvPr/>
        </p:nvSpPr>
        <p:spPr>
          <a:xfrm>
            <a:off x="838200" y="1989438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This is sentence</a:t>
            </a:r>
            <a:r>
              <a:rPr lang="en-IN" dirty="0"/>
              <a:t> </a:t>
            </a:r>
            <a:r>
              <a:rPr lang="en-IN" b="1" dirty="0"/>
              <a:t>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4AB849-E18F-4ADC-AC6B-C20A13B32CD8}"/>
              </a:ext>
            </a:extLst>
          </p:cNvPr>
          <p:cNvCxnSpPr>
            <a:stCxn id="4" idx="3"/>
          </p:cNvCxnSpPr>
          <p:nvPr/>
        </p:nvCxnSpPr>
        <p:spPr>
          <a:xfrm flipV="1">
            <a:off x="3138616" y="2323070"/>
            <a:ext cx="63019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D2F930-F20E-45D6-89A5-8D1338355840}"/>
              </a:ext>
            </a:extLst>
          </p:cNvPr>
          <p:cNvSpPr/>
          <p:nvPr/>
        </p:nvSpPr>
        <p:spPr>
          <a:xfrm>
            <a:off x="3845012" y="1993554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1</a:t>
            </a:r>
            <a:r>
              <a:rPr lang="en-IN" dirty="0"/>
              <a:t>,</a:t>
            </a:r>
            <a:r>
              <a:rPr lang="en-IN" b="1" dirty="0"/>
              <a:t>2</a:t>
            </a:r>
            <a:r>
              <a:rPr lang="en-IN" dirty="0"/>
              <a:t>,</a:t>
            </a:r>
            <a:r>
              <a:rPr lang="en-IN" b="1" dirty="0"/>
              <a:t>3</a:t>
            </a:r>
            <a:r>
              <a:rPr lang="en-IN" dirty="0"/>
              <a:t>,</a:t>
            </a:r>
            <a:r>
              <a:rPr lang="en-IN" b="1" dirty="0"/>
              <a:t>4</a:t>
            </a:r>
            <a:r>
              <a:rPr lang="en-IN" dirty="0"/>
              <a:t>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78F80-4206-4467-98F5-4ACEB1F1F7AD}"/>
              </a:ext>
            </a:extLst>
          </p:cNvPr>
          <p:cNvSpPr/>
          <p:nvPr/>
        </p:nvSpPr>
        <p:spPr>
          <a:xfrm>
            <a:off x="2631989" y="3429000"/>
            <a:ext cx="2300416" cy="1513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Embedding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6E4CD-732C-4719-A6F2-CB2495B2C04D}"/>
              </a:ext>
            </a:extLst>
          </p:cNvPr>
          <p:cNvSpPr/>
          <p:nvPr/>
        </p:nvSpPr>
        <p:spPr>
          <a:xfrm>
            <a:off x="5214551" y="3429000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[(v1,v2),(v1,v2),(v1,v2)</a:t>
            </a:r>
            <a:r>
              <a:rPr lang="en-IN" dirty="0"/>
              <a:t>,</a:t>
            </a:r>
            <a:r>
              <a:rPr lang="en-IN" b="1" dirty="0"/>
              <a:t>(v1,v2)</a:t>
            </a:r>
            <a:r>
              <a:rPr lang="en-IN" dirty="0"/>
              <a:t>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EC748F-68E7-5743-AA62-2325AC8E1548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</p:spTree>
    <p:extLst>
      <p:ext uri="{BB962C8B-B14F-4D97-AF65-F5344CB8AC3E}">
        <p14:creationId xmlns:p14="http://schemas.microsoft.com/office/powerpoint/2010/main" val="1212941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4375D8-84CE-4A80-8BAF-21308944F8D0}"/>
              </a:ext>
            </a:extLst>
          </p:cNvPr>
          <p:cNvSpPr/>
          <p:nvPr/>
        </p:nvSpPr>
        <p:spPr>
          <a:xfrm>
            <a:off x="838200" y="3771902"/>
            <a:ext cx="2300416" cy="1513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Embedding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92AA2-5F71-4268-82E1-63F83F7E0802}"/>
              </a:ext>
            </a:extLst>
          </p:cNvPr>
          <p:cNvSpPr/>
          <p:nvPr/>
        </p:nvSpPr>
        <p:spPr>
          <a:xfrm>
            <a:off x="838200" y="1989438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This is sentence</a:t>
            </a:r>
            <a:r>
              <a:rPr lang="en-IN" dirty="0"/>
              <a:t> </a:t>
            </a:r>
            <a:r>
              <a:rPr lang="en-IN" b="1" dirty="0"/>
              <a:t>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8C7473-6FB8-4AEF-A1A0-FE588CFE4A83}"/>
              </a:ext>
            </a:extLst>
          </p:cNvPr>
          <p:cNvCxnSpPr>
            <a:stCxn id="4" idx="3"/>
          </p:cNvCxnSpPr>
          <p:nvPr/>
        </p:nvCxnSpPr>
        <p:spPr>
          <a:xfrm flipV="1">
            <a:off x="3138616" y="2323070"/>
            <a:ext cx="63019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930D261-3B13-4722-B051-12B02A673D7C}"/>
              </a:ext>
            </a:extLst>
          </p:cNvPr>
          <p:cNvSpPr/>
          <p:nvPr/>
        </p:nvSpPr>
        <p:spPr>
          <a:xfrm>
            <a:off x="3845012" y="1993554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1</a:t>
            </a:r>
            <a:r>
              <a:rPr lang="en-IN" dirty="0"/>
              <a:t>,</a:t>
            </a:r>
            <a:r>
              <a:rPr lang="en-IN" b="1" dirty="0"/>
              <a:t>2</a:t>
            </a:r>
            <a:r>
              <a:rPr lang="en-IN" dirty="0"/>
              <a:t>,</a:t>
            </a:r>
            <a:r>
              <a:rPr lang="en-IN" b="1" dirty="0"/>
              <a:t>3</a:t>
            </a:r>
            <a:r>
              <a:rPr lang="en-IN" dirty="0"/>
              <a:t>,</a:t>
            </a:r>
            <a:r>
              <a:rPr lang="en-IN" b="1" dirty="0"/>
              <a:t>4</a:t>
            </a:r>
            <a:r>
              <a:rPr lang="en-IN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BE164-4E4A-4E75-9BAE-64B3B61C3CF9}"/>
              </a:ext>
            </a:extLst>
          </p:cNvPr>
          <p:cNvSpPr/>
          <p:nvPr/>
        </p:nvSpPr>
        <p:spPr>
          <a:xfrm>
            <a:off x="7068064" y="2097559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[(v1,v2),(v1,v2),(v1,v2)</a:t>
            </a:r>
            <a:r>
              <a:rPr lang="en-IN" dirty="0"/>
              <a:t>,</a:t>
            </a:r>
            <a:r>
              <a:rPr lang="en-IN" b="1" dirty="0"/>
              <a:t>(v1,v2)</a:t>
            </a:r>
            <a:r>
              <a:rPr lang="en-IN" dirty="0"/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F5557-E1B7-410A-9CAE-4B0D537ABDC4}"/>
              </a:ext>
            </a:extLst>
          </p:cNvPr>
          <p:cNvSpPr/>
          <p:nvPr/>
        </p:nvSpPr>
        <p:spPr>
          <a:xfrm>
            <a:off x="3645243" y="3546389"/>
            <a:ext cx="1334530" cy="249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LSTM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460CB-DDEB-4460-B773-E21AB48C1CFE}"/>
              </a:ext>
            </a:extLst>
          </p:cNvPr>
          <p:cNvSpPr/>
          <p:nvPr/>
        </p:nvSpPr>
        <p:spPr>
          <a:xfrm>
            <a:off x="5523470" y="3546389"/>
            <a:ext cx="1248033" cy="249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556DFF0-A067-7E49-A959-74CF101F09E2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</p:spTree>
    <p:extLst>
      <p:ext uri="{BB962C8B-B14F-4D97-AF65-F5344CB8AC3E}">
        <p14:creationId xmlns:p14="http://schemas.microsoft.com/office/powerpoint/2010/main" val="2935303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[(v1,v2),(v1,v2),(v1,v2),(v1,v2)]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6D40FA-CA9E-5A4C-BA97-892293C6E447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</p:spTree>
    <p:extLst>
      <p:ext uri="{BB962C8B-B14F-4D97-AF65-F5344CB8AC3E}">
        <p14:creationId xmlns:p14="http://schemas.microsoft.com/office/powerpoint/2010/main" val="1652848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804510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804510" cy="2211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This</a:t>
            </a:r>
            <a:r>
              <a:rPr lang="en-IN" dirty="0"/>
              <a:t> is sentence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1</a:t>
            </a:r>
            <a:r>
              <a:rPr lang="en-IN" dirty="0"/>
              <a:t>,2,3,4]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(v1,v2)</a:t>
            </a:r>
            <a:r>
              <a:rPr lang="en-IN" dirty="0"/>
              <a:t>,(v1,v2),(v1,v2),(v1,v2)]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/>
              <p:nvPr/>
            </p:nvSpPr>
            <p:spPr>
              <a:xfrm>
                <a:off x="3845012" y="2957727"/>
                <a:ext cx="3085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12" y="2957727"/>
                <a:ext cx="308578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66F5482-9355-6741-A3CA-3056E21F4CA9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56F8BE-E900-A341-9B63-ACB3E844504D}"/>
                  </a:ext>
                </a:extLst>
              </p:cNvPr>
              <p:cNvSpPr/>
              <p:nvPr/>
            </p:nvSpPr>
            <p:spPr>
              <a:xfrm>
                <a:off x="3830091" y="3327059"/>
                <a:ext cx="2614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56F8BE-E900-A341-9B63-ACB3E8445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91" y="3327059"/>
                <a:ext cx="26144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017CF9-4D4D-B74C-83D9-1254A11FDE23}"/>
              </a:ext>
            </a:extLst>
          </p:cNvPr>
          <p:cNvSpPr txBox="1"/>
          <p:nvPr/>
        </p:nvSpPr>
        <p:spPr>
          <a:xfrm>
            <a:off x="6424246" y="332705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AA0D7C-D5EE-1443-B290-0569CBB39C11}"/>
                  </a:ext>
                </a:extLst>
              </p:cNvPr>
              <p:cNvSpPr/>
              <p:nvPr/>
            </p:nvSpPr>
            <p:spPr>
              <a:xfrm>
                <a:off x="3742976" y="3696391"/>
                <a:ext cx="2657714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AA0D7C-D5EE-1443-B290-0569CBB39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976" y="3696391"/>
                <a:ext cx="2657714" cy="39555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F681924-F40F-2041-9DAE-B6B7D6361A0D}"/>
              </a:ext>
            </a:extLst>
          </p:cNvPr>
          <p:cNvSpPr txBox="1"/>
          <p:nvPr/>
        </p:nvSpPr>
        <p:spPr>
          <a:xfrm>
            <a:off x="6424246" y="3661733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Forget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3F24375-F59C-F842-88CF-292CD3E311EE}"/>
                  </a:ext>
                </a:extLst>
              </p:cNvPr>
              <p:cNvSpPr/>
              <p:nvPr/>
            </p:nvSpPr>
            <p:spPr>
              <a:xfrm>
                <a:off x="3754700" y="4118420"/>
                <a:ext cx="278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3F24375-F59C-F842-88CF-292CD3E31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700" y="4118420"/>
                <a:ext cx="2782748" cy="369332"/>
              </a:xfrm>
              <a:prstGeom prst="rect">
                <a:avLst/>
              </a:prstGeom>
              <a:blipFill>
                <a:blip r:embed="rId6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F62F2FD-9B10-F147-B195-748D205C1E09}"/>
              </a:ext>
            </a:extLst>
          </p:cNvPr>
          <p:cNvSpPr txBox="1"/>
          <p:nvPr/>
        </p:nvSpPr>
        <p:spPr>
          <a:xfrm>
            <a:off x="6420493" y="4057536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840E205-ED5D-124C-8396-3AD40DD37ABF}"/>
                  </a:ext>
                </a:extLst>
              </p:cNvPr>
              <p:cNvSpPr/>
              <p:nvPr/>
            </p:nvSpPr>
            <p:spPr>
              <a:xfrm>
                <a:off x="3730513" y="4497923"/>
                <a:ext cx="3194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840E205-ED5D-124C-8396-3AD40DD37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13" y="4497923"/>
                <a:ext cx="319478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041B8CC-DAF1-154F-AE23-32AC614844F2}"/>
              </a:ext>
            </a:extLst>
          </p:cNvPr>
          <p:cNvSpPr txBox="1"/>
          <p:nvPr/>
        </p:nvSpPr>
        <p:spPr>
          <a:xfrm>
            <a:off x="6729320" y="4476545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Carry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6A149-7AA5-9C4C-A3D0-7B231EA204C3}"/>
              </a:ext>
            </a:extLst>
          </p:cNvPr>
          <p:cNvSpPr txBox="1"/>
          <p:nvPr/>
        </p:nvSpPr>
        <p:spPr>
          <a:xfrm>
            <a:off x="10175631" y="39155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763853-5888-8649-80D5-82EBF400F86E}"/>
                  </a:ext>
                </a:extLst>
              </p:cNvPr>
              <p:cNvSpPr txBox="1"/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763853-5888-8649-80D5-82EBF400F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blipFill>
                <a:blip r:embed="rId8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58FD04-BFC7-5C4F-A49F-787D1BDD262B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1592991" y="5053910"/>
            <a:ext cx="13382" cy="716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  <p:bldP spid="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</a:t>
            </a:r>
            <a:r>
              <a:rPr lang="en-IN" b="1" dirty="0"/>
              <a:t>is</a:t>
            </a:r>
            <a:r>
              <a:rPr lang="en-IN" dirty="0"/>
              <a:t> sentence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</a:t>
            </a:r>
            <a:r>
              <a:rPr lang="en-IN" b="1" dirty="0"/>
              <a:t>2</a:t>
            </a:r>
            <a:r>
              <a:rPr lang="en-IN" dirty="0"/>
              <a:t>,3,4]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</a:t>
            </a:r>
            <a:r>
              <a:rPr lang="en-IN" b="1" dirty="0"/>
              <a:t>(v1,v2)</a:t>
            </a:r>
            <a:r>
              <a:rPr lang="en-IN" dirty="0"/>
              <a:t>,(v1,v2),(v1,v2)]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5A757F-93B3-FD40-983A-EA544B945B3B}"/>
                  </a:ext>
                </a:extLst>
              </p:cNvPr>
              <p:cNvSpPr/>
              <p:nvPr/>
            </p:nvSpPr>
            <p:spPr>
              <a:xfrm>
                <a:off x="3059647" y="6185932"/>
                <a:ext cx="3085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5A757F-93B3-FD40-983A-EA544B945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647" y="6185932"/>
                <a:ext cx="308578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7791BD-0CFB-D648-9AB8-09264A33F24C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804510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7791BD-0CFB-D648-9AB8-09264A33F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804510" cy="221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0D73D7-190D-6849-A879-F809EDBFD341}"/>
                  </a:ext>
                </a:extLst>
              </p:cNvPr>
              <p:cNvSpPr txBox="1"/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0D73D7-190D-6849-A879-F809EDBFD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blipFill>
                <a:blip r:embed="rId4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B73423-1E10-6045-A23D-134B6C88F02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606373" y="5053911"/>
            <a:ext cx="0" cy="716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66A76F-CA3B-4A4B-8175-BC8F5FFBA6CD}"/>
                  </a:ext>
                </a:extLst>
              </p:cNvPr>
              <p:cNvSpPr/>
              <p:nvPr/>
            </p:nvSpPr>
            <p:spPr>
              <a:xfrm>
                <a:off x="3845012" y="2842051"/>
                <a:ext cx="2804510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66A76F-CA3B-4A4B-8175-BC8F5FFBA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12" y="2842051"/>
                <a:ext cx="2804510" cy="2211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6219DE-4A71-7C4E-9AA7-BFE84D368130}"/>
                  </a:ext>
                </a:extLst>
              </p:cNvPr>
              <p:cNvSpPr txBox="1"/>
              <p:nvPr/>
            </p:nvSpPr>
            <p:spPr>
              <a:xfrm>
                <a:off x="4857808" y="5742537"/>
                <a:ext cx="883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= is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6219DE-4A71-7C4E-9AA7-BFE84D368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08" y="5742537"/>
                <a:ext cx="883552" cy="369332"/>
              </a:xfrm>
              <a:prstGeom prst="rect">
                <a:avLst/>
              </a:prstGeom>
              <a:blipFill>
                <a:blip r:embed="rId6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7281A6-F720-D34A-AFF5-08B7A9F0C1CA}"/>
              </a:ext>
            </a:extLst>
          </p:cNvPr>
          <p:cNvCxnSpPr>
            <a:endCxn id="27" idx="0"/>
          </p:cNvCxnSpPr>
          <p:nvPr/>
        </p:nvCxnSpPr>
        <p:spPr>
          <a:xfrm>
            <a:off x="5284107" y="5047732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63D0BC24-6354-D443-8FCB-CB7C33029FA7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</p:spTree>
    <p:extLst>
      <p:ext uri="{BB962C8B-B14F-4D97-AF65-F5344CB8AC3E}">
        <p14:creationId xmlns:p14="http://schemas.microsoft.com/office/powerpoint/2010/main" val="1949977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</a:t>
            </a:r>
            <a:r>
              <a:rPr lang="en-IN" b="1" dirty="0"/>
              <a:t>sentence</a:t>
            </a:r>
            <a:r>
              <a:rPr lang="en-IN" dirty="0"/>
              <a:t>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</a:t>
            </a:r>
            <a:r>
              <a:rPr lang="en-IN" b="1" dirty="0"/>
              <a:t>3</a:t>
            </a:r>
            <a:r>
              <a:rPr lang="en-IN" dirty="0"/>
              <a:t>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[(v1,v2),(v1,v2),</a:t>
            </a:r>
            <a:r>
              <a:rPr lang="en-IN" b="1" dirty="0"/>
              <a:t>(v1,v2)</a:t>
            </a:r>
            <a:r>
              <a:rPr lang="en-IN" dirty="0"/>
              <a:t>,(v1,v2)]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5A757F-93B3-FD40-983A-EA544B945B3B}"/>
                  </a:ext>
                </a:extLst>
              </p:cNvPr>
              <p:cNvSpPr/>
              <p:nvPr/>
            </p:nvSpPr>
            <p:spPr>
              <a:xfrm>
                <a:off x="3059647" y="6185932"/>
                <a:ext cx="3085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5A757F-93B3-FD40-983A-EA544B945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647" y="6185932"/>
                <a:ext cx="308578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7791BD-0CFB-D648-9AB8-09264A33F24C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804510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7791BD-0CFB-D648-9AB8-09264A33F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804510" cy="221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0D73D7-190D-6849-A879-F809EDBFD341}"/>
                  </a:ext>
                </a:extLst>
              </p:cNvPr>
              <p:cNvSpPr txBox="1"/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0D73D7-190D-6849-A879-F809EDBFD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blipFill>
                <a:blip r:embed="rId4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B73423-1E10-6045-A23D-134B6C88F02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606373" y="5053911"/>
            <a:ext cx="0" cy="716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66A76F-CA3B-4A4B-8175-BC8F5FFBA6CD}"/>
                  </a:ext>
                </a:extLst>
              </p:cNvPr>
              <p:cNvSpPr/>
              <p:nvPr/>
            </p:nvSpPr>
            <p:spPr>
              <a:xfrm>
                <a:off x="3845012" y="2842051"/>
                <a:ext cx="2804510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66A76F-CA3B-4A4B-8175-BC8F5FFBA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12" y="2842051"/>
                <a:ext cx="2804510" cy="2211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6219DE-4A71-7C4E-9AA7-BFE84D368130}"/>
                  </a:ext>
                </a:extLst>
              </p:cNvPr>
              <p:cNvSpPr txBox="1"/>
              <p:nvPr/>
            </p:nvSpPr>
            <p:spPr>
              <a:xfrm>
                <a:off x="4857808" y="5742537"/>
                <a:ext cx="883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= is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6219DE-4A71-7C4E-9AA7-BFE84D368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08" y="5742537"/>
                <a:ext cx="883552" cy="369332"/>
              </a:xfrm>
              <a:prstGeom prst="rect">
                <a:avLst/>
              </a:prstGeom>
              <a:blipFill>
                <a:blip r:embed="rId6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7281A6-F720-D34A-AFF5-08B7A9F0C1CA}"/>
              </a:ext>
            </a:extLst>
          </p:cNvPr>
          <p:cNvCxnSpPr>
            <a:endCxn id="27" idx="0"/>
          </p:cNvCxnSpPr>
          <p:nvPr/>
        </p:nvCxnSpPr>
        <p:spPr>
          <a:xfrm>
            <a:off x="5284107" y="5047732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C47524-4B72-5F40-995E-92A30C29213A}"/>
                  </a:ext>
                </a:extLst>
              </p:cNvPr>
              <p:cNvSpPr/>
              <p:nvPr/>
            </p:nvSpPr>
            <p:spPr>
              <a:xfrm>
                <a:off x="7247241" y="2835873"/>
                <a:ext cx="2804510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C47524-4B72-5F40-995E-92A30C292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41" y="2835873"/>
                <a:ext cx="2804510" cy="22118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AD1B96-CBCE-3644-99E0-E3C4128F9E71}"/>
                  </a:ext>
                </a:extLst>
              </p:cNvPr>
              <p:cNvSpPr txBox="1"/>
              <p:nvPr/>
            </p:nvSpPr>
            <p:spPr>
              <a:xfrm>
                <a:off x="8012643" y="5836321"/>
                <a:ext cx="1461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IN" b="1" dirty="0"/>
                  <a:t>= sentence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AD1B96-CBCE-3644-99E0-E3C4128F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43" y="5836321"/>
                <a:ext cx="1461739" cy="369332"/>
              </a:xfrm>
              <a:prstGeom prst="rect">
                <a:avLst/>
              </a:prstGeom>
              <a:blipFill>
                <a:blip r:embed="rId8"/>
                <a:stretch>
                  <a:fillRect t="-6667" r="-172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52ED35-3562-3C4E-A293-94D1922D870D}"/>
              </a:ext>
            </a:extLst>
          </p:cNvPr>
          <p:cNvCxnSpPr/>
          <p:nvPr/>
        </p:nvCxnSpPr>
        <p:spPr>
          <a:xfrm>
            <a:off x="8705540" y="5141514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5859AD4E-4275-4848-B196-A098CCF41D62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</p:spTree>
    <p:extLst>
      <p:ext uri="{BB962C8B-B14F-4D97-AF65-F5344CB8AC3E}">
        <p14:creationId xmlns:p14="http://schemas.microsoft.com/office/powerpoint/2010/main" val="1427933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3C8487-9D60-46B7-9A28-8A0DE27AF7C3}"/>
              </a:ext>
            </a:extLst>
          </p:cNvPr>
          <p:cNvSpPr/>
          <p:nvPr/>
        </p:nvSpPr>
        <p:spPr>
          <a:xfrm>
            <a:off x="328252" y="2335431"/>
            <a:ext cx="3352448" cy="2990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/>
              <p:nvPr/>
            </p:nvSpPr>
            <p:spPr>
              <a:xfrm>
                <a:off x="1193860" y="1841157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60" y="1841157"/>
                <a:ext cx="1631092" cy="523220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/>
              <p:nvPr/>
            </p:nvSpPr>
            <p:spPr>
              <a:xfrm>
                <a:off x="1206528" y="5861234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8" y="5861234"/>
                <a:ext cx="163109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4C5A3-A9A5-476F-BC66-4257F16E3752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04476" y="5325766"/>
            <a:ext cx="17598" cy="53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B5902C-51ED-4CC2-9206-05B4A09BA471}"/>
              </a:ext>
            </a:extLst>
          </p:cNvPr>
          <p:cNvCxnSpPr/>
          <p:nvPr/>
        </p:nvCxnSpPr>
        <p:spPr>
          <a:xfrm>
            <a:off x="2497654" y="2137719"/>
            <a:ext cx="248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240F4E-BDD9-46CE-BE6F-C250F05014EF}"/>
              </a:ext>
            </a:extLst>
          </p:cNvPr>
          <p:cNvCxnSpPr/>
          <p:nvPr/>
        </p:nvCxnSpPr>
        <p:spPr>
          <a:xfrm>
            <a:off x="4981362" y="2137719"/>
            <a:ext cx="0" cy="252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2031C6-81F6-4F24-BD60-DE7672F0BF93}"/>
              </a:ext>
            </a:extLst>
          </p:cNvPr>
          <p:cNvCxnSpPr/>
          <p:nvPr/>
        </p:nvCxnSpPr>
        <p:spPr>
          <a:xfrm flipH="1">
            <a:off x="3659189" y="4658497"/>
            <a:ext cx="132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524D-53D9-4A24-B17F-7E360669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Deep Learning with Python: </a:t>
            </a:r>
            <a:r>
              <a:rPr lang="en-IN" dirty="0" err="1"/>
              <a:t>Francios</a:t>
            </a:r>
            <a:r>
              <a:rPr lang="en-IN" dirty="0"/>
              <a:t> </a:t>
            </a:r>
            <a:r>
              <a:rPr lang="en-IN" dirty="0" err="1"/>
              <a:t>Chollet</a:t>
            </a:r>
            <a:r>
              <a:rPr lang="en-IN" dirty="0"/>
              <a:t>, Ch 6, Sec 6.2.2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59582ED-E308-694C-96CA-F24436A16BCB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883F7D-EBE5-3347-A64E-51174AEE17DD}"/>
                  </a:ext>
                </a:extLst>
              </p:cNvPr>
              <p:cNvSpPr/>
              <p:nvPr/>
            </p:nvSpPr>
            <p:spPr>
              <a:xfrm>
                <a:off x="594919" y="3516419"/>
                <a:ext cx="3085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883F7D-EBE5-3347-A64E-51174AEE1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9" y="3516419"/>
                <a:ext cx="308578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512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3C8487-9D60-46B7-9A28-8A0DE27AF7C3}"/>
              </a:ext>
            </a:extLst>
          </p:cNvPr>
          <p:cNvSpPr/>
          <p:nvPr/>
        </p:nvSpPr>
        <p:spPr>
          <a:xfrm>
            <a:off x="328252" y="2335431"/>
            <a:ext cx="3352448" cy="2990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/>
              <p:nvPr/>
            </p:nvSpPr>
            <p:spPr>
              <a:xfrm>
                <a:off x="1193860" y="1841157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60" y="1841157"/>
                <a:ext cx="1631092" cy="523220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/>
              <p:nvPr/>
            </p:nvSpPr>
            <p:spPr>
              <a:xfrm>
                <a:off x="1206528" y="5861234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8" y="5861234"/>
                <a:ext cx="163109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4C5A3-A9A5-476F-BC66-4257F16E3752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04476" y="5325766"/>
            <a:ext cx="17598" cy="53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B5902C-51ED-4CC2-9206-05B4A09BA471}"/>
              </a:ext>
            </a:extLst>
          </p:cNvPr>
          <p:cNvCxnSpPr/>
          <p:nvPr/>
        </p:nvCxnSpPr>
        <p:spPr>
          <a:xfrm>
            <a:off x="2497654" y="2137719"/>
            <a:ext cx="248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240F4E-BDD9-46CE-BE6F-C250F05014EF}"/>
              </a:ext>
            </a:extLst>
          </p:cNvPr>
          <p:cNvCxnSpPr/>
          <p:nvPr/>
        </p:nvCxnSpPr>
        <p:spPr>
          <a:xfrm>
            <a:off x="4981362" y="2137719"/>
            <a:ext cx="0" cy="252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2031C6-81F6-4F24-BD60-DE7672F0BF93}"/>
              </a:ext>
            </a:extLst>
          </p:cNvPr>
          <p:cNvCxnSpPr/>
          <p:nvPr/>
        </p:nvCxnSpPr>
        <p:spPr>
          <a:xfrm flipH="1">
            <a:off x="3659189" y="4658497"/>
            <a:ext cx="132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703B4-CE6A-460A-A6DA-9543756E622A}"/>
                  </a:ext>
                </a:extLst>
              </p:cNvPr>
              <p:cNvSpPr/>
              <p:nvPr/>
            </p:nvSpPr>
            <p:spPr>
              <a:xfrm>
                <a:off x="7018638" y="2102767"/>
                <a:ext cx="2858537" cy="122331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𝒕𝒂𝒏𝒉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𝐬𝐢𝐠𝐦𝐨𝐢𝐝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𝒘𝒆𝒊𝒈𝒉𝒕𝒔</m:t>
                      </m:r>
                    </m:oMath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𝒔𝒕𝒂𝒕𝒆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𝒘𝒆𝒊𝒈𝒉𝒕𝒔</m:t>
                      </m:r>
                    </m:oMath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𝒃𝒊𝒂𝒔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𝒕𝒆𝒓𝒎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703B4-CE6A-460A-A6DA-9543756E6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38" y="2102767"/>
                <a:ext cx="2858537" cy="1223316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AAE96D-FA7A-4D6D-B36E-6011E632A8FB}"/>
                  </a:ext>
                </a:extLst>
              </p:cNvPr>
              <p:cNvSpPr/>
              <p:nvPr/>
            </p:nvSpPr>
            <p:spPr>
              <a:xfrm>
                <a:off x="5334000" y="3531918"/>
                <a:ext cx="6268992" cy="112657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 dirty="0"/>
              </a:p>
              <a:p>
                <a:endParaRPr lang="en-IN" b="1" dirty="0"/>
              </a:p>
              <a:p>
                <a:r>
                  <a:rPr lang="en-IN" b="1" dirty="0"/>
                  <a:t>Shape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IN" dirty="0"/>
                  <a:t>=(cols of word </a:t>
                </a:r>
                <a:r>
                  <a:rPr lang="en-IN" dirty="0" err="1"/>
                  <a:t>vec</a:t>
                </a:r>
                <a:r>
                  <a:rPr lang="en-IN" dirty="0"/>
                  <a:t>, cols of word </a:t>
                </a:r>
                <a:r>
                  <a:rPr lang="en-IN" dirty="0" err="1"/>
                  <a:t>vec</a:t>
                </a:r>
                <a:r>
                  <a:rPr lang="en-IN" dirty="0"/>
                  <a:t>)</a:t>
                </a:r>
              </a:p>
              <a:p>
                <a:r>
                  <a:rPr lang="en-IN" b="1" dirty="0"/>
                  <a:t>Shape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=(cols of word </a:t>
                </a:r>
                <a:r>
                  <a:rPr lang="en-IN" dirty="0" err="1"/>
                  <a:t>vec</a:t>
                </a:r>
                <a:r>
                  <a:rPr lang="en-IN" dirty="0"/>
                  <a:t>, cols of word </a:t>
                </a:r>
                <a:r>
                  <a:rPr lang="en-IN" dirty="0" err="1"/>
                  <a:t>vec</a:t>
                </a:r>
                <a:r>
                  <a:rPr lang="en-IN" dirty="0"/>
                  <a:t>)</a:t>
                </a:r>
              </a:p>
              <a:p>
                <a:r>
                  <a:rPr lang="en-IN" b="1" dirty="0"/>
                  <a:t>Shape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=(cols of word </a:t>
                </a:r>
                <a:r>
                  <a:rPr lang="en-IN" dirty="0" err="1"/>
                  <a:t>vec</a:t>
                </a:r>
                <a:r>
                  <a:rPr lang="en-IN" dirty="0"/>
                  <a:t>,)</a:t>
                </a:r>
              </a:p>
              <a:p>
                <a:endParaRPr lang="en-IN" dirty="0"/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AAE96D-FA7A-4D6D-B36E-6011E632A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531918"/>
                <a:ext cx="6268992" cy="1126579"/>
              </a:xfrm>
              <a:prstGeom prst="rect">
                <a:avLst/>
              </a:prstGeom>
              <a:blipFill>
                <a:blip r:embed="rId5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524D-53D9-4A24-B17F-7E360669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Deep Learning with Python: </a:t>
            </a:r>
            <a:r>
              <a:rPr lang="en-IN" dirty="0" err="1"/>
              <a:t>Francios</a:t>
            </a:r>
            <a:r>
              <a:rPr lang="en-IN" dirty="0"/>
              <a:t> </a:t>
            </a:r>
            <a:r>
              <a:rPr lang="en-IN" dirty="0" err="1"/>
              <a:t>Chollet</a:t>
            </a:r>
            <a:r>
              <a:rPr lang="en-IN" dirty="0"/>
              <a:t>, Ch 6, Sec 6.2.2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59582ED-E308-694C-96CA-F24436A16BCB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883F7D-EBE5-3347-A64E-51174AEE17DD}"/>
                  </a:ext>
                </a:extLst>
              </p:cNvPr>
              <p:cNvSpPr/>
              <p:nvPr/>
            </p:nvSpPr>
            <p:spPr>
              <a:xfrm>
                <a:off x="594919" y="3516419"/>
                <a:ext cx="3085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883F7D-EBE5-3347-A64E-51174AEE1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9" y="3516419"/>
                <a:ext cx="3085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4693112-3DB0-C94B-85BA-7F63C3BC26B0}"/>
                  </a:ext>
                </a:extLst>
              </p:cNvPr>
              <p:cNvSpPr/>
              <p:nvPr/>
            </p:nvSpPr>
            <p:spPr>
              <a:xfrm>
                <a:off x="7186091" y="4901481"/>
                <a:ext cx="2614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4693112-3DB0-C94B-85BA-7F63C3BC2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091" y="4901481"/>
                <a:ext cx="261449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30F7C8-78CD-C846-B720-ECEC9AA9AF9D}"/>
                  </a:ext>
                </a:extLst>
              </p:cNvPr>
              <p:cNvSpPr/>
              <p:nvPr/>
            </p:nvSpPr>
            <p:spPr>
              <a:xfrm>
                <a:off x="7189559" y="5255550"/>
                <a:ext cx="2657714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30F7C8-78CD-C846-B720-ECEC9AA9A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559" y="5255550"/>
                <a:ext cx="2657714" cy="39555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D3AAAF2-AD10-4141-9F73-7DE80F5D7413}"/>
                  </a:ext>
                </a:extLst>
              </p:cNvPr>
              <p:cNvSpPr/>
              <p:nvPr/>
            </p:nvSpPr>
            <p:spPr>
              <a:xfrm>
                <a:off x="7201283" y="5677579"/>
                <a:ext cx="278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D3AAAF2-AD10-4141-9F73-7DE80F5D7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83" y="5677579"/>
                <a:ext cx="278274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82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E2532A-06F6-4308-89F1-C29F9D3C7DDE}"/>
              </a:ext>
            </a:extLst>
          </p:cNvPr>
          <p:cNvSpPr/>
          <p:nvPr/>
        </p:nvSpPr>
        <p:spPr>
          <a:xfrm>
            <a:off x="1472883" y="3446523"/>
            <a:ext cx="3031435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  <a:p>
            <a:pPr algn="ctr"/>
            <a:r>
              <a:rPr lang="en-IN" dirty="0"/>
              <a:t>This is sentence</a:t>
            </a:r>
          </a:p>
          <a:p>
            <a:pPr algn="ctr"/>
            <a:r>
              <a:rPr lang="en-IN" dirty="0"/>
              <a:t>This is sentence two or three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1B6C2-C92B-49ED-B3E4-4FEC19B62414}"/>
              </a:ext>
            </a:extLst>
          </p:cNvPr>
          <p:cNvCxnSpPr>
            <a:cxnSpLocks/>
          </p:cNvCxnSpPr>
          <p:nvPr/>
        </p:nvCxnSpPr>
        <p:spPr>
          <a:xfrm flipV="1">
            <a:off x="4541390" y="3897096"/>
            <a:ext cx="1895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115A7B-62A8-492A-958C-55E41D0DE990}"/>
              </a:ext>
            </a:extLst>
          </p:cNvPr>
          <p:cNvSpPr txBox="1"/>
          <p:nvPr/>
        </p:nvSpPr>
        <p:spPr>
          <a:xfrm>
            <a:off x="4779929" y="3527765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Map to integer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A29DFE-BC66-4778-BB8F-5D84957BAD9B}"/>
              </a:ext>
            </a:extLst>
          </p:cNvPr>
          <p:cNvSpPr/>
          <p:nvPr/>
        </p:nvSpPr>
        <p:spPr>
          <a:xfrm>
            <a:off x="6549092" y="3448252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[1,2,3]</a:t>
            </a:r>
          </a:p>
          <a:p>
            <a:pPr algn="ctr"/>
            <a:r>
              <a:rPr lang="en-IN" dirty="0"/>
              <a:t>[1,2,3,5,6,7]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0007A4-83B5-4684-A12F-0474BE2A6EA5}"/>
              </a:ext>
            </a:extLst>
          </p:cNvPr>
          <p:cNvCxnSpPr>
            <a:cxnSpLocks/>
          </p:cNvCxnSpPr>
          <p:nvPr/>
        </p:nvCxnSpPr>
        <p:spPr>
          <a:xfrm flipV="1">
            <a:off x="8039959" y="3958462"/>
            <a:ext cx="2113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7BF324-89F9-4292-85D7-2193F1A25052}"/>
              </a:ext>
            </a:extLst>
          </p:cNvPr>
          <p:cNvSpPr txBox="1"/>
          <p:nvPr/>
        </p:nvSpPr>
        <p:spPr>
          <a:xfrm>
            <a:off x="8119470" y="3564416"/>
            <a:ext cx="200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Padding Sequences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B2C0D0-0B84-47F6-954A-69DB95EE2C05}"/>
              </a:ext>
            </a:extLst>
          </p:cNvPr>
          <p:cNvSpPr/>
          <p:nvPr/>
        </p:nvSpPr>
        <p:spPr>
          <a:xfrm>
            <a:off x="10200071" y="3468132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[1,2,3,5]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90774-DC73-4E05-B547-D8A49590B60F}"/>
              </a:ext>
            </a:extLst>
          </p:cNvPr>
          <p:cNvSpPr/>
          <p:nvPr/>
        </p:nvSpPr>
        <p:spPr>
          <a:xfrm>
            <a:off x="520413" y="3420105"/>
            <a:ext cx="789499" cy="8795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  <a:p>
            <a:pPr algn="ctr"/>
            <a:r>
              <a:rPr lang="en-IN" dirty="0"/>
              <a:t>0</a:t>
            </a:r>
          </a:p>
          <a:p>
            <a:pPr algn="ctr"/>
            <a:r>
              <a:rPr lang="en-IN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8034DA-BF9A-49B6-AEB6-8E6A49B5D1CD}"/>
              </a:ext>
            </a:extLst>
          </p:cNvPr>
          <p:cNvSpPr/>
          <p:nvPr/>
        </p:nvSpPr>
        <p:spPr>
          <a:xfrm>
            <a:off x="520413" y="3027405"/>
            <a:ext cx="789499" cy="2718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Target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3C3AB6-9EA2-437E-8CDB-C931E11B7A69}"/>
              </a:ext>
            </a:extLst>
          </p:cNvPr>
          <p:cNvSpPr/>
          <p:nvPr/>
        </p:nvSpPr>
        <p:spPr>
          <a:xfrm>
            <a:off x="1472883" y="3027405"/>
            <a:ext cx="3031435" cy="2718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866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0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0AF2A-26E9-49A7-8C21-60D546722F30}"/>
              </a:ext>
            </a:extLst>
          </p:cNvPr>
          <p:cNvSpPr/>
          <p:nvPr/>
        </p:nvSpPr>
        <p:spPr>
          <a:xfrm>
            <a:off x="622857" y="4634802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[1,2,3,5]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63D3C-635C-46E8-8332-7CF7CD9E045F}"/>
              </a:ext>
            </a:extLst>
          </p:cNvPr>
          <p:cNvCxnSpPr>
            <a:cxnSpLocks/>
          </p:cNvCxnSpPr>
          <p:nvPr/>
        </p:nvCxnSpPr>
        <p:spPr>
          <a:xfrm>
            <a:off x="7620000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028E-D3E8-4DDC-8D7B-B326FEE1BB53}"/>
              </a:ext>
            </a:extLst>
          </p:cNvPr>
          <p:cNvSpPr/>
          <p:nvPr/>
        </p:nvSpPr>
        <p:spPr>
          <a:xfrm>
            <a:off x="8587409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F41FF-FFD9-4772-8744-3C2809261521}"/>
              </a:ext>
            </a:extLst>
          </p:cNvPr>
          <p:cNvSpPr/>
          <p:nvPr/>
        </p:nvSpPr>
        <p:spPr>
          <a:xfrm>
            <a:off x="10740889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E9CB2-E2B8-4DDE-9ABF-9D4B8B39FBE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733722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2284D5E-1164-4307-A6C6-73F6B4CFAB02}"/>
              </a:ext>
            </a:extLst>
          </p:cNvPr>
          <p:cNvGraphicFramePr>
            <a:graphicFrameLocks noGrp="1"/>
          </p:cNvGraphicFramePr>
          <p:nvPr/>
        </p:nvGraphicFramePr>
        <p:xfrm>
          <a:off x="2743678" y="4351613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4EE8036-D449-405A-A566-D18737DF8215}"/>
              </a:ext>
            </a:extLst>
          </p:cNvPr>
          <p:cNvGraphicFramePr>
            <a:graphicFrameLocks noGrp="1"/>
          </p:cNvGraphicFramePr>
          <p:nvPr/>
        </p:nvGraphicFramePr>
        <p:xfrm>
          <a:off x="3594029" y="432967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291F797-628D-4938-8D47-A27752DA57E0}"/>
              </a:ext>
            </a:extLst>
          </p:cNvPr>
          <p:cNvGraphicFramePr>
            <a:graphicFrameLocks noGrp="1"/>
          </p:cNvGraphicFramePr>
          <p:nvPr/>
        </p:nvGraphicFramePr>
        <p:xfrm>
          <a:off x="3587405" y="4720612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42AC994-DA94-4784-A6A8-0835018ABF5B}"/>
              </a:ext>
            </a:extLst>
          </p:cNvPr>
          <p:cNvGraphicFramePr>
            <a:graphicFrameLocks noGrp="1"/>
          </p:cNvGraphicFramePr>
          <p:nvPr/>
        </p:nvGraphicFramePr>
        <p:xfrm>
          <a:off x="3580781" y="511154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6A34B89-9764-4F36-8D3C-8BAB53A6CE11}"/>
              </a:ext>
            </a:extLst>
          </p:cNvPr>
          <p:cNvGraphicFramePr>
            <a:graphicFrameLocks noGrp="1"/>
          </p:cNvGraphicFramePr>
          <p:nvPr/>
        </p:nvGraphicFramePr>
        <p:xfrm>
          <a:off x="3574157" y="550248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369AC05-5ABE-4F8A-9751-4ECED4DE80C6}"/>
              </a:ext>
            </a:extLst>
          </p:cNvPr>
          <p:cNvGraphicFramePr>
            <a:graphicFrameLocks noGrp="1"/>
          </p:cNvGraphicFramePr>
          <p:nvPr/>
        </p:nvGraphicFramePr>
        <p:xfrm>
          <a:off x="3567531" y="588017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EE4ED25D-A0BD-452E-AEAD-254486A3615A}"/>
              </a:ext>
            </a:extLst>
          </p:cNvPr>
          <p:cNvSpPr/>
          <p:nvPr/>
        </p:nvSpPr>
        <p:spPr>
          <a:xfrm>
            <a:off x="2520599" y="3897383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1E06A6-B14D-4D7F-A64C-6795A7BEF761}"/>
              </a:ext>
            </a:extLst>
          </p:cNvPr>
          <p:cNvSpPr txBox="1"/>
          <p:nvPr/>
        </p:nvSpPr>
        <p:spPr>
          <a:xfrm>
            <a:off x="3799434" y="394376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8B6E4B-0ACB-4CA0-9F94-E0AEA4851D9D}"/>
              </a:ext>
            </a:extLst>
          </p:cNvPr>
          <p:cNvSpPr/>
          <p:nvPr/>
        </p:nvSpPr>
        <p:spPr>
          <a:xfrm>
            <a:off x="1472883" y="2569190"/>
            <a:ext cx="3031435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  <a:p>
            <a:pPr algn="ctr"/>
            <a:r>
              <a:rPr lang="en-IN" dirty="0"/>
              <a:t>This is sentence</a:t>
            </a:r>
          </a:p>
          <a:p>
            <a:pPr algn="ctr"/>
            <a:r>
              <a:rPr lang="en-IN" dirty="0"/>
              <a:t>This is sentence two or three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ED3FB8-C4E4-40A4-A67D-060574F40440}"/>
              </a:ext>
            </a:extLst>
          </p:cNvPr>
          <p:cNvCxnSpPr>
            <a:cxnSpLocks/>
          </p:cNvCxnSpPr>
          <p:nvPr/>
        </p:nvCxnSpPr>
        <p:spPr>
          <a:xfrm flipV="1">
            <a:off x="4541390" y="3019763"/>
            <a:ext cx="1895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FF798D-98C9-4631-A63C-2E875370363A}"/>
              </a:ext>
            </a:extLst>
          </p:cNvPr>
          <p:cNvSpPr txBox="1"/>
          <p:nvPr/>
        </p:nvSpPr>
        <p:spPr>
          <a:xfrm>
            <a:off x="4779929" y="2650432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Map to integer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4E6FD5-7D56-451E-93B4-972B441D9BBA}"/>
              </a:ext>
            </a:extLst>
          </p:cNvPr>
          <p:cNvSpPr/>
          <p:nvPr/>
        </p:nvSpPr>
        <p:spPr>
          <a:xfrm>
            <a:off x="6549092" y="2570919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[1,2,3]</a:t>
            </a:r>
          </a:p>
          <a:p>
            <a:pPr algn="ctr"/>
            <a:r>
              <a:rPr lang="en-IN" dirty="0"/>
              <a:t>[1,2,3,5,6,7]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C0F8B9-5188-484D-96AA-69FF4EDC98F9}"/>
              </a:ext>
            </a:extLst>
          </p:cNvPr>
          <p:cNvCxnSpPr>
            <a:cxnSpLocks/>
          </p:cNvCxnSpPr>
          <p:nvPr/>
        </p:nvCxnSpPr>
        <p:spPr>
          <a:xfrm flipV="1">
            <a:off x="8039959" y="3081129"/>
            <a:ext cx="2113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119F5F-EE2F-45C9-A56F-A72A5D143D76}"/>
              </a:ext>
            </a:extLst>
          </p:cNvPr>
          <p:cNvSpPr txBox="1"/>
          <p:nvPr/>
        </p:nvSpPr>
        <p:spPr>
          <a:xfrm>
            <a:off x="8119470" y="2711797"/>
            <a:ext cx="200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Padding Sequences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865DD5-DE1A-4CDB-9E5D-21500242B82A}"/>
              </a:ext>
            </a:extLst>
          </p:cNvPr>
          <p:cNvSpPr/>
          <p:nvPr/>
        </p:nvSpPr>
        <p:spPr>
          <a:xfrm>
            <a:off x="10200071" y="2590799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[1,2,3,5]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CF9C6-F949-8B49-9B73-91FC8B8F6875}"/>
              </a:ext>
            </a:extLst>
          </p:cNvPr>
          <p:cNvSpPr/>
          <p:nvPr/>
        </p:nvSpPr>
        <p:spPr>
          <a:xfrm>
            <a:off x="443450" y="2569190"/>
            <a:ext cx="789499" cy="8795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  <a:p>
            <a:pPr algn="ctr"/>
            <a:r>
              <a:rPr lang="en-IN" dirty="0"/>
              <a:t>0</a:t>
            </a:r>
          </a:p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605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3" grpId="0" animBg="1"/>
      <p:bldP spid="39" grpId="0" animBg="1"/>
      <p:bldP spid="40" grpId="0"/>
      <p:bldP spid="41" grpId="0" animBg="1"/>
      <p:bldP spid="43" grpId="0"/>
      <p:bldP spid="44" grpId="0" animBg="1"/>
      <p:bldP spid="46" grpId="0"/>
      <p:bldP spid="47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0AF2A-26E9-49A7-8C21-60D546722F30}"/>
              </a:ext>
            </a:extLst>
          </p:cNvPr>
          <p:cNvSpPr/>
          <p:nvPr/>
        </p:nvSpPr>
        <p:spPr>
          <a:xfrm>
            <a:off x="622857" y="3283084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dirty="0">
                <a:solidFill>
                  <a:srgbClr val="FF0000"/>
                </a:solidFill>
              </a:rPr>
              <a:t>1,2,3,4</a:t>
            </a:r>
            <a:r>
              <a:rPr lang="en-IN" dirty="0"/>
              <a:t>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[1,2,3,5]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DFEFE17-39CF-405A-BD83-94A620B31ADF}"/>
              </a:ext>
            </a:extLst>
          </p:cNvPr>
          <p:cNvGraphicFramePr>
            <a:graphicFrameLocks noGrp="1"/>
          </p:cNvGraphicFramePr>
          <p:nvPr/>
        </p:nvGraphicFramePr>
        <p:xfrm>
          <a:off x="2780749" y="2980012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6F49A23-C11D-47F7-B1FC-468E27C9531E}"/>
              </a:ext>
            </a:extLst>
          </p:cNvPr>
          <p:cNvGraphicFramePr>
            <a:graphicFrameLocks noGrp="1"/>
          </p:cNvGraphicFramePr>
          <p:nvPr/>
        </p:nvGraphicFramePr>
        <p:xfrm>
          <a:off x="3631100" y="29580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22CFFC-2204-44A7-BC15-52881E935444}"/>
              </a:ext>
            </a:extLst>
          </p:cNvPr>
          <p:cNvGraphicFramePr>
            <a:graphicFrameLocks noGrp="1"/>
          </p:cNvGraphicFramePr>
          <p:nvPr/>
        </p:nvGraphicFramePr>
        <p:xfrm>
          <a:off x="3624476" y="334901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D68F53D-A001-4026-875D-8AEBAB035807}"/>
              </a:ext>
            </a:extLst>
          </p:cNvPr>
          <p:cNvGraphicFramePr>
            <a:graphicFrameLocks noGrp="1"/>
          </p:cNvGraphicFramePr>
          <p:nvPr/>
        </p:nvGraphicFramePr>
        <p:xfrm>
          <a:off x="3617852" y="373994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5A80A4D-BF80-41AD-B396-558820CE0B57}"/>
              </a:ext>
            </a:extLst>
          </p:cNvPr>
          <p:cNvGraphicFramePr>
            <a:graphicFrameLocks noGrp="1"/>
          </p:cNvGraphicFramePr>
          <p:nvPr/>
        </p:nvGraphicFramePr>
        <p:xfrm>
          <a:off x="3611228" y="413088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CA4A612-1354-4F27-A790-DC8189B57F3F}"/>
              </a:ext>
            </a:extLst>
          </p:cNvPr>
          <p:cNvGraphicFramePr>
            <a:graphicFrameLocks noGrp="1"/>
          </p:cNvGraphicFramePr>
          <p:nvPr/>
        </p:nvGraphicFramePr>
        <p:xfrm>
          <a:off x="3604602" y="45085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D4D6F0C0-A36B-4247-BCDD-6F95575F9AE5}"/>
              </a:ext>
            </a:extLst>
          </p:cNvPr>
          <p:cNvSpPr/>
          <p:nvPr/>
        </p:nvSpPr>
        <p:spPr>
          <a:xfrm>
            <a:off x="2557670" y="252578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80271-FAFD-463E-B52C-D7AB4BB79A87}"/>
              </a:ext>
            </a:extLst>
          </p:cNvPr>
          <p:cNvSpPr txBox="1"/>
          <p:nvPr/>
        </p:nvSpPr>
        <p:spPr>
          <a:xfrm>
            <a:off x="3836505" y="257216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63D3C-635C-46E8-8332-7CF7CD9E045F}"/>
              </a:ext>
            </a:extLst>
          </p:cNvPr>
          <p:cNvCxnSpPr>
            <a:stCxn id="31" idx="3"/>
          </p:cNvCxnSpPr>
          <p:nvPr/>
        </p:nvCxnSpPr>
        <p:spPr>
          <a:xfrm>
            <a:off x="7620000" y="3840714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028E-D3E8-4DDC-8D7B-B326FEE1BB53}"/>
              </a:ext>
            </a:extLst>
          </p:cNvPr>
          <p:cNvSpPr/>
          <p:nvPr/>
        </p:nvSpPr>
        <p:spPr>
          <a:xfrm>
            <a:off x="8587409" y="252578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F41FF-FFD9-4772-8744-3C2809261521}"/>
              </a:ext>
            </a:extLst>
          </p:cNvPr>
          <p:cNvSpPr/>
          <p:nvPr/>
        </p:nvSpPr>
        <p:spPr>
          <a:xfrm>
            <a:off x="10740889" y="2539034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E9CB2-E2B8-4DDE-9ABF-9D4B8B39FBE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733722" y="3843572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0AF2A-26E9-49A7-8C21-60D546722F30}"/>
              </a:ext>
            </a:extLst>
          </p:cNvPr>
          <p:cNvSpPr/>
          <p:nvPr/>
        </p:nvSpPr>
        <p:spPr>
          <a:xfrm>
            <a:off x="622857" y="3283084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dirty="0">
                <a:solidFill>
                  <a:schemeClr val="tx1"/>
                </a:solidFill>
              </a:rPr>
              <a:t>1,2</a:t>
            </a:r>
            <a:r>
              <a:rPr lang="en-IN" dirty="0">
                <a:solidFill>
                  <a:srgbClr val="FF0000"/>
                </a:solidFill>
              </a:rPr>
              <a:t>,</a:t>
            </a:r>
            <a:r>
              <a:rPr lang="en-IN" dirty="0">
                <a:solidFill>
                  <a:schemeClr val="tx1"/>
                </a:solidFill>
              </a:rPr>
              <a:t>3,4</a:t>
            </a:r>
            <a:r>
              <a:rPr lang="en-IN" dirty="0"/>
              <a:t>]</a:t>
            </a:r>
          </a:p>
          <a:p>
            <a:pPr algn="ctr"/>
            <a:r>
              <a:rPr lang="en-IN" dirty="0"/>
              <a:t>[</a:t>
            </a:r>
            <a:r>
              <a:rPr lang="en-IN" dirty="0">
                <a:solidFill>
                  <a:srgbClr val="FF0000"/>
                </a:solidFill>
              </a:rPr>
              <a:t>1,2,3,0</a:t>
            </a:r>
            <a:r>
              <a:rPr lang="en-IN" dirty="0"/>
              <a:t>]</a:t>
            </a:r>
          </a:p>
          <a:p>
            <a:pPr algn="ctr"/>
            <a:r>
              <a:rPr lang="en-IN" dirty="0"/>
              <a:t>[1,2,3,5]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DFEFE17-39CF-405A-BD83-94A620B31ADF}"/>
              </a:ext>
            </a:extLst>
          </p:cNvPr>
          <p:cNvGraphicFramePr>
            <a:graphicFrameLocks noGrp="1"/>
          </p:cNvGraphicFramePr>
          <p:nvPr/>
        </p:nvGraphicFramePr>
        <p:xfrm>
          <a:off x="2780749" y="2967655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6F49A23-C11D-47F7-B1FC-468E27C9531E}"/>
              </a:ext>
            </a:extLst>
          </p:cNvPr>
          <p:cNvGraphicFramePr>
            <a:graphicFrameLocks noGrp="1"/>
          </p:cNvGraphicFramePr>
          <p:nvPr/>
        </p:nvGraphicFramePr>
        <p:xfrm>
          <a:off x="3631100" y="29580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22CFFC-2204-44A7-BC15-52881E935444}"/>
              </a:ext>
            </a:extLst>
          </p:cNvPr>
          <p:cNvGraphicFramePr>
            <a:graphicFrameLocks noGrp="1"/>
          </p:cNvGraphicFramePr>
          <p:nvPr/>
        </p:nvGraphicFramePr>
        <p:xfrm>
          <a:off x="3624476" y="334901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D68F53D-A001-4026-875D-8AEBAB035807}"/>
              </a:ext>
            </a:extLst>
          </p:cNvPr>
          <p:cNvGraphicFramePr>
            <a:graphicFrameLocks noGrp="1"/>
          </p:cNvGraphicFramePr>
          <p:nvPr/>
        </p:nvGraphicFramePr>
        <p:xfrm>
          <a:off x="3617852" y="373994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5A80A4D-BF80-41AD-B396-558820CE0B57}"/>
              </a:ext>
            </a:extLst>
          </p:cNvPr>
          <p:cNvGraphicFramePr>
            <a:graphicFrameLocks noGrp="1"/>
          </p:cNvGraphicFramePr>
          <p:nvPr/>
        </p:nvGraphicFramePr>
        <p:xfrm>
          <a:off x="3611228" y="413088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CA4A612-1354-4F27-A790-DC8189B57F3F}"/>
              </a:ext>
            </a:extLst>
          </p:cNvPr>
          <p:cNvGraphicFramePr>
            <a:graphicFrameLocks noGrp="1"/>
          </p:cNvGraphicFramePr>
          <p:nvPr/>
        </p:nvGraphicFramePr>
        <p:xfrm>
          <a:off x="3604602" y="45085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D4D6F0C0-A36B-4247-BCDD-6F95575F9AE5}"/>
              </a:ext>
            </a:extLst>
          </p:cNvPr>
          <p:cNvSpPr/>
          <p:nvPr/>
        </p:nvSpPr>
        <p:spPr>
          <a:xfrm>
            <a:off x="2557670" y="252578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80271-FAFD-463E-B52C-D7AB4BB79A87}"/>
              </a:ext>
            </a:extLst>
          </p:cNvPr>
          <p:cNvSpPr txBox="1"/>
          <p:nvPr/>
        </p:nvSpPr>
        <p:spPr>
          <a:xfrm>
            <a:off x="3836505" y="257216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63D3C-635C-46E8-8332-7CF7CD9E045F}"/>
              </a:ext>
            </a:extLst>
          </p:cNvPr>
          <p:cNvCxnSpPr>
            <a:stCxn id="31" idx="3"/>
          </p:cNvCxnSpPr>
          <p:nvPr/>
        </p:nvCxnSpPr>
        <p:spPr>
          <a:xfrm>
            <a:off x="7620000" y="3840714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028E-D3E8-4DDC-8D7B-B326FEE1BB53}"/>
              </a:ext>
            </a:extLst>
          </p:cNvPr>
          <p:cNvSpPr/>
          <p:nvPr/>
        </p:nvSpPr>
        <p:spPr>
          <a:xfrm>
            <a:off x="8587409" y="252578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F41FF-FFD9-4772-8744-3C2809261521}"/>
              </a:ext>
            </a:extLst>
          </p:cNvPr>
          <p:cNvSpPr/>
          <p:nvPr/>
        </p:nvSpPr>
        <p:spPr>
          <a:xfrm>
            <a:off x="10740889" y="2539034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E9CB2-E2B8-4DDE-9ABF-9D4B8B39FBE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733722" y="3843572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0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3341</Words>
  <Application>Microsoft Macintosh PowerPoint</Application>
  <PresentationFormat>Widescreen</PresentationFormat>
  <Paragraphs>1408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Theme</vt:lpstr>
      <vt:lpstr>Working with sequence data: RNN and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sequence data: RNN and LSTM</dc:title>
  <dc:creator>Gunnvant Saini</dc:creator>
  <cp:lastModifiedBy>Gunnvant Saini</cp:lastModifiedBy>
  <cp:revision>1</cp:revision>
  <dcterms:created xsi:type="dcterms:W3CDTF">2022-01-27T10:26:50Z</dcterms:created>
  <dcterms:modified xsi:type="dcterms:W3CDTF">2022-01-27T10:27:22Z</dcterms:modified>
</cp:coreProperties>
</file>