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6" r:id="rId42"/>
    <p:sldId id="305" r:id="rId43"/>
    <p:sldId id="307" r:id="rId44"/>
    <p:sldId id="308" r:id="rId45"/>
    <p:sldId id="309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D2B7-9C34-3D49-91C8-B46A28A84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D9084-DF33-6746-A3B9-7B34DA8B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4E3-6AA5-0F4F-A649-079AD2A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9E48-D143-B44F-8709-4E000524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74AD-0247-8045-B74B-0AFF3903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FBD7-A47C-604D-953F-8F4122F5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D6FB-052B-E74A-BDC4-32456A8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57B2-1F05-3542-B2F9-6C29367B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0C2B-288F-6E4E-8287-DC6AEECD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F48F-045B-B84B-B0A8-C6367E0F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B067-F268-BB42-BBA5-0C3539E91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A700-70DD-F343-B0DF-082059CA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2C4B-15D1-8A49-AC0E-26971C75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3866-6A58-AB41-8AF4-36E0F788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8549-30CF-D340-8A9A-F14F799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183-05B4-C14E-975C-A5883D4B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3004-411A-C64E-B50B-13E98546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7D77-01D5-654B-9A17-2B7EA54C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869F-E341-9948-BE70-11B36652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8515-0C44-FD4B-A772-324659B5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1F6-9CEB-F94E-968A-40C5C404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45EF-728A-364F-A4A2-D8245E2E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E74C-391A-8841-8A2D-F9CB443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07EA-7ED6-2F4C-BBE9-FD5E829D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48C-C21D-0D4C-9E5A-6AEBEF12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E734-5A06-0B49-82EF-EC2FFF46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2479-D5FD-A84B-8F49-196B4206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C3FE-173C-484C-9735-46A6B6DF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149F-279C-E349-9FE0-64911993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8281-7312-CE45-ABE1-E6A114AC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22563-8D15-DC49-AD24-F81A4DDE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AB3B-79E4-8449-9147-DF45BAC7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F708-80C6-9B42-9583-40C91F33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B0768-F7E2-1E46-B0A0-C2437A9A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F0CA0-A05C-794C-A745-E74D4561C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0B8A2-71CE-7243-86F1-BF2687ADA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51450-9E00-904F-8E74-C600E7BA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2320E-02D5-D448-8782-6D5D2A8C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A9FE3-6E12-784E-83BB-EED1212D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E8B7-9302-1F4E-B5DB-0AC23A9B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F9506-952A-4E4D-82C0-73276B4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A3826-DCA4-6348-A059-1110AAE0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56089-6761-074E-98CD-47A27EF8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0D16A-1144-C64B-88F9-455F783C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74A58-81EE-2143-822F-AF41E857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0F86D-E87A-A14D-818B-2972B38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04D-8826-B84C-9287-93B1F15E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60E-2C29-EF45-A9D9-026070DA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1F975-EC19-234A-BF60-98D08C0E5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5C56-342C-F149-A962-B69C3C15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C8A2-3CF6-1E4C-9F30-B46BF3C2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3280-4BD3-1C4C-9ADA-282AC39B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90FA-8C9D-B446-B55F-A65238B5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4564-18B2-BF45-A231-AC9F6E1BB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E07EA-C8A3-1742-B7E7-6FE93C3F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4944-1F99-6A4A-81D7-1DB5ADC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E867-23BF-5E4D-BAD6-B6F34357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5B7F-B825-AB44-BF22-FFA4F12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98540-1B94-494C-82F7-FEDAC3A4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8346-EB83-FF40-BEC8-CF29D28C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31AF-7286-524C-8401-B0A95860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8E7A-8E5F-7444-829C-34ED547FCC8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CB1A-6257-0C47-ABDC-86384D27C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A5E4-14E4-FC49-88BE-3BEFEDD10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4DBC-957C-A647-8103-0F0660A7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9218-9973-D04C-9C87-D1D482672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BEB182-065A-8247-977B-63F94934F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58363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225B-7A51-4462-8BC5-AF493CB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A1E01-8E38-44DF-B6E6-34942588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4" y="1312837"/>
            <a:ext cx="7886700" cy="504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A6EF4-558D-457C-81FD-20C67BA7A944}"/>
              </a:ext>
            </a:extLst>
          </p:cNvPr>
          <p:cNvSpPr txBox="1"/>
          <p:nvPr/>
        </p:nvSpPr>
        <p:spPr>
          <a:xfrm>
            <a:off x="7596554" y="1856935"/>
            <a:ext cx="339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3 data clusters</a:t>
            </a:r>
          </a:p>
          <a:p>
            <a:r>
              <a:rPr lang="en-IN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87778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Randomly Assign 3 points as cluster centres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439FA-9062-431D-9EF0-D62A389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7377332" cy="37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 distances of each point from each of the cluster centres and assign cluster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651D7-0932-43C7-9AB8-D92D2245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91"/>
            <a:ext cx="7376400" cy="38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Re-compute Cluster Centres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73588-6F63-4023-9C01-E6A48337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8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 distances of each point from each of the cluster centres and assign cluster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B895-5BF6-4879-B83D-F208D932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Re-Compute Cluster Centres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AF15D-B005-4477-AB58-8BFA86B9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 distances of each point from each of the cluster centres and assign cluster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0FD11-83FC-4435-98F4-6883BC76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Re-Compute Cluster Centres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F40F4-EA65-4357-8E0B-4718CF00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3D00-ADA6-49EB-B488-273BAD5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F58EA-7023-4393-B81E-41ED94BC0A3A}"/>
              </a:ext>
            </a:extLst>
          </p:cNvPr>
          <p:cNvSpPr txBox="1"/>
          <p:nvPr/>
        </p:nvSpPr>
        <p:spPr>
          <a:xfrm>
            <a:off x="9833317" y="1690690"/>
            <a:ext cx="205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 distances of each point from each of the cluster centres and assign cluster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793AF-DBE9-4BAE-9051-536885B8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7376400" cy="38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565A-389F-45D1-BF23-7A0900D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798-0DD5-4E56-9FAC-0092AA31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intuitively understand how </a:t>
            </a:r>
            <a:r>
              <a:rPr lang="en-IN" dirty="0" err="1"/>
              <a:t>Kmeans</a:t>
            </a:r>
            <a:r>
              <a:rPr lang="en-IN" dirty="0"/>
              <a:t> work, there are some peculiarities about </a:t>
            </a:r>
            <a:r>
              <a:rPr lang="en-IN" dirty="0" err="1"/>
              <a:t>Kmeans</a:t>
            </a:r>
            <a:r>
              <a:rPr lang="en-IN" dirty="0"/>
              <a:t> that we need to keep in mind:</a:t>
            </a:r>
          </a:p>
          <a:p>
            <a:pPr lvl="1"/>
            <a:r>
              <a:rPr lang="en-IN" b="1" dirty="0"/>
              <a:t>Data Level:</a:t>
            </a:r>
          </a:p>
          <a:p>
            <a:pPr lvl="2"/>
            <a:r>
              <a:rPr lang="en-IN" dirty="0"/>
              <a:t>Only numeric data can be fed to a </a:t>
            </a:r>
            <a:r>
              <a:rPr lang="en-IN" dirty="0" err="1"/>
              <a:t>Kmeans</a:t>
            </a:r>
            <a:r>
              <a:rPr lang="en-IN" dirty="0"/>
              <a:t> Algorithm</a:t>
            </a:r>
          </a:p>
          <a:p>
            <a:pPr lvl="2"/>
            <a:r>
              <a:rPr lang="en-IN" dirty="0"/>
              <a:t>Data should be scaled</a:t>
            </a:r>
          </a:p>
          <a:p>
            <a:pPr lvl="1"/>
            <a:r>
              <a:rPr lang="en-IN" b="1" dirty="0"/>
              <a:t>Algorithm Level:</a:t>
            </a:r>
          </a:p>
          <a:p>
            <a:pPr lvl="2"/>
            <a:r>
              <a:rPr lang="en-IN" dirty="0"/>
              <a:t>How to find out what could be a good value of “K”?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DF5E-6B14-450C-A726-5A1ED3FE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9"/>
            <a:ext cx="10515600" cy="1325563"/>
          </a:xfrm>
        </p:spPr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AFD3-7600-4F30-9088-0A24BFCE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77"/>
          </a:xfrm>
        </p:spPr>
        <p:txBody>
          <a:bodyPr/>
          <a:lstStyle/>
          <a:p>
            <a:r>
              <a:rPr lang="en-IN" dirty="0"/>
              <a:t>Till now, there used to be a target variable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FBB2B-57C1-4E92-B95E-BE628C0B60B9}"/>
              </a:ext>
            </a:extLst>
          </p:cNvPr>
          <p:cNvGraphicFramePr>
            <a:graphicFrameLocks noGrp="1"/>
          </p:cNvGraphicFramePr>
          <p:nvPr/>
        </p:nvGraphicFramePr>
        <p:xfrm>
          <a:off x="1147690" y="2464431"/>
          <a:ext cx="353685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07760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44431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1F4871-7857-4D0D-A15E-855CC1ACDF82}"/>
              </a:ext>
            </a:extLst>
          </p:cNvPr>
          <p:cNvSpPr txBox="1">
            <a:spLocks/>
          </p:cNvSpPr>
          <p:nvPr/>
        </p:nvSpPr>
        <p:spPr>
          <a:xfrm>
            <a:off x="779583" y="5298001"/>
            <a:ext cx="10515600" cy="48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Sometimes we don’t want to predict a target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29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140A-3A72-42BE-82AD-4D8D8876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r>
              <a:rPr lang="en-IN" b="1" dirty="0"/>
              <a:t>, Numeric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ACED5-8BA9-4635-AE65-EA22F0684BC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16945"/>
          <a:ext cx="4479388" cy="2797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47">
                  <a:extLst>
                    <a:ext uri="{9D8B030D-6E8A-4147-A177-3AD203B41FA5}">
                      <a16:colId xmlns:a16="http://schemas.microsoft.com/office/drawing/2014/main" val="1972775057"/>
                    </a:ext>
                  </a:extLst>
                </a:gridCol>
                <a:gridCol w="1207184">
                  <a:extLst>
                    <a:ext uri="{9D8B030D-6E8A-4147-A177-3AD203B41FA5}">
                      <a16:colId xmlns:a16="http://schemas.microsoft.com/office/drawing/2014/main" val="2569013205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904366909"/>
                    </a:ext>
                  </a:extLst>
                </a:gridCol>
                <a:gridCol w="1119847">
                  <a:extLst>
                    <a:ext uri="{9D8B030D-6E8A-4147-A177-3AD203B41FA5}">
                      <a16:colId xmlns:a16="http://schemas.microsoft.com/office/drawing/2014/main" val="4268776684"/>
                    </a:ext>
                  </a:extLst>
                </a:gridCol>
              </a:tblGrid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 (</a:t>
                      </a:r>
                      <a:r>
                        <a:rPr lang="en-IN" dirty="0" err="1"/>
                        <a:t>Sq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ft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Footfall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7273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Blr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3807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Blr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54406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2434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Blr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709"/>
                  </a:ext>
                </a:extLst>
              </a:tr>
              <a:tr h="466210"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0898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51992A-34CB-408F-B74E-870AA6202621}"/>
              </a:ext>
            </a:extLst>
          </p:cNvPr>
          <p:cNvCxnSpPr/>
          <p:nvPr/>
        </p:nvCxnSpPr>
        <p:spPr>
          <a:xfrm>
            <a:off x="5331655" y="3263705"/>
            <a:ext cx="1181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02DD32-A585-4AF4-87EA-FBC05AE4C392}"/>
              </a:ext>
            </a:extLst>
          </p:cNvPr>
          <p:cNvGraphicFramePr>
            <a:graphicFrameLocks noGrp="1"/>
          </p:cNvGraphicFramePr>
          <p:nvPr/>
        </p:nvGraphicFramePr>
        <p:xfrm>
          <a:off x="6513342" y="1816945"/>
          <a:ext cx="5444197" cy="28957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8839">
                  <a:extLst>
                    <a:ext uri="{9D8B030D-6E8A-4147-A177-3AD203B41FA5}">
                      <a16:colId xmlns:a16="http://schemas.microsoft.com/office/drawing/2014/main" val="1972775057"/>
                    </a:ext>
                  </a:extLst>
                </a:gridCol>
                <a:gridCol w="1246399">
                  <a:extLst>
                    <a:ext uri="{9D8B030D-6E8A-4147-A177-3AD203B41FA5}">
                      <a16:colId xmlns:a16="http://schemas.microsoft.com/office/drawing/2014/main" val="2569013205"/>
                    </a:ext>
                  </a:extLst>
                </a:gridCol>
                <a:gridCol w="931281">
                  <a:extLst>
                    <a:ext uri="{9D8B030D-6E8A-4147-A177-3AD203B41FA5}">
                      <a16:colId xmlns:a16="http://schemas.microsoft.com/office/drawing/2014/main" val="2904366909"/>
                    </a:ext>
                  </a:extLst>
                </a:gridCol>
                <a:gridCol w="1088839">
                  <a:extLst>
                    <a:ext uri="{9D8B030D-6E8A-4147-A177-3AD203B41FA5}">
                      <a16:colId xmlns:a16="http://schemas.microsoft.com/office/drawing/2014/main" val="4268776684"/>
                    </a:ext>
                  </a:extLst>
                </a:gridCol>
                <a:gridCol w="1088839">
                  <a:extLst>
                    <a:ext uri="{9D8B030D-6E8A-4147-A177-3AD203B41FA5}">
                      <a16:colId xmlns:a16="http://schemas.microsoft.com/office/drawing/2014/main" val="3966359299"/>
                    </a:ext>
                  </a:extLst>
                </a:gridCol>
              </a:tblGrid>
              <a:tr h="442040"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 (</a:t>
                      </a:r>
                      <a:r>
                        <a:rPr lang="en-IN" dirty="0" err="1"/>
                        <a:t>Sq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ft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Footfall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City_Blr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City_Ch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7273"/>
                  </a:ext>
                </a:extLst>
              </a:tr>
              <a:tr h="559446"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3807"/>
                  </a:ext>
                </a:extLst>
              </a:tr>
              <a:tr h="559446"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54406"/>
                  </a:ext>
                </a:extLst>
              </a:tr>
              <a:tr h="462014"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2434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r>
                        <a:rPr lang="en-IN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06709"/>
                  </a:ext>
                </a:extLst>
              </a:tr>
              <a:tr h="428162"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0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2F57-6EEE-40BD-B492-26CFE41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r>
              <a:rPr lang="en-IN" b="1" dirty="0"/>
              <a:t>, Data Should Be Scaled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DAC81-C662-4168-ACEA-CA44CE2E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4387505" cy="43875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F164E-8184-443D-A325-C5F9985993A3}"/>
              </a:ext>
            </a:extLst>
          </p:cNvPr>
          <p:cNvGraphicFramePr>
            <a:graphicFrameLocks noGrp="1"/>
          </p:cNvGraphicFramePr>
          <p:nvPr/>
        </p:nvGraphicFramePr>
        <p:xfrm>
          <a:off x="5956886" y="1690690"/>
          <a:ext cx="261034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170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1305170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6F3AF1E-2FD6-4560-9C3A-69C4D32A65EF}"/>
              </a:ext>
            </a:extLst>
          </p:cNvPr>
          <p:cNvSpPr/>
          <p:nvPr/>
        </p:nvSpPr>
        <p:spPr>
          <a:xfrm rot="21222855">
            <a:off x="1035172" y="1720335"/>
            <a:ext cx="769631" cy="41542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9CE0CD-92D7-40F3-B8F8-B285182EC145}"/>
              </a:ext>
            </a:extLst>
          </p:cNvPr>
          <p:cNvSpPr/>
          <p:nvPr/>
        </p:nvSpPr>
        <p:spPr>
          <a:xfrm rot="782061">
            <a:off x="3597101" y="1542888"/>
            <a:ext cx="931488" cy="43118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4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2F57-6EEE-40BD-B492-26CFE41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r>
              <a:rPr lang="en-IN" b="1" dirty="0"/>
              <a:t>, Data Should Be Scaled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68DBD-6722-423F-AC7C-A4CCEC5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4388400" cy="4388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AF05D3-71BC-465E-A28B-B09A9B8BAA8F}"/>
              </a:ext>
            </a:extLst>
          </p:cNvPr>
          <p:cNvGraphicFramePr>
            <a:graphicFrameLocks noGrp="1"/>
          </p:cNvGraphicFramePr>
          <p:nvPr/>
        </p:nvGraphicFramePr>
        <p:xfrm>
          <a:off x="5956886" y="1690690"/>
          <a:ext cx="261034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170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1305170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83FA75A-072D-40A2-A149-FE78BF3D4103}"/>
              </a:ext>
            </a:extLst>
          </p:cNvPr>
          <p:cNvSpPr/>
          <p:nvPr/>
        </p:nvSpPr>
        <p:spPr>
          <a:xfrm>
            <a:off x="1083212" y="1690690"/>
            <a:ext cx="3474720" cy="47830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C02D4C-7E2C-4BBF-8E00-BDEDA67E56CF}"/>
              </a:ext>
            </a:extLst>
          </p:cNvPr>
          <p:cNvSpPr/>
          <p:nvPr/>
        </p:nvSpPr>
        <p:spPr>
          <a:xfrm>
            <a:off x="1024595" y="5303747"/>
            <a:ext cx="3474720" cy="47830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D83-5F2B-4086-85E4-1A3FD7FA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r>
              <a:rPr lang="en-IN" b="1" dirty="0"/>
              <a:t>, Data Should Be Scaled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7BCBC-1B86-43F0-9B34-5DB54B776524}"/>
              </a:ext>
            </a:extLst>
          </p:cNvPr>
          <p:cNvGraphicFramePr>
            <a:graphicFrameLocks noGrp="1"/>
          </p:cNvGraphicFramePr>
          <p:nvPr/>
        </p:nvGraphicFramePr>
        <p:xfrm>
          <a:off x="1145736" y="1901706"/>
          <a:ext cx="261034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170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  <a:gridCol w="1305170">
                  <a:extLst>
                    <a:ext uri="{9D8B030D-6E8A-4147-A177-3AD203B41FA5}">
                      <a16:colId xmlns:a16="http://schemas.microsoft.com/office/drawing/2014/main" val="48434221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r>
                        <a:rPr lang="en-IN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D847D-F923-4117-BB1D-1A589EC931A0}"/>
              </a:ext>
            </a:extLst>
          </p:cNvPr>
          <p:cNvCxnSpPr>
            <a:cxnSpLocks/>
          </p:cNvCxnSpPr>
          <p:nvPr/>
        </p:nvCxnSpPr>
        <p:spPr>
          <a:xfrm>
            <a:off x="3770142" y="2813538"/>
            <a:ext cx="196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07D4A-7BCD-4C1E-8C37-C9F8DE588565}"/>
                  </a:ext>
                </a:extLst>
              </p:cNvPr>
              <p:cNvSpPr txBox="1"/>
              <p:nvPr/>
            </p:nvSpPr>
            <p:spPr>
              <a:xfrm>
                <a:off x="3770142" y="2321169"/>
                <a:ext cx="1969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07D4A-7BCD-4C1E-8C37-C9F8DE58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42" y="2321169"/>
                <a:ext cx="196947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A627A-DE12-4A0B-8FC0-2F84D0D29E88}"/>
                  </a:ext>
                </a:extLst>
              </p:cNvPr>
              <p:cNvSpPr txBox="1"/>
              <p:nvPr/>
            </p:nvSpPr>
            <p:spPr>
              <a:xfrm>
                <a:off x="3882749" y="2956003"/>
                <a:ext cx="183723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=10250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=203.10</m:t>
                      </m:r>
                    </m:oMath>
                  </m:oMathPara>
                </a14:m>
                <a:endParaRPr lang="en-IN" b="0" dirty="0"/>
              </a:p>
              <a:p>
                <a:endParaRPr lang="en-IN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A627A-DE12-4A0B-8FC0-2F84D0D2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49" y="2956003"/>
                <a:ext cx="1837234" cy="830997"/>
              </a:xfrm>
              <a:prstGeom prst="rect">
                <a:avLst/>
              </a:prstGeom>
              <a:blipFill>
                <a:blip r:embed="rId3"/>
                <a:stretch>
                  <a:fillRect l="-332" r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4CE9DF-D421-4E06-80D9-1381BB247798}"/>
              </a:ext>
            </a:extLst>
          </p:cNvPr>
          <p:cNvGraphicFramePr>
            <a:graphicFrameLocks noGrp="1"/>
          </p:cNvGraphicFramePr>
          <p:nvPr/>
        </p:nvGraphicFramePr>
        <p:xfrm>
          <a:off x="6432843" y="1901706"/>
          <a:ext cx="130517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170">
                  <a:extLst>
                    <a:ext uri="{9D8B030D-6E8A-4147-A177-3AD203B41FA5}">
                      <a16:colId xmlns:a16="http://schemas.microsoft.com/office/drawing/2014/main" val="4039239388"/>
                    </a:ext>
                  </a:extLst>
                </a:gridCol>
              </a:tblGrid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19649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99003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9856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88372"/>
                  </a:ext>
                </a:extLst>
              </a:tr>
              <a:tr h="3512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225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8B9A3A-F6C1-45AE-A15A-1E354C8A44E7}"/>
              </a:ext>
            </a:extLst>
          </p:cNvPr>
          <p:cNvGraphicFramePr>
            <a:graphicFrameLocks noGrp="1"/>
          </p:cNvGraphicFramePr>
          <p:nvPr/>
        </p:nvGraphicFramePr>
        <p:xfrm>
          <a:off x="7706749" y="1901706"/>
          <a:ext cx="111681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817">
                  <a:extLst>
                    <a:ext uri="{9D8B030D-6E8A-4147-A177-3AD203B41FA5}">
                      <a16:colId xmlns:a16="http://schemas.microsoft.com/office/drawing/2014/main" val="172389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6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3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82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C1789-F0CD-4090-B1A9-01D07675FE94}"/>
                  </a:ext>
                </a:extLst>
              </p:cNvPr>
              <p:cNvSpPr txBox="1"/>
              <p:nvPr/>
            </p:nvSpPr>
            <p:spPr>
              <a:xfrm>
                <a:off x="3826445" y="3929464"/>
                <a:ext cx="18568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C1789-F0CD-4090-B1A9-01D07675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45" y="3929464"/>
                <a:ext cx="18568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6609E34-DA16-4BA6-914B-40ED5AF6CDB9}"/>
              </a:ext>
            </a:extLst>
          </p:cNvPr>
          <p:cNvSpPr/>
          <p:nvPr/>
        </p:nvSpPr>
        <p:spPr>
          <a:xfrm rot="5400000">
            <a:off x="7219826" y="3571911"/>
            <a:ext cx="939412" cy="1336432"/>
          </a:xfrm>
          <a:prstGeom prst="rightBrace">
            <a:avLst>
              <a:gd name="adj1" fmla="val 34817"/>
              <a:gd name="adj2" fmla="val 4894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BA5A8-AFDC-44DC-8A35-EBD971327AB5}"/>
              </a:ext>
            </a:extLst>
          </p:cNvPr>
          <p:cNvSpPr txBox="1"/>
          <p:nvPr/>
        </p:nvSpPr>
        <p:spPr>
          <a:xfrm>
            <a:off x="7011175" y="4853354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Similar Scale</a:t>
            </a:r>
          </a:p>
        </p:txBody>
      </p:sp>
    </p:spTree>
    <p:extLst>
      <p:ext uri="{BB962C8B-B14F-4D97-AF65-F5344CB8AC3E}">
        <p14:creationId xmlns:p14="http://schemas.microsoft.com/office/powerpoint/2010/main" val="401913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C820-9B9F-42A7-852E-38B6B488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CD24-E6C8-41ED-8860-3BE3D4D00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3" y="2014247"/>
            <a:ext cx="6402259" cy="45730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FF0FF9-A452-4A56-BFF0-0C4FDD6CD0CF}"/>
              </a:ext>
            </a:extLst>
          </p:cNvPr>
          <p:cNvGraphicFramePr>
            <a:graphicFrameLocks noGrp="1"/>
          </p:cNvGraphicFramePr>
          <p:nvPr/>
        </p:nvGraphicFramePr>
        <p:xfrm>
          <a:off x="7132319" y="2075728"/>
          <a:ext cx="353685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07760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44431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Store_id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AA6C18-F267-4A12-8E02-3BF7ECBDB6B0}"/>
              </a:ext>
            </a:extLst>
          </p:cNvPr>
          <p:cNvSpPr txBox="1"/>
          <p:nvPr/>
        </p:nvSpPr>
        <p:spPr>
          <a:xfrm>
            <a:off x="7132319" y="4586068"/>
            <a:ext cx="353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many clusters?</a:t>
            </a:r>
          </a:p>
          <a:p>
            <a:r>
              <a:rPr lang="en-IN" dirty="0"/>
              <a:t>3, K=3</a:t>
            </a:r>
          </a:p>
        </p:txBody>
      </p:sp>
    </p:spTree>
    <p:extLst>
      <p:ext uri="{BB962C8B-B14F-4D97-AF65-F5344CB8AC3E}">
        <p14:creationId xmlns:p14="http://schemas.microsoft.com/office/powerpoint/2010/main" val="245474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C820-9B9F-42A7-852E-38B6B488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EFEF8-AC31-4807-A2C4-FD0AB8BF3A8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5758"/>
          <a:ext cx="81280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074">
                  <a:extLst>
                    <a:ext uri="{9D8B030D-6E8A-4147-A177-3AD203B41FA5}">
                      <a16:colId xmlns:a16="http://schemas.microsoft.com/office/drawing/2014/main" val="1310394306"/>
                    </a:ext>
                  </a:extLst>
                </a:gridCol>
                <a:gridCol w="1620260">
                  <a:extLst>
                    <a:ext uri="{9D8B030D-6E8A-4147-A177-3AD203B41FA5}">
                      <a16:colId xmlns:a16="http://schemas.microsoft.com/office/drawing/2014/main" val="4000141386"/>
                    </a:ext>
                  </a:extLst>
                </a:gridCol>
                <a:gridCol w="1474632">
                  <a:extLst>
                    <a:ext uri="{9D8B030D-6E8A-4147-A177-3AD203B41FA5}">
                      <a16:colId xmlns:a16="http://schemas.microsoft.com/office/drawing/2014/main" val="262581049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931674275"/>
                    </a:ext>
                  </a:extLst>
                </a:gridCol>
                <a:gridCol w="1196667">
                  <a:extLst>
                    <a:ext uri="{9D8B030D-6E8A-4147-A177-3AD203B41FA5}">
                      <a16:colId xmlns:a16="http://schemas.microsoft.com/office/drawing/2014/main" val="1641800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57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</a:t>
                      </a:r>
                      <a:r>
                        <a:rPr lang="en-IN" dirty="0" err="1"/>
                        <a:t>Withdrawls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Card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1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345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FCE34-94BE-4C28-AF7D-D858BAC56455}"/>
              </a:ext>
            </a:extLst>
          </p:cNvPr>
          <p:cNvSpPr txBox="1"/>
          <p:nvPr/>
        </p:nvSpPr>
        <p:spPr>
          <a:xfrm>
            <a:off x="838200" y="3764186"/>
            <a:ext cx="353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many clusters?</a:t>
            </a:r>
          </a:p>
          <a:p>
            <a:r>
              <a:rPr lang="en-IN" dirty="0"/>
              <a:t>3,4,5,6,..16?</a:t>
            </a:r>
          </a:p>
          <a:p>
            <a:r>
              <a:rPr lang="en-IN" dirty="0"/>
              <a:t>How would we know?</a:t>
            </a:r>
          </a:p>
        </p:txBody>
      </p:sp>
    </p:spTree>
    <p:extLst>
      <p:ext uri="{BB962C8B-B14F-4D97-AF65-F5344CB8AC3E}">
        <p14:creationId xmlns:p14="http://schemas.microsoft.com/office/powerpoint/2010/main" val="19928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C820-9B9F-42A7-852E-38B6B488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EFEF8-AC31-4807-A2C4-FD0AB8BF3A8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5758"/>
          <a:ext cx="81280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074">
                  <a:extLst>
                    <a:ext uri="{9D8B030D-6E8A-4147-A177-3AD203B41FA5}">
                      <a16:colId xmlns:a16="http://schemas.microsoft.com/office/drawing/2014/main" val="1310394306"/>
                    </a:ext>
                  </a:extLst>
                </a:gridCol>
                <a:gridCol w="1620260">
                  <a:extLst>
                    <a:ext uri="{9D8B030D-6E8A-4147-A177-3AD203B41FA5}">
                      <a16:colId xmlns:a16="http://schemas.microsoft.com/office/drawing/2014/main" val="4000141386"/>
                    </a:ext>
                  </a:extLst>
                </a:gridCol>
                <a:gridCol w="1474632">
                  <a:extLst>
                    <a:ext uri="{9D8B030D-6E8A-4147-A177-3AD203B41FA5}">
                      <a16:colId xmlns:a16="http://schemas.microsoft.com/office/drawing/2014/main" val="262581049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931674275"/>
                    </a:ext>
                  </a:extLst>
                </a:gridCol>
                <a:gridCol w="1196667">
                  <a:extLst>
                    <a:ext uri="{9D8B030D-6E8A-4147-A177-3AD203B41FA5}">
                      <a16:colId xmlns:a16="http://schemas.microsoft.com/office/drawing/2014/main" val="1641800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57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</a:t>
                      </a:r>
                      <a:r>
                        <a:rPr lang="en-IN" dirty="0" err="1"/>
                        <a:t>Withdrawls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Card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1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345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FCE34-94BE-4C28-AF7D-D858BAC56455}"/>
              </a:ext>
            </a:extLst>
          </p:cNvPr>
          <p:cNvSpPr txBox="1"/>
          <p:nvPr/>
        </p:nvSpPr>
        <p:spPr>
          <a:xfrm>
            <a:off x="838200" y="3764186"/>
            <a:ext cx="353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many clusters?</a:t>
            </a:r>
          </a:p>
          <a:p>
            <a:r>
              <a:rPr lang="en-IN" dirty="0"/>
              <a:t>3,4,5,6,..16?</a:t>
            </a:r>
          </a:p>
          <a:p>
            <a:r>
              <a:rPr lang="en-IN" dirty="0"/>
              <a:t>How would we know?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CDC841-D834-4ADC-9529-893B66F2F82C}"/>
              </a:ext>
            </a:extLst>
          </p:cNvPr>
          <p:cNvCxnSpPr/>
          <p:nvPr/>
        </p:nvCxnSpPr>
        <p:spPr>
          <a:xfrm>
            <a:off x="2954215" y="4501662"/>
            <a:ext cx="1856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93021C-38DE-44DF-98F3-96DD88A28BC9}"/>
              </a:ext>
            </a:extLst>
          </p:cNvPr>
          <p:cNvSpPr txBox="1"/>
          <p:nvPr/>
        </p:nvSpPr>
        <p:spPr>
          <a:xfrm>
            <a:off x="4979963" y="4346916"/>
            <a:ext cx="3986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times there is </a:t>
            </a:r>
            <a:r>
              <a:rPr lang="en-IN" b="1" dirty="0"/>
              <a:t>context</a:t>
            </a:r>
            <a:r>
              <a:rPr lang="en-IN" dirty="0"/>
              <a:t>. For example, Marketing team of a bank might want to understand only 3 segments</a:t>
            </a:r>
          </a:p>
        </p:txBody>
      </p:sp>
    </p:spTree>
    <p:extLst>
      <p:ext uri="{BB962C8B-B14F-4D97-AF65-F5344CB8AC3E}">
        <p14:creationId xmlns:p14="http://schemas.microsoft.com/office/powerpoint/2010/main" val="8806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C820-9B9F-42A7-852E-38B6B488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EFEF8-AC31-4807-A2C4-FD0AB8BF3A8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5758"/>
          <a:ext cx="81280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9074">
                  <a:extLst>
                    <a:ext uri="{9D8B030D-6E8A-4147-A177-3AD203B41FA5}">
                      <a16:colId xmlns:a16="http://schemas.microsoft.com/office/drawing/2014/main" val="1310394306"/>
                    </a:ext>
                  </a:extLst>
                </a:gridCol>
                <a:gridCol w="1620260">
                  <a:extLst>
                    <a:ext uri="{9D8B030D-6E8A-4147-A177-3AD203B41FA5}">
                      <a16:colId xmlns:a16="http://schemas.microsoft.com/office/drawing/2014/main" val="4000141386"/>
                    </a:ext>
                  </a:extLst>
                </a:gridCol>
                <a:gridCol w="1474632">
                  <a:extLst>
                    <a:ext uri="{9D8B030D-6E8A-4147-A177-3AD203B41FA5}">
                      <a16:colId xmlns:a16="http://schemas.microsoft.com/office/drawing/2014/main" val="262581049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931674275"/>
                    </a:ext>
                  </a:extLst>
                </a:gridCol>
                <a:gridCol w="1196667">
                  <a:extLst>
                    <a:ext uri="{9D8B030D-6E8A-4147-A177-3AD203B41FA5}">
                      <a16:colId xmlns:a16="http://schemas.microsoft.com/office/drawing/2014/main" val="1641800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57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</a:t>
                      </a:r>
                      <a:r>
                        <a:rPr lang="en-IN" dirty="0" err="1"/>
                        <a:t>Withdrawls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Card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1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345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FCE34-94BE-4C28-AF7D-D858BAC56455}"/>
              </a:ext>
            </a:extLst>
          </p:cNvPr>
          <p:cNvSpPr txBox="1"/>
          <p:nvPr/>
        </p:nvSpPr>
        <p:spPr>
          <a:xfrm>
            <a:off x="838200" y="3764186"/>
            <a:ext cx="353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many clusters?</a:t>
            </a:r>
          </a:p>
          <a:p>
            <a:r>
              <a:rPr lang="en-IN" dirty="0"/>
              <a:t>3,4,5,6,..16?</a:t>
            </a:r>
          </a:p>
          <a:p>
            <a:r>
              <a:rPr lang="en-IN" dirty="0"/>
              <a:t>How would we know?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F6922-D326-4A12-ADBD-F330ACB14F6A}"/>
              </a:ext>
            </a:extLst>
          </p:cNvPr>
          <p:cNvCxnSpPr/>
          <p:nvPr/>
        </p:nvCxnSpPr>
        <p:spPr>
          <a:xfrm>
            <a:off x="3038623" y="4487594"/>
            <a:ext cx="2363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D4BC8F-8A78-40D1-BD62-7624745345B0}"/>
              </a:ext>
            </a:extLst>
          </p:cNvPr>
          <p:cNvSpPr txBox="1"/>
          <p:nvPr/>
        </p:nvSpPr>
        <p:spPr>
          <a:xfrm>
            <a:off x="5478194" y="4332850"/>
            <a:ext cx="385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times, there may be </a:t>
            </a:r>
            <a:r>
              <a:rPr lang="en-IN" b="1" dirty="0"/>
              <a:t>no context </a:t>
            </a:r>
            <a:r>
              <a:rPr lang="en-IN" dirty="0"/>
              <a:t>available, then how do we figure out a good value of K?</a:t>
            </a:r>
          </a:p>
        </p:txBody>
      </p:sp>
    </p:spTree>
    <p:extLst>
      <p:ext uri="{BB962C8B-B14F-4D97-AF65-F5344CB8AC3E}">
        <p14:creationId xmlns:p14="http://schemas.microsoft.com/office/powerpoint/2010/main" val="26118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C820-9B9F-42A7-852E-38B6B488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CD24-E6C8-41ED-8860-3BE3D4D00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3" y="2014247"/>
            <a:ext cx="6402259" cy="457304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3C58D8-0DE9-4650-88C8-DEEDAFFB7CDC}"/>
              </a:ext>
            </a:extLst>
          </p:cNvPr>
          <p:cNvSpPr/>
          <p:nvPr/>
        </p:nvSpPr>
        <p:spPr>
          <a:xfrm>
            <a:off x="5641145" y="3559128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C5658-C078-4621-8EBC-CBF2576390EA}"/>
              </a:ext>
            </a:extLst>
          </p:cNvPr>
          <p:cNvSpPr/>
          <p:nvPr/>
        </p:nvSpPr>
        <p:spPr>
          <a:xfrm>
            <a:off x="1137139" y="5287109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512316-08C5-44A7-987F-C50DB8F336F5}"/>
              </a:ext>
            </a:extLst>
          </p:cNvPr>
          <p:cNvSpPr/>
          <p:nvPr/>
        </p:nvSpPr>
        <p:spPr>
          <a:xfrm>
            <a:off x="1148862" y="2063265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F3C2C-3D11-4E25-AB38-FAB359D5A0CF}"/>
              </a:ext>
            </a:extLst>
          </p:cNvPr>
          <p:cNvSpPr txBox="1"/>
          <p:nvPr/>
        </p:nvSpPr>
        <p:spPr>
          <a:xfrm>
            <a:off x="6891552" y="2102227"/>
            <a:ext cx="372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create 3 clusters:</a:t>
            </a:r>
          </a:p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Clusters are compact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F924C-899A-414D-B3F2-F56030647F99}"/>
              </a:ext>
            </a:extLst>
          </p:cNvPr>
          <p:cNvSpPr txBox="1"/>
          <p:nvPr/>
        </p:nvSpPr>
        <p:spPr>
          <a:xfrm>
            <a:off x="6805484" y="2697647"/>
            <a:ext cx="372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(ii) Clusters are far apart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A1E94-C26B-46C0-A58A-3D9CB0128A70}"/>
              </a:ext>
            </a:extLst>
          </p:cNvPr>
          <p:cNvCxnSpPr>
            <a:cxnSpLocks/>
          </p:cNvCxnSpPr>
          <p:nvPr/>
        </p:nvCxnSpPr>
        <p:spPr>
          <a:xfrm>
            <a:off x="2801772" y="3115999"/>
            <a:ext cx="2293032" cy="786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844CA-D836-45E6-B6B4-2560F17CC28B}"/>
              </a:ext>
            </a:extLst>
          </p:cNvPr>
          <p:cNvCxnSpPr>
            <a:cxnSpLocks/>
          </p:cNvCxnSpPr>
          <p:nvPr/>
        </p:nvCxnSpPr>
        <p:spPr>
          <a:xfrm flipH="1">
            <a:off x="1650609" y="3509264"/>
            <a:ext cx="11725" cy="1385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6FDC7A-91EA-4229-9C84-2EDCFD437BC4}"/>
              </a:ext>
            </a:extLst>
          </p:cNvPr>
          <p:cNvCxnSpPr>
            <a:cxnSpLocks/>
          </p:cNvCxnSpPr>
          <p:nvPr/>
        </p:nvCxnSpPr>
        <p:spPr>
          <a:xfrm flipV="1">
            <a:off x="2801772" y="4656409"/>
            <a:ext cx="2348620" cy="815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FA3721-E573-44FC-914A-4D6123BF97AF}"/>
              </a:ext>
            </a:extLst>
          </p:cNvPr>
          <p:cNvSpPr txBox="1"/>
          <p:nvPr/>
        </p:nvSpPr>
        <p:spPr>
          <a:xfrm>
            <a:off x="7005711" y="3362178"/>
            <a:ext cx="2447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a good choice of K will lead to:</a:t>
            </a:r>
          </a:p>
          <a:p>
            <a:pPr marL="400050" indent="-400050">
              <a:buAutoNum type="romanLcParenBoth"/>
            </a:pPr>
            <a:r>
              <a:rPr lang="en-IN" dirty="0"/>
              <a:t>Compact Clusters</a:t>
            </a:r>
          </a:p>
          <a:p>
            <a:pPr marL="400050" indent="-400050">
              <a:buAutoNum type="romanLcParenBoth"/>
            </a:pPr>
            <a:r>
              <a:rPr lang="en-IN" dirty="0"/>
              <a:t>Well 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27116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" grpId="0"/>
      <p:bldP spid="1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28B1-E938-472B-8BFA-9DE15138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B7F52-7469-4941-88BE-517A7C182DA7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9"/>
          <a:ext cx="2960078" cy="24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039">
                  <a:extLst>
                    <a:ext uri="{9D8B030D-6E8A-4147-A177-3AD203B41FA5}">
                      <a16:colId xmlns:a16="http://schemas.microsoft.com/office/drawing/2014/main" val="3212811864"/>
                    </a:ext>
                  </a:extLst>
                </a:gridCol>
                <a:gridCol w="1480039">
                  <a:extLst>
                    <a:ext uri="{9D8B030D-6E8A-4147-A177-3AD203B41FA5}">
                      <a16:colId xmlns:a16="http://schemas.microsoft.com/office/drawing/2014/main" val="4048603859"/>
                    </a:ext>
                  </a:extLst>
                </a:gridCol>
              </a:tblGrid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#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Compactness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18287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51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0536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604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05515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68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8A54C-17B5-423F-BA7A-4C7F607B00DF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2940148"/>
          <a:ext cx="296008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040">
                  <a:extLst>
                    <a:ext uri="{9D8B030D-6E8A-4147-A177-3AD203B41FA5}">
                      <a16:colId xmlns:a16="http://schemas.microsoft.com/office/drawing/2014/main" val="3816127811"/>
                    </a:ext>
                  </a:extLst>
                </a:gridCol>
                <a:gridCol w="1480040">
                  <a:extLst>
                    <a:ext uri="{9D8B030D-6E8A-4147-A177-3AD203B41FA5}">
                      <a16:colId xmlns:a16="http://schemas.microsoft.com/office/drawing/2014/main" val="641861116"/>
                    </a:ext>
                  </a:extLst>
                </a:gridCol>
              </a:tblGrid>
              <a:tr h="35358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7107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563D6C-A224-4A71-8362-4D8A52CCC0D7}"/>
              </a:ext>
            </a:extLst>
          </p:cNvPr>
          <p:cNvCxnSpPr/>
          <p:nvPr/>
        </p:nvCxnSpPr>
        <p:spPr>
          <a:xfrm>
            <a:off x="3798277" y="3094247"/>
            <a:ext cx="137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C556B1-F21A-4A54-AB08-AF1F8514EDC2}"/>
              </a:ext>
            </a:extLst>
          </p:cNvPr>
          <p:cNvSpPr txBox="1"/>
          <p:nvPr/>
        </p:nvSpPr>
        <p:spPr>
          <a:xfrm>
            <a:off x="5176911" y="2912012"/>
            <a:ext cx="21804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Choose K=3</a:t>
            </a:r>
          </a:p>
        </p:txBody>
      </p:sp>
    </p:spTree>
    <p:extLst>
      <p:ext uri="{BB962C8B-B14F-4D97-AF65-F5344CB8AC3E}">
        <p14:creationId xmlns:p14="http://schemas.microsoft.com/office/powerpoint/2010/main" val="32643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14BA-C4E8-4A6B-9B09-ECF04EE4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7F787-F1AB-4FA3-AFC5-81EE1259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6" y="1690690"/>
            <a:ext cx="6402259" cy="457304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54BC6E-9610-46FD-9C03-6E0D76F6594B}"/>
              </a:ext>
            </a:extLst>
          </p:cNvPr>
          <p:cNvGraphicFramePr>
            <a:graphicFrameLocks noGrp="1"/>
          </p:cNvGraphicFramePr>
          <p:nvPr/>
        </p:nvGraphicFramePr>
        <p:xfrm>
          <a:off x="7108066" y="1757251"/>
          <a:ext cx="3536852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07760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44431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176459">
                <a:tc>
                  <a:txBody>
                    <a:bodyPr/>
                    <a:lstStyle/>
                    <a:p>
                      <a:r>
                        <a:rPr lang="en-IN" dirty="0" err="1"/>
                        <a:t>Store_id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82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3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16768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5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16768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05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96280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10933044" y="3917346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5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96280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78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75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0.45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76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10933044" y="3917346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6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96280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78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75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0.45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76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10933044" y="3917346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/>
              <p:nvPr/>
            </p:nvSpPr>
            <p:spPr>
              <a:xfrm>
                <a:off x="7851913" y="3578443"/>
                <a:ext cx="2049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13" y="3578443"/>
                <a:ext cx="2049151" cy="276999"/>
              </a:xfrm>
              <a:prstGeom prst="rect">
                <a:avLst/>
              </a:prstGeom>
              <a:blipFill>
                <a:blip r:embed="rId3"/>
                <a:stretch>
                  <a:fillRect l="-2083" t="-4444" r="-1190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62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10466363" y="347472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F900A-A6E0-4596-8D6A-00A2CCFED106}"/>
              </a:ext>
            </a:extLst>
          </p:cNvPr>
          <p:cNvCxnSpPr>
            <a:stCxn id="6" idx="2"/>
          </p:cNvCxnSpPr>
          <p:nvPr/>
        </p:nvCxnSpPr>
        <p:spPr>
          <a:xfrm flipH="1">
            <a:off x="4923692" y="4023362"/>
            <a:ext cx="5542671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C9A00-BB03-4E9C-B8E7-AA22A7115624}"/>
              </a:ext>
            </a:extLst>
          </p:cNvPr>
          <p:cNvGraphicFramePr>
            <a:graphicFrameLocks noGrp="1"/>
          </p:cNvGraphicFramePr>
          <p:nvPr/>
        </p:nvGraphicFramePr>
        <p:xfrm>
          <a:off x="2574388" y="2296280"/>
          <a:ext cx="2349304" cy="36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652">
                  <a:extLst>
                    <a:ext uri="{9D8B030D-6E8A-4147-A177-3AD203B41FA5}">
                      <a16:colId xmlns:a16="http://schemas.microsoft.com/office/drawing/2014/main" val="101118197"/>
                    </a:ext>
                  </a:extLst>
                </a:gridCol>
                <a:gridCol w="1174652">
                  <a:extLst>
                    <a:ext uri="{9D8B030D-6E8A-4147-A177-3AD203B41FA5}">
                      <a16:colId xmlns:a16="http://schemas.microsoft.com/office/drawing/2014/main" val="3963364949"/>
                    </a:ext>
                  </a:extLst>
                </a:gridCol>
              </a:tblGrid>
              <a:tr h="455165">
                <a:tc>
                  <a:txBody>
                    <a:bodyPr/>
                    <a:lstStyle/>
                    <a:p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994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82008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78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24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75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0000FF"/>
                          </a:highlight>
                          <a:uLnTx/>
                          <a:uFillTx/>
                        </a:rPr>
                        <a:t>0.45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00FF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54389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76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uLnTx/>
                          <a:uFillTx/>
                        </a:rPr>
                        <a:t>0.42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91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1747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5253"/>
                  </a:ext>
                </a:extLst>
              </a:tr>
              <a:tr h="455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..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39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10933044" y="3917346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/>
              <p:nvPr/>
            </p:nvSpPr>
            <p:spPr>
              <a:xfrm>
                <a:off x="7851913" y="3578443"/>
                <a:ext cx="2049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13" y="3578443"/>
                <a:ext cx="2049151" cy="276999"/>
              </a:xfrm>
              <a:prstGeom prst="rect">
                <a:avLst/>
              </a:prstGeom>
              <a:blipFill>
                <a:blip r:embed="rId3"/>
                <a:stretch>
                  <a:fillRect l="-2083" t="-4444" r="-1190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961940-DE90-4E64-ADCD-25A9BB4D96CD}"/>
                  </a:ext>
                </a:extLst>
              </p:cNvPr>
              <p:cNvSpPr txBox="1"/>
              <p:nvPr/>
            </p:nvSpPr>
            <p:spPr>
              <a:xfrm>
                <a:off x="6096000" y="4716073"/>
                <a:ext cx="53671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78−75</m:t>
                              </m:r>
                            </m:e>
                          </m:d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0.42−0.45</m:t>
                              </m:r>
                            </m:e>
                          </m:d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76−75</m:t>
                              </m:r>
                            </m:e>
                          </m:d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0.42−0.45</m:t>
                              </m:r>
                            </m:e>
                          </m:d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961940-DE90-4E64-ADCD-25A9BB4D9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16073"/>
                <a:ext cx="5367110" cy="215444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79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6000380" y="1828800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6427711" y="2244011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/>
              <p:nvPr/>
            </p:nvSpPr>
            <p:spPr>
              <a:xfrm>
                <a:off x="7342017" y="2285106"/>
                <a:ext cx="2122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17" y="2285106"/>
                <a:ext cx="2122312" cy="276999"/>
              </a:xfrm>
              <a:prstGeom prst="rect">
                <a:avLst/>
              </a:prstGeom>
              <a:blipFill>
                <a:blip r:embed="rId3"/>
                <a:stretch>
                  <a:fillRect l="-573" t="-4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9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A581-A611-4710-8CD2-9003B8487C21}"/>
              </a:ext>
            </a:extLst>
          </p:cNvPr>
          <p:cNvSpPr txBox="1"/>
          <p:nvPr/>
        </p:nvSpPr>
        <p:spPr>
          <a:xfrm>
            <a:off x="970671" y="1828800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we measure compactness of clusters?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30E74E-A647-4906-92A8-8796F7B4E7F9}"/>
              </a:ext>
            </a:extLst>
          </p:cNvPr>
          <p:cNvSpPr/>
          <p:nvPr/>
        </p:nvSpPr>
        <p:spPr>
          <a:xfrm>
            <a:off x="6000379" y="5181600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57A27F-A12D-4A45-A33B-1F81855A0496}"/>
              </a:ext>
            </a:extLst>
          </p:cNvPr>
          <p:cNvSpPr/>
          <p:nvPr/>
        </p:nvSpPr>
        <p:spPr>
          <a:xfrm>
            <a:off x="6427710" y="5654703"/>
            <a:ext cx="172278" cy="151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/>
              <p:nvPr/>
            </p:nvSpPr>
            <p:spPr>
              <a:xfrm>
                <a:off x="7129982" y="5528777"/>
                <a:ext cx="2122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DBDB98-3F00-4500-A717-984B3DD8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982" y="5528777"/>
                <a:ext cx="2122312" cy="276999"/>
              </a:xfrm>
              <a:prstGeom prst="rect">
                <a:avLst/>
              </a:prstGeom>
              <a:blipFill>
                <a:blip r:embed="rId3"/>
                <a:stretch>
                  <a:fillRect l="-862" t="-4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8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FA581-A611-4710-8CD2-9003B8487C21}"/>
                  </a:ext>
                </a:extLst>
              </p:cNvPr>
              <p:cNvSpPr txBox="1"/>
              <p:nvPr/>
            </p:nvSpPr>
            <p:spPr>
              <a:xfrm>
                <a:off x="970671" y="1828800"/>
                <a:ext cx="87641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Can we measure compactness of clusters?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FA581-A611-4710-8CD2-9003B848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1828800"/>
                <a:ext cx="8764172" cy="923330"/>
              </a:xfrm>
              <a:prstGeom prst="rect">
                <a:avLst/>
              </a:prstGeom>
              <a:blipFill>
                <a:blip r:embed="rId2"/>
                <a:stretch>
                  <a:fillRect l="-417" t="-3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9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690-0A6C-466C-AED0-88B765C7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C23B-4652-497C-BADE-D1F1B4B8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from a web analytics platform we have data on:</a:t>
            </a:r>
          </a:p>
          <a:p>
            <a:pPr lvl="1"/>
            <a:r>
              <a:rPr lang="en-IN" dirty="0"/>
              <a:t>Number of hits</a:t>
            </a:r>
          </a:p>
          <a:p>
            <a:pPr lvl="1"/>
            <a:r>
              <a:rPr lang="en-IN" dirty="0"/>
              <a:t>Duration of stays on a web page</a:t>
            </a:r>
          </a:p>
          <a:p>
            <a:pPr lvl="1"/>
            <a:r>
              <a:rPr lang="en-IN" dirty="0"/>
              <a:t>Number of pages visited</a:t>
            </a:r>
          </a:p>
          <a:p>
            <a:pPr lvl="1"/>
            <a:r>
              <a:rPr lang="en-IN" dirty="0"/>
              <a:t>Amount of money spent</a:t>
            </a:r>
          </a:p>
          <a:p>
            <a:r>
              <a:rPr lang="en-IN" dirty="0"/>
              <a:t>Many categories can be potentially discovered</a:t>
            </a:r>
          </a:p>
          <a:p>
            <a:pPr lvl="1"/>
            <a:r>
              <a:rPr lang="en-IN" dirty="0"/>
              <a:t>Group of people with high hit rate, small amount of money spent</a:t>
            </a:r>
          </a:p>
          <a:p>
            <a:pPr lvl="1"/>
            <a:r>
              <a:rPr lang="en-IN" dirty="0"/>
              <a:t>Group of people with short duration stay, large amount of money spent</a:t>
            </a:r>
          </a:p>
          <a:p>
            <a:pPr lvl="1"/>
            <a:r>
              <a:rPr lang="en-IN" dirty="0"/>
              <a:t>And many more..</a:t>
            </a:r>
          </a:p>
        </p:txBody>
      </p:sp>
    </p:spTree>
    <p:extLst>
      <p:ext uri="{BB962C8B-B14F-4D97-AF65-F5344CB8AC3E}">
        <p14:creationId xmlns:p14="http://schemas.microsoft.com/office/powerpoint/2010/main" val="416745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B8C888-896D-441F-99BB-A523E0F82F4A}"/>
                  </a:ext>
                </a:extLst>
              </p:cNvPr>
              <p:cNvSpPr txBox="1"/>
              <p:nvPr/>
            </p:nvSpPr>
            <p:spPr>
              <a:xfrm>
                <a:off x="970671" y="1828800"/>
                <a:ext cx="8764172" cy="159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Can we measure compactness of clusters?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                              or</a:t>
                </a: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B8C888-896D-441F-99BB-A523E0F8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1828800"/>
                <a:ext cx="8764172" cy="1592872"/>
              </a:xfrm>
              <a:prstGeom prst="rect">
                <a:avLst/>
              </a:prstGeom>
              <a:blipFill>
                <a:blip r:embed="rId3"/>
                <a:stretch>
                  <a:fillRect l="-417" t="-19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27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A07-8045-4B53-95FB-E70C513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FA581-A611-4710-8CD2-9003B8487C21}"/>
                  </a:ext>
                </a:extLst>
              </p:cNvPr>
              <p:cNvSpPr txBox="1"/>
              <p:nvPr/>
            </p:nvSpPr>
            <p:spPr>
              <a:xfrm>
                <a:off x="970671" y="1828800"/>
                <a:ext cx="8764172" cy="159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Can we measure compactness of clusters?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                              or</a:t>
                </a: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FA581-A611-4710-8CD2-9003B848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1828800"/>
                <a:ext cx="8764172" cy="1592872"/>
              </a:xfrm>
              <a:prstGeom prst="rect">
                <a:avLst/>
              </a:prstGeom>
              <a:blipFill>
                <a:blip r:embed="rId2"/>
                <a:stretch>
                  <a:fillRect l="-417" t="-19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731A6-6A5F-4CDA-BC8F-B1D226E9B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7" y="1887642"/>
            <a:ext cx="6402259" cy="457304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078B12-5974-4937-8B5F-09E7A331BA53}"/>
              </a:ext>
            </a:extLst>
          </p:cNvPr>
          <p:cNvGraphicFramePr>
            <a:graphicFrameLocks noGrp="1"/>
          </p:cNvGraphicFramePr>
          <p:nvPr/>
        </p:nvGraphicFramePr>
        <p:xfrm>
          <a:off x="970671" y="3300856"/>
          <a:ext cx="2960078" cy="24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039">
                  <a:extLst>
                    <a:ext uri="{9D8B030D-6E8A-4147-A177-3AD203B41FA5}">
                      <a16:colId xmlns:a16="http://schemas.microsoft.com/office/drawing/2014/main" val="3212811864"/>
                    </a:ext>
                  </a:extLst>
                </a:gridCol>
                <a:gridCol w="1480039">
                  <a:extLst>
                    <a:ext uri="{9D8B030D-6E8A-4147-A177-3AD203B41FA5}">
                      <a16:colId xmlns:a16="http://schemas.microsoft.com/office/drawing/2014/main" val="4048603859"/>
                    </a:ext>
                  </a:extLst>
                </a:gridCol>
              </a:tblGrid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#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18287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51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0536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6048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05515"/>
                  </a:ext>
                </a:extLst>
              </a:tr>
              <a:tr h="40988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6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33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A4-AA55-4EC2-9ED7-82EB3E0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C07FA-A39B-4C3B-847B-0B810D28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32" y="1796939"/>
            <a:ext cx="8553149" cy="244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56739-CD37-44FD-A17E-8307797D435B}"/>
              </a:ext>
            </a:extLst>
          </p:cNvPr>
          <p:cNvSpPr txBox="1"/>
          <p:nvPr/>
        </p:nvSpPr>
        <p:spPr>
          <a:xfrm>
            <a:off x="4545495" y="4479235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Scree Plot/Elbow Plot</a:t>
            </a:r>
          </a:p>
        </p:txBody>
      </p:sp>
    </p:spTree>
    <p:extLst>
      <p:ext uri="{BB962C8B-B14F-4D97-AF65-F5344CB8AC3E}">
        <p14:creationId xmlns:p14="http://schemas.microsoft.com/office/powerpoint/2010/main" val="3109299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A4-AA55-4EC2-9ED7-82EB3E0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C07FA-A39B-4C3B-847B-0B810D28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32" y="1796939"/>
            <a:ext cx="8553149" cy="244375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3223E5A2-08C1-4465-935D-B22A53D95092}"/>
              </a:ext>
            </a:extLst>
          </p:cNvPr>
          <p:cNvSpPr/>
          <p:nvPr/>
        </p:nvSpPr>
        <p:spPr>
          <a:xfrm rot="5948944">
            <a:off x="5156487" y="2914784"/>
            <a:ext cx="439031" cy="1502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24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A4-AA55-4EC2-9ED7-82EB3E0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C07FA-A39B-4C3B-847B-0B810D28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32" y="1796939"/>
            <a:ext cx="8553149" cy="244375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3223E5A2-08C1-4465-935D-B22A53D95092}"/>
              </a:ext>
            </a:extLst>
          </p:cNvPr>
          <p:cNvSpPr/>
          <p:nvPr/>
        </p:nvSpPr>
        <p:spPr>
          <a:xfrm rot="5771329">
            <a:off x="5183370" y="2923142"/>
            <a:ext cx="439031" cy="14764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CD96A-721C-4999-9B0F-6C9A811595D9}"/>
              </a:ext>
            </a:extLst>
          </p:cNvPr>
          <p:cNvSpPr txBox="1"/>
          <p:nvPr/>
        </p:nvSpPr>
        <p:spPr>
          <a:xfrm>
            <a:off x="1815548" y="4346713"/>
            <a:ext cx="37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Anything between 8 to 12 clusters seems like a good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3847688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8BB8-A515-4C9D-A192-9F005B82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D896-EE42-4544-8EEB-F7E189FF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next task that we do is, we create cluster profiles</a:t>
            </a:r>
          </a:p>
          <a:p>
            <a:r>
              <a:rPr lang="en-IN" dirty="0"/>
              <a:t>Once cluster models are created, we should try to understand what each cluster represents</a:t>
            </a:r>
          </a:p>
          <a:p>
            <a:r>
              <a:rPr lang="en-IN" dirty="0"/>
              <a:t>This process is known as creating cluster profiles</a:t>
            </a:r>
          </a:p>
          <a:p>
            <a:r>
              <a:rPr lang="en-IN" dirty="0"/>
              <a:t>Based on this we finalize if a 8 cluster model is better or 11 cluster model, as suggested by the Elbow Curve</a:t>
            </a:r>
          </a:p>
        </p:txBody>
      </p:sp>
    </p:spTree>
    <p:extLst>
      <p:ext uri="{BB962C8B-B14F-4D97-AF65-F5344CB8AC3E}">
        <p14:creationId xmlns:p14="http://schemas.microsoft.com/office/powerpoint/2010/main" val="2917400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843-719A-435E-92B5-F08FBD3F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err="1"/>
              <a:t>KMeans</a:t>
            </a:r>
            <a:r>
              <a:rPr lang="en-IN" b="1" dirty="0"/>
              <a:t>: Good value of K? Cluster Profiles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77BA43-750E-4A47-AADA-13E4AFAED2C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9"/>
          <a:ext cx="329647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826">
                  <a:extLst>
                    <a:ext uri="{9D8B030D-6E8A-4147-A177-3AD203B41FA5}">
                      <a16:colId xmlns:a16="http://schemas.microsoft.com/office/drawing/2014/main" val="4127401112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598961635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357954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4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1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8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46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E85923-F16B-48C7-B206-8C3552C38872}"/>
              </a:ext>
            </a:extLst>
          </p:cNvPr>
          <p:cNvSpPr txBox="1"/>
          <p:nvPr/>
        </p:nvSpPr>
        <p:spPr>
          <a:xfrm>
            <a:off x="4452730" y="1690690"/>
            <a:ext cx="328654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Mean Revenue= 120, </a:t>
            </a:r>
            <a:r>
              <a:rPr lang="en-IN" dirty="0" err="1"/>
              <a:t>std</a:t>
            </a:r>
            <a:r>
              <a:rPr lang="en-IN" dirty="0"/>
              <a:t> = 10</a:t>
            </a:r>
          </a:p>
          <a:p>
            <a:endParaRPr lang="en-IN" dirty="0"/>
          </a:p>
          <a:p>
            <a:r>
              <a:rPr lang="en-IN" dirty="0"/>
              <a:t>Mean Revenue Cluster 1 = 200</a:t>
            </a:r>
          </a:p>
          <a:p>
            <a:endParaRPr lang="en-IN" dirty="0"/>
          </a:p>
          <a:p>
            <a:r>
              <a:rPr lang="en-IN" dirty="0"/>
              <a:t>Mean Revenue Cluster 2 = 125</a:t>
            </a:r>
          </a:p>
          <a:p>
            <a:br>
              <a:rPr lang="en-IN" dirty="0"/>
            </a:br>
            <a:r>
              <a:rPr lang="en-IN" dirty="0"/>
              <a:t>Mean Revenue Cluster 3 = 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0F24C-EE89-4EBF-941B-68731476D5BB}"/>
              </a:ext>
            </a:extLst>
          </p:cNvPr>
          <p:cNvSpPr txBox="1"/>
          <p:nvPr/>
        </p:nvSpPr>
        <p:spPr>
          <a:xfrm>
            <a:off x="8057322" y="1690689"/>
            <a:ext cx="328654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Mean </a:t>
            </a:r>
            <a:r>
              <a:rPr lang="en-IN" dirty="0" err="1"/>
              <a:t>P.Whisky</a:t>
            </a:r>
            <a:r>
              <a:rPr lang="en-IN" dirty="0"/>
              <a:t>= 0.20, </a:t>
            </a:r>
            <a:r>
              <a:rPr lang="en-IN" dirty="0" err="1"/>
              <a:t>std</a:t>
            </a:r>
            <a:r>
              <a:rPr lang="en-IN" dirty="0"/>
              <a:t>= 0.10</a:t>
            </a:r>
          </a:p>
          <a:p>
            <a:endParaRPr lang="en-IN" dirty="0"/>
          </a:p>
          <a:p>
            <a:r>
              <a:rPr lang="en-IN" dirty="0"/>
              <a:t>Mean </a:t>
            </a:r>
            <a:r>
              <a:rPr lang="en-IN" dirty="0" err="1"/>
              <a:t>P.Whisky</a:t>
            </a:r>
            <a:r>
              <a:rPr lang="en-IN" dirty="0"/>
              <a:t> Cluster 1 = 0.40</a:t>
            </a:r>
          </a:p>
          <a:p>
            <a:endParaRPr lang="en-IN" dirty="0"/>
          </a:p>
          <a:p>
            <a:r>
              <a:rPr lang="en-IN" dirty="0"/>
              <a:t>Mean </a:t>
            </a:r>
            <a:r>
              <a:rPr lang="en-IN" dirty="0" err="1"/>
              <a:t>P.Whisky</a:t>
            </a:r>
            <a:r>
              <a:rPr lang="en-IN" dirty="0"/>
              <a:t> Cluster 2 = 0.21</a:t>
            </a:r>
          </a:p>
          <a:p>
            <a:br>
              <a:rPr lang="en-IN" dirty="0"/>
            </a:br>
            <a:r>
              <a:rPr lang="en-IN" dirty="0"/>
              <a:t>Mean </a:t>
            </a:r>
            <a:r>
              <a:rPr lang="en-IN" dirty="0" err="1"/>
              <a:t>P.Whisky</a:t>
            </a:r>
            <a:r>
              <a:rPr lang="en-IN" dirty="0"/>
              <a:t> Cluster 3 = 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97B29-85DC-4127-BBDD-830E8A35AD03}"/>
              </a:ext>
            </a:extLst>
          </p:cNvPr>
          <p:cNvSpPr txBox="1"/>
          <p:nvPr/>
        </p:nvSpPr>
        <p:spPr>
          <a:xfrm>
            <a:off x="4452730" y="4254986"/>
            <a:ext cx="328654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Mean Revenue= 120, </a:t>
            </a:r>
            <a:r>
              <a:rPr lang="en-IN" dirty="0" err="1"/>
              <a:t>std</a:t>
            </a:r>
            <a:r>
              <a:rPr lang="en-IN" dirty="0"/>
              <a:t> = 10</a:t>
            </a:r>
          </a:p>
          <a:p>
            <a:endParaRPr lang="en-IN" dirty="0"/>
          </a:p>
          <a:p>
            <a:r>
              <a:rPr lang="en-IN" dirty="0"/>
              <a:t>Z Revenue Cluster 1 = 8</a:t>
            </a:r>
          </a:p>
          <a:p>
            <a:endParaRPr lang="en-IN" dirty="0"/>
          </a:p>
          <a:p>
            <a:r>
              <a:rPr lang="en-IN" dirty="0"/>
              <a:t>Z Revenue Cluster 2 = 0.5</a:t>
            </a:r>
          </a:p>
          <a:p>
            <a:br>
              <a:rPr lang="en-IN" dirty="0"/>
            </a:br>
            <a:r>
              <a:rPr lang="en-IN" dirty="0"/>
              <a:t>Z Revenue Cluster 3 = -4.5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F8402-1690-4A40-96EA-193F78E1330A}"/>
              </a:ext>
            </a:extLst>
          </p:cNvPr>
          <p:cNvSpPr txBox="1"/>
          <p:nvPr/>
        </p:nvSpPr>
        <p:spPr>
          <a:xfrm>
            <a:off x="8169965" y="4254985"/>
            <a:ext cx="328654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Mean </a:t>
            </a:r>
            <a:r>
              <a:rPr lang="en-IN" dirty="0" err="1"/>
              <a:t>P.Whisky</a:t>
            </a:r>
            <a:r>
              <a:rPr lang="en-IN" dirty="0"/>
              <a:t>= 0.20, </a:t>
            </a:r>
            <a:r>
              <a:rPr lang="en-IN" dirty="0" err="1"/>
              <a:t>std</a:t>
            </a:r>
            <a:r>
              <a:rPr lang="en-IN" dirty="0"/>
              <a:t>= 0.10</a:t>
            </a:r>
          </a:p>
          <a:p>
            <a:endParaRPr lang="en-IN" dirty="0"/>
          </a:p>
          <a:p>
            <a:r>
              <a:rPr lang="en-IN" dirty="0"/>
              <a:t>Z </a:t>
            </a:r>
            <a:r>
              <a:rPr lang="en-IN" dirty="0" err="1"/>
              <a:t>P.Whisky</a:t>
            </a:r>
            <a:r>
              <a:rPr lang="en-IN" dirty="0"/>
              <a:t> Cluster 1 = 2</a:t>
            </a:r>
          </a:p>
          <a:p>
            <a:endParaRPr lang="en-IN" dirty="0"/>
          </a:p>
          <a:p>
            <a:r>
              <a:rPr lang="en-IN" dirty="0"/>
              <a:t>Z </a:t>
            </a:r>
            <a:r>
              <a:rPr lang="en-IN" dirty="0" err="1"/>
              <a:t>P.Whisky</a:t>
            </a:r>
            <a:r>
              <a:rPr lang="en-IN" dirty="0"/>
              <a:t> Cluster 2 = 1</a:t>
            </a:r>
          </a:p>
          <a:p>
            <a:endParaRPr lang="en-IN" dirty="0"/>
          </a:p>
          <a:p>
            <a:r>
              <a:rPr lang="en-IN" dirty="0"/>
              <a:t>Z </a:t>
            </a:r>
            <a:r>
              <a:rPr lang="en-IN" dirty="0" err="1"/>
              <a:t>P.Whisky</a:t>
            </a:r>
            <a:r>
              <a:rPr lang="en-IN" dirty="0"/>
              <a:t> Cluster 3 = -1.5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39387E-4307-4126-9371-71F646D08503}"/>
                  </a:ext>
                </a:extLst>
              </p:cNvPr>
              <p:cNvSpPr txBox="1"/>
              <p:nvPr/>
            </p:nvSpPr>
            <p:spPr>
              <a:xfrm>
                <a:off x="1974744" y="5132147"/>
                <a:ext cx="1508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39387E-4307-4126-9371-71F646D0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44" y="5132147"/>
                <a:ext cx="1508426" cy="276999"/>
              </a:xfrm>
              <a:prstGeom prst="rect">
                <a:avLst/>
              </a:prstGeom>
              <a:blipFill>
                <a:blip r:embed="rId2"/>
                <a:stretch>
                  <a:fillRect l="-3644" t="-2222" r="-242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6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90B-9635-431E-8E9B-3389DDC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74FEE-9948-43C9-BA63-CEF56E01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6" y="1690690"/>
            <a:ext cx="6402259" cy="457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295BD-4382-4DF4-9EB0-A77D9D850523}"/>
              </a:ext>
            </a:extLst>
          </p:cNvPr>
          <p:cNvSpPr txBox="1"/>
          <p:nvPr/>
        </p:nvSpPr>
        <p:spPr>
          <a:xfrm>
            <a:off x="7315200" y="1913206"/>
            <a:ext cx="377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many groups?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did you find?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if you need segments by 4 variables?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8E1CBB-7C51-482A-97C3-630649529B1C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3857115"/>
          <a:ext cx="353685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4933">
                  <a:extLst>
                    <a:ext uri="{9D8B030D-6E8A-4147-A177-3AD203B41FA5}">
                      <a16:colId xmlns:a16="http://schemas.microsoft.com/office/drawing/2014/main" val="1106973135"/>
                    </a:ext>
                  </a:extLst>
                </a:gridCol>
                <a:gridCol w="1077605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44431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Store_id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89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A12D-431B-49E6-8198-19F3171B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61B2-E6EF-4C19-B553-08BD7F5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Cluster: How? Visualise?</a:t>
            </a:r>
          </a:p>
          <a:p>
            <a:r>
              <a:rPr lang="en-IN" dirty="0"/>
              <a:t>What if there are 8 variables using which we need to create clusters?</a:t>
            </a:r>
          </a:p>
          <a:p>
            <a:r>
              <a:rPr lang="en-IN" dirty="0"/>
              <a:t>We need an algorithm!!!!</a:t>
            </a:r>
          </a:p>
          <a:p>
            <a:r>
              <a:rPr lang="en-IN" dirty="0" err="1"/>
              <a:t>KMeans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301C-6D4C-44E2-970E-FF1174A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F44D-556E-4202-A27A-FD9368EB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74"/>
            <a:ext cx="10515600" cy="4351338"/>
          </a:xfrm>
        </p:spPr>
        <p:txBody>
          <a:bodyPr/>
          <a:lstStyle/>
          <a:p>
            <a:r>
              <a:rPr lang="en-IN" dirty="0" err="1"/>
              <a:t>KMeans</a:t>
            </a:r>
            <a:r>
              <a:rPr lang="en-IN" dirty="0"/>
              <a:t> is an iterative algorithm</a:t>
            </a:r>
          </a:p>
          <a:p>
            <a:r>
              <a:rPr lang="en-IN" dirty="0"/>
              <a:t>The “K” in </a:t>
            </a:r>
            <a:r>
              <a:rPr lang="en-IN" dirty="0" err="1"/>
              <a:t>KMeans</a:t>
            </a:r>
            <a:r>
              <a:rPr lang="en-IN" dirty="0"/>
              <a:t>, stands for the number of clusters to be found out in data, it’s a user supplied parameter</a:t>
            </a:r>
          </a:p>
          <a:p>
            <a:r>
              <a:rPr lang="en-IN" dirty="0"/>
              <a:t>The output of </a:t>
            </a:r>
            <a:r>
              <a:rPr lang="en-IN" dirty="0" err="1"/>
              <a:t>KMeans</a:t>
            </a:r>
            <a:r>
              <a:rPr lang="en-IN" dirty="0"/>
              <a:t> algorithm is, the cluster label for each row of data</a:t>
            </a:r>
          </a:p>
        </p:txBody>
      </p:sp>
    </p:spTree>
    <p:extLst>
      <p:ext uri="{BB962C8B-B14F-4D97-AF65-F5344CB8AC3E}">
        <p14:creationId xmlns:p14="http://schemas.microsoft.com/office/powerpoint/2010/main" val="119085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8469-F087-4A60-8B2A-7CAEB183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DBE3-1A11-4906-9495-C774D2D1B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3" y="1690690"/>
            <a:ext cx="6402259" cy="45730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5F7809-48A5-41E9-B6D2-E9D9B857B9F3}"/>
              </a:ext>
            </a:extLst>
          </p:cNvPr>
          <p:cNvGraphicFramePr>
            <a:graphicFrameLocks noGrp="1"/>
          </p:cNvGraphicFramePr>
          <p:nvPr/>
        </p:nvGraphicFramePr>
        <p:xfrm>
          <a:off x="7118252" y="1752171"/>
          <a:ext cx="215235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1426270670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3577140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P.Whisky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6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988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5680C1-1FFA-4780-BA07-538C5FB09238}"/>
              </a:ext>
            </a:extLst>
          </p:cNvPr>
          <p:cNvGraphicFramePr>
            <a:graphicFrameLocks noGrp="1"/>
          </p:cNvGraphicFramePr>
          <p:nvPr/>
        </p:nvGraphicFramePr>
        <p:xfrm>
          <a:off x="9270608" y="1746608"/>
          <a:ext cx="889391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9391">
                  <a:extLst>
                    <a:ext uri="{9D8B030D-6E8A-4147-A177-3AD203B41FA5}">
                      <a16:colId xmlns:a16="http://schemas.microsoft.com/office/drawing/2014/main" val="23025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3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3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1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438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8902053-CD2F-4DDB-B49B-DBE86E47DC3C}"/>
              </a:ext>
            </a:extLst>
          </p:cNvPr>
          <p:cNvSpPr/>
          <p:nvPr/>
        </p:nvSpPr>
        <p:spPr>
          <a:xfrm>
            <a:off x="5641145" y="3348111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304F1-F4A9-4905-8FD5-F012229DEC80}"/>
              </a:ext>
            </a:extLst>
          </p:cNvPr>
          <p:cNvSpPr txBox="1"/>
          <p:nvPr/>
        </p:nvSpPr>
        <p:spPr>
          <a:xfrm>
            <a:off x="6077243" y="3967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B7BD3-5AF7-4ADF-8A85-A084B9C32658}"/>
              </a:ext>
            </a:extLst>
          </p:cNvPr>
          <p:cNvSpPr/>
          <p:nvPr/>
        </p:nvSpPr>
        <p:spPr>
          <a:xfrm>
            <a:off x="1193412" y="4977620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25FBF-77D6-4DCA-8582-BE8A9F740FB8}"/>
              </a:ext>
            </a:extLst>
          </p:cNvPr>
          <p:cNvSpPr txBox="1"/>
          <p:nvPr/>
        </p:nvSpPr>
        <p:spPr>
          <a:xfrm>
            <a:off x="1798323" y="5540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48A5DC-41EF-4810-A4D0-8669F53E94F5}"/>
              </a:ext>
            </a:extLst>
          </p:cNvPr>
          <p:cNvSpPr/>
          <p:nvPr/>
        </p:nvSpPr>
        <p:spPr>
          <a:xfrm>
            <a:off x="1151207" y="1713912"/>
            <a:ext cx="1026941" cy="1097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8D9F5-034B-483A-BA7C-6ADC10413413}"/>
              </a:ext>
            </a:extLst>
          </p:cNvPr>
          <p:cNvSpPr txBox="1"/>
          <p:nvPr/>
        </p:nvSpPr>
        <p:spPr>
          <a:xfrm>
            <a:off x="1587305" y="2332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03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72C-774A-4475-B5D4-E38639FD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Clustering: </a:t>
            </a:r>
            <a:r>
              <a:rPr lang="en-IN" b="1" dirty="0" err="1"/>
              <a:t>KMeans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954E-D503-4AA4-B74F-77444DF9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Initialize “K” cluster centres randomly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dirty="0"/>
              <a:t>Find the distance of each point from “K” cluster centres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dirty="0"/>
              <a:t>Based on the proximity of each point from “K” cluster centres we give cluster labels to each of the data points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dirty="0"/>
              <a:t>After, the clusters are formed, we re-compute the cluster centres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IN" dirty="0"/>
              <a:t>Repeat a), b) and c) till convergence (Till no data point changes cluster membership in succeeding iterations)</a:t>
            </a:r>
          </a:p>
        </p:txBody>
      </p:sp>
    </p:spTree>
    <p:extLst>
      <p:ext uri="{BB962C8B-B14F-4D97-AF65-F5344CB8AC3E}">
        <p14:creationId xmlns:p14="http://schemas.microsoft.com/office/powerpoint/2010/main" val="164762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1655</Words>
  <Application>Microsoft Macintosh PowerPoint</Application>
  <PresentationFormat>Widescreen</PresentationFormat>
  <Paragraphs>579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Kmeans Clustering</vt:lpstr>
      <vt:lpstr>Unsupervised Learning</vt:lpstr>
      <vt:lpstr>Unsupervised Learning</vt:lpstr>
      <vt:lpstr>Clustering</vt:lpstr>
      <vt:lpstr>Clustering</vt:lpstr>
      <vt:lpstr>Clustering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</vt:lpstr>
      <vt:lpstr>Clustering: Kmeans, Numeric Data</vt:lpstr>
      <vt:lpstr>Clustering: Kmeans, Data Should Be Scaled</vt:lpstr>
      <vt:lpstr>Clustering: Kmeans, Data Should Be Scaled</vt:lpstr>
      <vt:lpstr>Clustering: Kmeans, Data Should Be Scaled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</vt:lpstr>
      <vt:lpstr>Clustering KMeans: Good value of K? Cluster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Clustering</dc:title>
  <dc:creator>Gunnvant Saini</dc:creator>
  <cp:lastModifiedBy>Gunnvant Saini</cp:lastModifiedBy>
  <cp:revision>1</cp:revision>
  <dcterms:created xsi:type="dcterms:W3CDTF">2021-10-22T05:12:26Z</dcterms:created>
  <dcterms:modified xsi:type="dcterms:W3CDTF">2021-10-22T05:41:19Z</dcterms:modified>
</cp:coreProperties>
</file>