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72" r:id="rId3"/>
    <p:sldId id="273" r:id="rId4"/>
    <p:sldId id="274" r:id="rId5"/>
    <p:sldId id="275" r:id="rId6"/>
    <p:sldId id="276" r:id="rId7"/>
    <p:sldId id="278" r:id="rId8"/>
    <p:sldId id="279" r:id="rId9"/>
    <p:sldId id="280" r:id="rId10"/>
    <p:sldId id="263" r:id="rId11"/>
    <p:sldId id="281" r:id="rId12"/>
    <p:sldId id="282" r:id="rId13"/>
    <p:sldId id="283" r:id="rId14"/>
    <p:sldId id="284" r:id="rId15"/>
    <p:sldId id="285" r:id="rId16"/>
    <p:sldId id="286" r:id="rId17"/>
    <p:sldId id="266" r:id="rId18"/>
    <p:sldId id="267" r:id="rId19"/>
    <p:sldId id="287" r:id="rId20"/>
    <p:sldId id="269" r:id="rId21"/>
    <p:sldId id="270" r:id="rId22"/>
    <p:sldId id="262" r:id="rId23"/>
    <p:sldId id="261" r:id="rId24"/>
    <p:sldId id="293" r:id="rId25"/>
    <p:sldId id="277" r:id="rId26"/>
    <p:sldId id="271" r:id="rId27"/>
    <p:sldId id="294" r:id="rId28"/>
    <p:sldId id="295" r:id="rId29"/>
    <p:sldId id="296" r:id="rId30"/>
    <p:sldId id="297" r:id="rId31"/>
    <p:sldId id="264" r:id="rId32"/>
    <p:sldId id="298" r:id="rId33"/>
    <p:sldId id="1330" r:id="rId34"/>
    <p:sldId id="1374" r:id="rId35"/>
    <p:sldId id="1331" r:id="rId36"/>
    <p:sldId id="1333" r:id="rId37"/>
    <p:sldId id="1334" r:id="rId38"/>
    <p:sldId id="1335" r:id="rId39"/>
    <p:sldId id="1336" r:id="rId40"/>
    <p:sldId id="1337" r:id="rId41"/>
    <p:sldId id="1338" r:id="rId42"/>
    <p:sldId id="1339" r:id="rId43"/>
    <p:sldId id="1340" r:id="rId44"/>
    <p:sldId id="1341" r:id="rId45"/>
    <p:sldId id="1342" r:id="rId46"/>
    <p:sldId id="1343" r:id="rId47"/>
    <p:sldId id="1344" r:id="rId48"/>
    <p:sldId id="1345" r:id="rId49"/>
    <p:sldId id="1346" r:id="rId50"/>
    <p:sldId id="1347" r:id="rId51"/>
    <p:sldId id="1348" r:id="rId52"/>
    <p:sldId id="1349" r:id="rId53"/>
    <p:sldId id="1350" r:id="rId54"/>
    <p:sldId id="1351" r:id="rId55"/>
    <p:sldId id="1353" r:id="rId56"/>
    <p:sldId id="1352" r:id="rId57"/>
    <p:sldId id="1302" r:id="rId58"/>
    <p:sldId id="1354" r:id="rId59"/>
    <p:sldId id="1355" r:id="rId60"/>
    <p:sldId id="1356" r:id="rId61"/>
    <p:sldId id="1357" r:id="rId62"/>
    <p:sldId id="1360" r:id="rId63"/>
    <p:sldId id="1358" r:id="rId64"/>
    <p:sldId id="1359" r:id="rId65"/>
    <p:sldId id="1361" r:id="rId66"/>
    <p:sldId id="1305" r:id="rId67"/>
    <p:sldId id="1306" r:id="rId68"/>
    <p:sldId id="1307" r:id="rId69"/>
    <p:sldId id="1312" r:id="rId70"/>
    <p:sldId id="1313" r:id="rId71"/>
    <p:sldId id="1308" r:id="rId72"/>
    <p:sldId id="1309" r:id="rId73"/>
    <p:sldId id="1310" r:id="rId74"/>
    <p:sldId id="131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FEABA-AD85-574E-B568-C48BAA29C435}" v="37" dt="2021-12-15T10:35:38.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543"/>
  </p:normalViewPr>
  <p:slideViewPr>
    <p:cSldViewPr snapToGrid="0" snapToObjects="1">
      <p:cViewPr varScale="1">
        <p:scale>
          <a:sx n="101" d="100"/>
          <a:sy n="10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vant Saini" userId="93c4ddfd9869a0cf" providerId="LiveId" clId="{466FEABA-AD85-574E-B568-C48BAA29C435}"/>
    <pc:docChg chg="undo custSel addSld delSld modSld">
      <pc:chgData name="Gunnvant Saini" userId="93c4ddfd9869a0cf" providerId="LiveId" clId="{466FEABA-AD85-574E-B568-C48BAA29C435}" dt="2021-12-16T05:51:59.610" v="167" actId="20577"/>
      <pc:docMkLst>
        <pc:docMk/>
      </pc:docMkLst>
      <pc:sldChg chg="modSp add mod">
        <pc:chgData name="Gunnvant Saini" userId="93c4ddfd9869a0cf" providerId="LiveId" clId="{466FEABA-AD85-574E-B568-C48BAA29C435}" dt="2021-12-15T10:34:24.549" v="70" actId="120"/>
        <pc:sldMkLst>
          <pc:docMk/>
          <pc:sldMk cId="1213668842" sldId="1302"/>
        </pc:sldMkLst>
        <pc:spChg chg="mod">
          <ac:chgData name="Gunnvant Saini" userId="93c4ddfd9869a0cf" providerId="LiveId" clId="{466FEABA-AD85-574E-B568-C48BAA29C435}" dt="2021-12-15T10:34:24.549" v="70" actId="120"/>
          <ac:spMkLst>
            <pc:docMk/>
            <pc:sldMk cId="1213668842" sldId="1302"/>
            <ac:spMk id="2" creationId="{CF751B35-7892-43CA-B1FB-A7A1BE643CD9}"/>
          </ac:spMkLst>
        </pc:spChg>
      </pc:sldChg>
      <pc:sldChg chg="modSp add mod">
        <pc:chgData name="Gunnvant Saini" userId="93c4ddfd9869a0cf" providerId="LiveId" clId="{466FEABA-AD85-574E-B568-C48BAA29C435}" dt="2021-12-15T10:35:30.820" v="88" actId="120"/>
        <pc:sldMkLst>
          <pc:docMk/>
          <pc:sldMk cId="2581186792" sldId="1305"/>
        </pc:sldMkLst>
        <pc:spChg chg="mod">
          <ac:chgData name="Gunnvant Saini" userId="93c4ddfd9869a0cf" providerId="LiveId" clId="{466FEABA-AD85-574E-B568-C48BAA29C435}" dt="2021-12-15T10:35:30.820" v="88" actId="120"/>
          <ac:spMkLst>
            <pc:docMk/>
            <pc:sldMk cId="2581186792" sldId="1305"/>
            <ac:spMk id="2" creationId="{2BE09159-969F-4799-AEA9-1FBFABE2E61A}"/>
          </ac:spMkLst>
        </pc:spChg>
      </pc:sldChg>
      <pc:sldChg chg="modSp add">
        <pc:chgData name="Gunnvant Saini" userId="93c4ddfd9869a0cf" providerId="LiveId" clId="{466FEABA-AD85-574E-B568-C48BAA29C435}" dt="2021-12-15T10:35:37.128" v="89"/>
        <pc:sldMkLst>
          <pc:docMk/>
          <pc:sldMk cId="4254805133" sldId="1306"/>
        </pc:sldMkLst>
        <pc:spChg chg="mod">
          <ac:chgData name="Gunnvant Saini" userId="93c4ddfd9869a0cf" providerId="LiveId" clId="{466FEABA-AD85-574E-B568-C48BAA29C435}" dt="2021-12-15T10:35:37.128" v="89"/>
          <ac:spMkLst>
            <pc:docMk/>
            <pc:sldMk cId="4254805133" sldId="1306"/>
            <ac:spMk id="2" creationId="{2BE09159-969F-4799-AEA9-1FBFABE2E61A}"/>
          </ac:spMkLst>
        </pc:spChg>
      </pc:sldChg>
      <pc:sldChg chg="add">
        <pc:chgData name="Gunnvant Saini" userId="93c4ddfd9869a0cf" providerId="LiveId" clId="{466FEABA-AD85-574E-B568-C48BAA29C435}" dt="2021-12-15T10:30:51.028" v="0"/>
        <pc:sldMkLst>
          <pc:docMk/>
          <pc:sldMk cId="555109758" sldId="1307"/>
        </pc:sldMkLst>
      </pc:sldChg>
      <pc:sldChg chg="add">
        <pc:chgData name="Gunnvant Saini" userId="93c4ddfd9869a0cf" providerId="LiveId" clId="{466FEABA-AD85-574E-B568-C48BAA29C435}" dt="2021-12-15T10:30:51.028" v="0"/>
        <pc:sldMkLst>
          <pc:docMk/>
          <pc:sldMk cId="797176785" sldId="1308"/>
        </pc:sldMkLst>
      </pc:sldChg>
      <pc:sldChg chg="add">
        <pc:chgData name="Gunnvant Saini" userId="93c4ddfd9869a0cf" providerId="LiveId" clId="{466FEABA-AD85-574E-B568-C48BAA29C435}" dt="2021-12-15T10:30:51.028" v="0"/>
        <pc:sldMkLst>
          <pc:docMk/>
          <pc:sldMk cId="2059418367" sldId="1309"/>
        </pc:sldMkLst>
      </pc:sldChg>
      <pc:sldChg chg="add">
        <pc:chgData name="Gunnvant Saini" userId="93c4ddfd9869a0cf" providerId="LiveId" clId="{466FEABA-AD85-574E-B568-C48BAA29C435}" dt="2021-12-15T10:30:51.028" v="0"/>
        <pc:sldMkLst>
          <pc:docMk/>
          <pc:sldMk cId="537972081" sldId="1310"/>
        </pc:sldMkLst>
      </pc:sldChg>
      <pc:sldChg chg="add">
        <pc:chgData name="Gunnvant Saini" userId="93c4ddfd9869a0cf" providerId="LiveId" clId="{466FEABA-AD85-574E-B568-C48BAA29C435}" dt="2021-12-15T10:30:51.028" v="0"/>
        <pc:sldMkLst>
          <pc:docMk/>
          <pc:sldMk cId="2425337097" sldId="1311"/>
        </pc:sldMkLst>
      </pc:sldChg>
      <pc:sldChg chg="add">
        <pc:chgData name="Gunnvant Saini" userId="93c4ddfd9869a0cf" providerId="LiveId" clId="{466FEABA-AD85-574E-B568-C48BAA29C435}" dt="2021-12-15T10:30:51.028" v="0"/>
        <pc:sldMkLst>
          <pc:docMk/>
          <pc:sldMk cId="4004041912" sldId="1312"/>
        </pc:sldMkLst>
      </pc:sldChg>
      <pc:sldChg chg="add">
        <pc:chgData name="Gunnvant Saini" userId="93c4ddfd9869a0cf" providerId="LiveId" clId="{466FEABA-AD85-574E-B568-C48BAA29C435}" dt="2021-12-15T10:30:51.028" v="0"/>
        <pc:sldMkLst>
          <pc:docMk/>
          <pc:sldMk cId="416912822" sldId="1313"/>
        </pc:sldMkLst>
      </pc:sldChg>
      <pc:sldChg chg="modSp add mod">
        <pc:chgData name="Gunnvant Saini" userId="93c4ddfd9869a0cf" providerId="LiveId" clId="{466FEABA-AD85-574E-B568-C48BAA29C435}" dt="2021-12-15T10:31:14.347" v="18" actId="20577"/>
        <pc:sldMkLst>
          <pc:docMk/>
          <pc:sldMk cId="706775512" sldId="1330"/>
        </pc:sldMkLst>
        <pc:spChg chg="mod">
          <ac:chgData name="Gunnvant Saini" userId="93c4ddfd9869a0cf" providerId="LiveId" clId="{466FEABA-AD85-574E-B568-C48BAA29C435}" dt="2021-12-15T10:31:14.347" v="18" actId="20577"/>
          <ac:spMkLst>
            <pc:docMk/>
            <pc:sldMk cId="706775512" sldId="1330"/>
            <ac:spMk id="6" creationId="{8D417D54-5D80-4093-9841-66E1D6C8F86E}"/>
          </ac:spMkLst>
        </pc:spChg>
      </pc:sldChg>
      <pc:sldChg chg="modSp add mod">
        <pc:chgData name="Gunnvant Saini" userId="93c4ddfd9869a0cf" providerId="LiveId" clId="{466FEABA-AD85-574E-B568-C48BAA29C435}" dt="2021-12-15T10:31:31.866" v="23" actId="120"/>
        <pc:sldMkLst>
          <pc:docMk/>
          <pc:sldMk cId="1934093385" sldId="1331"/>
        </pc:sldMkLst>
        <pc:spChg chg="mod">
          <ac:chgData name="Gunnvant Saini" userId="93c4ddfd9869a0cf" providerId="LiveId" clId="{466FEABA-AD85-574E-B568-C48BAA29C435}" dt="2021-12-15T10:31:31.866" v="23" actId="120"/>
          <ac:spMkLst>
            <pc:docMk/>
            <pc:sldMk cId="1934093385" sldId="1331"/>
            <ac:spMk id="6" creationId="{881A4BEB-72A3-4D26-936F-6947B7850678}"/>
          </ac:spMkLst>
        </pc:spChg>
      </pc:sldChg>
      <pc:sldChg chg="modSp add mod">
        <pc:chgData name="Gunnvant Saini" userId="93c4ddfd9869a0cf" providerId="LiveId" clId="{466FEABA-AD85-574E-B568-C48BAA29C435}" dt="2021-12-15T10:31:36.916" v="25" actId="120"/>
        <pc:sldMkLst>
          <pc:docMk/>
          <pc:sldMk cId="1672725737" sldId="1333"/>
        </pc:sldMkLst>
        <pc:spChg chg="mod">
          <ac:chgData name="Gunnvant Saini" userId="93c4ddfd9869a0cf" providerId="LiveId" clId="{466FEABA-AD85-574E-B568-C48BAA29C435}" dt="2021-12-15T10:31:36.916" v="25" actId="120"/>
          <ac:spMkLst>
            <pc:docMk/>
            <pc:sldMk cId="1672725737" sldId="1333"/>
            <ac:spMk id="6" creationId="{9A0710D1-23EA-4036-94B4-A4F2042AE4BB}"/>
          </ac:spMkLst>
        </pc:spChg>
      </pc:sldChg>
      <pc:sldChg chg="modSp add mod">
        <pc:chgData name="Gunnvant Saini" userId="93c4ddfd9869a0cf" providerId="LiveId" clId="{466FEABA-AD85-574E-B568-C48BAA29C435}" dt="2021-12-15T10:31:41.582" v="27" actId="120"/>
        <pc:sldMkLst>
          <pc:docMk/>
          <pc:sldMk cId="3843435439" sldId="1334"/>
        </pc:sldMkLst>
        <pc:spChg chg="mod">
          <ac:chgData name="Gunnvant Saini" userId="93c4ddfd9869a0cf" providerId="LiveId" clId="{466FEABA-AD85-574E-B568-C48BAA29C435}" dt="2021-12-15T10:31:41.582" v="27" actId="120"/>
          <ac:spMkLst>
            <pc:docMk/>
            <pc:sldMk cId="3843435439" sldId="1334"/>
            <ac:spMk id="10" creationId="{9A273866-6387-4C24-B85F-38FB6F6E0987}"/>
          </ac:spMkLst>
        </pc:spChg>
      </pc:sldChg>
      <pc:sldChg chg="modSp add mod">
        <pc:chgData name="Gunnvant Saini" userId="93c4ddfd9869a0cf" providerId="LiveId" clId="{466FEABA-AD85-574E-B568-C48BAA29C435}" dt="2021-12-15T10:31:47.271" v="29" actId="120"/>
        <pc:sldMkLst>
          <pc:docMk/>
          <pc:sldMk cId="837714899" sldId="1335"/>
        </pc:sldMkLst>
        <pc:spChg chg="mod">
          <ac:chgData name="Gunnvant Saini" userId="93c4ddfd9869a0cf" providerId="LiveId" clId="{466FEABA-AD85-574E-B568-C48BAA29C435}" dt="2021-12-15T10:31:47.271" v="29" actId="120"/>
          <ac:spMkLst>
            <pc:docMk/>
            <pc:sldMk cId="837714899" sldId="1335"/>
            <ac:spMk id="10" creationId="{888035C4-CD58-410E-8C7A-6C02DDE8195A}"/>
          </ac:spMkLst>
        </pc:spChg>
      </pc:sldChg>
      <pc:sldChg chg="modSp add mod">
        <pc:chgData name="Gunnvant Saini" userId="93c4ddfd9869a0cf" providerId="LiveId" clId="{466FEABA-AD85-574E-B568-C48BAA29C435}" dt="2021-12-15T10:32:01.801" v="31" actId="120"/>
        <pc:sldMkLst>
          <pc:docMk/>
          <pc:sldMk cId="1909878500" sldId="1336"/>
        </pc:sldMkLst>
        <pc:spChg chg="mod">
          <ac:chgData name="Gunnvant Saini" userId="93c4ddfd9869a0cf" providerId="LiveId" clId="{466FEABA-AD85-574E-B568-C48BAA29C435}" dt="2021-12-15T10:32:01.801" v="31" actId="120"/>
          <ac:spMkLst>
            <pc:docMk/>
            <pc:sldMk cId="1909878500" sldId="1336"/>
            <ac:spMk id="7" creationId="{605472E0-41D6-414E-AE4B-5223588580E4}"/>
          </ac:spMkLst>
        </pc:spChg>
      </pc:sldChg>
      <pc:sldChg chg="modSp add mod">
        <pc:chgData name="Gunnvant Saini" userId="93c4ddfd9869a0cf" providerId="LiveId" clId="{466FEABA-AD85-574E-B568-C48BAA29C435}" dt="2021-12-15T10:32:12.550" v="33" actId="120"/>
        <pc:sldMkLst>
          <pc:docMk/>
          <pc:sldMk cId="3190648942" sldId="1337"/>
        </pc:sldMkLst>
        <pc:spChg chg="mod">
          <ac:chgData name="Gunnvant Saini" userId="93c4ddfd9869a0cf" providerId="LiveId" clId="{466FEABA-AD85-574E-B568-C48BAA29C435}" dt="2021-12-15T10:32:12.550" v="33" actId="120"/>
          <ac:spMkLst>
            <pc:docMk/>
            <pc:sldMk cId="3190648942" sldId="1337"/>
            <ac:spMk id="7" creationId="{19DBA710-9C08-4522-90A7-DEB3D44CB8E0}"/>
          </ac:spMkLst>
        </pc:spChg>
      </pc:sldChg>
      <pc:sldChg chg="modSp add mod">
        <pc:chgData name="Gunnvant Saini" userId="93c4ddfd9869a0cf" providerId="LiveId" clId="{466FEABA-AD85-574E-B568-C48BAA29C435}" dt="2021-12-15T10:32:19.153" v="35" actId="120"/>
        <pc:sldMkLst>
          <pc:docMk/>
          <pc:sldMk cId="1541009171" sldId="1338"/>
        </pc:sldMkLst>
        <pc:spChg chg="mod">
          <ac:chgData name="Gunnvant Saini" userId="93c4ddfd9869a0cf" providerId="LiveId" clId="{466FEABA-AD85-574E-B568-C48BAA29C435}" dt="2021-12-15T10:32:19.153" v="35" actId="120"/>
          <ac:spMkLst>
            <pc:docMk/>
            <pc:sldMk cId="1541009171" sldId="1338"/>
            <ac:spMk id="8" creationId="{127E52BC-14B1-47BE-A0AC-EAFFE7B0764F}"/>
          </ac:spMkLst>
        </pc:spChg>
      </pc:sldChg>
      <pc:sldChg chg="modSp add mod">
        <pc:chgData name="Gunnvant Saini" userId="93c4ddfd9869a0cf" providerId="LiveId" clId="{466FEABA-AD85-574E-B568-C48BAA29C435}" dt="2021-12-15T10:32:26.250" v="37" actId="120"/>
        <pc:sldMkLst>
          <pc:docMk/>
          <pc:sldMk cId="933904177" sldId="1339"/>
        </pc:sldMkLst>
        <pc:spChg chg="mod">
          <ac:chgData name="Gunnvant Saini" userId="93c4ddfd9869a0cf" providerId="LiveId" clId="{466FEABA-AD85-574E-B568-C48BAA29C435}" dt="2021-12-15T10:32:26.250" v="37" actId="120"/>
          <ac:spMkLst>
            <pc:docMk/>
            <pc:sldMk cId="933904177" sldId="1339"/>
            <ac:spMk id="7" creationId="{07C12A80-049A-486D-A591-6606BE631676}"/>
          </ac:spMkLst>
        </pc:spChg>
      </pc:sldChg>
      <pc:sldChg chg="modSp add mod">
        <pc:chgData name="Gunnvant Saini" userId="93c4ddfd9869a0cf" providerId="LiveId" clId="{466FEABA-AD85-574E-B568-C48BAA29C435}" dt="2021-12-15T10:32:32.548" v="39" actId="120"/>
        <pc:sldMkLst>
          <pc:docMk/>
          <pc:sldMk cId="3106188962" sldId="1340"/>
        </pc:sldMkLst>
        <pc:spChg chg="mod">
          <ac:chgData name="Gunnvant Saini" userId="93c4ddfd9869a0cf" providerId="LiveId" clId="{466FEABA-AD85-574E-B568-C48BAA29C435}" dt="2021-12-15T10:32:32.548" v="39" actId="120"/>
          <ac:spMkLst>
            <pc:docMk/>
            <pc:sldMk cId="3106188962" sldId="1340"/>
            <ac:spMk id="7" creationId="{18C4479D-461B-4D88-86E8-2D38F9166976}"/>
          </ac:spMkLst>
        </pc:spChg>
      </pc:sldChg>
      <pc:sldChg chg="modSp add mod">
        <pc:chgData name="Gunnvant Saini" userId="93c4ddfd9869a0cf" providerId="LiveId" clId="{466FEABA-AD85-574E-B568-C48BAA29C435}" dt="2021-12-15T10:32:38.517" v="41" actId="120"/>
        <pc:sldMkLst>
          <pc:docMk/>
          <pc:sldMk cId="3680267589" sldId="1341"/>
        </pc:sldMkLst>
        <pc:spChg chg="mod">
          <ac:chgData name="Gunnvant Saini" userId="93c4ddfd9869a0cf" providerId="LiveId" clId="{466FEABA-AD85-574E-B568-C48BAA29C435}" dt="2021-12-15T10:32:38.517" v="41" actId="120"/>
          <ac:spMkLst>
            <pc:docMk/>
            <pc:sldMk cId="3680267589" sldId="1341"/>
            <ac:spMk id="8" creationId="{B3E1BA0A-985E-4092-B489-1D7105935160}"/>
          </ac:spMkLst>
        </pc:spChg>
      </pc:sldChg>
      <pc:sldChg chg="modSp add mod">
        <pc:chgData name="Gunnvant Saini" userId="93c4ddfd9869a0cf" providerId="LiveId" clId="{466FEABA-AD85-574E-B568-C48BAA29C435}" dt="2021-12-15T10:32:46.654" v="43" actId="120"/>
        <pc:sldMkLst>
          <pc:docMk/>
          <pc:sldMk cId="2058007421" sldId="1342"/>
        </pc:sldMkLst>
        <pc:spChg chg="mod">
          <ac:chgData name="Gunnvant Saini" userId="93c4ddfd9869a0cf" providerId="LiveId" clId="{466FEABA-AD85-574E-B568-C48BAA29C435}" dt="2021-12-15T10:32:46.654" v="43" actId="120"/>
          <ac:spMkLst>
            <pc:docMk/>
            <pc:sldMk cId="2058007421" sldId="1342"/>
            <ac:spMk id="8" creationId="{C939D337-9CFB-46FF-9DCC-6AE4A8A27909}"/>
          </ac:spMkLst>
        </pc:spChg>
      </pc:sldChg>
      <pc:sldChg chg="modSp add mod">
        <pc:chgData name="Gunnvant Saini" userId="93c4ddfd9869a0cf" providerId="LiveId" clId="{466FEABA-AD85-574E-B568-C48BAA29C435}" dt="2021-12-15T10:32:51.921" v="45" actId="120"/>
        <pc:sldMkLst>
          <pc:docMk/>
          <pc:sldMk cId="2332963912" sldId="1343"/>
        </pc:sldMkLst>
        <pc:spChg chg="mod">
          <ac:chgData name="Gunnvant Saini" userId="93c4ddfd9869a0cf" providerId="LiveId" clId="{466FEABA-AD85-574E-B568-C48BAA29C435}" dt="2021-12-15T10:32:51.921" v="45" actId="120"/>
          <ac:spMkLst>
            <pc:docMk/>
            <pc:sldMk cId="2332963912" sldId="1343"/>
            <ac:spMk id="5" creationId="{EEB98B2B-8956-457C-A642-896721A38548}"/>
          </ac:spMkLst>
        </pc:spChg>
      </pc:sldChg>
      <pc:sldChg chg="modSp add mod">
        <pc:chgData name="Gunnvant Saini" userId="93c4ddfd9869a0cf" providerId="LiveId" clId="{466FEABA-AD85-574E-B568-C48BAA29C435}" dt="2021-12-15T10:32:57.716" v="47" actId="120"/>
        <pc:sldMkLst>
          <pc:docMk/>
          <pc:sldMk cId="329373654" sldId="1344"/>
        </pc:sldMkLst>
        <pc:spChg chg="mod">
          <ac:chgData name="Gunnvant Saini" userId="93c4ddfd9869a0cf" providerId="LiveId" clId="{466FEABA-AD85-574E-B568-C48BAA29C435}" dt="2021-12-15T10:32:57.716" v="47" actId="120"/>
          <ac:spMkLst>
            <pc:docMk/>
            <pc:sldMk cId="329373654" sldId="1344"/>
            <ac:spMk id="5" creationId="{FC325E3F-E9C9-4A05-A08C-482B9A144C04}"/>
          </ac:spMkLst>
        </pc:spChg>
      </pc:sldChg>
      <pc:sldChg chg="modSp add mod">
        <pc:chgData name="Gunnvant Saini" userId="93c4ddfd9869a0cf" providerId="LiveId" clId="{466FEABA-AD85-574E-B568-C48BAA29C435}" dt="2021-12-15T10:33:03.972" v="49" actId="120"/>
        <pc:sldMkLst>
          <pc:docMk/>
          <pc:sldMk cId="3337568723" sldId="1345"/>
        </pc:sldMkLst>
        <pc:spChg chg="mod">
          <ac:chgData name="Gunnvant Saini" userId="93c4ddfd9869a0cf" providerId="LiveId" clId="{466FEABA-AD85-574E-B568-C48BAA29C435}" dt="2021-12-15T10:33:03.972" v="49" actId="120"/>
          <ac:spMkLst>
            <pc:docMk/>
            <pc:sldMk cId="3337568723" sldId="1345"/>
            <ac:spMk id="3" creationId="{ACAAACA1-61EF-463A-953D-7D136717ED3E}"/>
          </ac:spMkLst>
        </pc:spChg>
      </pc:sldChg>
      <pc:sldChg chg="modSp add mod">
        <pc:chgData name="Gunnvant Saini" userId="93c4ddfd9869a0cf" providerId="LiveId" clId="{466FEABA-AD85-574E-B568-C48BAA29C435}" dt="2021-12-15T10:33:20.596" v="51" actId="120"/>
        <pc:sldMkLst>
          <pc:docMk/>
          <pc:sldMk cId="3823315561" sldId="1346"/>
        </pc:sldMkLst>
        <pc:spChg chg="mod">
          <ac:chgData name="Gunnvant Saini" userId="93c4ddfd9869a0cf" providerId="LiveId" clId="{466FEABA-AD85-574E-B568-C48BAA29C435}" dt="2021-12-15T10:33:20.596" v="51" actId="120"/>
          <ac:spMkLst>
            <pc:docMk/>
            <pc:sldMk cId="3823315561" sldId="1346"/>
            <ac:spMk id="2" creationId="{23EF08EB-0520-4A52-A103-B86E1E6B496F}"/>
          </ac:spMkLst>
        </pc:spChg>
      </pc:sldChg>
      <pc:sldChg chg="modSp add mod">
        <pc:chgData name="Gunnvant Saini" userId="93c4ddfd9869a0cf" providerId="LiveId" clId="{466FEABA-AD85-574E-B568-C48BAA29C435}" dt="2021-12-15T10:33:25.466" v="53" actId="120"/>
        <pc:sldMkLst>
          <pc:docMk/>
          <pc:sldMk cId="3428195323" sldId="1347"/>
        </pc:sldMkLst>
        <pc:spChg chg="mod">
          <ac:chgData name="Gunnvant Saini" userId="93c4ddfd9869a0cf" providerId="LiveId" clId="{466FEABA-AD85-574E-B568-C48BAA29C435}" dt="2021-12-15T10:33:25.466" v="53" actId="120"/>
          <ac:spMkLst>
            <pc:docMk/>
            <pc:sldMk cId="3428195323" sldId="1347"/>
            <ac:spMk id="2" creationId="{33C21A01-473C-4D4E-ADFA-0E9F2CDD81EB}"/>
          </ac:spMkLst>
        </pc:spChg>
      </pc:sldChg>
      <pc:sldChg chg="modSp add mod">
        <pc:chgData name="Gunnvant Saini" userId="93c4ddfd9869a0cf" providerId="LiveId" clId="{466FEABA-AD85-574E-B568-C48BAA29C435}" dt="2021-12-15T10:33:36.545" v="58" actId="20577"/>
        <pc:sldMkLst>
          <pc:docMk/>
          <pc:sldMk cId="3803667498" sldId="1348"/>
        </pc:sldMkLst>
        <pc:spChg chg="mod">
          <ac:chgData name="Gunnvant Saini" userId="93c4ddfd9869a0cf" providerId="LiveId" clId="{466FEABA-AD85-574E-B568-C48BAA29C435}" dt="2021-12-15T10:33:36.545" v="58" actId="20577"/>
          <ac:spMkLst>
            <pc:docMk/>
            <pc:sldMk cId="3803667498" sldId="1348"/>
            <ac:spMk id="2" creationId="{AE7A6BF8-7E0C-4887-8D67-ACE5B5F6FCC2}"/>
          </ac:spMkLst>
        </pc:spChg>
      </pc:sldChg>
      <pc:sldChg chg="modSp add mod">
        <pc:chgData name="Gunnvant Saini" userId="93c4ddfd9869a0cf" providerId="LiveId" clId="{466FEABA-AD85-574E-B568-C48BAA29C435}" dt="2021-12-15T10:33:43.084" v="60" actId="120"/>
        <pc:sldMkLst>
          <pc:docMk/>
          <pc:sldMk cId="2445733328" sldId="1349"/>
        </pc:sldMkLst>
        <pc:spChg chg="mod">
          <ac:chgData name="Gunnvant Saini" userId="93c4ddfd9869a0cf" providerId="LiveId" clId="{466FEABA-AD85-574E-B568-C48BAA29C435}" dt="2021-12-15T10:33:43.084" v="60" actId="120"/>
          <ac:spMkLst>
            <pc:docMk/>
            <pc:sldMk cId="2445733328" sldId="1349"/>
            <ac:spMk id="2" creationId="{BFBE761F-BB27-4329-8253-710F158D818C}"/>
          </ac:spMkLst>
        </pc:spChg>
      </pc:sldChg>
      <pc:sldChg chg="modSp add mod">
        <pc:chgData name="Gunnvant Saini" userId="93c4ddfd9869a0cf" providerId="LiveId" clId="{466FEABA-AD85-574E-B568-C48BAA29C435}" dt="2021-12-15T10:33:51.400" v="62" actId="120"/>
        <pc:sldMkLst>
          <pc:docMk/>
          <pc:sldMk cId="3637169746" sldId="1350"/>
        </pc:sldMkLst>
        <pc:spChg chg="mod">
          <ac:chgData name="Gunnvant Saini" userId="93c4ddfd9869a0cf" providerId="LiveId" clId="{466FEABA-AD85-574E-B568-C48BAA29C435}" dt="2021-12-15T10:33:51.400" v="62" actId="120"/>
          <ac:spMkLst>
            <pc:docMk/>
            <pc:sldMk cId="3637169746" sldId="1350"/>
            <ac:spMk id="2" creationId="{6005EADE-8496-4B6E-8799-C0FCD64ABBB6}"/>
          </ac:spMkLst>
        </pc:spChg>
      </pc:sldChg>
      <pc:sldChg chg="modSp add mod">
        <pc:chgData name="Gunnvant Saini" userId="93c4ddfd9869a0cf" providerId="LiveId" clId="{466FEABA-AD85-574E-B568-C48BAA29C435}" dt="2021-12-15T10:33:59.902" v="64" actId="120"/>
        <pc:sldMkLst>
          <pc:docMk/>
          <pc:sldMk cId="1316928023" sldId="1351"/>
        </pc:sldMkLst>
        <pc:spChg chg="mod">
          <ac:chgData name="Gunnvant Saini" userId="93c4ddfd9869a0cf" providerId="LiveId" clId="{466FEABA-AD85-574E-B568-C48BAA29C435}" dt="2021-12-15T10:33:59.902" v="64" actId="120"/>
          <ac:spMkLst>
            <pc:docMk/>
            <pc:sldMk cId="1316928023" sldId="1351"/>
            <ac:spMk id="3" creationId="{791DA36B-A019-4F9B-8EAF-3760E4B7531F}"/>
          </ac:spMkLst>
        </pc:spChg>
      </pc:sldChg>
      <pc:sldChg chg="modSp add mod">
        <pc:chgData name="Gunnvant Saini" userId="93c4ddfd9869a0cf" providerId="LiveId" clId="{466FEABA-AD85-574E-B568-C48BAA29C435}" dt="2021-12-15T10:34:15.482" v="68" actId="120"/>
        <pc:sldMkLst>
          <pc:docMk/>
          <pc:sldMk cId="1792481361" sldId="1352"/>
        </pc:sldMkLst>
        <pc:spChg chg="mod">
          <ac:chgData name="Gunnvant Saini" userId="93c4ddfd9869a0cf" providerId="LiveId" clId="{466FEABA-AD85-574E-B568-C48BAA29C435}" dt="2021-12-15T10:34:15.482" v="68" actId="120"/>
          <ac:spMkLst>
            <pc:docMk/>
            <pc:sldMk cId="1792481361" sldId="1352"/>
            <ac:spMk id="2" creationId="{1A40B68F-D011-413A-B8C2-E6CB934E6362}"/>
          </ac:spMkLst>
        </pc:spChg>
      </pc:sldChg>
      <pc:sldChg chg="modSp add mod">
        <pc:chgData name="Gunnvant Saini" userId="93c4ddfd9869a0cf" providerId="LiveId" clId="{466FEABA-AD85-574E-B568-C48BAA29C435}" dt="2021-12-15T10:34:07.069" v="66" actId="120"/>
        <pc:sldMkLst>
          <pc:docMk/>
          <pc:sldMk cId="675788487" sldId="1353"/>
        </pc:sldMkLst>
        <pc:spChg chg="mod">
          <ac:chgData name="Gunnvant Saini" userId="93c4ddfd9869a0cf" providerId="LiveId" clId="{466FEABA-AD85-574E-B568-C48BAA29C435}" dt="2021-12-15T10:34:07.069" v="66" actId="120"/>
          <ac:spMkLst>
            <pc:docMk/>
            <pc:sldMk cId="675788487" sldId="1353"/>
            <ac:spMk id="2" creationId="{D8C20645-6D9F-49F0-BEE0-BC6214445F3A}"/>
          </ac:spMkLst>
        </pc:spChg>
      </pc:sldChg>
      <pc:sldChg chg="modSp add mod">
        <pc:chgData name="Gunnvant Saini" userId="93c4ddfd9869a0cf" providerId="LiveId" clId="{466FEABA-AD85-574E-B568-C48BAA29C435}" dt="2021-12-15T10:34:31.882" v="72" actId="120"/>
        <pc:sldMkLst>
          <pc:docMk/>
          <pc:sldMk cId="2035025719" sldId="1354"/>
        </pc:sldMkLst>
        <pc:spChg chg="mod">
          <ac:chgData name="Gunnvant Saini" userId="93c4ddfd9869a0cf" providerId="LiveId" clId="{466FEABA-AD85-574E-B568-C48BAA29C435}" dt="2021-12-15T10:34:31.882" v="72" actId="120"/>
          <ac:spMkLst>
            <pc:docMk/>
            <pc:sldMk cId="2035025719" sldId="1354"/>
            <ac:spMk id="4" creationId="{62EA39D0-E56B-4DBD-83DE-7F71693B98DC}"/>
          </ac:spMkLst>
        </pc:spChg>
      </pc:sldChg>
      <pc:sldChg chg="modSp add mod">
        <pc:chgData name="Gunnvant Saini" userId="93c4ddfd9869a0cf" providerId="LiveId" clId="{466FEABA-AD85-574E-B568-C48BAA29C435}" dt="2021-12-15T10:34:37.470" v="74" actId="120"/>
        <pc:sldMkLst>
          <pc:docMk/>
          <pc:sldMk cId="906159298" sldId="1355"/>
        </pc:sldMkLst>
        <pc:spChg chg="mod">
          <ac:chgData name="Gunnvant Saini" userId="93c4ddfd9869a0cf" providerId="LiveId" clId="{466FEABA-AD85-574E-B568-C48BAA29C435}" dt="2021-12-15T10:34:37.470" v="74" actId="120"/>
          <ac:spMkLst>
            <pc:docMk/>
            <pc:sldMk cId="906159298" sldId="1355"/>
            <ac:spMk id="2" creationId="{0706AB83-D1F7-4437-A0AB-9B014077A4A9}"/>
          </ac:spMkLst>
        </pc:spChg>
      </pc:sldChg>
      <pc:sldChg chg="modSp add mod">
        <pc:chgData name="Gunnvant Saini" userId="93c4ddfd9869a0cf" providerId="LiveId" clId="{466FEABA-AD85-574E-B568-C48BAA29C435}" dt="2021-12-15T10:34:44.469" v="76" actId="120"/>
        <pc:sldMkLst>
          <pc:docMk/>
          <pc:sldMk cId="3153921431" sldId="1356"/>
        </pc:sldMkLst>
        <pc:spChg chg="mod">
          <ac:chgData name="Gunnvant Saini" userId="93c4ddfd9869a0cf" providerId="LiveId" clId="{466FEABA-AD85-574E-B568-C48BAA29C435}" dt="2021-12-15T10:34:44.469" v="76" actId="120"/>
          <ac:spMkLst>
            <pc:docMk/>
            <pc:sldMk cId="3153921431" sldId="1356"/>
            <ac:spMk id="2" creationId="{1978C02D-3A97-4E67-96E9-0440F2C985B9}"/>
          </ac:spMkLst>
        </pc:spChg>
      </pc:sldChg>
      <pc:sldChg chg="modSp add mod">
        <pc:chgData name="Gunnvant Saini" userId="93c4ddfd9869a0cf" providerId="LiveId" clId="{466FEABA-AD85-574E-B568-C48BAA29C435}" dt="2021-12-15T10:34:51.234" v="78" actId="120"/>
        <pc:sldMkLst>
          <pc:docMk/>
          <pc:sldMk cId="2230501563" sldId="1357"/>
        </pc:sldMkLst>
        <pc:spChg chg="mod">
          <ac:chgData name="Gunnvant Saini" userId="93c4ddfd9869a0cf" providerId="LiveId" clId="{466FEABA-AD85-574E-B568-C48BAA29C435}" dt="2021-12-15T10:34:51.234" v="78" actId="120"/>
          <ac:spMkLst>
            <pc:docMk/>
            <pc:sldMk cId="2230501563" sldId="1357"/>
            <ac:spMk id="2" creationId="{6CE08810-531E-4C42-B77A-CC9221776CDF}"/>
          </ac:spMkLst>
        </pc:spChg>
      </pc:sldChg>
      <pc:sldChg chg="modSp add mod">
        <pc:chgData name="Gunnvant Saini" userId="93c4ddfd9869a0cf" providerId="LiveId" clId="{466FEABA-AD85-574E-B568-C48BAA29C435}" dt="2021-12-15T10:35:10.536" v="82" actId="120"/>
        <pc:sldMkLst>
          <pc:docMk/>
          <pc:sldMk cId="351201886" sldId="1358"/>
        </pc:sldMkLst>
        <pc:spChg chg="mod">
          <ac:chgData name="Gunnvant Saini" userId="93c4ddfd9869a0cf" providerId="LiveId" clId="{466FEABA-AD85-574E-B568-C48BAA29C435}" dt="2021-12-15T10:35:10.536" v="82" actId="120"/>
          <ac:spMkLst>
            <pc:docMk/>
            <pc:sldMk cId="351201886" sldId="1358"/>
            <ac:spMk id="2" creationId="{CE28A5D1-492D-41C5-B4A3-9A141479A7FA}"/>
          </ac:spMkLst>
        </pc:spChg>
      </pc:sldChg>
      <pc:sldChg chg="modSp add mod">
        <pc:chgData name="Gunnvant Saini" userId="93c4ddfd9869a0cf" providerId="LiveId" clId="{466FEABA-AD85-574E-B568-C48BAA29C435}" dt="2021-12-15T10:35:18.066" v="84" actId="120"/>
        <pc:sldMkLst>
          <pc:docMk/>
          <pc:sldMk cId="3979200519" sldId="1359"/>
        </pc:sldMkLst>
        <pc:spChg chg="mod">
          <ac:chgData name="Gunnvant Saini" userId="93c4ddfd9869a0cf" providerId="LiveId" clId="{466FEABA-AD85-574E-B568-C48BAA29C435}" dt="2021-12-15T10:35:18.066" v="84" actId="120"/>
          <ac:spMkLst>
            <pc:docMk/>
            <pc:sldMk cId="3979200519" sldId="1359"/>
            <ac:spMk id="2" creationId="{B84B6E45-32E2-4F88-9109-B7F87F5995C7}"/>
          </ac:spMkLst>
        </pc:spChg>
      </pc:sldChg>
      <pc:sldChg chg="modSp add mod modNotesTx">
        <pc:chgData name="Gunnvant Saini" userId="93c4ddfd9869a0cf" providerId="LiveId" clId="{466FEABA-AD85-574E-B568-C48BAA29C435}" dt="2021-12-16T05:51:59.610" v="167" actId="20577"/>
        <pc:sldMkLst>
          <pc:docMk/>
          <pc:sldMk cId="225112404" sldId="1360"/>
        </pc:sldMkLst>
        <pc:spChg chg="mod">
          <ac:chgData name="Gunnvant Saini" userId="93c4ddfd9869a0cf" providerId="LiveId" clId="{466FEABA-AD85-574E-B568-C48BAA29C435}" dt="2021-12-15T10:35:02.484" v="80" actId="120"/>
          <ac:spMkLst>
            <pc:docMk/>
            <pc:sldMk cId="225112404" sldId="1360"/>
            <ac:spMk id="2" creationId="{7487E047-F1FD-470E-8690-3D0F9F44811D}"/>
          </ac:spMkLst>
        </pc:spChg>
      </pc:sldChg>
      <pc:sldChg chg="modSp add mod">
        <pc:chgData name="Gunnvant Saini" userId="93c4ddfd9869a0cf" providerId="LiveId" clId="{466FEABA-AD85-574E-B568-C48BAA29C435}" dt="2021-12-15T10:35:25.079" v="86" actId="120"/>
        <pc:sldMkLst>
          <pc:docMk/>
          <pc:sldMk cId="696472262" sldId="1361"/>
        </pc:sldMkLst>
        <pc:spChg chg="mod">
          <ac:chgData name="Gunnvant Saini" userId="93c4ddfd9869a0cf" providerId="LiveId" clId="{466FEABA-AD85-574E-B568-C48BAA29C435}" dt="2021-12-15T10:35:25.079" v="86" actId="120"/>
          <ac:spMkLst>
            <pc:docMk/>
            <pc:sldMk cId="696472262" sldId="1361"/>
            <ac:spMk id="2" creationId="{9E1D78F2-E079-435A-9D0B-C2878E04C9A5}"/>
          </ac:spMkLst>
        </pc:spChg>
      </pc:sldChg>
      <pc:sldChg chg="modSp add mod">
        <pc:chgData name="Gunnvant Saini" userId="93c4ddfd9869a0cf" providerId="LiveId" clId="{466FEABA-AD85-574E-B568-C48BAA29C435}" dt="2021-12-15T10:31:25.052" v="21" actId="120"/>
        <pc:sldMkLst>
          <pc:docMk/>
          <pc:sldMk cId="2064248559" sldId="1374"/>
        </pc:sldMkLst>
        <pc:spChg chg="mod">
          <ac:chgData name="Gunnvant Saini" userId="93c4ddfd9869a0cf" providerId="LiveId" clId="{466FEABA-AD85-574E-B568-C48BAA29C435}" dt="2021-12-15T10:31:25.052" v="21" actId="120"/>
          <ac:spMkLst>
            <pc:docMk/>
            <pc:sldMk cId="2064248559" sldId="1374"/>
            <ac:spMk id="4" creationId="{8CCFD9BE-09BA-4BF8-BFCD-0AC719C53445}"/>
          </ac:spMkLst>
        </pc:spChg>
      </pc:sldChg>
      <pc:sldChg chg="new del">
        <pc:chgData name="Gunnvant Saini" userId="93c4ddfd9869a0cf" providerId="LiveId" clId="{466FEABA-AD85-574E-B568-C48BAA29C435}" dt="2021-12-16T05:46:42.756" v="91" actId="680"/>
        <pc:sldMkLst>
          <pc:docMk/>
          <pc:sldMk cId="675339617" sldId="13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7E173-40B0-4A3D-BEF4-63CABF84B8A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CD5099D3-8006-43BB-98E3-2BEA88E2A5AA}">
      <dgm:prSet phldrT="[Text]" custT="1"/>
      <dgm:spPr>
        <a:solidFill>
          <a:schemeClr val="accent6">
            <a:lumMod val="75000"/>
          </a:schemeClr>
        </a:solidFill>
      </dgm:spPr>
      <dgm:t>
        <a:bodyPr/>
        <a:lstStyle/>
        <a:p>
          <a:r>
            <a:rPr lang="en-IN" sz="2000" dirty="0"/>
            <a:t>Problem Definition</a:t>
          </a:r>
        </a:p>
      </dgm:t>
    </dgm:pt>
    <dgm:pt modelId="{FB64873B-2C00-4657-B5D3-84B405BE7CCA}" type="parTrans" cxnId="{F4A6F443-380E-41AD-8A07-82A44BE6E847}">
      <dgm:prSet/>
      <dgm:spPr/>
      <dgm:t>
        <a:bodyPr/>
        <a:lstStyle/>
        <a:p>
          <a:endParaRPr lang="en-IN"/>
        </a:p>
      </dgm:t>
    </dgm:pt>
    <dgm:pt modelId="{5C96E35B-BBDE-4E05-834B-4268992DF191}" type="sibTrans" cxnId="{F4A6F443-380E-41AD-8A07-82A44BE6E847}">
      <dgm:prSet/>
      <dgm:spPr/>
      <dgm:t>
        <a:bodyPr/>
        <a:lstStyle/>
        <a:p>
          <a:endParaRPr lang="en-IN"/>
        </a:p>
      </dgm:t>
    </dgm:pt>
    <dgm:pt modelId="{4DC01F2E-5FCF-4663-B455-6B151023C0C6}">
      <dgm:prSet phldrT="[Text]" custT="1"/>
      <dgm:spPr>
        <a:solidFill>
          <a:schemeClr val="accent6">
            <a:lumMod val="75000"/>
          </a:schemeClr>
        </a:solidFill>
      </dgm:spPr>
      <dgm:t>
        <a:bodyPr/>
        <a:lstStyle/>
        <a:p>
          <a:r>
            <a:rPr lang="en-IN" sz="2000" dirty="0"/>
            <a:t>Solution Design</a:t>
          </a:r>
        </a:p>
      </dgm:t>
    </dgm:pt>
    <dgm:pt modelId="{AD0D4EF0-9904-4678-B9F7-6B339010B7E0}" type="parTrans" cxnId="{4F6CF45F-3D47-4F0C-BD0B-B3AFA0750B38}">
      <dgm:prSet/>
      <dgm:spPr/>
      <dgm:t>
        <a:bodyPr/>
        <a:lstStyle/>
        <a:p>
          <a:endParaRPr lang="en-IN"/>
        </a:p>
      </dgm:t>
    </dgm:pt>
    <dgm:pt modelId="{3A5CD0EB-639B-4ABF-8309-B9EB8B0D850D}" type="sibTrans" cxnId="{4F6CF45F-3D47-4F0C-BD0B-B3AFA0750B38}">
      <dgm:prSet/>
      <dgm:spPr/>
      <dgm:t>
        <a:bodyPr/>
        <a:lstStyle/>
        <a:p>
          <a:endParaRPr lang="en-IN"/>
        </a:p>
      </dgm:t>
    </dgm:pt>
    <dgm:pt modelId="{22A6590C-1AF0-41AD-910E-7C097B779D7E}">
      <dgm:prSet phldrT="[Text]" custT="1"/>
      <dgm:spPr>
        <a:solidFill>
          <a:schemeClr val="accent6">
            <a:lumMod val="75000"/>
          </a:schemeClr>
        </a:solidFill>
      </dgm:spPr>
      <dgm:t>
        <a:bodyPr/>
        <a:lstStyle/>
        <a:p>
          <a:r>
            <a:rPr lang="en-IN" sz="2000" dirty="0"/>
            <a:t>Solution Implementation</a:t>
          </a:r>
        </a:p>
      </dgm:t>
    </dgm:pt>
    <dgm:pt modelId="{82A767A1-88D5-47A1-A0BF-5991671E3230}" type="parTrans" cxnId="{B2886F80-BDC0-49E4-AD2E-2E704F8FF358}">
      <dgm:prSet/>
      <dgm:spPr/>
      <dgm:t>
        <a:bodyPr/>
        <a:lstStyle/>
        <a:p>
          <a:endParaRPr lang="en-IN"/>
        </a:p>
      </dgm:t>
    </dgm:pt>
    <dgm:pt modelId="{4D71F26A-1B45-47D4-B884-3ECF5F215FE5}" type="sibTrans" cxnId="{B2886F80-BDC0-49E4-AD2E-2E704F8FF358}">
      <dgm:prSet/>
      <dgm:spPr/>
      <dgm:t>
        <a:bodyPr/>
        <a:lstStyle/>
        <a:p>
          <a:endParaRPr lang="en-IN"/>
        </a:p>
      </dgm:t>
    </dgm:pt>
    <dgm:pt modelId="{83DA217C-CDA8-4696-B87B-E6752CEC576C}">
      <dgm:prSet custT="1"/>
      <dgm:spPr>
        <a:solidFill>
          <a:schemeClr val="accent6">
            <a:lumMod val="75000"/>
          </a:schemeClr>
        </a:solidFill>
      </dgm:spPr>
      <dgm:t>
        <a:bodyPr/>
        <a:lstStyle/>
        <a:p>
          <a:r>
            <a:rPr lang="en-IN" sz="2000" dirty="0"/>
            <a:t>Solution Monitoring</a:t>
          </a:r>
        </a:p>
      </dgm:t>
    </dgm:pt>
    <dgm:pt modelId="{C3435683-4C0C-42B5-A923-E1AAF5D21033}" type="parTrans" cxnId="{60787329-D33B-4E15-B20D-E5C286C1A015}">
      <dgm:prSet/>
      <dgm:spPr/>
      <dgm:t>
        <a:bodyPr/>
        <a:lstStyle/>
        <a:p>
          <a:endParaRPr lang="en-IN"/>
        </a:p>
      </dgm:t>
    </dgm:pt>
    <dgm:pt modelId="{4D7B0536-FDA3-43A2-A938-1459FF78F6A0}" type="sibTrans" cxnId="{60787329-D33B-4E15-B20D-E5C286C1A015}">
      <dgm:prSet/>
      <dgm:spPr/>
      <dgm:t>
        <a:bodyPr/>
        <a:lstStyle/>
        <a:p>
          <a:endParaRPr lang="en-IN"/>
        </a:p>
      </dgm:t>
    </dgm:pt>
    <dgm:pt modelId="{2D46A9F3-C657-41DC-9EE5-598776CC1B31}" type="pres">
      <dgm:prSet presAssocID="{5737E173-40B0-4A3D-BEF4-63CABF84B8A2}" presName="CompostProcess" presStyleCnt="0">
        <dgm:presLayoutVars>
          <dgm:dir/>
          <dgm:resizeHandles val="exact"/>
        </dgm:presLayoutVars>
      </dgm:prSet>
      <dgm:spPr/>
    </dgm:pt>
    <dgm:pt modelId="{74A50DE3-B263-4A0E-B03C-657BBEE669EC}" type="pres">
      <dgm:prSet presAssocID="{5737E173-40B0-4A3D-BEF4-63CABF84B8A2}" presName="arrow" presStyleLbl="bgShp" presStyleIdx="0" presStyleCnt="1"/>
      <dgm:spPr>
        <a:solidFill>
          <a:schemeClr val="tx2">
            <a:lumMod val="60000"/>
            <a:lumOff val="40000"/>
          </a:schemeClr>
        </a:solidFill>
      </dgm:spPr>
    </dgm:pt>
    <dgm:pt modelId="{479FEE8A-8822-48DE-875C-71B8789183CE}" type="pres">
      <dgm:prSet presAssocID="{5737E173-40B0-4A3D-BEF4-63CABF84B8A2}" presName="linearProcess" presStyleCnt="0"/>
      <dgm:spPr/>
    </dgm:pt>
    <dgm:pt modelId="{7B9AF625-E490-430E-8089-5B7652515569}" type="pres">
      <dgm:prSet presAssocID="{CD5099D3-8006-43BB-98E3-2BEA88E2A5AA}" presName="textNode" presStyleLbl="node1" presStyleIdx="0" presStyleCnt="4" custScaleX="62056" custScaleY="71023">
        <dgm:presLayoutVars>
          <dgm:bulletEnabled val="1"/>
        </dgm:presLayoutVars>
      </dgm:prSet>
      <dgm:spPr/>
    </dgm:pt>
    <dgm:pt modelId="{EEF39677-A403-4F5A-B3D2-15A60C7A9CAC}" type="pres">
      <dgm:prSet presAssocID="{5C96E35B-BBDE-4E05-834B-4268992DF191}" presName="sibTrans" presStyleCnt="0"/>
      <dgm:spPr/>
    </dgm:pt>
    <dgm:pt modelId="{E403F49C-7857-4252-9E51-940DB4A48C00}" type="pres">
      <dgm:prSet presAssocID="{4DC01F2E-5FCF-4663-B455-6B151023C0C6}" presName="textNode" presStyleLbl="node1" presStyleIdx="1" presStyleCnt="4" custScaleX="62056" custScaleY="71023">
        <dgm:presLayoutVars>
          <dgm:bulletEnabled val="1"/>
        </dgm:presLayoutVars>
      </dgm:prSet>
      <dgm:spPr/>
    </dgm:pt>
    <dgm:pt modelId="{F734D92C-17BA-4AD7-A1DB-9856EFE33017}" type="pres">
      <dgm:prSet presAssocID="{3A5CD0EB-639B-4ABF-8309-B9EB8B0D850D}" presName="sibTrans" presStyleCnt="0"/>
      <dgm:spPr/>
    </dgm:pt>
    <dgm:pt modelId="{85070673-3CB0-464F-9981-EDC788001D00}" type="pres">
      <dgm:prSet presAssocID="{22A6590C-1AF0-41AD-910E-7C097B779D7E}" presName="textNode" presStyleLbl="node1" presStyleIdx="2" presStyleCnt="4" custScaleX="76110" custScaleY="71023">
        <dgm:presLayoutVars>
          <dgm:bulletEnabled val="1"/>
        </dgm:presLayoutVars>
      </dgm:prSet>
      <dgm:spPr/>
    </dgm:pt>
    <dgm:pt modelId="{C90DF2A8-5AA4-4BEA-BE34-104D0B8899A7}" type="pres">
      <dgm:prSet presAssocID="{4D71F26A-1B45-47D4-B884-3ECF5F215FE5}" presName="sibTrans" presStyleCnt="0"/>
      <dgm:spPr/>
    </dgm:pt>
    <dgm:pt modelId="{E7DFD860-30F5-4CDF-87D8-1FD937025561}" type="pres">
      <dgm:prSet presAssocID="{83DA217C-CDA8-4696-B87B-E6752CEC576C}" presName="textNode" presStyleLbl="node1" presStyleIdx="3" presStyleCnt="4" custScaleX="62056" custScaleY="71023">
        <dgm:presLayoutVars>
          <dgm:bulletEnabled val="1"/>
        </dgm:presLayoutVars>
      </dgm:prSet>
      <dgm:spPr/>
    </dgm:pt>
  </dgm:ptLst>
  <dgm:cxnLst>
    <dgm:cxn modelId="{60787329-D33B-4E15-B20D-E5C286C1A015}" srcId="{5737E173-40B0-4A3D-BEF4-63CABF84B8A2}" destId="{83DA217C-CDA8-4696-B87B-E6752CEC576C}" srcOrd="3" destOrd="0" parTransId="{C3435683-4C0C-42B5-A923-E1AAF5D21033}" sibTransId="{4D7B0536-FDA3-43A2-A938-1459FF78F6A0}"/>
    <dgm:cxn modelId="{F4A6F443-380E-41AD-8A07-82A44BE6E847}" srcId="{5737E173-40B0-4A3D-BEF4-63CABF84B8A2}" destId="{CD5099D3-8006-43BB-98E3-2BEA88E2A5AA}" srcOrd="0" destOrd="0" parTransId="{FB64873B-2C00-4657-B5D3-84B405BE7CCA}" sibTransId="{5C96E35B-BBDE-4E05-834B-4268992DF191}"/>
    <dgm:cxn modelId="{C3668E5A-4C64-4EC2-8F00-3094B30B3496}" type="presOf" srcId="{4DC01F2E-5FCF-4663-B455-6B151023C0C6}" destId="{E403F49C-7857-4252-9E51-940DB4A48C00}" srcOrd="0" destOrd="0" presId="urn:microsoft.com/office/officeart/2005/8/layout/hProcess9"/>
    <dgm:cxn modelId="{4F6CF45F-3D47-4F0C-BD0B-B3AFA0750B38}" srcId="{5737E173-40B0-4A3D-BEF4-63CABF84B8A2}" destId="{4DC01F2E-5FCF-4663-B455-6B151023C0C6}" srcOrd="1" destOrd="0" parTransId="{AD0D4EF0-9904-4678-B9F7-6B339010B7E0}" sibTransId="{3A5CD0EB-639B-4ABF-8309-B9EB8B0D850D}"/>
    <dgm:cxn modelId="{B2886F80-BDC0-49E4-AD2E-2E704F8FF358}" srcId="{5737E173-40B0-4A3D-BEF4-63CABF84B8A2}" destId="{22A6590C-1AF0-41AD-910E-7C097B779D7E}" srcOrd="2" destOrd="0" parTransId="{82A767A1-88D5-47A1-A0BF-5991671E3230}" sibTransId="{4D71F26A-1B45-47D4-B884-3ECF5F215FE5}"/>
    <dgm:cxn modelId="{2A08A290-6AE4-4E8B-9E66-3D6A5AA28B9F}" type="presOf" srcId="{83DA217C-CDA8-4696-B87B-E6752CEC576C}" destId="{E7DFD860-30F5-4CDF-87D8-1FD937025561}" srcOrd="0" destOrd="0" presId="urn:microsoft.com/office/officeart/2005/8/layout/hProcess9"/>
    <dgm:cxn modelId="{AF274BC6-819D-461F-8EA4-B9300C3F356E}" type="presOf" srcId="{22A6590C-1AF0-41AD-910E-7C097B779D7E}" destId="{85070673-3CB0-464F-9981-EDC788001D00}" srcOrd="0" destOrd="0" presId="urn:microsoft.com/office/officeart/2005/8/layout/hProcess9"/>
    <dgm:cxn modelId="{8ADD51E3-288B-4F50-9A45-9ABAFBE5798B}" type="presOf" srcId="{5737E173-40B0-4A3D-BEF4-63CABF84B8A2}" destId="{2D46A9F3-C657-41DC-9EE5-598776CC1B31}" srcOrd="0" destOrd="0" presId="urn:microsoft.com/office/officeart/2005/8/layout/hProcess9"/>
    <dgm:cxn modelId="{3CD81EF3-D9B4-4F52-B118-5576AAC0536E}" type="presOf" srcId="{CD5099D3-8006-43BB-98E3-2BEA88E2A5AA}" destId="{7B9AF625-E490-430E-8089-5B7652515569}" srcOrd="0" destOrd="0" presId="urn:microsoft.com/office/officeart/2005/8/layout/hProcess9"/>
    <dgm:cxn modelId="{53083E0A-4C46-4F7D-BCEC-F9D0F59928A9}" type="presParOf" srcId="{2D46A9F3-C657-41DC-9EE5-598776CC1B31}" destId="{74A50DE3-B263-4A0E-B03C-657BBEE669EC}" srcOrd="0" destOrd="0" presId="urn:microsoft.com/office/officeart/2005/8/layout/hProcess9"/>
    <dgm:cxn modelId="{D904AF81-90E8-4D0F-95B4-4B592FA6121E}" type="presParOf" srcId="{2D46A9F3-C657-41DC-9EE5-598776CC1B31}" destId="{479FEE8A-8822-48DE-875C-71B8789183CE}" srcOrd="1" destOrd="0" presId="urn:microsoft.com/office/officeart/2005/8/layout/hProcess9"/>
    <dgm:cxn modelId="{0E39C038-065D-4ED9-A611-11E2BED5A6C0}" type="presParOf" srcId="{479FEE8A-8822-48DE-875C-71B8789183CE}" destId="{7B9AF625-E490-430E-8089-5B7652515569}" srcOrd="0" destOrd="0" presId="urn:microsoft.com/office/officeart/2005/8/layout/hProcess9"/>
    <dgm:cxn modelId="{A2953751-FB89-42C3-95CF-810F4187DF8F}" type="presParOf" srcId="{479FEE8A-8822-48DE-875C-71B8789183CE}" destId="{EEF39677-A403-4F5A-B3D2-15A60C7A9CAC}" srcOrd="1" destOrd="0" presId="urn:microsoft.com/office/officeart/2005/8/layout/hProcess9"/>
    <dgm:cxn modelId="{9692175E-F5C3-4AD9-8287-722CC13B8352}" type="presParOf" srcId="{479FEE8A-8822-48DE-875C-71B8789183CE}" destId="{E403F49C-7857-4252-9E51-940DB4A48C00}" srcOrd="2" destOrd="0" presId="urn:microsoft.com/office/officeart/2005/8/layout/hProcess9"/>
    <dgm:cxn modelId="{7746FFF6-906E-4DBD-9C92-067D5C88CE49}" type="presParOf" srcId="{479FEE8A-8822-48DE-875C-71B8789183CE}" destId="{F734D92C-17BA-4AD7-A1DB-9856EFE33017}" srcOrd="3" destOrd="0" presId="urn:microsoft.com/office/officeart/2005/8/layout/hProcess9"/>
    <dgm:cxn modelId="{666A4FE2-4FF8-4962-8B6E-F8B96434841E}" type="presParOf" srcId="{479FEE8A-8822-48DE-875C-71B8789183CE}" destId="{85070673-3CB0-464F-9981-EDC788001D00}" srcOrd="4" destOrd="0" presId="urn:microsoft.com/office/officeart/2005/8/layout/hProcess9"/>
    <dgm:cxn modelId="{0D959111-AAB0-4087-9824-EEEE7716C5D9}" type="presParOf" srcId="{479FEE8A-8822-48DE-875C-71B8789183CE}" destId="{C90DF2A8-5AA4-4BEA-BE34-104D0B8899A7}" srcOrd="5" destOrd="0" presId="urn:microsoft.com/office/officeart/2005/8/layout/hProcess9"/>
    <dgm:cxn modelId="{C86F44F0-59BA-49EF-BCE4-A24722B98BE6}" type="presParOf" srcId="{479FEE8A-8822-48DE-875C-71B8789183CE}" destId="{E7DFD860-30F5-4CDF-87D8-1FD93702556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528C58-F09D-4600-B4F8-C0C7A82B6BA5}" type="doc">
      <dgm:prSet loTypeId="urn:microsoft.com/office/officeart/2005/8/layout/chevron1" loCatId="process" qsTypeId="urn:microsoft.com/office/officeart/2005/8/quickstyle/simple1" qsCatId="simple" csTypeId="urn:microsoft.com/office/officeart/2005/8/colors/colorful1#1" csCatId="colorful" phldr="1"/>
      <dgm:spPr/>
      <dgm:t>
        <a:bodyPr/>
        <a:lstStyle/>
        <a:p>
          <a:endParaRPr lang="en-US"/>
        </a:p>
      </dgm:t>
    </dgm:pt>
    <dgm:pt modelId="{2B766054-A9FA-407E-9C13-CE87E2F2D01E}">
      <dgm:prSet phldrT="[Text]" custT="1"/>
      <dgm:spPr>
        <a:solidFill>
          <a:schemeClr val="accent6">
            <a:lumMod val="75000"/>
          </a:schemeClr>
        </a:solidFill>
      </dgm:spPr>
      <dgm:t>
        <a:bodyPr/>
        <a:lstStyle/>
        <a:p>
          <a:r>
            <a:rPr lang="en-US" sz="1800" b="1" dirty="0"/>
            <a:t>Problem Definition</a:t>
          </a:r>
        </a:p>
      </dgm:t>
    </dgm:pt>
    <dgm:pt modelId="{FD6F00F9-18C2-48E9-BCFC-DC58594710CF}" type="parTrans" cxnId="{6B6E5041-1FA1-4C9D-9115-2C04D8240159}">
      <dgm:prSet/>
      <dgm:spPr/>
      <dgm:t>
        <a:bodyPr/>
        <a:lstStyle/>
        <a:p>
          <a:endParaRPr lang="en-US"/>
        </a:p>
      </dgm:t>
    </dgm:pt>
    <dgm:pt modelId="{53B3959E-0ED7-42E1-AFEA-2F02877F3129}" type="sibTrans" cxnId="{6B6E5041-1FA1-4C9D-9115-2C04D8240159}">
      <dgm:prSet/>
      <dgm:spPr/>
      <dgm:t>
        <a:bodyPr/>
        <a:lstStyle/>
        <a:p>
          <a:endParaRPr lang="en-US"/>
        </a:p>
      </dgm:t>
    </dgm:pt>
    <dgm:pt modelId="{23FA9F44-F204-4FA7-AACC-D310D58BB8B8}">
      <dgm:prSet phldrT="[Text]" custT="1"/>
      <dgm:spPr/>
      <dgm:t>
        <a:bodyPr/>
        <a:lstStyle/>
        <a:p>
          <a:r>
            <a:rPr lang="en-US" sz="2000" dirty="0"/>
            <a:t>Attack the “right” problem</a:t>
          </a:r>
        </a:p>
      </dgm:t>
    </dgm:pt>
    <dgm:pt modelId="{51EE8482-AD65-4343-AE90-7077FA2F9D12}" type="parTrans" cxnId="{A673A935-3C22-40D7-8412-B8F55C431DA7}">
      <dgm:prSet/>
      <dgm:spPr/>
      <dgm:t>
        <a:bodyPr/>
        <a:lstStyle/>
        <a:p>
          <a:endParaRPr lang="en-US"/>
        </a:p>
      </dgm:t>
    </dgm:pt>
    <dgm:pt modelId="{B0CABD2D-E186-4350-B9F4-209332111456}" type="sibTrans" cxnId="{A673A935-3C22-40D7-8412-B8F55C431DA7}">
      <dgm:prSet/>
      <dgm:spPr/>
      <dgm:t>
        <a:bodyPr/>
        <a:lstStyle/>
        <a:p>
          <a:endParaRPr lang="en-US"/>
        </a:p>
      </dgm:t>
    </dgm:pt>
    <dgm:pt modelId="{A9FE737C-40B2-47C0-9850-9F7324AC9A05}">
      <dgm:prSet phldrT="[Text]" custT="1"/>
      <dgm:spPr/>
      <dgm:t>
        <a:bodyPr/>
        <a:lstStyle/>
        <a:p>
          <a:r>
            <a:rPr lang="en-US" sz="2000" dirty="0"/>
            <a:t>Define problem specifics</a:t>
          </a:r>
        </a:p>
      </dgm:t>
    </dgm:pt>
    <dgm:pt modelId="{9E028F4E-36CA-4B6D-8578-B706D4E2FE6B}" type="parTrans" cxnId="{901498CE-21C6-41A5-B759-9FC55461ADC9}">
      <dgm:prSet/>
      <dgm:spPr/>
      <dgm:t>
        <a:bodyPr/>
        <a:lstStyle/>
        <a:p>
          <a:endParaRPr lang="en-US"/>
        </a:p>
      </dgm:t>
    </dgm:pt>
    <dgm:pt modelId="{D7DF0919-6D17-41C1-B94E-DA16689CC734}" type="sibTrans" cxnId="{901498CE-21C6-41A5-B759-9FC55461ADC9}">
      <dgm:prSet/>
      <dgm:spPr/>
      <dgm:t>
        <a:bodyPr/>
        <a:lstStyle/>
        <a:p>
          <a:endParaRPr lang="en-US"/>
        </a:p>
      </dgm:t>
    </dgm:pt>
    <dgm:pt modelId="{C47A4140-9643-4E3D-AF6F-9E51C76C41C9}">
      <dgm:prSet phldrT="[Text]" custT="1"/>
      <dgm:spPr>
        <a:solidFill>
          <a:schemeClr val="accent6">
            <a:lumMod val="75000"/>
          </a:schemeClr>
        </a:solidFill>
      </dgm:spPr>
      <dgm:t>
        <a:bodyPr/>
        <a:lstStyle/>
        <a:p>
          <a:r>
            <a:rPr lang="en-US" sz="2000" b="1" dirty="0"/>
            <a:t>Solution Design</a:t>
          </a:r>
        </a:p>
      </dgm:t>
    </dgm:pt>
    <dgm:pt modelId="{454EE166-6683-48A2-B592-CC36DDC51D8F}" type="parTrans" cxnId="{F8DFDE8C-D1C8-479E-8216-FE393BE56D99}">
      <dgm:prSet/>
      <dgm:spPr/>
      <dgm:t>
        <a:bodyPr/>
        <a:lstStyle/>
        <a:p>
          <a:endParaRPr lang="en-US"/>
        </a:p>
      </dgm:t>
    </dgm:pt>
    <dgm:pt modelId="{8FE2FEDF-1744-4C19-8016-2856431A4F47}" type="sibTrans" cxnId="{F8DFDE8C-D1C8-479E-8216-FE393BE56D99}">
      <dgm:prSet/>
      <dgm:spPr/>
      <dgm:t>
        <a:bodyPr/>
        <a:lstStyle/>
        <a:p>
          <a:endParaRPr lang="en-US"/>
        </a:p>
      </dgm:t>
    </dgm:pt>
    <dgm:pt modelId="{0712C558-9771-4852-85AC-BBF82EEBBC53}">
      <dgm:prSet phldrT="[Text]" custT="1"/>
      <dgm:spPr/>
      <dgm:t>
        <a:bodyPr/>
        <a:lstStyle/>
        <a:p>
          <a:r>
            <a:rPr lang="en-US" sz="2000" dirty="0"/>
            <a:t>Available data will sometimes drive solutions</a:t>
          </a:r>
        </a:p>
      </dgm:t>
    </dgm:pt>
    <dgm:pt modelId="{CBC816AE-90F1-410D-91AF-BDAD3BA101F5}" type="parTrans" cxnId="{7C74222F-C41D-4F7B-AE88-A50522DF7A6C}">
      <dgm:prSet/>
      <dgm:spPr/>
      <dgm:t>
        <a:bodyPr/>
        <a:lstStyle/>
        <a:p>
          <a:endParaRPr lang="en-US"/>
        </a:p>
      </dgm:t>
    </dgm:pt>
    <dgm:pt modelId="{5DEF5798-7579-4347-8AAD-E9261AC5913E}" type="sibTrans" cxnId="{7C74222F-C41D-4F7B-AE88-A50522DF7A6C}">
      <dgm:prSet/>
      <dgm:spPr/>
      <dgm:t>
        <a:bodyPr/>
        <a:lstStyle/>
        <a:p>
          <a:endParaRPr lang="en-US"/>
        </a:p>
      </dgm:t>
    </dgm:pt>
    <dgm:pt modelId="{D6D69738-F454-4F16-AFC0-FF52FE311003}">
      <dgm:prSet phldrT="[Text]" custT="1"/>
      <dgm:spPr/>
      <dgm:t>
        <a:bodyPr/>
        <a:lstStyle/>
        <a:p>
          <a:r>
            <a:rPr lang="en-US" sz="2000" dirty="0"/>
            <a:t>Complex analytical models not always best solutions</a:t>
          </a:r>
        </a:p>
      </dgm:t>
    </dgm:pt>
    <dgm:pt modelId="{7647AD01-9CC1-4735-92A6-2A3BD17F8C6F}" type="parTrans" cxnId="{EA5F1BBF-056F-42E8-B788-4DB927255F09}">
      <dgm:prSet/>
      <dgm:spPr/>
      <dgm:t>
        <a:bodyPr/>
        <a:lstStyle/>
        <a:p>
          <a:endParaRPr lang="en-US"/>
        </a:p>
      </dgm:t>
    </dgm:pt>
    <dgm:pt modelId="{C82BB369-C4FB-4C97-8A0A-2A368EA9A0A0}" type="sibTrans" cxnId="{EA5F1BBF-056F-42E8-B788-4DB927255F09}">
      <dgm:prSet/>
      <dgm:spPr/>
      <dgm:t>
        <a:bodyPr/>
        <a:lstStyle/>
        <a:p>
          <a:endParaRPr lang="en-US"/>
        </a:p>
      </dgm:t>
    </dgm:pt>
    <dgm:pt modelId="{24011842-B2DE-4B6A-AC4A-55E16DCFA8EB}">
      <dgm:prSet phldrT="[Text]" custT="1"/>
      <dgm:spPr>
        <a:solidFill>
          <a:schemeClr val="accent6">
            <a:lumMod val="75000"/>
          </a:schemeClr>
        </a:solidFill>
      </dgm:spPr>
      <dgm:t>
        <a:bodyPr/>
        <a:lstStyle/>
        <a:p>
          <a:r>
            <a:rPr lang="en-US" sz="2000" b="1" dirty="0">
              <a:solidFill>
                <a:schemeClr val="bg1"/>
              </a:solidFill>
            </a:rPr>
            <a:t>Solution Implementation</a:t>
          </a:r>
        </a:p>
      </dgm:t>
    </dgm:pt>
    <dgm:pt modelId="{5B2C1EB6-5680-4E3E-863F-069D0C9FF77A}" type="parTrans" cxnId="{C3E6D062-3C20-490A-9E44-DB0C19CB9FA5}">
      <dgm:prSet/>
      <dgm:spPr/>
      <dgm:t>
        <a:bodyPr/>
        <a:lstStyle/>
        <a:p>
          <a:endParaRPr lang="en-US"/>
        </a:p>
      </dgm:t>
    </dgm:pt>
    <dgm:pt modelId="{1FCE8F88-B256-4B42-9883-8FFA7013A998}" type="sibTrans" cxnId="{C3E6D062-3C20-490A-9E44-DB0C19CB9FA5}">
      <dgm:prSet/>
      <dgm:spPr/>
      <dgm:t>
        <a:bodyPr/>
        <a:lstStyle/>
        <a:p>
          <a:endParaRPr lang="en-US"/>
        </a:p>
      </dgm:t>
    </dgm:pt>
    <dgm:pt modelId="{3AE233CE-1F50-48AF-A14E-DD717C3F55A5}">
      <dgm:prSet phldrT="[Text]" custT="1"/>
      <dgm:spPr/>
      <dgm:t>
        <a:bodyPr/>
        <a:lstStyle/>
        <a:p>
          <a:r>
            <a:rPr lang="en-US" sz="2000" dirty="0"/>
            <a:t>Majority of time spent here</a:t>
          </a:r>
        </a:p>
      </dgm:t>
    </dgm:pt>
    <dgm:pt modelId="{F4FF82D1-6593-4033-AAB6-5C6D291F8C6B}" type="parTrans" cxnId="{08A48334-D50F-4D85-A006-6EFB4DDD60E6}">
      <dgm:prSet/>
      <dgm:spPr/>
      <dgm:t>
        <a:bodyPr/>
        <a:lstStyle/>
        <a:p>
          <a:endParaRPr lang="en-US"/>
        </a:p>
      </dgm:t>
    </dgm:pt>
    <dgm:pt modelId="{E13CA29A-E2E3-4220-9417-B494EFEDBB18}" type="sibTrans" cxnId="{08A48334-D50F-4D85-A006-6EFB4DDD60E6}">
      <dgm:prSet/>
      <dgm:spPr/>
      <dgm:t>
        <a:bodyPr/>
        <a:lstStyle/>
        <a:p>
          <a:endParaRPr lang="en-US"/>
        </a:p>
      </dgm:t>
    </dgm:pt>
    <dgm:pt modelId="{0F8D3457-452F-4B4D-BE3D-649F109FFAD9}">
      <dgm:prSet phldrT="[Text]" custT="1"/>
      <dgm:spPr/>
      <dgm:t>
        <a:bodyPr/>
        <a:lstStyle/>
        <a:p>
          <a:r>
            <a:rPr lang="en-US" sz="2000" dirty="0"/>
            <a:t>Iterative process</a:t>
          </a:r>
        </a:p>
      </dgm:t>
    </dgm:pt>
    <dgm:pt modelId="{E97464F6-F5AA-417C-B2EE-47BB3F91E9CD}" type="parTrans" cxnId="{2C9C00B5-499F-4DF4-BC7F-E53C7A027BBB}">
      <dgm:prSet/>
      <dgm:spPr/>
      <dgm:t>
        <a:bodyPr/>
        <a:lstStyle/>
        <a:p>
          <a:endParaRPr lang="en-US"/>
        </a:p>
      </dgm:t>
    </dgm:pt>
    <dgm:pt modelId="{E53DCF0D-E6B5-44E2-BB6A-66AF023DEE4E}" type="sibTrans" cxnId="{2C9C00B5-499F-4DF4-BC7F-E53C7A027BBB}">
      <dgm:prSet/>
      <dgm:spPr/>
      <dgm:t>
        <a:bodyPr/>
        <a:lstStyle/>
        <a:p>
          <a:endParaRPr lang="en-US"/>
        </a:p>
      </dgm:t>
    </dgm:pt>
    <dgm:pt modelId="{F5568966-184D-46C3-8E76-8508703545BE}">
      <dgm:prSet phldrT="[Text]" custT="1"/>
      <dgm:spPr/>
      <dgm:t>
        <a:bodyPr/>
        <a:lstStyle/>
        <a:p>
          <a:endParaRPr lang="en-US" sz="2000" dirty="0"/>
        </a:p>
      </dgm:t>
    </dgm:pt>
    <dgm:pt modelId="{F0684477-2B60-4070-97A1-790600235D8A}" type="parTrans" cxnId="{CC1757F6-52E9-4387-BEAE-A86BAB44B33F}">
      <dgm:prSet/>
      <dgm:spPr/>
      <dgm:t>
        <a:bodyPr/>
        <a:lstStyle/>
        <a:p>
          <a:endParaRPr lang="en-IN"/>
        </a:p>
      </dgm:t>
    </dgm:pt>
    <dgm:pt modelId="{F057E125-4281-45BF-A6FE-1D393DE19116}" type="sibTrans" cxnId="{CC1757F6-52E9-4387-BEAE-A86BAB44B33F}">
      <dgm:prSet/>
      <dgm:spPr/>
      <dgm:t>
        <a:bodyPr/>
        <a:lstStyle/>
        <a:p>
          <a:endParaRPr lang="en-IN"/>
        </a:p>
      </dgm:t>
    </dgm:pt>
    <dgm:pt modelId="{FC9F7449-6099-421E-8E59-0551BE783117}">
      <dgm:prSet phldrT="[Text]" custT="1"/>
      <dgm:spPr/>
      <dgm:t>
        <a:bodyPr/>
        <a:lstStyle/>
        <a:p>
          <a:endParaRPr lang="en-US" sz="2000" dirty="0"/>
        </a:p>
      </dgm:t>
    </dgm:pt>
    <dgm:pt modelId="{EA370811-2E6E-4172-A6FD-7907C9948FE9}" type="parTrans" cxnId="{7935E70E-F6FE-412D-825D-2B473D1AD471}">
      <dgm:prSet/>
      <dgm:spPr/>
      <dgm:t>
        <a:bodyPr/>
        <a:lstStyle/>
        <a:p>
          <a:endParaRPr lang="en-IN"/>
        </a:p>
      </dgm:t>
    </dgm:pt>
    <dgm:pt modelId="{BD080E41-8EC1-499B-8C46-CC312AB26439}" type="sibTrans" cxnId="{7935E70E-F6FE-412D-825D-2B473D1AD471}">
      <dgm:prSet/>
      <dgm:spPr/>
      <dgm:t>
        <a:bodyPr/>
        <a:lstStyle/>
        <a:p>
          <a:endParaRPr lang="en-IN"/>
        </a:p>
      </dgm:t>
    </dgm:pt>
    <dgm:pt modelId="{26F46C79-1C9F-42F4-8111-24EAF04BEE5F}">
      <dgm:prSet phldrT="[Text]" custT="1"/>
      <dgm:spPr/>
      <dgm:t>
        <a:bodyPr/>
        <a:lstStyle/>
        <a:p>
          <a:endParaRPr lang="en-US" sz="2000" dirty="0"/>
        </a:p>
      </dgm:t>
    </dgm:pt>
    <dgm:pt modelId="{3D6D8A4E-677F-4EB4-9153-08919923C72C}" type="parTrans" cxnId="{6492A608-988A-4300-9A2D-5FCB1D2D7B33}">
      <dgm:prSet/>
      <dgm:spPr/>
      <dgm:t>
        <a:bodyPr/>
        <a:lstStyle/>
        <a:p>
          <a:endParaRPr lang="en-IN"/>
        </a:p>
      </dgm:t>
    </dgm:pt>
    <dgm:pt modelId="{B4FB8A96-F718-4205-9E6D-E5FF8FC45489}" type="sibTrans" cxnId="{6492A608-988A-4300-9A2D-5FCB1D2D7B33}">
      <dgm:prSet/>
      <dgm:spPr/>
      <dgm:t>
        <a:bodyPr/>
        <a:lstStyle/>
        <a:p>
          <a:endParaRPr lang="en-IN"/>
        </a:p>
      </dgm:t>
    </dgm:pt>
    <dgm:pt modelId="{1B681BBB-E46B-4883-8CD7-35AEF7019F1D}">
      <dgm:prSet phldrT="[Text]" custT="1"/>
      <dgm:spPr/>
      <dgm:t>
        <a:bodyPr/>
        <a:lstStyle/>
        <a:p>
          <a:r>
            <a:rPr lang="en-US" sz="2000" dirty="0"/>
            <a:t>Assess effectiveness over time</a:t>
          </a:r>
        </a:p>
      </dgm:t>
    </dgm:pt>
    <dgm:pt modelId="{52B1D367-AAA9-447D-ADBD-DD77ED0788F4}" type="sibTrans" cxnId="{120E9D7D-FF2A-4552-818A-A3544159DD7C}">
      <dgm:prSet/>
      <dgm:spPr/>
      <dgm:t>
        <a:bodyPr/>
        <a:lstStyle/>
        <a:p>
          <a:endParaRPr lang="en-US"/>
        </a:p>
      </dgm:t>
    </dgm:pt>
    <dgm:pt modelId="{8C46B19F-BFAB-4D67-AD88-00293EA5EA40}" type="parTrans" cxnId="{120E9D7D-FF2A-4552-818A-A3544159DD7C}">
      <dgm:prSet/>
      <dgm:spPr/>
      <dgm:t>
        <a:bodyPr/>
        <a:lstStyle/>
        <a:p>
          <a:endParaRPr lang="en-US"/>
        </a:p>
      </dgm:t>
    </dgm:pt>
    <dgm:pt modelId="{357080B8-BBD0-4FB2-BFD1-B43852CE73E8}">
      <dgm:prSet phldrT="[Text]" custT="1"/>
      <dgm:spPr/>
      <dgm:t>
        <a:bodyPr/>
        <a:lstStyle/>
        <a:p>
          <a:endParaRPr lang="en-US" sz="2000" dirty="0"/>
        </a:p>
      </dgm:t>
    </dgm:pt>
    <dgm:pt modelId="{E4A23F87-DA0C-44C5-944C-20D45F688C94}" type="sibTrans" cxnId="{BAB083B3-5CBE-4B0C-9EEC-0601FA781212}">
      <dgm:prSet/>
      <dgm:spPr/>
      <dgm:t>
        <a:bodyPr/>
        <a:lstStyle/>
        <a:p>
          <a:endParaRPr lang="en-IN"/>
        </a:p>
      </dgm:t>
    </dgm:pt>
    <dgm:pt modelId="{21F2B846-1543-42DC-9DA1-AF7318B80EA6}" type="parTrans" cxnId="{BAB083B3-5CBE-4B0C-9EEC-0601FA781212}">
      <dgm:prSet/>
      <dgm:spPr/>
      <dgm:t>
        <a:bodyPr/>
        <a:lstStyle/>
        <a:p>
          <a:endParaRPr lang="en-IN"/>
        </a:p>
      </dgm:t>
    </dgm:pt>
    <dgm:pt modelId="{A9682F1B-A307-426D-B05F-458725C74BF5}">
      <dgm:prSet phldrT="[Text]" custT="1"/>
      <dgm:spPr/>
      <dgm:t>
        <a:bodyPr/>
        <a:lstStyle/>
        <a:p>
          <a:r>
            <a:rPr lang="en-US" sz="2000" dirty="0"/>
            <a:t>Ongoing</a:t>
          </a:r>
        </a:p>
      </dgm:t>
    </dgm:pt>
    <dgm:pt modelId="{8BCE0617-406A-4978-9B0C-472741AC6879}" type="sibTrans" cxnId="{671525A0-1E91-4AD5-99A2-EC2699F43706}">
      <dgm:prSet/>
      <dgm:spPr/>
      <dgm:t>
        <a:bodyPr/>
        <a:lstStyle/>
        <a:p>
          <a:endParaRPr lang="en-US"/>
        </a:p>
      </dgm:t>
    </dgm:pt>
    <dgm:pt modelId="{B6851B91-12C2-466E-939C-6239ED8BF2F2}" type="parTrans" cxnId="{671525A0-1E91-4AD5-99A2-EC2699F43706}">
      <dgm:prSet/>
      <dgm:spPr/>
      <dgm:t>
        <a:bodyPr/>
        <a:lstStyle/>
        <a:p>
          <a:endParaRPr lang="en-US"/>
        </a:p>
      </dgm:t>
    </dgm:pt>
    <dgm:pt modelId="{9D3277AF-636D-409C-8621-EAB8D18DBD28}">
      <dgm:prSet phldrT="[Text]" custT="1"/>
      <dgm:spPr>
        <a:solidFill>
          <a:schemeClr val="accent6">
            <a:lumMod val="75000"/>
          </a:schemeClr>
        </a:solidFill>
      </dgm:spPr>
      <dgm:t>
        <a:bodyPr/>
        <a:lstStyle/>
        <a:p>
          <a:r>
            <a:rPr lang="en-US" sz="1800" b="1" dirty="0"/>
            <a:t>Solution Monitoring</a:t>
          </a:r>
        </a:p>
      </dgm:t>
    </dgm:pt>
    <dgm:pt modelId="{EAFDD2B3-1A9D-49B7-8153-F583933791D1}" type="sibTrans" cxnId="{A0C319BE-0365-46C2-83F4-28C7350EEB77}">
      <dgm:prSet/>
      <dgm:spPr/>
      <dgm:t>
        <a:bodyPr/>
        <a:lstStyle/>
        <a:p>
          <a:endParaRPr lang="en-US"/>
        </a:p>
      </dgm:t>
    </dgm:pt>
    <dgm:pt modelId="{9D0D3C66-B673-4380-8139-8F2D47FDB190}" type="parTrans" cxnId="{A0C319BE-0365-46C2-83F4-28C7350EEB77}">
      <dgm:prSet/>
      <dgm:spPr/>
      <dgm:t>
        <a:bodyPr/>
        <a:lstStyle/>
        <a:p>
          <a:endParaRPr lang="en-US"/>
        </a:p>
      </dgm:t>
    </dgm:pt>
    <dgm:pt modelId="{144FD946-71B8-4E3D-B75A-C9025AC4D6AC}" type="pres">
      <dgm:prSet presAssocID="{13528C58-F09D-4600-B4F8-C0C7A82B6BA5}" presName="Name0" presStyleCnt="0">
        <dgm:presLayoutVars>
          <dgm:dir/>
          <dgm:animLvl val="lvl"/>
          <dgm:resizeHandles val="exact"/>
        </dgm:presLayoutVars>
      </dgm:prSet>
      <dgm:spPr/>
    </dgm:pt>
    <dgm:pt modelId="{D2E2695C-1271-43BC-B2F9-77066122A046}" type="pres">
      <dgm:prSet presAssocID="{2B766054-A9FA-407E-9C13-CE87E2F2D01E}" presName="composite" presStyleCnt="0"/>
      <dgm:spPr/>
    </dgm:pt>
    <dgm:pt modelId="{60084AB8-531B-4A1C-BF7C-A05A4D3CB825}" type="pres">
      <dgm:prSet presAssocID="{2B766054-A9FA-407E-9C13-CE87E2F2D01E}" presName="parTx" presStyleLbl="node1" presStyleIdx="0" presStyleCnt="4" custScaleX="61545" custLinFactNeighborX="-10880" custLinFactNeighborY="-32061">
        <dgm:presLayoutVars>
          <dgm:chMax val="0"/>
          <dgm:chPref val="0"/>
          <dgm:bulletEnabled val="1"/>
        </dgm:presLayoutVars>
      </dgm:prSet>
      <dgm:spPr>
        <a:prstGeom prst="flowChartAlternateProcess">
          <a:avLst/>
        </a:prstGeom>
      </dgm:spPr>
    </dgm:pt>
    <dgm:pt modelId="{B028B6FD-91D7-4A66-9D38-401FB000230C}" type="pres">
      <dgm:prSet presAssocID="{2B766054-A9FA-407E-9C13-CE87E2F2D01E}" presName="desTx" presStyleLbl="revTx" presStyleIdx="0" presStyleCnt="4" custScaleX="78730" custLinFactNeighborX="-14094" custLinFactNeighborY="-20925">
        <dgm:presLayoutVars>
          <dgm:bulletEnabled val="1"/>
        </dgm:presLayoutVars>
      </dgm:prSet>
      <dgm:spPr/>
    </dgm:pt>
    <dgm:pt modelId="{A51253EF-E7BF-4AD8-B25A-38EF3CA42A8D}" type="pres">
      <dgm:prSet presAssocID="{53B3959E-0ED7-42E1-AFEA-2F02877F3129}" presName="space" presStyleCnt="0"/>
      <dgm:spPr/>
    </dgm:pt>
    <dgm:pt modelId="{BF7EAE9D-ABC7-4185-B325-C9611A31664A}" type="pres">
      <dgm:prSet presAssocID="{C47A4140-9643-4E3D-AF6F-9E51C76C41C9}" presName="composite" presStyleCnt="0"/>
      <dgm:spPr/>
    </dgm:pt>
    <dgm:pt modelId="{E041FBE7-AE93-4C96-AA8C-85D3E6263B61}" type="pres">
      <dgm:prSet presAssocID="{C47A4140-9643-4E3D-AF6F-9E51C76C41C9}" presName="parTx" presStyleLbl="node1" presStyleIdx="1" presStyleCnt="4" custScaleX="54238" custLinFactNeighborX="-12267" custLinFactNeighborY="-28861">
        <dgm:presLayoutVars>
          <dgm:chMax val="0"/>
          <dgm:chPref val="0"/>
          <dgm:bulletEnabled val="1"/>
        </dgm:presLayoutVars>
      </dgm:prSet>
      <dgm:spPr>
        <a:prstGeom prst="flowChartAlternateProcess">
          <a:avLst/>
        </a:prstGeom>
      </dgm:spPr>
    </dgm:pt>
    <dgm:pt modelId="{6776BE64-94FA-49B9-BA6C-B55B4CCB501E}" type="pres">
      <dgm:prSet presAssocID="{C47A4140-9643-4E3D-AF6F-9E51C76C41C9}" presName="desTx" presStyleLbl="revTx" presStyleIdx="1" presStyleCnt="4" custScaleX="79883" custLinFactNeighborX="7487" custLinFactNeighborY="-20925">
        <dgm:presLayoutVars>
          <dgm:bulletEnabled val="1"/>
        </dgm:presLayoutVars>
      </dgm:prSet>
      <dgm:spPr/>
    </dgm:pt>
    <dgm:pt modelId="{B3717E0C-2481-44BA-A236-CA20F9A8E8BD}" type="pres">
      <dgm:prSet presAssocID="{8FE2FEDF-1744-4C19-8016-2856431A4F47}" presName="space" presStyleCnt="0"/>
      <dgm:spPr/>
    </dgm:pt>
    <dgm:pt modelId="{AF34CD2A-1E16-46B0-8335-47F6988D4BB7}" type="pres">
      <dgm:prSet presAssocID="{24011842-B2DE-4B6A-AC4A-55E16DCFA8EB}" presName="composite" presStyleCnt="0"/>
      <dgm:spPr/>
    </dgm:pt>
    <dgm:pt modelId="{52C3A4B7-45D5-49B6-BB1B-857675BC53FE}" type="pres">
      <dgm:prSet presAssocID="{24011842-B2DE-4B6A-AC4A-55E16DCFA8EB}" presName="parTx" presStyleLbl="node1" presStyleIdx="2" presStyleCnt="4" custScaleX="73826" custLinFactNeighborX="-3236" custLinFactNeighborY="-28861">
        <dgm:presLayoutVars>
          <dgm:chMax val="0"/>
          <dgm:chPref val="0"/>
          <dgm:bulletEnabled val="1"/>
        </dgm:presLayoutVars>
      </dgm:prSet>
      <dgm:spPr>
        <a:prstGeom prst="flowChartAlternateProcess">
          <a:avLst/>
        </a:prstGeom>
      </dgm:spPr>
    </dgm:pt>
    <dgm:pt modelId="{E66F878F-BF70-418B-B2F7-BB08D5FE8FBB}" type="pres">
      <dgm:prSet presAssocID="{24011842-B2DE-4B6A-AC4A-55E16DCFA8EB}" presName="desTx" presStyleLbl="revTx" presStyleIdx="2" presStyleCnt="4" custScaleX="79971" custLinFactNeighborX="8672" custLinFactNeighborY="-20925">
        <dgm:presLayoutVars>
          <dgm:bulletEnabled val="1"/>
        </dgm:presLayoutVars>
      </dgm:prSet>
      <dgm:spPr/>
    </dgm:pt>
    <dgm:pt modelId="{5B2E787C-6EAD-4E2F-B7A1-803EAB400052}" type="pres">
      <dgm:prSet presAssocID="{1FCE8F88-B256-4B42-9883-8FFA7013A998}" presName="space" presStyleCnt="0"/>
      <dgm:spPr/>
    </dgm:pt>
    <dgm:pt modelId="{23A8F0A8-D294-49DF-B45B-C101DF1941E2}" type="pres">
      <dgm:prSet presAssocID="{9D3277AF-636D-409C-8621-EAB8D18DBD28}" presName="composite" presStyleCnt="0"/>
      <dgm:spPr/>
    </dgm:pt>
    <dgm:pt modelId="{1891D281-E524-4E49-958B-F183217C24F0}" type="pres">
      <dgm:prSet presAssocID="{9D3277AF-636D-409C-8621-EAB8D18DBD28}" presName="parTx" presStyleLbl="node1" presStyleIdx="3" presStyleCnt="4" custScaleX="35782" custLinFactNeighborX="-21287" custLinFactNeighborY="-28861">
        <dgm:presLayoutVars>
          <dgm:chMax val="0"/>
          <dgm:chPref val="0"/>
          <dgm:bulletEnabled val="1"/>
        </dgm:presLayoutVars>
      </dgm:prSet>
      <dgm:spPr>
        <a:prstGeom prst="flowChartAlternateProcess">
          <a:avLst/>
        </a:prstGeom>
      </dgm:spPr>
    </dgm:pt>
    <dgm:pt modelId="{DEF15091-F68C-4B4E-97D7-16D249859B6E}" type="pres">
      <dgm:prSet presAssocID="{9D3277AF-636D-409C-8621-EAB8D18DBD28}" presName="desTx" presStyleLbl="revTx" presStyleIdx="3" presStyleCnt="4" custLinFactNeighborX="20648" custLinFactNeighborY="-20925">
        <dgm:presLayoutVars>
          <dgm:bulletEnabled val="1"/>
        </dgm:presLayoutVars>
      </dgm:prSet>
      <dgm:spPr/>
    </dgm:pt>
  </dgm:ptLst>
  <dgm:cxnLst>
    <dgm:cxn modelId="{6492A608-988A-4300-9A2D-5FCB1D2D7B33}" srcId="{24011842-B2DE-4B6A-AC4A-55E16DCFA8EB}" destId="{26F46C79-1C9F-42F4-8111-24EAF04BEE5F}" srcOrd="1" destOrd="0" parTransId="{3D6D8A4E-677F-4EB4-9153-08919923C72C}" sibTransId="{B4FB8A96-F718-4205-9E6D-E5FF8FC45489}"/>
    <dgm:cxn modelId="{7935E70E-F6FE-412D-825D-2B473D1AD471}" srcId="{C47A4140-9643-4E3D-AF6F-9E51C76C41C9}" destId="{FC9F7449-6099-421E-8E59-0551BE783117}" srcOrd="1" destOrd="0" parTransId="{EA370811-2E6E-4172-A6FD-7907C9948FE9}" sibTransId="{BD080E41-8EC1-499B-8C46-CC312AB26439}"/>
    <dgm:cxn modelId="{592AA312-C930-40A7-BCFE-61A6233E2783}" type="presOf" srcId="{D6D69738-F454-4F16-AFC0-FF52FE311003}" destId="{6776BE64-94FA-49B9-BA6C-B55B4CCB501E}" srcOrd="0" destOrd="2" presId="urn:microsoft.com/office/officeart/2005/8/layout/chevron1"/>
    <dgm:cxn modelId="{36B2222B-E3CE-4CDB-9DCB-3C8C70C35F99}" type="presOf" srcId="{357080B8-BBD0-4FB2-BFD1-B43852CE73E8}" destId="{DEF15091-F68C-4B4E-97D7-16D249859B6E}" srcOrd="0" destOrd="1" presId="urn:microsoft.com/office/officeart/2005/8/layout/chevron1"/>
    <dgm:cxn modelId="{7C74222F-C41D-4F7B-AE88-A50522DF7A6C}" srcId="{C47A4140-9643-4E3D-AF6F-9E51C76C41C9}" destId="{0712C558-9771-4852-85AC-BBF82EEBBC53}" srcOrd="0" destOrd="0" parTransId="{CBC816AE-90F1-410D-91AF-BDAD3BA101F5}" sibTransId="{5DEF5798-7579-4347-8AAD-E9261AC5913E}"/>
    <dgm:cxn modelId="{08A48334-D50F-4D85-A006-6EFB4DDD60E6}" srcId="{24011842-B2DE-4B6A-AC4A-55E16DCFA8EB}" destId="{3AE233CE-1F50-48AF-A14E-DD717C3F55A5}" srcOrd="0" destOrd="0" parTransId="{F4FF82D1-6593-4033-AAB6-5C6D291F8C6B}" sibTransId="{E13CA29A-E2E3-4220-9417-B494EFEDBB18}"/>
    <dgm:cxn modelId="{A673A935-3C22-40D7-8412-B8F55C431DA7}" srcId="{2B766054-A9FA-407E-9C13-CE87E2F2D01E}" destId="{23FA9F44-F204-4FA7-AACC-D310D58BB8B8}" srcOrd="0" destOrd="0" parTransId="{51EE8482-AD65-4343-AE90-7077FA2F9D12}" sibTransId="{B0CABD2D-E186-4350-B9F4-209332111456}"/>
    <dgm:cxn modelId="{CAFA7036-A224-4B14-8013-AF927FF5B227}" type="presOf" srcId="{26F46C79-1C9F-42F4-8111-24EAF04BEE5F}" destId="{E66F878F-BF70-418B-B2F7-BB08D5FE8FBB}" srcOrd="0" destOrd="1" presId="urn:microsoft.com/office/officeart/2005/8/layout/chevron1"/>
    <dgm:cxn modelId="{6B6E5041-1FA1-4C9D-9115-2C04D8240159}" srcId="{13528C58-F09D-4600-B4F8-C0C7A82B6BA5}" destId="{2B766054-A9FA-407E-9C13-CE87E2F2D01E}" srcOrd="0" destOrd="0" parTransId="{FD6F00F9-18C2-48E9-BCFC-DC58594710CF}" sibTransId="{53B3959E-0ED7-42E1-AFEA-2F02877F3129}"/>
    <dgm:cxn modelId="{B8B28F5C-42CA-4B32-9A74-C93B727F7C4A}" type="presOf" srcId="{1B681BBB-E46B-4883-8CD7-35AEF7019F1D}" destId="{DEF15091-F68C-4B4E-97D7-16D249859B6E}" srcOrd="0" destOrd="2" presId="urn:microsoft.com/office/officeart/2005/8/layout/chevron1"/>
    <dgm:cxn modelId="{1BCA665F-2BB5-4385-A8CC-6D84FB8CAE02}" type="presOf" srcId="{A9FE737C-40B2-47C0-9850-9F7324AC9A05}" destId="{B028B6FD-91D7-4A66-9D38-401FB000230C}" srcOrd="0" destOrd="2" presId="urn:microsoft.com/office/officeart/2005/8/layout/chevron1"/>
    <dgm:cxn modelId="{C3E6D062-3C20-490A-9E44-DB0C19CB9FA5}" srcId="{13528C58-F09D-4600-B4F8-C0C7A82B6BA5}" destId="{24011842-B2DE-4B6A-AC4A-55E16DCFA8EB}" srcOrd="2" destOrd="0" parTransId="{5B2C1EB6-5680-4E3E-863F-069D0C9FF77A}" sibTransId="{1FCE8F88-B256-4B42-9883-8FFA7013A998}"/>
    <dgm:cxn modelId="{0A16F87B-970E-4B24-A1A6-4E64A0F572DA}" type="presOf" srcId="{9D3277AF-636D-409C-8621-EAB8D18DBD28}" destId="{1891D281-E524-4E49-958B-F183217C24F0}" srcOrd="0" destOrd="0" presId="urn:microsoft.com/office/officeart/2005/8/layout/chevron1"/>
    <dgm:cxn modelId="{120E9D7D-FF2A-4552-818A-A3544159DD7C}" srcId="{9D3277AF-636D-409C-8621-EAB8D18DBD28}" destId="{1B681BBB-E46B-4883-8CD7-35AEF7019F1D}" srcOrd="2" destOrd="0" parTransId="{8C46B19F-BFAB-4D67-AD88-00293EA5EA40}" sibTransId="{52B1D367-AAA9-447D-ADBD-DD77ED0788F4}"/>
    <dgm:cxn modelId="{5B8C997F-2888-4658-B446-AA90E19B3BBA}" type="presOf" srcId="{13528C58-F09D-4600-B4F8-C0C7A82B6BA5}" destId="{144FD946-71B8-4E3D-B75A-C9025AC4D6AC}" srcOrd="0" destOrd="0" presId="urn:microsoft.com/office/officeart/2005/8/layout/chevron1"/>
    <dgm:cxn modelId="{9837778A-47ED-4F64-971F-A06A5400F681}" type="presOf" srcId="{2B766054-A9FA-407E-9C13-CE87E2F2D01E}" destId="{60084AB8-531B-4A1C-BF7C-A05A4D3CB825}" srcOrd="0" destOrd="0" presId="urn:microsoft.com/office/officeart/2005/8/layout/chevron1"/>
    <dgm:cxn modelId="{F8DFDE8C-D1C8-479E-8216-FE393BE56D99}" srcId="{13528C58-F09D-4600-B4F8-C0C7A82B6BA5}" destId="{C47A4140-9643-4E3D-AF6F-9E51C76C41C9}" srcOrd="1" destOrd="0" parTransId="{454EE166-6683-48A2-B592-CC36DDC51D8F}" sibTransId="{8FE2FEDF-1744-4C19-8016-2856431A4F47}"/>
    <dgm:cxn modelId="{F86E938D-B6BA-4AC7-8120-B45EA9771704}" type="presOf" srcId="{FC9F7449-6099-421E-8E59-0551BE783117}" destId="{6776BE64-94FA-49B9-BA6C-B55B4CCB501E}" srcOrd="0" destOrd="1" presId="urn:microsoft.com/office/officeart/2005/8/layout/chevron1"/>
    <dgm:cxn modelId="{C7719C8E-8B5E-45E1-B47E-BAA99A53AF15}" type="presOf" srcId="{0712C558-9771-4852-85AC-BBF82EEBBC53}" destId="{6776BE64-94FA-49B9-BA6C-B55B4CCB501E}" srcOrd="0" destOrd="0" presId="urn:microsoft.com/office/officeart/2005/8/layout/chevron1"/>
    <dgm:cxn modelId="{CA846E92-588A-4FFF-99B2-3CDDF28B32C1}" type="presOf" srcId="{24011842-B2DE-4B6A-AC4A-55E16DCFA8EB}" destId="{52C3A4B7-45D5-49B6-BB1B-857675BC53FE}" srcOrd="0" destOrd="0" presId="urn:microsoft.com/office/officeart/2005/8/layout/chevron1"/>
    <dgm:cxn modelId="{671525A0-1E91-4AD5-99A2-EC2699F43706}" srcId="{9D3277AF-636D-409C-8621-EAB8D18DBD28}" destId="{A9682F1B-A307-426D-B05F-458725C74BF5}" srcOrd="0" destOrd="0" parTransId="{B6851B91-12C2-466E-939C-6239ED8BF2F2}" sibTransId="{8BCE0617-406A-4978-9B0C-472741AC6879}"/>
    <dgm:cxn modelId="{BAB083B3-5CBE-4B0C-9EEC-0601FA781212}" srcId="{9D3277AF-636D-409C-8621-EAB8D18DBD28}" destId="{357080B8-BBD0-4FB2-BFD1-B43852CE73E8}" srcOrd="1" destOrd="0" parTransId="{21F2B846-1543-42DC-9DA1-AF7318B80EA6}" sibTransId="{E4A23F87-DA0C-44C5-944C-20D45F688C94}"/>
    <dgm:cxn modelId="{2C9C00B5-499F-4DF4-BC7F-E53C7A027BBB}" srcId="{24011842-B2DE-4B6A-AC4A-55E16DCFA8EB}" destId="{0F8D3457-452F-4B4D-BE3D-649F109FFAD9}" srcOrd="2" destOrd="0" parTransId="{E97464F6-F5AA-417C-B2EE-47BB3F91E9CD}" sibTransId="{E53DCF0D-E6B5-44E2-BB6A-66AF023DEE4E}"/>
    <dgm:cxn modelId="{0690C3BA-4928-4558-80E4-5E2172EBF09A}" type="presOf" srcId="{23FA9F44-F204-4FA7-AACC-D310D58BB8B8}" destId="{B028B6FD-91D7-4A66-9D38-401FB000230C}" srcOrd="0" destOrd="0" presId="urn:microsoft.com/office/officeart/2005/8/layout/chevron1"/>
    <dgm:cxn modelId="{67EA65BB-1A9C-4068-A137-078E4B8ABAB6}" type="presOf" srcId="{F5568966-184D-46C3-8E76-8508703545BE}" destId="{B028B6FD-91D7-4A66-9D38-401FB000230C}" srcOrd="0" destOrd="1" presId="urn:microsoft.com/office/officeart/2005/8/layout/chevron1"/>
    <dgm:cxn modelId="{A0C319BE-0365-46C2-83F4-28C7350EEB77}" srcId="{13528C58-F09D-4600-B4F8-C0C7A82B6BA5}" destId="{9D3277AF-636D-409C-8621-EAB8D18DBD28}" srcOrd="3" destOrd="0" parTransId="{9D0D3C66-B673-4380-8139-8F2D47FDB190}" sibTransId="{EAFDD2B3-1A9D-49B7-8153-F583933791D1}"/>
    <dgm:cxn modelId="{EA5F1BBF-056F-42E8-B788-4DB927255F09}" srcId="{C47A4140-9643-4E3D-AF6F-9E51C76C41C9}" destId="{D6D69738-F454-4F16-AFC0-FF52FE311003}" srcOrd="2" destOrd="0" parTransId="{7647AD01-9CC1-4735-92A6-2A3BD17F8C6F}" sibTransId="{C82BB369-C4FB-4C97-8A0A-2A368EA9A0A0}"/>
    <dgm:cxn modelId="{054B3ECE-3BDE-4C30-A652-D4E2BA1C0357}" type="presOf" srcId="{A9682F1B-A307-426D-B05F-458725C74BF5}" destId="{DEF15091-F68C-4B4E-97D7-16D249859B6E}" srcOrd="0" destOrd="0" presId="urn:microsoft.com/office/officeart/2005/8/layout/chevron1"/>
    <dgm:cxn modelId="{91033FCE-638E-4977-B08D-E15C252D1B67}" type="presOf" srcId="{C47A4140-9643-4E3D-AF6F-9E51C76C41C9}" destId="{E041FBE7-AE93-4C96-AA8C-85D3E6263B61}" srcOrd="0" destOrd="0" presId="urn:microsoft.com/office/officeart/2005/8/layout/chevron1"/>
    <dgm:cxn modelId="{901498CE-21C6-41A5-B759-9FC55461ADC9}" srcId="{2B766054-A9FA-407E-9C13-CE87E2F2D01E}" destId="{A9FE737C-40B2-47C0-9850-9F7324AC9A05}" srcOrd="2" destOrd="0" parTransId="{9E028F4E-36CA-4B6D-8578-B706D4E2FE6B}" sibTransId="{D7DF0919-6D17-41C1-B94E-DA16689CC734}"/>
    <dgm:cxn modelId="{163200E1-D17C-45D7-AA23-13986241D101}" type="presOf" srcId="{0F8D3457-452F-4B4D-BE3D-649F109FFAD9}" destId="{E66F878F-BF70-418B-B2F7-BB08D5FE8FBB}" srcOrd="0" destOrd="2" presId="urn:microsoft.com/office/officeart/2005/8/layout/chevron1"/>
    <dgm:cxn modelId="{27D9A7E7-DA19-44F9-9E49-3C9A9A9187CD}" type="presOf" srcId="{3AE233CE-1F50-48AF-A14E-DD717C3F55A5}" destId="{E66F878F-BF70-418B-B2F7-BB08D5FE8FBB}" srcOrd="0" destOrd="0" presId="urn:microsoft.com/office/officeart/2005/8/layout/chevron1"/>
    <dgm:cxn modelId="{CC1757F6-52E9-4387-BEAE-A86BAB44B33F}" srcId="{2B766054-A9FA-407E-9C13-CE87E2F2D01E}" destId="{F5568966-184D-46C3-8E76-8508703545BE}" srcOrd="1" destOrd="0" parTransId="{F0684477-2B60-4070-97A1-790600235D8A}" sibTransId="{F057E125-4281-45BF-A6FE-1D393DE19116}"/>
    <dgm:cxn modelId="{E97049B4-EF17-4425-AF20-78693CC64B93}" type="presParOf" srcId="{144FD946-71B8-4E3D-B75A-C9025AC4D6AC}" destId="{D2E2695C-1271-43BC-B2F9-77066122A046}" srcOrd="0" destOrd="0" presId="urn:microsoft.com/office/officeart/2005/8/layout/chevron1"/>
    <dgm:cxn modelId="{E12DBBF2-DEDA-4732-AFE9-7EC17F9F54EE}" type="presParOf" srcId="{D2E2695C-1271-43BC-B2F9-77066122A046}" destId="{60084AB8-531B-4A1C-BF7C-A05A4D3CB825}" srcOrd="0" destOrd="0" presId="urn:microsoft.com/office/officeart/2005/8/layout/chevron1"/>
    <dgm:cxn modelId="{9856869C-6F3B-42B8-9F0D-1A83AD81A55E}" type="presParOf" srcId="{D2E2695C-1271-43BC-B2F9-77066122A046}" destId="{B028B6FD-91D7-4A66-9D38-401FB000230C}" srcOrd="1" destOrd="0" presId="urn:microsoft.com/office/officeart/2005/8/layout/chevron1"/>
    <dgm:cxn modelId="{8A4DFFFB-A760-4EB8-B32A-75DD7DAAA7C0}" type="presParOf" srcId="{144FD946-71B8-4E3D-B75A-C9025AC4D6AC}" destId="{A51253EF-E7BF-4AD8-B25A-38EF3CA42A8D}" srcOrd="1" destOrd="0" presId="urn:microsoft.com/office/officeart/2005/8/layout/chevron1"/>
    <dgm:cxn modelId="{B6A4CA56-F612-4693-8D4A-49FC1CE3E17F}" type="presParOf" srcId="{144FD946-71B8-4E3D-B75A-C9025AC4D6AC}" destId="{BF7EAE9D-ABC7-4185-B325-C9611A31664A}" srcOrd="2" destOrd="0" presId="urn:microsoft.com/office/officeart/2005/8/layout/chevron1"/>
    <dgm:cxn modelId="{095012BE-2AD3-41A6-8B43-CD3298AD7F1D}" type="presParOf" srcId="{BF7EAE9D-ABC7-4185-B325-C9611A31664A}" destId="{E041FBE7-AE93-4C96-AA8C-85D3E6263B61}" srcOrd="0" destOrd="0" presId="urn:microsoft.com/office/officeart/2005/8/layout/chevron1"/>
    <dgm:cxn modelId="{225948F9-BD54-4B3C-B8B6-6F3974125EFB}" type="presParOf" srcId="{BF7EAE9D-ABC7-4185-B325-C9611A31664A}" destId="{6776BE64-94FA-49B9-BA6C-B55B4CCB501E}" srcOrd="1" destOrd="0" presId="urn:microsoft.com/office/officeart/2005/8/layout/chevron1"/>
    <dgm:cxn modelId="{7F6B0064-3065-4A11-8305-A414C34D0A55}" type="presParOf" srcId="{144FD946-71B8-4E3D-B75A-C9025AC4D6AC}" destId="{B3717E0C-2481-44BA-A236-CA20F9A8E8BD}" srcOrd="3" destOrd="0" presId="urn:microsoft.com/office/officeart/2005/8/layout/chevron1"/>
    <dgm:cxn modelId="{6E326B79-508D-4ED2-89FD-9B9D9DC1160B}" type="presParOf" srcId="{144FD946-71B8-4E3D-B75A-C9025AC4D6AC}" destId="{AF34CD2A-1E16-46B0-8335-47F6988D4BB7}" srcOrd="4" destOrd="0" presId="urn:microsoft.com/office/officeart/2005/8/layout/chevron1"/>
    <dgm:cxn modelId="{4B87DD0F-71B8-46BC-809A-8D4405483191}" type="presParOf" srcId="{AF34CD2A-1E16-46B0-8335-47F6988D4BB7}" destId="{52C3A4B7-45D5-49B6-BB1B-857675BC53FE}" srcOrd="0" destOrd="0" presId="urn:microsoft.com/office/officeart/2005/8/layout/chevron1"/>
    <dgm:cxn modelId="{F2CED924-F67C-4938-9B65-AF9B7FF4CC1C}" type="presParOf" srcId="{AF34CD2A-1E16-46B0-8335-47F6988D4BB7}" destId="{E66F878F-BF70-418B-B2F7-BB08D5FE8FBB}" srcOrd="1" destOrd="0" presId="urn:microsoft.com/office/officeart/2005/8/layout/chevron1"/>
    <dgm:cxn modelId="{A19436A2-2F76-4FB6-9B8C-D23046A4B258}" type="presParOf" srcId="{144FD946-71B8-4E3D-B75A-C9025AC4D6AC}" destId="{5B2E787C-6EAD-4E2F-B7A1-803EAB400052}" srcOrd="5" destOrd="0" presId="urn:microsoft.com/office/officeart/2005/8/layout/chevron1"/>
    <dgm:cxn modelId="{401B03D5-43D5-4968-B382-2E8C288DD672}" type="presParOf" srcId="{144FD946-71B8-4E3D-B75A-C9025AC4D6AC}" destId="{23A8F0A8-D294-49DF-B45B-C101DF1941E2}" srcOrd="6" destOrd="0" presId="urn:microsoft.com/office/officeart/2005/8/layout/chevron1"/>
    <dgm:cxn modelId="{8B685ED3-12FE-4BE4-A4C9-1C522900FC54}" type="presParOf" srcId="{23A8F0A8-D294-49DF-B45B-C101DF1941E2}" destId="{1891D281-E524-4E49-958B-F183217C24F0}" srcOrd="0" destOrd="0" presId="urn:microsoft.com/office/officeart/2005/8/layout/chevron1"/>
    <dgm:cxn modelId="{E1E7D3D4-E720-4073-8BFE-7234F88C4061}" type="presParOf" srcId="{23A8F0A8-D294-49DF-B45B-C101DF1941E2}" destId="{DEF15091-F68C-4B4E-97D7-16D249859B6E}"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50DE3-B263-4A0E-B03C-657BBEE669EC}">
      <dsp:nvSpPr>
        <dsp:cNvPr id="0" name=""/>
        <dsp:cNvSpPr/>
      </dsp:nvSpPr>
      <dsp:spPr>
        <a:xfrm>
          <a:off x="617219" y="0"/>
          <a:ext cx="6995160" cy="4470400"/>
        </a:xfrm>
        <a:prstGeom prst="rightArrow">
          <a:avLst/>
        </a:prstGeom>
        <a:solidFill>
          <a:schemeClr val="tx2">
            <a:lumMod val="60000"/>
            <a:lumOff val="40000"/>
          </a:schemeClr>
        </a:solidFill>
        <a:ln>
          <a:noFill/>
        </a:ln>
        <a:effectLst/>
      </dsp:spPr>
      <dsp:style>
        <a:lnRef idx="0">
          <a:scrgbClr r="0" g="0" b="0"/>
        </a:lnRef>
        <a:fillRef idx="1">
          <a:scrgbClr r="0" g="0" b="0"/>
        </a:fillRef>
        <a:effectRef idx="0">
          <a:scrgbClr r="0" g="0" b="0"/>
        </a:effectRef>
        <a:fontRef idx="minor"/>
      </dsp:style>
    </dsp:sp>
    <dsp:sp modelId="{7B9AF625-E490-430E-8089-5B7652515569}">
      <dsp:nvSpPr>
        <dsp:cNvPr id="0" name=""/>
        <dsp:cNvSpPr/>
      </dsp:nvSpPr>
      <dsp:spPr>
        <a:xfrm>
          <a:off x="23835" y="1600197"/>
          <a:ext cx="1643802" cy="1270004"/>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Problem Definition</a:t>
          </a:r>
        </a:p>
      </dsp:txBody>
      <dsp:txXfrm>
        <a:off x="85831" y="1662193"/>
        <a:ext cx="1519810" cy="1146012"/>
      </dsp:txXfrm>
    </dsp:sp>
    <dsp:sp modelId="{E403F49C-7857-4252-9E51-940DB4A48C00}">
      <dsp:nvSpPr>
        <dsp:cNvPr id="0" name=""/>
        <dsp:cNvSpPr/>
      </dsp:nvSpPr>
      <dsp:spPr>
        <a:xfrm>
          <a:off x="2079118" y="1600197"/>
          <a:ext cx="1643802" cy="1270004"/>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Solution Design</a:t>
          </a:r>
        </a:p>
      </dsp:txBody>
      <dsp:txXfrm>
        <a:off x="2141114" y="1662193"/>
        <a:ext cx="1519810" cy="1146012"/>
      </dsp:txXfrm>
    </dsp:sp>
    <dsp:sp modelId="{85070673-3CB0-464F-9981-EDC788001D00}">
      <dsp:nvSpPr>
        <dsp:cNvPr id="0" name=""/>
        <dsp:cNvSpPr/>
      </dsp:nvSpPr>
      <dsp:spPr>
        <a:xfrm>
          <a:off x="4134401" y="1600197"/>
          <a:ext cx="2016079" cy="1270004"/>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Solution Implementation</a:t>
          </a:r>
        </a:p>
      </dsp:txBody>
      <dsp:txXfrm>
        <a:off x="4196397" y="1662193"/>
        <a:ext cx="1892087" cy="1146012"/>
      </dsp:txXfrm>
    </dsp:sp>
    <dsp:sp modelId="{E7DFD860-30F5-4CDF-87D8-1FD937025561}">
      <dsp:nvSpPr>
        <dsp:cNvPr id="0" name=""/>
        <dsp:cNvSpPr/>
      </dsp:nvSpPr>
      <dsp:spPr>
        <a:xfrm>
          <a:off x="6561961" y="1600197"/>
          <a:ext cx="1643802" cy="1270004"/>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Solution Monitoring</a:t>
          </a:r>
        </a:p>
      </dsp:txBody>
      <dsp:txXfrm>
        <a:off x="6623957" y="1662193"/>
        <a:ext cx="1519810" cy="114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84AB8-531B-4A1C-BF7C-A05A4D3CB825}">
      <dsp:nvSpPr>
        <dsp:cNvPr id="0" name=""/>
        <dsp:cNvSpPr/>
      </dsp:nvSpPr>
      <dsp:spPr>
        <a:xfrm>
          <a:off x="0" y="380995"/>
          <a:ext cx="1817727" cy="1181397"/>
        </a:xfrm>
        <a:prstGeom prst="flowChartAlternateProcess">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Problem Definition</a:t>
          </a:r>
        </a:p>
      </dsp:txBody>
      <dsp:txXfrm>
        <a:off x="57670" y="438665"/>
        <a:ext cx="1702387" cy="1066057"/>
      </dsp:txXfrm>
    </dsp:sp>
    <dsp:sp modelId="{B028B6FD-91D7-4A66-9D38-401FB000230C}">
      <dsp:nvSpPr>
        <dsp:cNvPr id="0" name=""/>
        <dsp:cNvSpPr/>
      </dsp:nvSpPr>
      <dsp:spPr>
        <a:xfrm>
          <a:off x="0" y="1653805"/>
          <a:ext cx="1860228" cy="207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Attack the “right” problem</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Define problem specifics</a:t>
          </a:r>
        </a:p>
      </dsp:txBody>
      <dsp:txXfrm>
        <a:off x="0" y="1653805"/>
        <a:ext cx="1860228" cy="2079000"/>
      </dsp:txXfrm>
    </dsp:sp>
    <dsp:sp modelId="{E041FBE7-AE93-4C96-AA8C-85D3E6263B61}">
      <dsp:nvSpPr>
        <dsp:cNvPr id="0" name=""/>
        <dsp:cNvSpPr/>
      </dsp:nvSpPr>
      <dsp:spPr>
        <a:xfrm>
          <a:off x="1999087" y="418800"/>
          <a:ext cx="1601916" cy="1181397"/>
        </a:xfrm>
        <a:prstGeom prst="flowChartAlternateProcess">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t>Solution Design</a:t>
          </a:r>
        </a:p>
      </dsp:txBody>
      <dsp:txXfrm>
        <a:off x="2056757" y="476470"/>
        <a:ext cx="1486576" cy="1066057"/>
      </dsp:txXfrm>
    </dsp:sp>
    <dsp:sp modelId="{6776BE64-94FA-49B9-BA6C-B55B4CCB501E}">
      <dsp:nvSpPr>
        <dsp:cNvPr id="0" name=""/>
        <dsp:cNvSpPr/>
      </dsp:nvSpPr>
      <dsp:spPr>
        <a:xfrm>
          <a:off x="2100167" y="1653805"/>
          <a:ext cx="1887471" cy="207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Available data will sometimes drive solutions</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Complex analytical models not always best solutions</a:t>
          </a:r>
        </a:p>
      </dsp:txBody>
      <dsp:txXfrm>
        <a:off x="2100167" y="1653805"/>
        <a:ext cx="1887471" cy="2079000"/>
      </dsp:txXfrm>
    </dsp:sp>
    <dsp:sp modelId="{52C3A4B7-45D5-49B6-BB1B-857675BC53FE}">
      <dsp:nvSpPr>
        <dsp:cNvPr id="0" name=""/>
        <dsp:cNvSpPr/>
      </dsp:nvSpPr>
      <dsp:spPr>
        <a:xfrm>
          <a:off x="3801845" y="418800"/>
          <a:ext cx="2180446" cy="1181397"/>
        </a:xfrm>
        <a:prstGeom prst="flowChartAlternateProcess">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rPr>
            <a:t>Solution Implementation</a:t>
          </a:r>
        </a:p>
      </dsp:txBody>
      <dsp:txXfrm>
        <a:off x="3859515" y="476470"/>
        <a:ext cx="2065106" cy="1066057"/>
      </dsp:txXfrm>
    </dsp:sp>
    <dsp:sp modelId="{E66F878F-BF70-418B-B2F7-BB08D5FE8FBB}">
      <dsp:nvSpPr>
        <dsp:cNvPr id="0" name=""/>
        <dsp:cNvSpPr/>
      </dsp:nvSpPr>
      <dsp:spPr>
        <a:xfrm>
          <a:off x="3952420" y="1653805"/>
          <a:ext cx="1889551" cy="207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Majority of time spent here</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Iterative process</a:t>
          </a:r>
        </a:p>
      </dsp:txBody>
      <dsp:txXfrm>
        <a:off x="3952420" y="1653805"/>
        <a:ext cx="1889551" cy="2079000"/>
      </dsp:txXfrm>
    </dsp:sp>
    <dsp:sp modelId="{1891D281-E524-4E49-958B-F183217C24F0}">
      <dsp:nvSpPr>
        <dsp:cNvPr id="0" name=""/>
        <dsp:cNvSpPr/>
      </dsp:nvSpPr>
      <dsp:spPr>
        <a:xfrm>
          <a:off x="6181705" y="418800"/>
          <a:ext cx="1056819" cy="1181397"/>
        </a:xfrm>
        <a:prstGeom prst="flowChartAlternateProcess">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Solution Monitoring</a:t>
          </a:r>
        </a:p>
      </dsp:txBody>
      <dsp:txXfrm>
        <a:off x="6233294" y="470389"/>
        <a:ext cx="953641" cy="1078219"/>
      </dsp:txXfrm>
    </dsp:sp>
    <dsp:sp modelId="{DEF15091-F68C-4B4E-97D7-16D249859B6E}">
      <dsp:nvSpPr>
        <dsp:cNvPr id="0" name=""/>
        <dsp:cNvSpPr/>
      </dsp:nvSpPr>
      <dsp:spPr>
        <a:xfrm>
          <a:off x="5866804" y="1653805"/>
          <a:ext cx="2362795" cy="207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Ongoing</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Assess effectiveness over time</a:t>
          </a:r>
        </a:p>
      </dsp:txBody>
      <dsp:txXfrm>
        <a:off x="5866804" y="1653805"/>
        <a:ext cx="2362795" cy="2079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B48B2-BE9B-7B4E-8BB2-7EF08EF85671}"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E58FC-645D-CF49-B9E7-EEA2FABB042F}" type="slidenum">
              <a:rPr lang="en-US" smtClean="0"/>
              <a:t>‹#›</a:t>
            </a:fld>
            <a:endParaRPr lang="en-US"/>
          </a:p>
        </p:txBody>
      </p:sp>
    </p:spTree>
    <p:extLst>
      <p:ext uri="{BB962C8B-B14F-4D97-AF65-F5344CB8AC3E}">
        <p14:creationId xmlns:p14="http://schemas.microsoft.com/office/powerpoint/2010/main" val="424523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Typical</a:t>
            </a:r>
            <a:r>
              <a:rPr lang="en-US" baseline="0" dirty="0"/>
              <a:t> methodologies implemented for analytical problem solving will include a problem definition stage, a “best” solution identification stage, a solution development and implementation phase, followed ideally by a solution monitoring phase. Most analysts tend to jump to Phase 3 with very cursory reviews of objectives and solution identification stages, leading to ineffective </a:t>
            </a:r>
            <a:r>
              <a:rPr lang="en-US" baseline="0" dirty="0" err="1"/>
              <a:t>solutioning</a:t>
            </a:r>
            <a:r>
              <a:rPr lang="en-US" baseline="0" dirty="0"/>
              <a:t> and significant loss of time and effort in the later stages of the project. Phase 4, which is solution monitoring is also a critical phase that is not given its due importance once an initial solution is implemented. The solution is only as good as the data on which it has been built, and if there are fundamental changes to data attributes, quality or other external factors impacting data, then the solution may not be an effective solution anymore and in fact may be creating more harm than good. </a:t>
            </a:r>
          </a:p>
          <a:p>
            <a:endParaRPr lang="en-US" dirty="0"/>
          </a:p>
          <a:p>
            <a:r>
              <a:rPr lang="en-US" dirty="0"/>
              <a:t>To that extent, project management</a:t>
            </a:r>
            <a:r>
              <a:rPr lang="en-US" baseline="0" dirty="0"/>
              <a:t> in analytics is similar to any other project management, but built on data being a key driver of decisions around </a:t>
            </a:r>
            <a:r>
              <a:rPr lang="en-US" baseline="0" dirty="0" err="1"/>
              <a:t>solutioning</a:t>
            </a:r>
            <a:r>
              <a:rPr lang="en-US" baseline="0" dirty="0"/>
              <a:t> and implementation</a:t>
            </a:r>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4</a:t>
            </a:fld>
            <a:endParaRPr lang="en-US"/>
          </a:p>
        </p:txBody>
      </p:sp>
    </p:spTree>
    <p:extLst>
      <p:ext uri="{BB962C8B-B14F-4D97-AF65-F5344CB8AC3E}">
        <p14:creationId xmlns:p14="http://schemas.microsoft.com/office/powerpoint/2010/main" val="3560736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By Point 1, we do</a:t>
            </a:r>
            <a:r>
              <a:rPr lang="en-US" baseline="0" dirty="0"/>
              <a:t> not mean that analytical techniques used should be simple, but that it is better to have as simple a model as possible in terms of number of variables and </a:t>
            </a:r>
            <a:r>
              <a:rPr lang="en-US" baseline="0" dirty="0" err="1"/>
              <a:t>actionability</a:t>
            </a:r>
            <a:r>
              <a:rPr lang="en-US" baseline="0" dirty="0"/>
              <a:t>. For example, let’s say you are building a forecasting model. If you final model has 30 variables, remember that if any of the 30 variables changes in terms of underlying patterns, your model will not be optimal. It is better to be parsimonious in your modeling</a:t>
            </a:r>
          </a:p>
          <a:p>
            <a:pPr marL="228600" indent="-228600">
              <a:buAutoNum type="arabicPeriod"/>
            </a:pPr>
            <a:r>
              <a:rPr lang="en-US" baseline="0" dirty="0"/>
              <a:t>Supposing you are running a promotion effectiveness model, and you find that advertising on TV is not as effective as say newspaper ads. You cannot recommend that the brand switch of TV ad entirely and focus on newspaper ads only. </a:t>
            </a:r>
          </a:p>
          <a:p>
            <a:pPr marL="228600" indent="-228600">
              <a:buAutoNum type="arabicPeriod"/>
            </a:pPr>
            <a:r>
              <a:rPr lang="en-US" baseline="0" dirty="0"/>
              <a:t>Typically, your model is best for the sample you are working on. If you run the model on a different sample from the same population and it derives very different results, you do not have a useful model</a:t>
            </a:r>
          </a:p>
        </p:txBody>
      </p:sp>
      <p:sp>
        <p:nvSpPr>
          <p:cNvPr id="4" name="Slide Number Placeholder 3"/>
          <p:cNvSpPr>
            <a:spLocks noGrp="1"/>
          </p:cNvSpPr>
          <p:nvPr>
            <p:ph type="sldNum" sz="quarter" idx="10"/>
          </p:nvPr>
        </p:nvSpPr>
        <p:spPr/>
        <p:txBody>
          <a:bodyPr/>
          <a:lstStyle/>
          <a:p>
            <a:fld id="{F99E00A4-5BC8-481D-8BAB-0352C3AA611F}" type="slidenum">
              <a:rPr lang="en-US" smtClean="0"/>
              <a:pPr/>
              <a:t>21</a:t>
            </a:fld>
            <a:endParaRPr lang="en-US"/>
          </a:p>
        </p:txBody>
      </p:sp>
    </p:spTree>
    <p:extLst>
      <p:ext uri="{BB962C8B-B14F-4D97-AF65-F5344CB8AC3E}">
        <p14:creationId xmlns:p14="http://schemas.microsoft.com/office/powerpoint/2010/main" val="350345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auto insurance company wants to move to a risk-based pricing. The company has data on over 100000</a:t>
            </a:r>
            <a:r>
              <a:rPr lang="en-US" baseline="0" dirty="0"/>
              <a:t> cars for the length of their tenure. The company wants to use this to come up with a pricing structure that is aligned to the accident risk of the automobile.</a:t>
            </a:r>
          </a:p>
          <a:p>
            <a:r>
              <a:rPr lang="en-US" dirty="0"/>
              <a:t>The final results need to be in the form of a simple table or series of tables that can </a:t>
            </a:r>
            <a:r>
              <a:rPr lang="en-US" sz="1200" dirty="0"/>
              <a:t>be referenced by insurance agents when they sell the product.</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22</a:t>
            </a:fld>
            <a:endParaRPr lang="en-US"/>
          </a:p>
        </p:txBody>
      </p:sp>
    </p:spTree>
    <p:extLst>
      <p:ext uri="{BB962C8B-B14F-4D97-AF65-F5344CB8AC3E}">
        <p14:creationId xmlns:p14="http://schemas.microsoft.com/office/powerpoint/2010/main" val="5713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a:t>In India, the insurance is for the automobile not the driver, hence driver information is not available.</a:t>
            </a:r>
          </a:p>
          <a:p>
            <a:r>
              <a:rPr lang="en-US" baseline="0" dirty="0"/>
              <a:t>However the company has these 2 sets of information available to it.</a:t>
            </a:r>
          </a:p>
          <a:p>
            <a:r>
              <a:rPr lang="en-US" baseline="0" dirty="0"/>
              <a:t>The first set of data is at the policy level. It contains automobile characteristics for every insurance policy. </a:t>
            </a:r>
          </a:p>
          <a:p>
            <a:pPr marL="228600" indent="-228600">
              <a:buFont typeface="+mj-lt"/>
              <a:buAutoNum type="arabicPeriod"/>
            </a:pPr>
            <a:r>
              <a:rPr lang="en-US" baseline="0" dirty="0"/>
              <a:t>Policy num is the unique id for every policy</a:t>
            </a:r>
          </a:p>
          <a:p>
            <a:pPr marL="228600" indent="-228600">
              <a:buFont typeface="+mj-lt"/>
              <a:buAutoNum type="arabicPeriod"/>
            </a:pPr>
            <a:r>
              <a:rPr lang="en-US" baseline="0" dirty="0"/>
              <a:t>Model, year and engine size of car</a:t>
            </a:r>
          </a:p>
          <a:p>
            <a:pPr marL="228600" indent="-228600">
              <a:buFont typeface="+mj-lt"/>
              <a:buAutoNum type="arabicPeriod"/>
            </a:pPr>
            <a:r>
              <a:rPr lang="en-US" baseline="0" dirty="0"/>
              <a:t>City where car is registered</a:t>
            </a:r>
          </a:p>
          <a:p>
            <a:pPr marL="228600" indent="-228600">
              <a:buFont typeface="+mj-lt"/>
              <a:buAutoNum type="arabicPeriod"/>
            </a:pPr>
            <a:r>
              <a:rPr lang="en-US" baseline="0" dirty="0"/>
              <a:t>Start and end dates for the policy</a:t>
            </a:r>
          </a:p>
          <a:p>
            <a:pPr marL="228600" indent="-228600">
              <a:buFont typeface="+mj-lt"/>
              <a:buAutoNum type="arabicPeriod"/>
            </a:pPr>
            <a:r>
              <a:rPr lang="en-US" baseline="0" dirty="0"/>
              <a:t>IDV = Insured’s declared value. This is what the car is insured for. The value goes down as the car gets older.</a:t>
            </a:r>
          </a:p>
          <a:p>
            <a:pPr marL="228600" indent="-228600">
              <a:buFont typeface="+mj-lt"/>
              <a:buAutoNum type="arabicPeriod"/>
            </a:pPr>
            <a:r>
              <a:rPr lang="en-US" baseline="0" dirty="0"/>
              <a:t>Premium = current premium is a fixed % of the IDV. It can go up and down depending on # of claims made in the prior years</a:t>
            </a:r>
          </a:p>
          <a:p>
            <a:pPr marL="228600" indent="-228600">
              <a:buFont typeface="+mj-lt"/>
              <a:buNone/>
            </a:pPr>
            <a:endParaRPr lang="en-US" baseline="0" dirty="0"/>
          </a:p>
          <a:p>
            <a:pPr marL="228600" indent="-228600">
              <a:buFont typeface="+mj-lt"/>
              <a:buNone/>
            </a:pPr>
            <a:r>
              <a:rPr lang="en-US" baseline="0" dirty="0"/>
              <a:t>Claims data</a:t>
            </a:r>
          </a:p>
          <a:p>
            <a:pPr marL="228600" indent="-228600">
              <a:buFont typeface="+mj-lt"/>
              <a:buAutoNum type="arabicPeriod"/>
            </a:pPr>
            <a:r>
              <a:rPr lang="en-US" baseline="0" dirty="0"/>
              <a:t>Claim num – unique id for every claim. Multiple claims can be filed on the same policy.</a:t>
            </a:r>
          </a:p>
          <a:p>
            <a:pPr marL="228600" indent="-228600">
              <a:buFont typeface="+mj-lt"/>
              <a:buAutoNum type="arabicPeriod"/>
            </a:pPr>
            <a:r>
              <a:rPr lang="en-US" baseline="0" dirty="0"/>
              <a:t>Loss date – date of accident</a:t>
            </a:r>
          </a:p>
          <a:p>
            <a:pPr marL="228600" indent="-228600">
              <a:buFont typeface="+mj-lt"/>
              <a:buAutoNum type="arabicPeriod"/>
            </a:pPr>
            <a:r>
              <a:rPr lang="en-US" baseline="0" dirty="0"/>
              <a:t>Claim status – whether paid off or still pending</a:t>
            </a:r>
          </a:p>
          <a:p>
            <a:pPr marL="228600" indent="-228600">
              <a:buFont typeface="+mj-lt"/>
              <a:buAutoNum type="arabicPeriod"/>
            </a:pPr>
            <a:r>
              <a:rPr lang="en-US" baseline="0" dirty="0"/>
              <a:t>Total claim amount – Total amount that is claimed by the insured</a:t>
            </a:r>
          </a:p>
          <a:p>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23</a:t>
            </a:fld>
            <a:endParaRPr lang="en-US"/>
          </a:p>
        </p:txBody>
      </p:sp>
    </p:spTree>
    <p:extLst>
      <p:ext uri="{BB962C8B-B14F-4D97-AF65-F5344CB8AC3E}">
        <p14:creationId xmlns:p14="http://schemas.microsoft.com/office/powerpoint/2010/main" val="289832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24</a:t>
            </a:fld>
            <a:endParaRPr lang="en-US"/>
          </a:p>
        </p:txBody>
      </p:sp>
    </p:spTree>
    <p:extLst>
      <p:ext uri="{BB962C8B-B14F-4D97-AF65-F5344CB8AC3E}">
        <p14:creationId xmlns:p14="http://schemas.microsoft.com/office/powerpoint/2010/main" val="1777074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25</a:t>
            </a:fld>
            <a:endParaRPr lang="en-US"/>
          </a:p>
        </p:txBody>
      </p:sp>
    </p:spTree>
    <p:extLst>
      <p:ext uri="{BB962C8B-B14F-4D97-AF65-F5344CB8AC3E}">
        <p14:creationId xmlns:p14="http://schemas.microsoft.com/office/powerpoint/2010/main" val="299610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26</a:t>
            </a:fld>
            <a:endParaRPr lang="en-US"/>
          </a:p>
        </p:txBody>
      </p:sp>
    </p:spTree>
    <p:extLst>
      <p:ext uri="{BB962C8B-B14F-4D97-AF65-F5344CB8AC3E}">
        <p14:creationId xmlns:p14="http://schemas.microsoft.com/office/powerpoint/2010/main" val="167831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27</a:t>
            </a:fld>
            <a:endParaRPr lang="en-US"/>
          </a:p>
        </p:txBody>
      </p:sp>
    </p:spTree>
    <p:extLst>
      <p:ext uri="{BB962C8B-B14F-4D97-AF65-F5344CB8AC3E}">
        <p14:creationId xmlns:p14="http://schemas.microsoft.com/office/powerpoint/2010/main" val="232931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28</a:t>
            </a:fld>
            <a:endParaRPr lang="en-US"/>
          </a:p>
        </p:txBody>
      </p:sp>
    </p:spTree>
    <p:extLst>
      <p:ext uri="{BB962C8B-B14F-4D97-AF65-F5344CB8AC3E}">
        <p14:creationId xmlns:p14="http://schemas.microsoft.com/office/powerpoint/2010/main" val="3043034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29</a:t>
            </a:fld>
            <a:endParaRPr lang="en-US"/>
          </a:p>
        </p:txBody>
      </p:sp>
    </p:spTree>
    <p:extLst>
      <p:ext uri="{BB962C8B-B14F-4D97-AF65-F5344CB8AC3E}">
        <p14:creationId xmlns:p14="http://schemas.microsoft.com/office/powerpoint/2010/main" val="270208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ill you convert</a:t>
            </a:r>
            <a:r>
              <a:rPr lang="en-US" baseline="0" dirty="0"/>
              <a:t> this business problem into an analytic problem. To be converted into an analytic problem, you need a target variable. What will be the target variable here?</a:t>
            </a:r>
          </a:p>
          <a:p>
            <a:r>
              <a:rPr lang="en-US" baseline="0" dirty="0"/>
              <a:t>TV = Total claim amount as a % of IDV</a:t>
            </a:r>
          </a:p>
          <a:p>
            <a:r>
              <a:rPr lang="en-US" baseline="0" dirty="0"/>
              <a:t>Continuous target variable</a:t>
            </a:r>
          </a:p>
          <a:p>
            <a:r>
              <a:rPr lang="en-US" baseline="0" dirty="0"/>
              <a:t>Predictor variables – model, year, displacement, city</a:t>
            </a:r>
          </a:p>
          <a:p>
            <a:r>
              <a:rPr lang="en-US" baseline="0" dirty="0"/>
              <a:t>Analytic technique – regression or decision trees to come up with a simple table. DT most appropriate.</a:t>
            </a:r>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30</a:t>
            </a:fld>
            <a:endParaRPr lang="en-US"/>
          </a:p>
        </p:txBody>
      </p:sp>
    </p:spTree>
    <p:extLst>
      <p:ext uri="{BB962C8B-B14F-4D97-AF65-F5344CB8AC3E}">
        <p14:creationId xmlns:p14="http://schemas.microsoft.com/office/powerpoint/2010/main" val="2093216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Typical</a:t>
            </a:r>
            <a:r>
              <a:rPr lang="en-US" baseline="0" dirty="0"/>
              <a:t> methodologies implemented for analytical problem solving will include a problem definition stage, a “best” solution identification stage, a solution development and implementation phase, followed ideally by a solution monitoring phase. Most analysts tend to jump to Phase 3 with very cursory reviews of objectives and solution identification stages, leading to ineffective </a:t>
            </a:r>
            <a:r>
              <a:rPr lang="en-US" baseline="0" dirty="0" err="1"/>
              <a:t>solutioning</a:t>
            </a:r>
            <a:r>
              <a:rPr lang="en-US" baseline="0" dirty="0"/>
              <a:t> and significant loss of time and effort in the later stages of the project. Phase 4, which is solution monitoring is also a critical phase that is not given its due importance once an initial solution is implemented. The solution is only as good as the data on which it has been built, and if there are fundamental changes to data attributes, quality or other external factors impacting data, then the solution may not be an effective solution anymore and in fact may be creating more harm than good. </a:t>
            </a:r>
          </a:p>
          <a:p>
            <a:endParaRPr lang="en-US" dirty="0"/>
          </a:p>
          <a:p>
            <a:r>
              <a:rPr lang="en-US" dirty="0"/>
              <a:t>To that extent, project management</a:t>
            </a:r>
            <a:r>
              <a:rPr lang="en-US" baseline="0" dirty="0"/>
              <a:t> in analytics is similar to any other project management, but built on data being a key driver of decisions around </a:t>
            </a:r>
            <a:r>
              <a:rPr lang="en-US" baseline="0" dirty="0" err="1"/>
              <a:t>solutioning</a:t>
            </a:r>
            <a:r>
              <a:rPr lang="en-US" baseline="0" dirty="0"/>
              <a:t> and implementation</a:t>
            </a:r>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5</a:t>
            </a:fld>
            <a:endParaRPr lang="en-US"/>
          </a:p>
        </p:txBody>
      </p:sp>
    </p:spTree>
    <p:extLst>
      <p:ext uri="{BB962C8B-B14F-4D97-AF65-F5344CB8AC3E}">
        <p14:creationId xmlns:p14="http://schemas.microsoft.com/office/powerpoint/2010/main" val="2092137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case study of a credit card company which wants to predict attrition. So</a:t>
            </a:r>
            <a:r>
              <a:rPr lang="en-US" baseline="0" dirty="0"/>
              <a:t> the problem seems to be straight forward here. Build a model to predict customer attrition.</a:t>
            </a:r>
          </a:p>
          <a:p>
            <a:pPr lvl="2"/>
            <a:r>
              <a:rPr lang="en-US" baseline="0" dirty="0"/>
              <a:t>However there are some added complexities. How do you define people who have </a:t>
            </a:r>
            <a:r>
              <a:rPr lang="en-US" baseline="0" dirty="0" err="1"/>
              <a:t>attrited</a:t>
            </a:r>
            <a:r>
              <a:rPr lang="en-US" baseline="0" dirty="0"/>
              <a:t>? Are they </a:t>
            </a:r>
            <a:r>
              <a:rPr lang="en-US" dirty="0"/>
              <a:t>Only customers who have called in to cancel their credit cards or are they</a:t>
            </a:r>
          </a:p>
          <a:p>
            <a:pPr lvl="2"/>
            <a:r>
              <a:rPr lang="en-US" dirty="0"/>
              <a:t>Customers who have cancelled card or not used it in the last 3 months or even</a:t>
            </a:r>
          </a:p>
          <a:p>
            <a:pPr lvl="2"/>
            <a:r>
              <a:rPr lang="en-US" dirty="0"/>
              <a:t>Customers who have not used their card in the last 6 months </a:t>
            </a:r>
          </a:p>
          <a:p>
            <a:pPr lvl="2"/>
            <a:endParaRPr lang="en-US" dirty="0"/>
          </a:p>
          <a:p>
            <a:pPr lvl="2"/>
            <a:r>
              <a:rPr lang="en-US" dirty="0"/>
              <a:t>It</a:t>
            </a:r>
            <a:r>
              <a:rPr lang="en-US" baseline="0" dirty="0"/>
              <a:t> is very important for the analyst and the business teams to be in sync on the definition of the target variable. Otherwise, however good the model, it will be predicting something other than what </a:t>
            </a:r>
            <a:r>
              <a:rPr lang="en-US" baseline="0"/>
              <a:t>the business needs.</a:t>
            </a:r>
            <a:endParaRPr lang="en-US" dirty="0"/>
          </a:p>
          <a:p>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31</a:t>
            </a:fld>
            <a:endParaRPr lang="en-US"/>
          </a:p>
        </p:txBody>
      </p:sp>
    </p:spTree>
    <p:extLst>
      <p:ext uri="{BB962C8B-B14F-4D97-AF65-F5344CB8AC3E}">
        <p14:creationId xmlns:p14="http://schemas.microsoft.com/office/powerpoint/2010/main" val="1909362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case study of a credit card company which wants to predict attrition. So</a:t>
            </a:r>
            <a:r>
              <a:rPr lang="en-US" baseline="0" dirty="0"/>
              <a:t> the problem seems to be straight forward here. Build a model to predict customer attrition.</a:t>
            </a:r>
          </a:p>
          <a:p>
            <a:pPr lvl="2"/>
            <a:r>
              <a:rPr lang="en-US" baseline="0" dirty="0"/>
              <a:t>However there are some added complexities. How do you define people who have </a:t>
            </a:r>
            <a:r>
              <a:rPr lang="en-US" baseline="0" dirty="0" err="1"/>
              <a:t>attrited</a:t>
            </a:r>
            <a:r>
              <a:rPr lang="en-US" baseline="0" dirty="0"/>
              <a:t>? Are they </a:t>
            </a:r>
            <a:r>
              <a:rPr lang="en-US" dirty="0"/>
              <a:t>Only customers who have called in to cancel their credit cards or are they</a:t>
            </a:r>
          </a:p>
          <a:p>
            <a:pPr lvl="2"/>
            <a:r>
              <a:rPr lang="en-US" dirty="0"/>
              <a:t>Customers who have cancelled card or not used it in the last 3 months or even</a:t>
            </a:r>
          </a:p>
          <a:p>
            <a:pPr lvl="2"/>
            <a:r>
              <a:rPr lang="en-US" dirty="0"/>
              <a:t>Customers who have not used their card in the last 6 months </a:t>
            </a:r>
          </a:p>
          <a:p>
            <a:pPr lvl="2"/>
            <a:endParaRPr lang="en-US" dirty="0"/>
          </a:p>
          <a:p>
            <a:pPr lvl="2"/>
            <a:r>
              <a:rPr lang="en-US" dirty="0"/>
              <a:t>It</a:t>
            </a:r>
            <a:r>
              <a:rPr lang="en-US" baseline="0" dirty="0"/>
              <a:t> is very important for the analyst and the business teams to be in sync on the definition of the target variable. Otherwise, however good the model, it will be predicting something other than what </a:t>
            </a:r>
            <a:r>
              <a:rPr lang="en-US" baseline="0"/>
              <a:t>the business needs.</a:t>
            </a:r>
            <a:endParaRPr lang="en-US" dirty="0"/>
          </a:p>
          <a:p>
            <a:endParaRPr lang="en-US" dirty="0"/>
          </a:p>
        </p:txBody>
      </p:sp>
      <p:sp>
        <p:nvSpPr>
          <p:cNvPr id="4" name="Slide Number Placeholder 3"/>
          <p:cNvSpPr>
            <a:spLocks noGrp="1"/>
          </p:cNvSpPr>
          <p:nvPr>
            <p:ph type="sldNum" sz="quarter" idx="10"/>
          </p:nvPr>
        </p:nvSpPr>
        <p:spPr/>
        <p:txBody>
          <a:bodyPr/>
          <a:lstStyle/>
          <a:p>
            <a:fld id="{4C9179AB-9FAD-4AF1-B6A6-0F9FA4815ACE}" type="slidenum">
              <a:rPr lang="en-US" smtClean="0"/>
              <a:pPr/>
              <a:t>32</a:t>
            </a:fld>
            <a:endParaRPr lang="en-US"/>
          </a:p>
        </p:txBody>
      </p:sp>
    </p:spTree>
    <p:extLst>
      <p:ext uri="{BB962C8B-B14F-4D97-AF65-F5344CB8AC3E}">
        <p14:creationId xmlns:p14="http://schemas.microsoft.com/office/powerpoint/2010/main" val="453444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BPO: Agent notes on call levels, audio and text notes.</a:t>
            </a:r>
          </a:p>
        </p:txBody>
      </p:sp>
      <p:sp>
        <p:nvSpPr>
          <p:cNvPr id="4" name="Slide Number Placeholder 3"/>
          <p:cNvSpPr>
            <a:spLocks noGrp="1"/>
          </p:cNvSpPr>
          <p:nvPr>
            <p:ph type="sldNum" sz="quarter" idx="5"/>
          </p:nvPr>
        </p:nvSpPr>
        <p:spPr/>
        <p:txBody>
          <a:bodyPr/>
          <a:lstStyle/>
          <a:p>
            <a:fld id="{115E58FC-645D-CF49-B9E7-EEA2FABB042F}" type="slidenum">
              <a:rPr lang="en-US" smtClean="0"/>
              <a:t>62</a:t>
            </a:fld>
            <a:endParaRPr lang="en-US"/>
          </a:p>
        </p:txBody>
      </p:sp>
    </p:spTree>
    <p:extLst>
      <p:ext uri="{BB962C8B-B14F-4D97-AF65-F5344CB8AC3E}">
        <p14:creationId xmlns:p14="http://schemas.microsoft.com/office/powerpoint/2010/main" val="103849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other issues can you think of? Other examples of problem</a:t>
            </a:r>
            <a:r>
              <a:rPr lang="en-US" baseline="0" dirty="0"/>
              <a:t> statements include </a:t>
            </a:r>
            <a:r>
              <a:rPr lang="en-US" baseline="0" dirty="0" err="1"/>
              <a:t>misspecified</a:t>
            </a:r>
            <a:r>
              <a:rPr lang="en-US" baseline="0" dirty="0"/>
              <a:t> issues, incomplete statements</a:t>
            </a:r>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7</a:t>
            </a:fld>
            <a:endParaRPr lang="en-US"/>
          </a:p>
        </p:txBody>
      </p:sp>
    </p:spTree>
    <p:extLst>
      <p:ext uri="{BB962C8B-B14F-4D97-AF65-F5344CB8AC3E}">
        <p14:creationId xmlns:p14="http://schemas.microsoft.com/office/powerpoint/2010/main" val="4016405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other issues can you think of? Other examples of problem</a:t>
            </a:r>
            <a:r>
              <a:rPr lang="en-US" baseline="0" dirty="0"/>
              <a:t> statements include </a:t>
            </a:r>
            <a:r>
              <a:rPr lang="en-US" baseline="0" dirty="0" err="1"/>
              <a:t>misspecified</a:t>
            </a:r>
            <a:r>
              <a:rPr lang="en-US" baseline="0" dirty="0"/>
              <a:t> issues, incomplete statements</a:t>
            </a:r>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8</a:t>
            </a:fld>
            <a:endParaRPr lang="en-US"/>
          </a:p>
        </p:txBody>
      </p:sp>
    </p:spTree>
    <p:extLst>
      <p:ext uri="{BB962C8B-B14F-4D97-AF65-F5344CB8AC3E}">
        <p14:creationId xmlns:p14="http://schemas.microsoft.com/office/powerpoint/2010/main" val="367287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other issues can you think of? Other examples of problem</a:t>
            </a:r>
            <a:r>
              <a:rPr lang="en-US" baseline="0" dirty="0"/>
              <a:t> statements include </a:t>
            </a:r>
            <a:r>
              <a:rPr lang="en-US" baseline="0" dirty="0" err="1"/>
              <a:t>misspecified</a:t>
            </a:r>
            <a:r>
              <a:rPr lang="en-US" baseline="0" dirty="0"/>
              <a:t> issues, incomplete statements</a:t>
            </a:r>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9</a:t>
            </a:fld>
            <a:endParaRPr lang="en-US"/>
          </a:p>
        </p:txBody>
      </p:sp>
    </p:spTree>
    <p:extLst>
      <p:ext uri="{BB962C8B-B14F-4D97-AF65-F5344CB8AC3E}">
        <p14:creationId xmlns:p14="http://schemas.microsoft.com/office/powerpoint/2010/main" val="77712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Reduce losses from credit</a:t>
            </a:r>
            <a:r>
              <a:rPr lang="en-US" baseline="0" dirty="0"/>
              <a:t> card default by at least 30% in the first 12 months post implementation of new strategy </a:t>
            </a:r>
          </a:p>
          <a:p>
            <a:r>
              <a:rPr lang="en-US" baseline="0" dirty="0"/>
              <a:t>2. Develop an algorithm to screen applications that do not meet “good customer” defined criteria that will reduce defaults by 20% in the next 3 months.</a:t>
            </a:r>
          </a:p>
          <a:p>
            <a:r>
              <a:rPr lang="en-US" baseline="0" dirty="0"/>
              <a:t>3. Identify strategies to reduce defaults by 20% in the next three months by allowing at risk customers additional payment options</a:t>
            </a:r>
          </a:p>
          <a:p>
            <a:endParaRPr lang="en-US" baseline="0" dirty="0"/>
          </a:p>
          <a:p>
            <a:r>
              <a:rPr lang="en-US" baseline="0" dirty="0"/>
              <a:t>Understanding the business context is key to problem definition and solution in any field, and also true for analytics. NEED EXAMPLE</a:t>
            </a:r>
          </a:p>
          <a:p>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10</a:t>
            </a:fld>
            <a:endParaRPr lang="en-US"/>
          </a:p>
        </p:txBody>
      </p:sp>
    </p:spTree>
    <p:extLst>
      <p:ext uri="{BB962C8B-B14F-4D97-AF65-F5344CB8AC3E}">
        <p14:creationId xmlns:p14="http://schemas.microsoft.com/office/powerpoint/2010/main" val="233401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Reporting: simple charts and pivots to more advanced techniques like Regression,</a:t>
            </a:r>
            <a:r>
              <a:rPr lang="en-US" baseline="0" dirty="0"/>
              <a:t> Clustering, Segmentation etc</a:t>
            </a:r>
          </a:p>
          <a:p>
            <a:r>
              <a:rPr lang="en-US" baseline="0" dirty="0"/>
              <a:t>Forecasting: Time Series forecasts</a:t>
            </a:r>
          </a:p>
          <a:p>
            <a:r>
              <a:rPr lang="en-US" baseline="0" dirty="0"/>
              <a:t>Predictive Analytics: Advanced regression techniques, Machine Learning Techniques </a:t>
            </a:r>
          </a:p>
          <a:p>
            <a:r>
              <a:rPr lang="en-US" baseline="0" dirty="0"/>
              <a:t>Optimization: Simulation techniques etc</a:t>
            </a:r>
          </a:p>
          <a:p>
            <a:endParaRPr lang="en-US"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15</a:t>
            </a:fld>
            <a:endParaRPr lang="en-US"/>
          </a:p>
        </p:txBody>
      </p:sp>
    </p:spTree>
    <p:extLst>
      <p:ext uri="{BB962C8B-B14F-4D97-AF65-F5344CB8AC3E}">
        <p14:creationId xmlns:p14="http://schemas.microsoft.com/office/powerpoint/2010/main" val="72326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an analytics project plan, remember that the iterative nature of the solution implementation</a:t>
            </a:r>
            <a:r>
              <a:rPr lang="en-US" baseline="0" dirty="0"/>
              <a:t> phase will imply that a majority of time will be spent in this stage. </a:t>
            </a:r>
          </a:p>
          <a:p>
            <a:endParaRPr lang="en-IN"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17</a:t>
            </a:fld>
            <a:endParaRPr lang="en-US"/>
          </a:p>
        </p:txBody>
      </p:sp>
    </p:spTree>
    <p:extLst>
      <p:ext uri="{BB962C8B-B14F-4D97-AF65-F5344CB8AC3E}">
        <p14:creationId xmlns:p14="http://schemas.microsoft.com/office/powerpoint/2010/main" val="188605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Mortgage example</a:t>
            </a:r>
            <a:r>
              <a:rPr lang="en-US" baseline="0" dirty="0"/>
              <a:t> </a:t>
            </a:r>
          </a:p>
          <a:p>
            <a:endParaRPr lang="en-IN" dirty="0"/>
          </a:p>
        </p:txBody>
      </p:sp>
      <p:sp>
        <p:nvSpPr>
          <p:cNvPr id="4" name="Slide Number Placeholder 3"/>
          <p:cNvSpPr>
            <a:spLocks noGrp="1"/>
          </p:cNvSpPr>
          <p:nvPr>
            <p:ph type="sldNum" sz="quarter" idx="10"/>
          </p:nvPr>
        </p:nvSpPr>
        <p:spPr/>
        <p:txBody>
          <a:bodyPr/>
          <a:lstStyle/>
          <a:p>
            <a:fld id="{F99E00A4-5BC8-481D-8BAB-0352C3AA611F}" type="slidenum">
              <a:rPr lang="en-US" smtClean="0"/>
              <a:pPr/>
              <a:t>20</a:t>
            </a:fld>
            <a:endParaRPr lang="en-US"/>
          </a:p>
        </p:txBody>
      </p:sp>
    </p:spTree>
    <p:extLst>
      <p:ext uri="{BB962C8B-B14F-4D97-AF65-F5344CB8AC3E}">
        <p14:creationId xmlns:p14="http://schemas.microsoft.com/office/powerpoint/2010/main" val="264888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D35F-2D33-F449-9877-334BAF3ED8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371E35-3F08-AD48-8715-3DFA7BDF3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4B06624-76CA-5242-9F3C-ACBF87FC6DBA}"/>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FC510FEF-8A8B-A148-968A-E3E369A58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F67B3-FA9A-8D41-AC77-411A405C64DF}"/>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349750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DE06-88EF-204A-A7F0-7853F110AFD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64FDFB-9B8A-6745-ACBC-1FA6D7BB73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E84CDF-480F-7C45-9802-54D1E02AEC1A}"/>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10E7E5F2-60A8-EA46-80C0-A444E0670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6A2C8-DAC2-BE41-8F46-491B6D09E63A}"/>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108925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7B29C-7B86-894F-868B-C9BC91E170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9DB35D-1225-7144-90D0-6A7033AD25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C6826E-E0E0-1747-89F3-11C74FE0FB0F}"/>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FE79EF00-D783-A34D-A23D-FD2D6F160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3FF0A-8C91-7649-BE54-5AD278A71E4E}"/>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150988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95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A4E-31BF-A742-9BEE-2460568D3D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BEA9C-D021-F14E-8208-A2226D1F7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2E51F8-D57B-5642-8B16-2ABA5002745A}"/>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66EAE3D9-C366-5A40-AAA7-8DD223AC3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231BB-7A37-0342-8294-2428006D9F35}"/>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242845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AF68-A4D5-0646-BB37-01D7734205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35754A-919A-5040-81A5-87413E353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6DF18F-7605-3B48-B20B-785D2CA84FFB}"/>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BC50AB2F-D90B-0A47-B244-60530EA6E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6F211-7B6F-504D-B486-B1CE8C437D96}"/>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69429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6ACC-4FAC-EB4A-9CFC-7E3F15D1F8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84AA12-FE8D-4D41-8E5B-A6A66D1D2B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862215E-E54B-7249-9ED6-D9AAF720DF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971EAF-1B88-8641-8A52-76742C366D2B}"/>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6" name="Footer Placeholder 5">
            <a:extLst>
              <a:ext uri="{FF2B5EF4-FFF2-40B4-BE49-F238E27FC236}">
                <a16:creationId xmlns:a16="http://schemas.microsoft.com/office/drawing/2014/main" id="{6A0F3FC0-ED06-D843-B590-612C27C51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C3FFD-437B-A648-BB54-5F4D81466BDA}"/>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388266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5BFE-EFAE-BE45-809A-136FCA1097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BE84E3-48BD-A94D-AA31-C5F3DC3AE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1BA47B2-CAC7-9542-8C8D-7EEC49CD000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8D679B8-1CF2-4242-A38D-B6A7B2D81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4BE93D-8E8F-6944-BD7C-0DAD9FC4DC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056DDA-CD0F-E244-B5A0-AE92257E732A}"/>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8" name="Footer Placeholder 7">
            <a:extLst>
              <a:ext uri="{FF2B5EF4-FFF2-40B4-BE49-F238E27FC236}">
                <a16:creationId xmlns:a16="http://schemas.microsoft.com/office/drawing/2014/main" id="{E63F77B2-C94E-B44D-85A0-68688253C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AC690-78C4-B14F-AB0A-A9FA8DFEDAC0}"/>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411511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A638-CBE6-764B-B281-BBEE4F76D5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FC9807-BC47-924F-ADE5-60829A9927A2}"/>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4" name="Footer Placeholder 3">
            <a:extLst>
              <a:ext uri="{FF2B5EF4-FFF2-40B4-BE49-F238E27FC236}">
                <a16:creationId xmlns:a16="http://schemas.microsoft.com/office/drawing/2014/main" id="{F587233A-6A29-6D46-AB26-87079DB564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A7E45-29A0-554C-9155-DFB4C97F825B}"/>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21943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A819D-2CA5-7B4D-939D-BE489AA6D6B9}"/>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3" name="Footer Placeholder 2">
            <a:extLst>
              <a:ext uri="{FF2B5EF4-FFF2-40B4-BE49-F238E27FC236}">
                <a16:creationId xmlns:a16="http://schemas.microsoft.com/office/drawing/2014/main" id="{B9089043-46FD-6542-984A-8E16ABFB9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FCEED-818D-5A42-BCCF-0F712DC0FE7B}"/>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245919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B6BE-EC90-7D45-A834-F3EBDAAD7C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086E5E-EC9F-6F41-9917-D7ADFE13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CBA700-5FCA-BB43-8E78-415A958CA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B6770C-B008-9F4C-9BA6-601900F48839}"/>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6" name="Footer Placeholder 5">
            <a:extLst>
              <a:ext uri="{FF2B5EF4-FFF2-40B4-BE49-F238E27FC236}">
                <a16:creationId xmlns:a16="http://schemas.microsoft.com/office/drawing/2014/main" id="{774A9350-086F-234F-BB46-614F93E72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8E9FD-2151-DD49-83AB-0A98F59ACF87}"/>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411347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92D1-12F8-D841-BFCA-7297FB7FEB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C8658D8-1252-7548-9979-2ED5F048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457FF-9AD9-5D44-9A92-5E2214AF6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EEF376-DC5C-6144-8CB3-CA65545615F5}"/>
              </a:ext>
            </a:extLst>
          </p:cNvPr>
          <p:cNvSpPr>
            <a:spLocks noGrp="1"/>
          </p:cNvSpPr>
          <p:nvPr>
            <p:ph type="dt" sz="half" idx="10"/>
          </p:nvPr>
        </p:nvSpPr>
        <p:spPr/>
        <p:txBody>
          <a:bodyPr/>
          <a:lstStyle/>
          <a:p>
            <a:fld id="{240391D1-1F88-6B4E-83EB-10A69CA7ADB3}" type="datetimeFigureOut">
              <a:rPr lang="en-US" smtClean="0"/>
              <a:t>12/16/21</a:t>
            </a:fld>
            <a:endParaRPr lang="en-US"/>
          </a:p>
        </p:txBody>
      </p:sp>
      <p:sp>
        <p:nvSpPr>
          <p:cNvPr id="6" name="Footer Placeholder 5">
            <a:extLst>
              <a:ext uri="{FF2B5EF4-FFF2-40B4-BE49-F238E27FC236}">
                <a16:creationId xmlns:a16="http://schemas.microsoft.com/office/drawing/2014/main" id="{E666E842-F75C-AF4C-9CEB-319F8C835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01C3E-AC45-6647-9050-2F9583F180C1}"/>
              </a:ext>
            </a:extLst>
          </p:cNvPr>
          <p:cNvSpPr>
            <a:spLocks noGrp="1"/>
          </p:cNvSpPr>
          <p:nvPr>
            <p:ph type="sldNum" sz="quarter" idx="12"/>
          </p:nvPr>
        </p:nvSpPr>
        <p:spPr/>
        <p:txBody>
          <a:bodyPr/>
          <a:lstStyle/>
          <a:p>
            <a:fld id="{8625539A-164C-214D-8C69-D0A9A521D8B1}" type="slidenum">
              <a:rPr lang="en-US" smtClean="0"/>
              <a:t>‹#›</a:t>
            </a:fld>
            <a:endParaRPr lang="en-US"/>
          </a:p>
        </p:txBody>
      </p:sp>
    </p:spTree>
    <p:extLst>
      <p:ext uri="{BB962C8B-B14F-4D97-AF65-F5344CB8AC3E}">
        <p14:creationId xmlns:p14="http://schemas.microsoft.com/office/powerpoint/2010/main" val="259916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2DA18-F361-CE46-921A-508D6375D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74790B-02A5-C040-908D-39D6F67D0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7DD53C-E31D-1D4C-AA57-1E44B2BE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391D1-1F88-6B4E-83EB-10A69CA7ADB3}" type="datetimeFigureOut">
              <a:rPr lang="en-US" smtClean="0"/>
              <a:t>12/16/21</a:t>
            </a:fld>
            <a:endParaRPr lang="en-US"/>
          </a:p>
        </p:txBody>
      </p:sp>
      <p:sp>
        <p:nvSpPr>
          <p:cNvPr id="5" name="Footer Placeholder 4">
            <a:extLst>
              <a:ext uri="{FF2B5EF4-FFF2-40B4-BE49-F238E27FC236}">
                <a16:creationId xmlns:a16="http://schemas.microsoft.com/office/drawing/2014/main" id="{684279EE-5ABD-F04A-905E-71DB9A2EA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1AA80-F3EA-5348-975E-CB0F010AC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5539A-164C-214D-8C69-D0A9A521D8B1}" type="slidenum">
              <a:rPr lang="en-US" smtClean="0"/>
              <a:t>‹#›</a:t>
            </a:fld>
            <a:endParaRPr lang="en-US"/>
          </a:p>
        </p:txBody>
      </p:sp>
    </p:spTree>
    <p:extLst>
      <p:ext uri="{BB962C8B-B14F-4D97-AF65-F5344CB8AC3E}">
        <p14:creationId xmlns:p14="http://schemas.microsoft.com/office/powerpoint/2010/main" val="47824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E77B-8150-9B4B-B938-9DD58DB2D5A4}"/>
              </a:ext>
            </a:extLst>
          </p:cNvPr>
          <p:cNvSpPr>
            <a:spLocks noGrp="1"/>
          </p:cNvSpPr>
          <p:nvPr>
            <p:ph type="ctrTitle"/>
          </p:nvPr>
        </p:nvSpPr>
        <p:spPr/>
        <p:txBody>
          <a:bodyPr/>
          <a:lstStyle/>
          <a:p>
            <a:r>
              <a:rPr lang="en-US" b="1" dirty="0"/>
              <a:t>Analytics Methodology and Problem Statement</a:t>
            </a:r>
          </a:p>
        </p:txBody>
      </p:sp>
      <p:sp>
        <p:nvSpPr>
          <p:cNvPr id="3" name="Subtitle 2">
            <a:extLst>
              <a:ext uri="{FF2B5EF4-FFF2-40B4-BE49-F238E27FC236}">
                <a16:creationId xmlns:a16="http://schemas.microsoft.com/office/drawing/2014/main" id="{A2D80964-B67A-A846-8E3F-47470BE2A809}"/>
              </a:ext>
            </a:extLst>
          </p:cNvPr>
          <p:cNvSpPr>
            <a:spLocks noGrp="1"/>
          </p:cNvSpPr>
          <p:nvPr>
            <p:ph type="subTitle" idx="1"/>
          </p:nvPr>
        </p:nvSpPr>
        <p:spPr/>
        <p:txBody>
          <a:bodyPr/>
          <a:lstStyle/>
          <a:p>
            <a:r>
              <a:rPr lang="en-US" dirty="0" err="1"/>
              <a:t>Gunnvant</a:t>
            </a:r>
            <a:r>
              <a:rPr lang="en-US" dirty="0"/>
              <a:t> Singh</a:t>
            </a:r>
          </a:p>
        </p:txBody>
      </p:sp>
    </p:spTree>
    <p:extLst>
      <p:ext uri="{BB962C8B-B14F-4D97-AF65-F5344CB8AC3E}">
        <p14:creationId xmlns:p14="http://schemas.microsoft.com/office/powerpoint/2010/main" val="322905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 – Contd.</a:t>
            </a:r>
          </a:p>
        </p:txBody>
      </p:sp>
      <p:sp>
        <p:nvSpPr>
          <p:cNvPr id="3" name="Content Placeholder 2"/>
          <p:cNvSpPr>
            <a:spLocks noGrp="1"/>
          </p:cNvSpPr>
          <p:nvPr>
            <p:ph idx="4294967295"/>
          </p:nvPr>
        </p:nvSpPr>
        <p:spPr>
          <a:xfrm>
            <a:off x="1828800" y="1295400"/>
            <a:ext cx="8229600" cy="4495800"/>
          </a:xfrm>
        </p:spPr>
        <p:txBody>
          <a:bodyPr>
            <a:normAutofit/>
          </a:bodyPr>
          <a:lstStyle/>
          <a:p>
            <a:pPr marL="0" indent="0">
              <a:buNone/>
            </a:pPr>
            <a:r>
              <a:rPr lang="en-US" sz="2000" dirty="0"/>
              <a:t>How could this problem statement be modified to allow useful analytic solution development?</a:t>
            </a:r>
          </a:p>
          <a:p>
            <a:pPr marL="0" indent="0">
              <a:buNone/>
            </a:pPr>
            <a:endParaRPr lang="en-US" sz="2000" dirty="0"/>
          </a:p>
          <a:p>
            <a:pPr marL="0" indent="0">
              <a:buNone/>
            </a:pPr>
            <a:r>
              <a:rPr lang="en-US" sz="2000" dirty="0"/>
              <a:t>Example: Use </a:t>
            </a:r>
            <a:r>
              <a:rPr lang="en-US" sz="2000" b="1" dirty="0">
                <a:solidFill>
                  <a:schemeClr val="accent6"/>
                </a:solidFill>
              </a:rPr>
              <a:t>SMART</a:t>
            </a:r>
            <a:r>
              <a:rPr lang="en-US" sz="2000" dirty="0"/>
              <a:t> technique: </a:t>
            </a:r>
          </a:p>
          <a:p>
            <a:pPr marL="457200" lvl="1" indent="0">
              <a:buNone/>
            </a:pPr>
            <a:r>
              <a:rPr lang="en-US" sz="2000" dirty="0"/>
              <a:t>Specific </a:t>
            </a:r>
          </a:p>
          <a:p>
            <a:pPr marL="457200" lvl="1" indent="0">
              <a:buNone/>
            </a:pPr>
            <a:r>
              <a:rPr lang="en-US" sz="2000" dirty="0"/>
              <a:t>Measurable</a:t>
            </a:r>
          </a:p>
          <a:p>
            <a:pPr marL="457200" lvl="1" indent="0">
              <a:buNone/>
            </a:pPr>
            <a:r>
              <a:rPr lang="en-US" sz="2000" dirty="0"/>
              <a:t>Attainable</a:t>
            </a:r>
          </a:p>
          <a:p>
            <a:pPr marL="457200" lvl="1" indent="0">
              <a:buNone/>
            </a:pPr>
            <a:r>
              <a:rPr lang="en-US" sz="2000" dirty="0"/>
              <a:t>Realistic</a:t>
            </a:r>
          </a:p>
          <a:p>
            <a:pPr marL="457200" lvl="1" indent="0">
              <a:buNone/>
            </a:pPr>
            <a:r>
              <a:rPr lang="en-US" sz="2000" dirty="0"/>
              <a:t>Timely</a:t>
            </a:r>
          </a:p>
          <a:p>
            <a:pPr marL="0" indent="0">
              <a:buNone/>
            </a:pPr>
            <a:endParaRPr lang="en-US" sz="2000" dirty="0"/>
          </a:p>
          <a:p>
            <a:pPr marL="0" indent="0">
              <a:buNone/>
            </a:pPr>
            <a:r>
              <a:rPr lang="en-US" sz="2000" dirty="0"/>
              <a:t>Understand the business context thoroughly to ensure you are tackling the right problem</a:t>
            </a:r>
          </a:p>
          <a:p>
            <a:pPr marL="457200" lvl="1"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definition: RISK </a:t>
            </a:r>
          </a:p>
        </p:txBody>
      </p:sp>
      <p:sp>
        <p:nvSpPr>
          <p:cNvPr id="3" name="TextBox 2"/>
          <p:cNvSpPr txBox="1"/>
          <p:nvPr/>
        </p:nvSpPr>
        <p:spPr>
          <a:xfrm>
            <a:off x="1828800" y="1447800"/>
            <a:ext cx="8229600" cy="4154984"/>
          </a:xfrm>
          <a:prstGeom prst="rect">
            <a:avLst/>
          </a:prstGeom>
          <a:noFill/>
        </p:spPr>
        <p:txBody>
          <a:bodyPr wrap="square" rtlCol="0">
            <a:spAutoFit/>
          </a:bodyPr>
          <a:lstStyle/>
          <a:p>
            <a:r>
              <a:rPr lang="en-US" sz="2400" dirty="0"/>
              <a:t>1. Reduce losses from credit card default by at least 30% in the first 12 months post implementation of new strategy </a:t>
            </a:r>
          </a:p>
          <a:p>
            <a:endParaRPr lang="en-US" sz="2400" dirty="0"/>
          </a:p>
          <a:p>
            <a:r>
              <a:rPr lang="en-US" sz="2400" dirty="0"/>
              <a:t>2. Develop an algorithm to screen applications that do not meet “good customer” defined criteria that will reduce defaults by 20% in the next 3 months.</a:t>
            </a:r>
          </a:p>
          <a:p>
            <a:endParaRPr lang="en-US" sz="2400" dirty="0"/>
          </a:p>
          <a:p>
            <a:r>
              <a:rPr lang="en-US" sz="2400" dirty="0"/>
              <a:t>3. Identify strategies to reduce defaults by 20% in the next three months by allowing at risk customers additional payment options</a:t>
            </a:r>
          </a:p>
          <a:p>
            <a:endParaRPr lang="en-IN" sz="2400" dirty="0"/>
          </a:p>
        </p:txBody>
      </p:sp>
    </p:spTree>
    <p:extLst>
      <p:ext uri="{BB962C8B-B14F-4D97-AF65-F5344CB8AC3E}">
        <p14:creationId xmlns:p14="http://schemas.microsoft.com/office/powerpoint/2010/main" val="397728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definition: REVENUE</a:t>
            </a:r>
          </a:p>
        </p:txBody>
      </p:sp>
      <p:sp>
        <p:nvSpPr>
          <p:cNvPr id="3" name="TextBox 2"/>
          <p:cNvSpPr txBox="1"/>
          <p:nvPr/>
        </p:nvSpPr>
        <p:spPr>
          <a:xfrm>
            <a:off x="1828800" y="1447800"/>
            <a:ext cx="8229600" cy="3416320"/>
          </a:xfrm>
          <a:prstGeom prst="rect">
            <a:avLst/>
          </a:prstGeom>
          <a:noFill/>
        </p:spPr>
        <p:txBody>
          <a:bodyPr wrap="square" rtlCol="0">
            <a:spAutoFit/>
          </a:bodyPr>
          <a:lstStyle/>
          <a:p>
            <a:r>
              <a:rPr lang="en-US" sz="2400" dirty="0"/>
              <a:t>1. Identify customer segments that generate higher average spend and create a direct marketing campaign to target them in order to increase </a:t>
            </a:r>
            <a:r>
              <a:rPr lang="en-US" sz="2400" dirty="0" err="1"/>
              <a:t>avg</a:t>
            </a:r>
            <a:r>
              <a:rPr lang="en-US" sz="2400" dirty="0"/>
              <a:t> spend by 15% in the next year</a:t>
            </a:r>
          </a:p>
          <a:p>
            <a:endParaRPr lang="en-US" sz="2400" dirty="0"/>
          </a:p>
          <a:p>
            <a:r>
              <a:rPr lang="en-US" sz="2400" dirty="0"/>
              <a:t>2. Create screening criteria for identify attractive customers to offer rewards for sign up, to increase </a:t>
            </a:r>
            <a:r>
              <a:rPr lang="en-US" sz="2400" dirty="0" err="1"/>
              <a:t>avg</a:t>
            </a:r>
            <a:r>
              <a:rPr lang="en-US" sz="2400" dirty="0"/>
              <a:t> spend on </a:t>
            </a:r>
            <a:r>
              <a:rPr lang="en-US" sz="2400" dirty="0" err="1"/>
              <a:t>portofio</a:t>
            </a:r>
            <a:r>
              <a:rPr lang="en-US" sz="2400" dirty="0"/>
              <a:t> by 15% in the next 6 months</a:t>
            </a:r>
          </a:p>
          <a:p>
            <a:endParaRPr lang="en-US" sz="2400" dirty="0"/>
          </a:p>
          <a:p>
            <a:endParaRPr lang="en-IN" sz="2400" dirty="0"/>
          </a:p>
        </p:txBody>
      </p:sp>
    </p:spTree>
    <p:extLst>
      <p:ext uri="{BB962C8B-B14F-4D97-AF65-F5344CB8AC3E}">
        <p14:creationId xmlns:p14="http://schemas.microsoft.com/office/powerpoint/2010/main" val="344495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ANALYTICS METHODOLOGY</a:t>
            </a:r>
          </a:p>
        </p:txBody>
      </p:sp>
      <p:pic>
        <p:nvPicPr>
          <p:cNvPr id="3" name="Picture 2"/>
          <p:cNvPicPr>
            <a:picLocks noChangeAspect="1"/>
          </p:cNvPicPr>
          <p:nvPr/>
        </p:nvPicPr>
        <p:blipFill>
          <a:blip r:embed="rId2"/>
          <a:stretch>
            <a:fillRect/>
          </a:stretch>
        </p:blipFill>
        <p:spPr>
          <a:xfrm>
            <a:off x="1981201" y="1066800"/>
            <a:ext cx="7925157" cy="2590800"/>
          </a:xfrm>
          <a:prstGeom prst="rect">
            <a:avLst/>
          </a:prstGeom>
        </p:spPr>
      </p:pic>
      <p:sp>
        <p:nvSpPr>
          <p:cNvPr id="4" name="Oval 3"/>
          <p:cNvSpPr/>
          <p:nvPr/>
        </p:nvSpPr>
        <p:spPr>
          <a:xfrm>
            <a:off x="3810000" y="1276579"/>
            <a:ext cx="1905000" cy="220980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Content Placeholder 2"/>
          <p:cNvSpPr txBox="1">
            <a:spLocks/>
          </p:cNvSpPr>
          <p:nvPr/>
        </p:nvSpPr>
        <p:spPr>
          <a:xfrm>
            <a:off x="1752600" y="3619958"/>
            <a:ext cx="8686800" cy="3048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2000" dirty="0"/>
              <a:t>The “best” solution based on theory may not be the “best” solution in practice</a:t>
            </a:r>
          </a:p>
          <a:p>
            <a:pPr marL="514350" lvl="1" indent="0">
              <a:buNone/>
            </a:pPr>
            <a:r>
              <a:rPr lang="en-US" sz="2000" dirty="0"/>
              <a:t>Lack of good data or specific variables </a:t>
            </a:r>
          </a:p>
          <a:p>
            <a:pPr marL="514350" lvl="1" indent="0">
              <a:buNone/>
            </a:pPr>
            <a:endParaRPr lang="en-US" sz="2000" dirty="0"/>
          </a:p>
          <a:p>
            <a:pPr marL="514350" lvl="1" indent="0">
              <a:buNone/>
            </a:pPr>
            <a:r>
              <a:rPr lang="en-US" sz="2000" dirty="0"/>
              <a:t>Solution implementation constraints </a:t>
            </a:r>
          </a:p>
          <a:p>
            <a:pPr marL="514350" lvl="1" indent="0">
              <a:buNone/>
            </a:pPr>
            <a:endParaRPr lang="en-US" sz="2000" dirty="0"/>
          </a:p>
          <a:p>
            <a:pPr marL="514350" lvl="1" indent="0">
              <a:buNone/>
            </a:pPr>
            <a:r>
              <a:rPr lang="en-US" sz="2000" dirty="0"/>
              <a:t>Other business constraints</a:t>
            </a:r>
          </a:p>
          <a:p>
            <a:pPr marL="57150" indent="0">
              <a:buNone/>
            </a:pPr>
            <a:r>
              <a:rPr lang="en-US" sz="2000" dirty="0"/>
              <a:t> </a:t>
            </a:r>
          </a:p>
          <a:p>
            <a:pPr marL="57150" indent="0">
              <a:buNone/>
            </a:pPr>
            <a:r>
              <a:rPr lang="en-US" sz="2000" dirty="0"/>
              <a:t>Need to understand how solution will be implemented to finalize best solution </a:t>
            </a:r>
          </a:p>
        </p:txBody>
      </p:sp>
    </p:spTree>
    <p:extLst>
      <p:ext uri="{BB962C8B-B14F-4D97-AF65-F5344CB8AC3E}">
        <p14:creationId xmlns:p14="http://schemas.microsoft.com/office/powerpoint/2010/main" val="11467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a:t>
            </a:r>
          </a:p>
        </p:txBody>
      </p:sp>
      <p:sp>
        <p:nvSpPr>
          <p:cNvPr id="3" name="Content Placeholder 2"/>
          <p:cNvSpPr>
            <a:spLocks noGrp="1"/>
          </p:cNvSpPr>
          <p:nvPr>
            <p:ph idx="4294967295"/>
          </p:nvPr>
        </p:nvSpPr>
        <p:spPr>
          <a:xfrm>
            <a:off x="1828800" y="1295400"/>
            <a:ext cx="8382000" cy="5181600"/>
          </a:xfrm>
        </p:spPr>
        <p:txBody>
          <a:bodyPr>
            <a:noAutofit/>
          </a:bodyPr>
          <a:lstStyle/>
          <a:p>
            <a:pPr marL="0" indent="0">
              <a:buNone/>
            </a:pPr>
            <a:r>
              <a:rPr lang="en-US" sz="2000" b="1" dirty="0">
                <a:latin typeface="+mj-lt"/>
              </a:rPr>
              <a:t>Solution Design</a:t>
            </a:r>
          </a:p>
          <a:p>
            <a:pPr>
              <a:buFont typeface="Arial" panose="020B0604020202020204" pitchFamily="34" charset="0"/>
              <a:buChar char="•"/>
            </a:pPr>
            <a:r>
              <a:rPr lang="en-US" sz="2000" dirty="0">
                <a:latin typeface="+mj-lt"/>
              </a:rPr>
              <a:t>There could be multiple ways of approaching a problem, and not all analytical based </a:t>
            </a:r>
          </a:p>
          <a:p>
            <a:pPr lvl="1">
              <a:buFont typeface="Arial" panose="020B0604020202020204" pitchFamily="34" charset="0"/>
              <a:buChar char="•"/>
            </a:pPr>
            <a:r>
              <a:rPr lang="en-US" sz="2000" dirty="0">
                <a:latin typeface="+mj-lt"/>
              </a:rPr>
              <a:t>Is an analytics solution always the best approach? </a:t>
            </a:r>
          </a:p>
          <a:p>
            <a:pPr marL="0" indent="0">
              <a:buNone/>
            </a:pPr>
            <a:endParaRPr lang="en-US" sz="2000" dirty="0">
              <a:latin typeface="+mj-lt"/>
            </a:endParaRPr>
          </a:p>
          <a:p>
            <a:pPr>
              <a:buFont typeface="Arial" panose="020B0604020202020204" pitchFamily="34" charset="0"/>
              <a:buChar char="•"/>
            </a:pPr>
            <a:r>
              <a:rPr lang="en-US" sz="2000" dirty="0">
                <a:latin typeface="+mj-lt"/>
              </a:rPr>
              <a:t>In general, if you want to use data to drive decisions, you need to first make sure that you have the right data </a:t>
            </a:r>
          </a:p>
          <a:p>
            <a:pPr>
              <a:buFont typeface="Arial" panose="020B0604020202020204" pitchFamily="34" charset="0"/>
              <a:buChar char="•"/>
            </a:pPr>
            <a:endParaRPr lang="en-US" sz="2000" dirty="0">
              <a:latin typeface="+mj-lt"/>
            </a:endParaRPr>
          </a:p>
          <a:p>
            <a:pPr>
              <a:buFont typeface="Arial" panose="020B0604020202020204" pitchFamily="34" charset="0"/>
              <a:buChar char="•"/>
            </a:pPr>
            <a:r>
              <a:rPr lang="en-US" sz="2000" dirty="0">
                <a:latin typeface="+mj-lt"/>
              </a:rPr>
              <a:t>For example, you want to predict the potential trial rate of an ultra-luxury brand that you want to launch, but you have so far launched brands that are more value conscious –  no data for an analytical approach </a:t>
            </a:r>
          </a:p>
          <a:p>
            <a:pPr lvl="1">
              <a:buFont typeface="Arial" panose="020B0604020202020204" pitchFamily="34" charset="0"/>
              <a:buChar char="•"/>
            </a:pPr>
            <a:endParaRPr lang="en-US" sz="2000" dirty="0">
              <a:latin typeface="+mj-lt"/>
            </a:endParaRPr>
          </a:p>
          <a:p>
            <a:pPr lvl="1">
              <a:buFont typeface="Arial" panose="020B0604020202020204" pitchFamily="34" charset="0"/>
              <a:buChar char="•"/>
            </a:pPr>
            <a:r>
              <a:rPr lang="en-US" sz="2000" dirty="0">
                <a:latin typeface="+mj-lt"/>
              </a:rPr>
              <a:t>You could try to obtain data on competitor launches or run some qualitative research in this case, but it is not a good idea to develop a trial % based on a different segment of population</a:t>
            </a:r>
          </a:p>
          <a:p>
            <a:endParaRPr lang="en-US" sz="2000" dirty="0">
              <a:latin typeface="+mj-lt"/>
            </a:endParaRPr>
          </a:p>
        </p:txBody>
      </p:sp>
    </p:spTree>
    <p:extLst>
      <p:ext uri="{BB962C8B-B14F-4D97-AF65-F5344CB8AC3E}">
        <p14:creationId xmlns:p14="http://schemas.microsoft.com/office/powerpoint/2010/main" val="31382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a:t>
            </a:r>
          </a:p>
        </p:txBody>
      </p:sp>
      <p:sp>
        <p:nvSpPr>
          <p:cNvPr id="3" name="Content Placeholder 2"/>
          <p:cNvSpPr>
            <a:spLocks noGrp="1"/>
          </p:cNvSpPr>
          <p:nvPr>
            <p:ph idx="4294967295"/>
          </p:nvPr>
        </p:nvSpPr>
        <p:spPr>
          <a:xfrm>
            <a:off x="1828800" y="1162280"/>
            <a:ext cx="8229600" cy="4267200"/>
          </a:xfrm>
        </p:spPr>
        <p:txBody>
          <a:bodyPr>
            <a:normAutofit/>
          </a:bodyPr>
          <a:lstStyle/>
          <a:p>
            <a:pPr marL="0" indent="0">
              <a:buNone/>
            </a:pPr>
            <a:r>
              <a:rPr lang="en-US" sz="2400" b="1" dirty="0">
                <a:latin typeface="+mj-lt"/>
              </a:rPr>
              <a:t>Sometimes, solution design depends on end use:</a:t>
            </a:r>
          </a:p>
          <a:p>
            <a:pPr lvl="1">
              <a:buFont typeface="Arial" panose="020B0604020202020204" pitchFamily="34" charset="0"/>
              <a:buChar char="•"/>
            </a:pPr>
            <a:r>
              <a:rPr lang="en-US" sz="2000" b="1" dirty="0">
                <a:solidFill>
                  <a:schemeClr val="accent6"/>
                </a:solidFill>
                <a:latin typeface="+mj-lt"/>
              </a:rPr>
              <a:t>Reporting for insights </a:t>
            </a:r>
            <a:r>
              <a:rPr lang="en-US" sz="2000" dirty="0">
                <a:solidFill>
                  <a:schemeClr val="accent6"/>
                </a:solidFill>
                <a:latin typeface="+mj-lt"/>
              </a:rPr>
              <a:t>: </a:t>
            </a:r>
            <a:r>
              <a:rPr lang="en-US" sz="2000" dirty="0">
                <a:latin typeface="+mj-lt"/>
              </a:rPr>
              <a:t>Use historical data to understand performance and identify patterns in data and use as basis for future planning </a:t>
            </a:r>
          </a:p>
          <a:p>
            <a:pPr lvl="1">
              <a:buFont typeface="Arial" panose="020B0604020202020204" pitchFamily="34" charset="0"/>
              <a:buChar char="•"/>
            </a:pPr>
            <a:endParaRPr lang="en-US" sz="2000" dirty="0">
              <a:latin typeface="+mj-lt"/>
            </a:endParaRPr>
          </a:p>
          <a:p>
            <a:pPr lvl="1">
              <a:buFont typeface="Arial" panose="020B0604020202020204" pitchFamily="34" charset="0"/>
              <a:buChar char="•"/>
            </a:pPr>
            <a:r>
              <a:rPr lang="en-US" sz="2000" b="1" dirty="0">
                <a:solidFill>
                  <a:schemeClr val="accent6"/>
                </a:solidFill>
                <a:latin typeface="+mj-lt"/>
              </a:rPr>
              <a:t>Forecasting</a:t>
            </a:r>
            <a:r>
              <a:rPr lang="en-US" sz="2000" dirty="0">
                <a:solidFill>
                  <a:schemeClr val="accent6"/>
                </a:solidFill>
                <a:latin typeface="+mj-lt"/>
              </a:rPr>
              <a:t>:</a:t>
            </a:r>
            <a:r>
              <a:rPr lang="en-US" sz="2000" dirty="0">
                <a:latin typeface="+mj-lt"/>
              </a:rPr>
              <a:t> Use past data collected over time for actual forecasts of future performance</a:t>
            </a:r>
          </a:p>
          <a:p>
            <a:pPr lvl="1">
              <a:buFont typeface="Arial" panose="020B0604020202020204" pitchFamily="34" charset="0"/>
              <a:buChar char="•"/>
            </a:pPr>
            <a:endParaRPr lang="en-US" sz="2000" b="1" dirty="0">
              <a:solidFill>
                <a:schemeClr val="accent6"/>
              </a:solidFill>
              <a:latin typeface="+mj-lt"/>
            </a:endParaRPr>
          </a:p>
          <a:p>
            <a:pPr lvl="1">
              <a:buFont typeface="Arial" panose="020B0604020202020204" pitchFamily="34" charset="0"/>
              <a:buChar char="•"/>
            </a:pPr>
            <a:r>
              <a:rPr lang="en-US" sz="2000" b="1" dirty="0">
                <a:solidFill>
                  <a:schemeClr val="accent6"/>
                </a:solidFill>
                <a:latin typeface="+mj-lt"/>
              </a:rPr>
              <a:t>Predictive Analytics</a:t>
            </a:r>
            <a:r>
              <a:rPr lang="en-US" sz="2000" dirty="0">
                <a:solidFill>
                  <a:schemeClr val="accent6"/>
                </a:solidFill>
                <a:latin typeface="+mj-lt"/>
              </a:rPr>
              <a:t>:</a:t>
            </a:r>
            <a:r>
              <a:rPr lang="en-US" sz="2000" dirty="0">
                <a:latin typeface="+mj-lt"/>
              </a:rPr>
              <a:t>  Similar to forecasting, but not just time related </a:t>
            </a:r>
          </a:p>
          <a:p>
            <a:pPr lvl="1">
              <a:buFont typeface="Arial" panose="020B0604020202020204" pitchFamily="34" charset="0"/>
              <a:buChar char="•"/>
            </a:pPr>
            <a:endParaRPr lang="en-US" sz="2000" b="1" dirty="0">
              <a:solidFill>
                <a:schemeClr val="accent6"/>
              </a:solidFill>
              <a:latin typeface="+mj-lt"/>
            </a:endParaRPr>
          </a:p>
          <a:p>
            <a:pPr lvl="1">
              <a:buFont typeface="Arial" panose="020B0604020202020204" pitchFamily="34" charset="0"/>
              <a:buChar char="•"/>
            </a:pPr>
            <a:r>
              <a:rPr lang="en-US" sz="2000" b="1" dirty="0">
                <a:solidFill>
                  <a:schemeClr val="accent6"/>
                </a:solidFill>
                <a:latin typeface="+mj-lt"/>
              </a:rPr>
              <a:t>Optimization</a:t>
            </a:r>
            <a:r>
              <a:rPr lang="en-US" sz="2000" dirty="0">
                <a:solidFill>
                  <a:schemeClr val="accent6"/>
                </a:solidFill>
                <a:latin typeface="+mj-lt"/>
              </a:rPr>
              <a:t>:</a:t>
            </a:r>
            <a:r>
              <a:rPr lang="en-US" sz="2000" dirty="0">
                <a:latin typeface="+mj-lt"/>
              </a:rPr>
              <a:t> Develop strategies to derive optimal use of resources given constraints </a:t>
            </a:r>
          </a:p>
        </p:txBody>
      </p:sp>
    </p:spTree>
    <p:extLst>
      <p:ext uri="{BB962C8B-B14F-4D97-AF65-F5344CB8AC3E}">
        <p14:creationId xmlns:p14="http://schemas.microsoft.com/office/powerpoint/2010/main" val="25077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ANALYTICS METHODOLOGY</a:t>
            </a:r>
          </a:p>
        </p:txBody>
      </p:sp>
      <p:pic>
        <p:nvPicPr>
          <p:cNvPr id="3" name="Picture 2"/>
          <p:cNvPicPr>
            <a:picLocks noChangeAspect="1"/>
          </p:cNvPicPr>
          <p:nvPr/>
        </p:nvPicPr>
        <p:blipFill>
          <a:blip r:embed="rId2"/>
          <a:stretch>
            <a:fillRect/>
          </a:stretch>
        </p:blipFill>
        <p:spPr>
          <a:xfrm>
            <a:off x="1981201" y="1066800"/>
            <a:ext cx="7925157" cy="2590800"/>
          </a:xfrm>
          <a:prstGeom prst="rect">
            <a:avLst/>
          </a:prstGeom>
        </p:spPr>
      </p:pic>
      <p:sp>
        <p:nvSpPr>
          <p:cNvPr id="4" name="Oval 3"/>
          <p:cNvSpPr/>
          <p:nvPr/>
        </p:nvSpPr>
        <p:spPr>
          <a:xfrm>
            <a:off x="5943778" y="1294022"/>
            <a:ext cx="1905000" cy="220980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Content Placeholder 2"/>
          <p:cNvSpPr txBox="1">
            <a:spLocks/>
          </p:cNvSpPr>
          <p:nvPr/>
        </p:nvSpPr>
        <p:spPr>
          <a:xfrm>
            <a:off x="1752600" y="3619958"/>
            <a:ext cx="8686800" cy="3048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t>Solution Implementation</a:t>
            </a:r>
          </a:p>
          <a:p>
            <a:pPr lvl="1">
              <a:buFont typeface="Arial" panose="020B0604020202020204" pitchFamily="34" charset="0"/>
              <a:buChar char="•"/>
            </a:pPr>
            <a:r>
              <a:rPr lang="en-US" sz="2000" dirty="0"/>
              <a:t>Typically is the longest phase </a:t>
            </a:r>
          </a:p>
          <a:p>
            <a:pPr lvl="1">
              <a:buFont typeface="Arial" panose="020B0604020202020204" pitchFamily="34" charset="0"/>
              <a:buChar char="•"/>
            </a:pPr>
            <a:r>
              <a:rPr lang="en-US" sz="2000" dirty="0"/>
              <a:t>Starts with data collection</a:t>
            </a:r>
          </a:p>
          <a:p>
            <a:pPr lvl="1">
              <a:buFont typeface="Arial" panose="020B0604020202020204" pitchFamily="34" charset="0"/>
              <a:buChar char="•"/>
            </a:pPr>
            <a:r>
              <a:rPr lang="en-US" sz="2000" dirty="0"/>
              <a:t>Data Preparation and Exploratory Data Analysis will typically form a significant part of total project effort and time </a:t>
            </a:r>
          </a:p>
          <a:p>
            <a:pPr lvl="1">
              <a:buFont typeface="Arial" panose="020B0604020202020204" pitchFamily="34" charset="0"/>
              <a:buChar char="•"/>
            </a:pPr>
            <a:r>
              <a:rPr lang="en-US" sz="2000" dirty="0"/>
              <a:t>Initial modeling results and calibration</a:t>
            </a:r>
          </a:p>
          <a:p>
            <a:pPr lvl="1">
              <a:buFont typeface="Arial" panose="020B0604020202020204" pitchFamily="34" charset="0"/>
              <a:buChar char="•"/>
            </a:pPr>
            <a:r>
              <a:rPr lang="en-US" sz="2000" dirty="0"/>
              <a:t>Finalization of models post calibrations </a:t>
            </a:r>
          </a:p>
          <a:p>
            <a:pPr lvl="1">
              <a:buFont typeface="Arial" panose="020B0604020202020204" pitchFamily="34" charset="0"/>
              <a:buChar char="•"/>
            </a:pPr>
            <a:r>
              <a:rPr lang="en-US" sz="2000" dirty="0"/>
              <a:t>Interpretation and framing of results in business context</a:t>
            </a:r>
            <a:endParaRPr lang="en-US" sz="2400" dirty="0"/>
          </a:p>
        </p:txBody>
      </p:sp>
    </p:spTree>
    <p:extLst>
      <p:ext uri="{BB962C8B-B14F-4D97-AF65-F5344CB8AC3E}">
        <p14:creationId xmlns:p14="http://schemas.microsoft.com/office/powerpoint/2010/main" val="164801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Implementation</a:t>
            </a:r>
          </a:p>
        </p:txBody>
      </p:sp>
      <p:sp>
        <p:nvSpPr>
          <p:cNvPr id="3" name="Content Placeholder 2"/>
          <p:cNvSpPr>
            <a:spLocks noGrp="1"/>
          </p:cNvSpPr>
          <p:nvPr>
            <p:ph idx="4294967295"/>
          </p:nvPr>
        </p:nvSpPr>
        <p:spPr>
          <a:xfrm>
            <a:off x="1828800" y="1143000"/>
            <a:ext cx="8382000" cy="4419600"/>
          </a:xfrm>
        </p:spPr>
        <p:txBody>
          <a:bodyPr>
            <a:normAutofit/>
          </a:bodyPr>
          <a:lstStyle/>
          <a:p>
            <a:pPr>
              <a:buFont typeface="Arial" panose="020B0604020202020204" pitchFamily="34" charset="0"/>
              <a:buChar char="•"/>
            </a:pPr>
            <a:r>
              <a:rPr lang="en-US" sz="2000" dirty="0">
                <a:latin typeface="+mj-lt"/>
              </a:rPr>
              <a:t>Once the best solution approach has been identified, the actual solution building and implementation phase will start</a:t>
            </a:r>
          </a:p>
          <a:p>
            <a:pPr>
              <a:buFont typeface="Arial" panose="020B0604020202020204" pitchFamily="34" charset="0"/>
              <a:buChar char="•"/>
            </a:pPr>
            <a:endParaRPr lang="en-US" sz="2000" dirty="0">
              <a:latin typeface="+mj-lt"/>
            </a:endParaRPr>
          </a:p>
          <a:p>
            <a:pPr>
              <a:buFont typeface="Arial" panose="020B0604020202020204" pitchFamily="34" charset="0"/>
              <a:buChar char="•"/>
            </a:pPr>
            <a:r>
              <a:rPr lang="en-US" sz="2000" dirty="0">
                <a:latin typeface="+mj-lt"/>
              </a:rPr>
              <a:t>This phase includes all the data exploration and preparation phases, the analytical techniques application, and the final implementation of the derived solution </a:t>
            </a:r>
          </a:p>
          <a:p>
            <a:pPr>
              <a:buFont typeface="Arial" panose="020B0604020202020204" pitchFamily="34" charset="0"/>
              <a:buChar char="•"/>
            </a:pPr>
            <a:endParaRPr lang="en-US" sz="2000">
              <a:latin typeface="+mj-lt"/>
            </a:endParaRPr>
          </a:p>
          <a:p>
            <a:pPr>
              <a:buFont typeface="Arial" panose="020B0604020202020204" pitchFamily="34" charset="0"/>
              <a:buChar char="•"/>
            </a:pPr>
            <a:r>
              <a:rPr lang="en-US" sz="2000">
                <a:latin typeface="+mj-lt"/>
              </a:rPr>
              <a:t>This </a:t>
            </a:r>
            <a:r>
              <a:rPr lang="en-US" sz="2000" dirty="0">
                <a:latin typeface="+mj-lt"/>
              </a:rPr>
              <a:t>phase typically accounts for anywhere between </a:t>
            </a:r>
            <a:r>
              <a:rPr lang="en-US" sz="2000" b="1" dirty="0">
                <a:solidFill>
                  <a:schemeClr val="accent6"/>
                </a:solidFill>
                <a:latin typeface="+mj-lt"/>
              </a:rPr>
              <a:t>60 – 80% </a:t>
            </a:r>
            <a:r>
              <a:rPr lang="en-US" sz="2000" dirty="0">
                <a:latin typeface="+mj-lt"/>
              </a:rPr>
              <a:t>of total project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Implementation</a:t>
            </a:r>
          </a:p>
        </p:txBody>
      </p:sp>
      <p:sp>
        <p:nvSpPr>
          <p:cNvPr id="3" name="Content Placeholder 2"/>
          <p:cNvSpPr>
            <a:spLocks noGrp="1"/>
          </p:cNvSpPr>
          <p:nvPr>
            <p:ph idx="4294967295"/>
          </p:nvPr>
        </p:nvSpPr>
        <p:spPr>
          <a:xfrm>
            <a:off x="838200" y="1690688"/>
            <a:ext cx="8229600" cy="4191000"/>
          </a:xfrm>
        </p:spPr>
        <p:txBody>
          <a:bodyPr>
            <a:normAutofit fontScale="92500" lnSpcReduction="20000"/>
          </a:bodyPr>
          <a:lstStyle/>
          <a:p>
            <a:pPr marL="0" indent="0">
              <a:buNone/>
            </a:pPr>
            <a:r>
              <a:rPr lang="en-US" sz="2600" b="1" dirty="0">
                <a:latin typeface="+mj-lt"/>
              </a:rPr>
              <a:t>Typical Steps within Solution Implementation</a:t>
            </a:r>
          </a:p>
          <a:p>
            <a:pPr marL="457200" lvl="1" indent="0">
              <a:buNone/>
            </a:pPr>
            <a:r>
              <a:rPr lang="en-US" sz="2600" dirty="0">
                <a:latin typeface="+mj-lt"/>
              </a:rPr>
              <a:t>Data Exploration</a:t>
            </a:r>
          </a:p>
          <a:p>
            <a:pPr marL="457200" lvl="1" indent="0">
              <a:buNone/>
            </a:pPr>
            <a:r>
              <a:rPr lang="en-US" sz="2600" dirty="0">
                <a:latin typeface="+mj-lt"/>
              </a:rPr>
              <a:t>Data Preparation</a:t>
            </a:r>
          </a:p>
          <a:p>
            <a:pPr marL="457200" lvl="1" indent="0">
              <a:buNone/>
            </a:pPr>
            <a:r>
              <a:rPr lang="en-US" sz="2600" dirty="0">
                <a:latin typeface="+mj-lt"/>
              </a:rPr>
              <a:t>Data Partitioning</a:t>
            </a:r>
          </a:p>
          <a:p>
            <a:pPr marL="457200" lvl="1" indent="0">
              <a:buNone/>
            </a:pPr>
            <a:r>
              <a:rPr lang="en-US" sz="2600" dirty="0">
                <a:latin typeface="+mj-lt"/>
              </a:rPr>
              <a:t>Model Building – Test Data Set</a:t>
            </a:r>
          </a:p>
          <a:p>
            <a:pPr marL="457200" lvl="1" indent="0">
              <a:buNone/>
            </a:pPr>
            <a:r>
              <a:rPr lang="en-US" sz="2600" dirty="0">
                <a:latin typeface="+mj-lt"/>
              </a:rPr>
              <a:t>Initial Model</a:t>
            </a:r>
          </a:p>
          <a:p>
            <a:pPr marL="457200" lvl="1" indent="0">
              <a:buNone/>
            </a:pPr>
            <a:r>
              <a:rPr lang="en-US" sz="2600" dirty="0">
                <a:latin typeface="+mj-lt"/>
              </a:rPr>
              <a:t>Model Iterations and Tweaking</a:t>
            </a:r>
          </a:p>
          <a:p>
            <a:pPr marL="457200" lvl="1" indent="0">
              <a:buNone/>
            </a:pPr>
            <a:r>
              <a:rPr lang="en-US" sz="2600" dirty="0">
                <a:latin typeface="+mj-lt"/>
              </a:rPr>
              <a:t>Final Model</a:t>
            </a:r>
          </a:p>
          <a:p>
            <a:pPr marL="457200" lvl="1" indent="0">
              <a:buNone/>
            </a:pPr>
            <a:r>
              <a:rPr lang="en-US" sz="2600" dirty="0">
                <a:latin typeface="+mj-lt"/>
              </a:rPr>
              <a:t>Validation Model</a:t>
            </a:r>
          </a:p>
          <a:p>
            <a:pPr marL="457200" lvl="1" indent="0">
              <a:buNone/>
            </a:pPr>
            <a:r>
              <a:rPr lang="en-US" sz="2600" dirty="0">
                <a:latin typeface="+mj-lt"/>
              </a:rPr>
              <a:t>More Iterations If required based on Validation Model Results</a:t>
            </a:r>
          </a:p>
          <a:p>
            <a:pPr marL="457200" lvl="1" indent="0">
              <a:buNone/>
            </a:pPr>
            <a:r>
              <a:rPr lang="en-US" sz="2600" dirty="0">
                <a:latin typeface="+mj-lt"/>
              </a:rPr>
              <a:t>Interpretation of results into business friendly context</a:t>
            </a:r>
          </a:p>
          <a:p>
            <a:pPr marL="457200" lvl="1" indent="0">
              <a:buNone/>
            </a:pPr>
            <a:r>
              <a:rPr lang="en-US" sz="2600" dirty="0">
                <a:latin typeface="+mj-lt"/>
              </a:rPr>
              <a:t>Solution implementation </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ANALYTICS METHODOLOGY</a:t>
            </a:r>
          </a:p>
        </p:txBody>
      </p:sp>
      <p:pic>
        <p:nvPicPr>
          <p:cNvPr id="3" name="Picture 2"/>
          <p:cNvPicPr>
            <a:picLocks noChangeAspect="1"/>
          </p:cNvPicPr>
          <p:nvPr/>
        </p:nvPicPr>
        <p:blipFill>
          <a:blip r:embed="rId2"/>
          <a:stretch>
            <a:fillRect/>
          </a:stretch>
        </p:blipFill>
        <p:spPr>
          <a:xfrm>
            <a:off x="1981201" y="1066800"/>
            <a:ext cx="7925157" cy="2590800"/>
          </a:xfrm>
          <a:prstGeom prst="rect">
            <a:avLst/>
          </a:prstGeom>
        </p:spPr>
      </p:pic>
      <p:sp>
        <p:nvSpPr>
          <p:cNvPr id="4" name="Oval 3"/>
          <p:cNvSpPr/>
          <p:nvPr/>
        </p:nvSpPr>
        <p:spPr>
          <a:xfrm>
            <a:off x="8153579" y="1276579"/>
            <a:ext cx="1905000" cy="220980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Content Placeholder 2"/>
          <p:cNvSpPr txBox="1">
            <a:spLocks/>
          </p:cNvSpPr>
          <p:nvPr/>
        </p:nvSpPr>
        <p:spPr>
          <a:xfrm>
            <a:off x="1752600" y="3619958"/>
            <a:ext cx="8686800" cy="3048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t>Solution Monitoring </a:t>
            </a:r>
          </a:p>
          <a:p>
            <a:pPr lvl="1">
              <a:buFont typeface="Arial" panose="020B0604020202020204" pitchFamily="34" charset="0"/>
              <a:buChar char="•"/>
            </a:pPr>
            <a:r>
              <a:rPr lang="en-US" sz="1800" dirty="0"/>
              <a:t>Very important phase that is sometimes ignored </a:t>
            </a:r>
          </a:p>
          <a:p>
            <a:pPr lvl="1">
              <a:buFont typeface="Arial" panose="020B0604020202020204" pitchFamily="34" charset="0"/>
              <a:buChar char="•"/>
            </a:pPr>
            <a:r>
              <a:rPr lang="en-US" sz="1800" dirty="0"/>
              <a:t>Once solution is implemented, need to ensure that original assumptions/constraints still hold </a:t>
            </a:r>
          </a:p>
          <a:p>
            <a:pPr lvl="1">
              <a:buFont typeface="Arial" panose="020B0604020202020204" pitchFamily="34" charset="0"/>
              <a:buChar char="•"/>
            </a:pPr>
            <a:r>
              <a:rPr lang="en-US" sz="1800" dirty="0"/>
              <a:t>Constant monitoring of solution to ensure changes are accurately captured and assessed </a:t>
            </a:r>
          </a:p>
          <a:p>
            <a:pPr lvl="1">
              <a:buFont typeface="Arial" panose="020B0604020202020204" pitchFamily="34" charset="0"/>
              <a:buChar char="•"/>
            </a:pPr>
            <a:r>
              <a:rPr lang="en-US" sz="1800" dirty="0"/>
              <a:t>Solutions age – need to track reliability over time</a:t>
            </a:r>
          </a:p>
        </p:txBody>
      </p:sp>
    </p:spTree>
    <p:extLst>
      <p:ext uri="{BB962C8B-B14F-4D97-AF65-F5344CB8AC3E}">
        <p14:creationId xmlns:p14="http://schemas.microsoft.com/office/powerpoint/2010/main" val="7415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427038"/>
            <a:ext cx="8229600" cy="715962"/>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a:t>ANALYTICS METHODOLOGY</a:t>
            </a:r>
          </a:p>
        </p:txBody>
      </p:sp>
      <p:sp>
        <p:nvSpPr>
          <p:cNvPr id="3" name="TextBox 2"/>
          <p:cNvSpPr txBox="1"/>
          <p:nvPr/>
        </p:nvSpPr>
        <p:spPr>
          <a:xfrm>
            <a:off x="1981200" y="1143000"/>
            <a:ext cx="8229600" cy="3724096"/>
          </a:xfrm>
          <a:prstGeom prst="rect">
            <a:avLst/>
          </a:prstGeom>
          <a:noFill/>
        </p:spPr>
        <p:txBody>
          <a:bodyPr wrap="square" rtlCol="0">
            <a:spAutoFit/>
          </a:bodyPr>
          <a:lstStyle/>
          <a:p>
            <a:pPr marL="457200" indent="-457200">
              <a:buFont typeface="Arial" panose="020B0604020202020204" pitchFamily="34" charset="0"/>
              <a:buChar char="•"/>
            </a:pPr>
            <a:r>
              <a:rPr lang="en-IN" sz="2800" dirty="0"/>
              <a:t>A general framework for data mining and analytics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Steps in the analytics methodology</a:t>
            </a:r>
          </a:p>
          <a:p>
            <a:pPr marL="914400" lvl="1" indent="-457200">
              <a:buFont typeface="Arial" panose="020B0604020202020204" pitchFamily="34" charset="0"/>
              <a:buChar char="•"/>
            </a:pPr>
            <a:r>
              <a:rPr lang="en-IN" sz="2400" dirty="0"/>
              <a:t>Problem Identification</a:t>
            </a:r>
          </a:p>
          <a:p>
            <a:pPr marL="914400" lvl="1" indent="-457200">
              <a:buFont typeface="Arial" panose="020B0604020202020204" pitchFamily="34" charset="0"/>
              <a:buChar char="•"/>
            </a:pPr>
            <a:r>
              <a:rPr lang="en-IN" sz="2400" dirty="0"/>
              <a:t>Solution Design</a:t>
            </a:r>
          </a:p>
          <a:p>
            <a:pPr marL="914400" lvl="1" indent="-457200">
              <a:buFont typeface="Arial" panose="020B0604020202020204" pitchFamily="34" charset="0"/>
              <a:buChar char="•"/>
            </a:pPr>
            <a:r>
              <a:rPr lang="en-IN" sz="2400" dirty="0"/>
              <a:t>Solution Implementation</a:t>
            </a:r>
          </a:p>
          <a:p>
            <a:pPr marL="914400" lvl="1" indent="-457200">
              <a:buFont typeface="Arial" panose="020B0604020202020204" pitchFamily="34" charset="0"/>
              <a:buChar char="•"/>
            </a:pPr>
            <a:r>
              <a:rPr lang="en-IN" sz="2400" dirty="0"/>
              <a:t>Solution Monitoring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Best Practices in Analytics </a:t>
            </a:r>
          </a:p>
        </p:txBody>
      </p:sp>
    </p:spTree>
    <p:extLst>
      <p:ext uri="{BB962C8B-B14F-4D97-AF65-F5344CB8AC3E}">
        <p14:creationId xmlns:p14="http://schemas.microsoft.com/office/powerpoint/2010/main" val="183038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Monitoring</a:t>
            </a:r>
          </a:p>
        </p:txBody>
      </p:sp>
      <p:sp>
        <p:nvSpPr>
          <p:cNvPr id="3" name="Content Placeholder 2"/>
          <p:cNvSpPr>
            <a:spLocks noGrp="1"/>
          </p:cNvSpPr>
          <p:nvPr>
            <p:ph idx="4294967295"/>
          </p:nvPr>
        </p:nvSpPr>
        <p:spPr>
          <a:xfrm>
            <a:off x="1981200" y="1371600"/>
            <a:ext cx="8077200" cy="4572000"/>
          </a:xfrm>
        </p:spPr>
        <p:txBody>
          <a:bodyPr>
            <a:normAutofit/>
          </a:bodyPr>
          <a:lstStyle/>
          <a:p>
            <a:pPr>
              <a:buFont typeface="Arial" panose="020B0604020202020204" pitchFamily="34" charset="0"/>
              <a:buChar char="•"/>
            </a:pPr>
            <a:r>
              <a:rPr lang="en-US" sz="2400" dirty="0">
                <a:latin typeface="+mj-lt"/>
              </a:rPr>
              <a:t>Solution monitoring is required to ensure that solution supplied is continuously providing expected results</a:t>
            </a:r>
          </a:p>
          <a:p>
            <a:pPr>
              <a:buFont typeface="Arial" panose="020B0604020202020204" pitchFamily="34" charset="0"/>
              <a:buChar char="•"/>
            </a:pPr>
            <a:endParaRPr lang="en-US" sz="2400" dirty="0">
              <a:latin typeface="+mj-lt"/>
            </a:endParaRPr>
          </a:p>
          <a:p>
            <a:pPr>
              <a:buFont typeface="Arial" panose="020B0604020202020204" pitchFamily="34" charset="0"/>
              <a:buChar char="•"/>
            </a:pPr>
            <a:r>
              <a:rPr lang="en-US" sz="2400" dirty="0">
                <a:latin typeface="+mj-lt"/>
              </a:rPr>
              <a:t>For example, if we have devised a model to predict probability of default, if the characteristics of the underlying applicant pool changes or there are other external factors affecting population behavior, you will need to modify the solution or potentially come up with a new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Best Practices</a:t>
            </a:r>
          </a:p>
        </p:txBody>
      </p:sp>
      <p:sp>
        <p:nvSpPr>
          <p:cNvPr id="3" name="Content Placeholder 2"/>
          <p:cNvSpPr>
            <a:spLocks noGrp="1"/>
          </p:cNvSpPr>
          <p:nvPr>
            <p:ph idx="4294967295"/>
          </p:nvPr>
        </p:nvSpPr>
        <p:spPr>
          <a:xfrm>
            <a:off x="2057400" y="1295400"/>
            <a:ext cx="8229600" cy="4572000"/>
          </a:xfrm>
        </p:spPr>
        <p:txBody>
          <a:bodyPr>
            <a:normAutofit/>
          </a:bodyPr>
          <a:lstStyle/>
          <a:p>
            <a:pPr>
              <a:buFont typeface="Arial" panose="020B0604020202020204" pitchFamily="34" charset="0"/>
              <a:buChar char="•"/>
            </a:pPr>
            <a:r>
              <a:rPr lang="en-US" dirty="0">
                <a:latin typeface="+mj-lt"/>
              </a:rPr>
              <a:t>Models should be as simple as possible </a:t>
            </a:r>
          </a:p>
          <a:p>
            <a:pPr>
              <a:buFont typeface="Arial" panose="020B0604020202020204" pitchFamily="34" charset="0"/>
              <a:buChar char="•"/>
            </a:pPr>
            <a:r>
              <a:rPr lang="en-US" dirty="0">
                <a:latin typeface="+mj-lt"/>
              </a:rPr>
              <a:t>Model results and recommendations need to be actionable</a:t>
            </a:r>
          </a:p>
          <a:p>
            <a:pPr>
              <a:buFont typeface="Arial" panose="020B0604020202020204" pitchFamily="34" charset="0"/>
              <a:buChar char="•"/>
            </a:pPr>
            <a:r>
              <a:rPr lang="en-US" dirty="0">
                <a:latin typeface="+mj-lt"/>
              </a:rPr>
              <a:t>Models need to be rigorously validated on multiple sample sets if possible</a:t>
            </a:r>
          </a:p>
          <a:p>
            <a:pPr>
              <a:buFont typeface="Arial" panose="020B0604020202020204" pitchFamily="34" charset="0"/>
              <a:buChar char="•"/>
            </a:pPr>
            <a:r>
              <a:rPr lang="en-US" dirty="0">
                <a:latin typeface="+mj-lt"/>
              </a:rPr>
              <a:t>The most critical three things to remember:</a:t>
            </a:r>
          </a:p>
          <a:p>
            <a:pPr lvl="1">
              <a:buFont typeface="Arial" panose="020B0604020202020204" pitchFamily="34" charset="0"/>
              <a:buChar char="•"/>
            </a:pPr>
            <a:r>
              <a:rPr lang="en-US" b="1" dirty="0">
                <a:solidFill>
                  <a:srgbClr val="FFC000"/>
                </a:solidFill>
                <a:latin typeface="+mj-lt"/>
              </a:rPr>
              <a:t>Business Knowledge, Business Knowledge, Business Knowledge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715962"/>
          </a:xfrm>
        </p:spPr>
        <p:txBody>
          <a:bodyPr/>
          <a:lstStyle/>
          <a:p>
            <a:r>
              <a:rPr lang="en-US" dirty="0"/>
              <a:t>Case Study: Auto Insurance</a:t>
            </a:r>
          </a:p>
        </p:txBody>
      </p:sp>
      <p:sp>
        <p:nvSpPr>
          <p:cNvPr id="3" name="Content Placeholder 2"/>
          <p:cNvSpPr>
            <a:spLocks noGrp="1"/>
          </p:cNvSpPr>
          <p:nvPr>
            <p:ph idx="4294967295"/>
          </p:nvPr>
        </p:nvSpPr>
        <p:spPr>
          <a:xfrm>
            <a:off x="1828800" y="1219200"/>
            <a:ext cx="8229600" cy="4876800"/>
          </a:xfrm>
        </p:spPr>
        <p:txBody>
          <a:bodyPr>
            <a:normAutofit/>
          </a:bodyPr>
          <a:lstStyle/>
          <a:p>
            <a:r>
              <a:rPr lang="en-US" sz="2400" b="1" dirty="0">
                <a:solidFill>
                  <a:schemeClr val="accent1"/>
                </a:solidFill>
                <a:latin typeface="+mj-lt"/>
              </a:rPr>
              <a:t>Business Problem:   </a:t>
            </a:r>
            <a:r>
              <a:rPr lang="en-US" sz="2400" dirty="0">
                <a:latin typeface="+mj-lt"/>
              </a:rPr>
              <a:t>Auto insurance company wants to improve profitability by moving from a flat insurance rate to risk-based pricing</a:t>
            </a:r>
          </a:p>
          <a:p>
            <a:endParaRPr lang="en-US" sz="2400" b="1" dirty="0">
              <a:solidFill>
                <a:schemeClr val="accent1"/>
              </a:solidFill>
              <a:latin typeface="+mj-lt"/>
            </a:endParaRPr>
          </a:p>
          <a:p>
            <a:r>
              <a:rPr lang="en-US" sz="2400" b="1" dirty="0">
                <a:solidFill>
                  <a:schemeClr val="accent1"/>
                </a:solidFill>
                <a:latin typeface="+mj-lt"/>
              </a:rPr>
              <a:t>How will results be used: </a:t>
            </a:r>
            <a:r>
              <a:rPr lang="en-US" sz="2400" dirty="0">
                <a:latin typeface="+mj-lt"/>
              </a:rPr>
              <a:t>Differentiated risk profiles to be created based on the automobile’s characteristics. Differential pricing chart to be created and used based on the risk profile</a:t>
            </a:r>
          </a:p>
          <a:p>
            <a:endParaRPr lang="en-US" sz="2400" b="1" dirty="0">
              <a:solidFill>
                <a:schemeClr val="accent1"/>
              </a:solidFill>
              <a:latin typeface="+mj-lt"/>
            </a:endParaRPr>
          </a:p>
          <a:p>
            <a:r>
              <a:rPr lang="en-US" sz="2400" b="1" dirty="0">
                <a:solidFill>
                  <a:schemeClr val="accent1"/>
                </a:solidFill>
                <a:latin typeface="+mj-lt"/>
              </a:rPr>
              <a:t>How will results be implemented: </a:t>
            </a:r>
            <a:r>
              <a:rPr lang="en-US" sz="2400" dirty="0">
                <a:latin typeface="+mj-lt"/>
              </a:rPr>
              <a:t>Final output in form of a table that can be referenced by insurance agents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graphicFrame>
        <p:nvGraphicFramePr>
          <p:cNvPr id="4" name="Table 3"/>
          <p:cNvGraphicFramePr>
            <a:graphicFrameLocks noGrp="1"/>
          </p:cNvGraphicFramePr>
          <p:nvPr/>
        </p:nvGraphicFramePr>
        <p:xfrm>
          <a:off x="1981200" y="1447800"/>
          <a:ext cx="8305799" cy="1905000"/>
        </p:xfrm>
        <a:graphic>
          <a:graphicData uri="http://schemas.openxmlformats.org/drawingml/2006/table">
            <a:tbl>
              <a:tblPr/>
              <a:tblGrid>
                <a:gridCol w="798634">
                  <a:extLst>
                    <a:ext uri="{9D8B030D-6E8A-4147-A177-3AD203B41FA5}">
                      <a16:colId xmlns:a16="http://schemas.microsoft.com/office/drawing/2014/main" val="20000"/>
                    </a:ext>
                  </a:extLst>
                </a:gridCol>
                <a:gridCol w="1027286">
                  <a:extLst>
                    <a:ext uri="{9D8B030D-6E8A-4147-A177-3AD203B41FA5}">
                      <a16:colId xmlns:a16="http://schemas.microsoft.com/office/drawing/2014/main" val="20001"/>
                    </a:ext>
                  </a:extLst>
                </a:gridCol>
                <a:gridCol w="670456">
                  <a:extLst>
                    <a:ext uri="{9D8B030D-6E8A-4147-A177-3AD203B41FA5}">
                      <a16:colId xmlns:a16="http://schemas.microsoft.com/office/drawing/2014/main" val="20002"/>
                    </a:ext>
                  </a:extLst>
                </a:gridCol>
                <a:gridCol w="970021">
                  <a:extLst>
                    <a:ext uri="{9D8B030D-6E8A-4147-A177-3AD203B41FA5}">
                      <a16:colId xmlns:a16="http://schemas.microsoft.com/office/drawing/2014/main" val="20003"/>
                    </a:ext>
                  </a:extLst>
                </a:gridCol>
                <a:gridCol w="898695">
                  <a:extLst>
                    <a:ext uri="{9D8B030D-6E8A-4147-A177-3AD203B41FA5}">
                      <a16:colId xmlns:a16="http://schemas.microsoft.com/office/drawing/2014/main" val="20004"/>
                    </a:ext>
                  </a:extLst>
                </a:gridCol>
                <a:gridCol w="1169730">
                  <a:extLst>
                    <a:ext uri="{9D8B030D-6E8A-4147-A177-3AD203B41FA5}">
                      <a16:colId xmlns:a16="http://schemas.microsoft.com/office/drawing/2014/main" val="20005"/>
                    </a:ext>
                  </a:extLst>
                </a:gridCol>
                <a:gridCol w="1401537">
                  <a:extLst>
                    <a:ext uri="{9D8B030D-6E8A-4147-A177-3AD203B41FA5}">
                      <a16:colId xmlns:a16="http://schemas.microsoft.com/office/drawing/2014/main" val="20006"/>
                    </a:ext>
                  </a:extLst>
                </a:gridCol>
                <a:gridCol w="684720">
                  <a:extLst>
                    <a:ext uri="{9D8B030D-6E8A-4147-A177-3AD203B41FA5}">
                      <a16:colId xmlns:a16="http://schemas.microsoft.com/office/drawing/2014/main" val="20007"/>
                    </a:ext>
                  </a:extLst>
                </a:gridCol>
                <a:gridCol w="684720">
                  <a:extLst>
                    <a:ext uri="{9D8B030D-6E8A-4147-A177-3AD203B41FA5}">
                      <a16:colId xmlns:a16="http://schemas.microsoft.com/office/drawing/2014/main" val="20008"/>
                    </a:ext>
                  </a:extLst>
                </a:gridCol>
              </a:tblGrid>
              <a:tr h="515984">
                <a:tc>
                  <a:txBody>
                    <a:bodyPr/>
                    <a:lstStyle/>
                    <a:p>
                      <a:pPr algn="ctr" fontAlgn="b"/>
                      <a:r>
                        <a:rPr lang="en-US" sz="1600" b="1" i="0" u="none" strike="noStrike" dirty="0">
                          <a:solidFill>
                            <a:srgbClr val="C00000"/>
                          </a:solidFill>
                          <a:latin typeface="Calibri"/>
                        </a:rPr>
                        <a:t>Policy </a:t>
                      </a:r>
                      <a:r>
                        <a:rPr lang="en-US" sz="1600" b="1" i="0" u="none" strike="noStrike" dirty="0" err="1">
                          <a:solidFill>
                            <a:srgbClr val="C00000"/>
                          </a:solidFill>
                          <a:latin typeface="Calibri"/>
                        </a:rPr>
                        <a:t>Dataccc</a:t>
                      </a:r>
                      <a:endParaRPr lang="en-US" sz="1600" b="1" i="0" u="none" strike="noStrike" dirty="0">
                        <a:solidFill>
                          <a:srgbClr val="C00000"/>
                        </a:solidFill>
                        <a:latin typeface="Calibri"/>
                      </a:endParaRP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7856" marR="7856" marT="785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7856" marR="7856" marT="785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5984">
                <a:tc>
                  <a:txBody>
                    <a:bodyPr/>
                    <a:lstStyle/>
                    <a:p>
                      <a:pPr algn="ctr" fontAlgn="b"/>
                      <a:r>
                        <a:rPr lang="en-US" sz="1400" b="1" i="0" u="none" strike="noStrike" dirty="0">
                          <a:solidFill>
                            <a:srgbClr val="000000"/>
                          </a:solidFill>
                          <a:latin typeface="Calibri"/>
                        </a:rPr>
                        <a:t>Policy </a:t>
                      </a:r>
                      <a:r>
                        <a:rPr lang="en-US" sz="1400" b="1" i="0" u="none" strike="noStrike" dirty="0" err="1">
                          <a:solidFill>
                            <a:srgbClr val="000000"/>
                          </a:solidFill>
                          <a:latin typeface="Calibri"/>
                        </a:rPr>
                        <a:t>Num</a:t>
                      </a:r>
                      <a:endParaRPr lang="en-US" sz="1400" b="1" i="0" u="none" strike="noStrike" dirty="0">
                        <a:solidFill>
                          <a:srgbClr val="000000"/>
                        </a:solidFill>
                        <a:latin typeface="Calibri"/>
                      </a:endParaRP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Car model</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Year</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Displacement</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City</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Policy Start Date</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Policy End Date</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IDV</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Premium</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6516">
                <a:tc>
                  <a:txBody>
                    <a:bodyPr/>
                    <a:lstStyle/>
                    <a:p>
                      <a:pPr algn="ctr" fontAlgn="b"/>
                      <a:r>
                        <a:rPr lang="en-US" sz="1400" b="0" i="0" u="none" strike="noStrike">
                          <a:solidFill>
                            <a:srgbClr val="000000"/>
                          </a:solidFill>
                          <a:latin typeface="Calibri"/>
                        </a:rPr>
                        <a:t>1</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Honda City</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2004</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2000 cc</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Bangalore</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20/1/2010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19/1/2011</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400000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4000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6516">
                <a:tc>
                  <a:txBody>
                    <a:bodyPr/>
                    <a:lstStyle/>
                    <a:p>
                      <a:pPr algn="ctr" fontAlgn="b"/>
                      <a:r>
                        <a:rPr lang="en-US" sz="1400" b="0" i="0" u="none" strike="noStrike">
                          <a:solidFill>
                            <a:srgbClr val="000000"/>
                          </a:solidFill>
                          <a:latin typeface="Calibri"/>
                        </a:rPr>
                        <a:t>2</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Ford </a:t>
                      </a:r>
                      <a:r>
                        <a:rPr lang="en-US" sz="1400" b="0" i="0" u="none" strike="noStrike" dirty="0" err="1">
                          <a:solidFill>
                            <a:srgbClr val="000000"/>
                          </a:solidFill>
                          <a:latin typeface="Calibri"/>
                        </a:rPr>
                        <a:t>Ikon</a:t>
                      </a:r>
                      <a:endParaRPr lang="en-US" sz="1400" b="0" i="0" u="none" strike="noStrike" dirty="0">
                        <a:solidFill>
                          <a:srgbClr val="000000"/>
                        </a:solidFill>
                        <a:latin typeface="Calibri"/>
                      </a:endParaRP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2005</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1300 cc</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Delhi</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12/3/2010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11/3/2011</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240000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2800</a:t>
                      </a:r>
                    </a:p>
                  </a:txBody>
                  <a:tcPr marL="7856" marR="7856" marT="78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981199" y="3276599"/>
          <a:ext cx="8305802" cy="3124200"/>
        </p:xfrm>
        <a:graphic>
          <a:graphicData uri="http://schemas.openxmlformats.org/drawingml/2006/table">
            <a:tbl>
              <a:tblPr/>
              <a:tblGrid>
                <a:gridCol w="1093206">
                  <a:extLst>
                    <a:ext uri="{9D8B030D-6E8A-4147-A177-3AD203B41FA5}">
                      <a16:colId xmlns:a16="http://schemas.microsoft.com/office/drawing/2014/main" val="20000"/>
                    </a:ext>
                  </a:extLst>
                </a:gridCol>
                <a:gridCol w="1093206">
                  <a:extLst>
                    <a:ext uri="{9D8B030D-6E8A-4147-A177-3AD203B41FA5}">
                      <a16:colId xmlns:a16="http://schemas.microsoft.com/office/drawing/2014/main" val="20001"/>
                    </a:ext>
                  </a:extLst>
                </a:gridCol>
                <a:gridCol w="802822">
                  <a:extLst>
                    <a:ext uri="{9D8B030D-6E8A-4147-A177-3AD203B41FA5}">
                      <a16:colId xmlns:a16="http://schemas.microsoft.com/office/drawing/2014/main" val="20002"/>
                    </a:ext>
                  </a:extLst>
                </a:gridCol>
                <a:gridCol w="1161531">
                  <a:extLst>
                    <a:ext uri="{9D8B030D-6E8A-4147-A177-3AD203B41FA5}">
                      <a16:colId xmlns:a16="http://schemas.microsoft.com/office/drawing/2014/main" val="20003"/>
                    </a:ext>
                  </a:extLst>
                </a:gridCol>
                <a:gridCol w="1076125">
                  <a:extLst>
                    <a:ext uri="{9D8B030D-6E8A-4147-A177-3AD203B41FA5}">
                      <a16:colId xmlns:a16="http://schemas.microsoft.com/office/drawing/2014/main" val="20004"/>
                    </a:ext>
                  </a:extLst>
                </a:gridCol>
                <a:gridCol w="1400671">
                  <a:extLst>
                    <a:ext uri="{9D8B030D-6E8A-4147-A177-3AD203B41FA5}">
                      <a16:colId xmlns:a16="http://schemas.microsoft.com/office/drawing/2014/main" val="20005"/>
                    </a:ext>
                  </a:extLst>
                </a:gridCol>
                <a:gridCol w="1678241">
                  <a:extLst>
                    <a:ext uri="{9D8B030D-6E8A-4147-A177-3AD203B41FA5}">
                      <a16:colId xmlns:a16="http://schemas.microsoft.com/office/drawing/2014/main" val="20006"/>
                    </a:ext>
                  </a:extLst>
                </a:gridCol>
              </a:tblGrid>
              <a:tr h="451102">
                <a:tc>
                  <a:txBody>
                    <a:bodyPr/>
                    <a:lstStyle/>
                    <a:p>
                      <a:pPr algn="ctr" fontAlgn="b"/>
                      <a:r>
                        <a:rPr lang="en-US" sz="1600" b="1" i="0" u="none" strike="noStrike" dirty="0">
                          <a:solidFill>
                            <a:srgbClr val="C00000"/>
                          </a:solidFill>
                          <a:latin typeface="Calibri"/>
                        </a:rPr>
                        <a:t>Claim Data</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407" marR="9407" marT="940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407" marR="9407" marT="94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407" marR="9407" marT="94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407" marR="9407" marT="94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407" marR="9407" marT="940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407" marR="9407" marT="940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85447">
                <a:tc>
                  <a:txBody>
                    <a:bodyPr/>
                    <a:lstStyle/>
                    <a:p>
                      <a:pPr algn="ctr" fontAlgn="b"/>
                      <a:r>
                        <a:rPr lang="en-US" sz="1400" b="1" i="0" u="none" strike="noStrike">
                          <a:solidFill>
                            <a:srgbClr val="000000"/>
                          </a:solidFill>
                          <a:latin typeface="Calibri"/>
                        </a:rPr>
                        <a:t>Claim Num</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Loss Date</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Claim Status</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Policy Num</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Car model</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Year</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Total Claim Amount</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02">
                <a:tc>
                  <a:txBody>
                    <a:bodyPr/>
                    <a:lstStyle/>
                    <a:p>
                      <a:pPr algn="ctr" fontAlgn="b"/>
                      <a:r>
                        <a:rPr lang="en-US" sz="1400" b="0" i="0" u="none" strike="noStrike">
                          <a:solidFill>
                            <a:srgbClr val="000000"/>
                          </a:solidFill>
                          <a:latin typeface="Calibri"/>
                        </a:rPr>
                        <a:t>1</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16/5/2010</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Closed</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Honda City</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2004</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2345</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1102">
                <a:tc>
                  <a:txBody>
                    <a:bodyPr/>
                    <a:lstStyle/>
                    <a:p>
                      <a:pPr algn="ctr" fontAlgn="b"/>
                      <a:r>
                        <a:rPr lang="en-US" sz="1400" b="0" i="0" u="none" strike="noStrike">
                          <a:solidFill>
                            <a:srgbClr val="000000"/>
                          </a:solidFill>
                          <a:latin typeface="Calibri"/>
                        </a:rPr>
                        <a:t>2</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11/9/2010</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Closed</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Honda City</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2004</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3245</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85447">
                <a:tc>
                  <a:txBody>
                    <a:bodyPr/>
                    <a:lstStyle/>
                    <a:p>
                      <a:pPr algn="ctr" fontAlgn="b"/>
                      <a:r>
                        <a:rPr lang="en-US" sz="1400" b="0" i="0" u="none" strike="noStrike">
                          <a:solidFill>
                            <a:srgbClr val="000000"/>
                          </a:solidFill>
                          <a:latin typeface="Calibri"/>
                        </a:rPr>
                        <a:t>3</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12/10/2010</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Pending</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Ford </a:t>
                      </a:r>
                      <a:r>
                        <a:rPr lang="en-US" sz="1400" b="0" i="0" u="none" strike="noStrike" dirty="0" err="1">
                          <a:solidFill>
                            <a:srgbClr val="000000"/>
                          </a:solidFill>
                          <a:latin typeface="Calibri"/>
                        </a:rPr>
                        <a:t>Ikon</a:t>
                      </a:r>
                      <a:endParaRPr lang="en-US" sz="1400" b="0" i="0" u="none" strike="noStrike" dirty="0">
                        <a:solidFill>
                          <a:srgbClr val="000000"/>
                        </a:solidFill>
                        <a:latin typeface="Calibri"/>
                      </a:endParaRP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2005</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1250</a:t>
                      </a:r>
                    </a:p>
                  </a:txBody>
                  <a:tcPr marL="9407" marR="9407" marT="94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958009" y="1524000"/>
            <a:ext cx="8229600" cy="4572000"/>
          </a:xfrm>
        </p:spPr>
        <p:txBody>
          <a:bodyPr>
            <a:normAutofit/>
          </a:bodyPr>
          <a:lstStyle/>
          <a:p>
            <a:pPr>
              <a:buFont typeface="Wingdings" pitchFamily="2" charset="2"/>
              <a:buChar char="§"/>
            </a:pPr>
            <a:r>
              <a:rPr lang="en-US" dirty="0">
                <a:latin typeface="+mj-lt"/>
              </a:rPr>
              <a:t>What needs to be done?</a:t>
            </a:r>
          </a:p>
          <a:p>
            <a:pPr>
              <a:buFont typeface="Wingdings" pitchFamily="2" charset="2"/>
              <a:buChar char="§"/>
            </a:pPr>
            <a:r>
              <a:rPr lang="en-US" dirty="0">
                <a:latin typeface="+mj-lt"/>
              </a:rPr>
              <a:t>What will be the target variable?</a:t>
            </a:r>
          </a:p>
          <a:p>
            <a:pPr>
              <a:buFont typeface="Wingdings" pitchFamily="2" charset="2"/>
              <a:buChar char="§"/>
            </a:pPr>
            <a:r>
              <a:rPr lang="en-US" dirty="0">
                <a:latin typeface="+mj-lt"/>
              </a:rPr>
              <a:t>What will be the predictor variables?</a:t>
            </a:r>
          </a:p>
          <a:p>
            <a:pPr>
              <a:buFont typeface="Wingdings" pitchFamily="2" charset="2"/>
              <a:buChar char="§"/>
            </a:pPr>
            <a:r>
              <a:rPr lang="en-US" dirty="0">
                <a:latin typeface="+mj-lt"/>
              </a:rPr>
              <a:t>Which analytic technique will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752600" y="1205948"/>
            <a:ext cx="8229600" cy="4572000"/>
          </a:xfrm>
        </p:spPr>
        <p:txBody>
          <a:bodyPr>
            <a:normAutofit/>
          </a:bodyPr>
          <a:lstStyle/>
          <a:p>
            <a:pPr>
              <a:buFont typeface="Wingdings" pitchFamily="2" charset="2"/>
              <a:buChar char="§"/>
            </a:pPr>
            <a:r>
              <a:rPr lang="en-US" sz="2400" dirty="0">
                <a:latin typeface="+mj-lt"/>
              </a:rPr>
              <a:t>What needs to be done?    </a:t>
            </a:r>
          </a:p>
          <a:p>
            <a:pPr>
              <a:buFont typeface="Wingdings" pitchFamily="2" charset="2"/>
              <a:buChar char="§"/>
            </a:pPr>
            <a:endParaRPr lang="en-US" sz="2400" dirty="0">
              <a:latin typeface="+mj-lt"/>
            </a:endParaRPr>
          </a:p>
          <a:p>
            <a:pPr>
              <a:buFont typeface="Wingdings" pitchFamily="2" charset="2"/>
              <a:buChar char="§"/>
            </a:pPr>
            <a:r>
              <a:rPr lang="en-US" sz="2400" dirty="0">
                <a:latin typeface="+mj-lt"/>
              </a:rPr>
              <a:t>What will be the target variable?</a:t>
            </a:r>
          </a:p>
          <a:p>
            <a:pPr>
              <a:buFont typeface="Wingdings" pitchFamily="2" charset="2"/>
              <a:buChar char="§"/>
            </a:pPr>
            <a:r>
              <a:rPr lang="en-US" sz="2400" dirty="0">
                <a:latin typeface="+mj-lt"/>
              </a:rPr>
              <a:t>What will be the predictor variables?</a:t>
            </a:r>
          </a:p>
          <a:p>
            <a:pPr>
              <a:buFont typeface="Wingdings" pitchFamily="2" charset="2"/>
              <a:buChar char="§"/>
            </a:pPr>
            <a:r>
              <a:rPr lang="en-US" sz="2400" dirty="0">
                <a:latin typeface="+mj-lt"/>
              </a:rPr>
              <a:t>Which analytic technique will be used?</a:t>
            </a:r>
          </a:p>
        </p:txBody>
      </p:sp>
      <p:sp>
        <p:nvSpPr>
          <p:cNvPr id="4" name="Right Brace 3"/>
          <p:cNvSpPr/>
          <p:nvPr/>
        </p:nvSpPr>
        <p:spPr>
          <a:xfrm>
            <a:off x="6781800" y="1981200"/>
            <a:ext cx="838200" cy="1752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7772400" y="2678669"/>
            <a:ext cx="2590800" cy="830997"/>
          </a:xfrm>
          <a:prstGeom prst="rect">
            <a:avLst/>
          </a:prstGeom>
          <a:noFill/>
        </p:spPr>
        <p:txBody>
          <a:bodyPr wrap="square" rtlCol="0">
            <a:spAutoFit/>
          </a:bodyPr>
          <a:lstStyle/>
          <a:p>
            <a:r>
              <a:rPr lang="en-US" sz="2400" b="1" dirty="0">
                <a:solidFill>
                  <a:srgbClr val="FF0000"/>
                </a:solidFill>
              </a:rPr>
              <a:t>Solution Identification</a:t>
            </a:r>
          </a:p>
        </p:txBody>
      </p:sp>
      <p:sp>
        <p:nvSpPr>
          <p:cNvPr id="6" name="Right Brace 5"/>
          <p:cNvSpPr/>
          <p:nvPr/>
        </p:nvSpPr>
        <p:spPr>
          <a:xfrm>
            <a:off x="5334000" y="1295400"/>
            <a:ext cx="76200" cy="304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5486400" y="1219201"/>
            <a:ext cx="2590800" cy="461665"/>
          </a:xfrm>
          <a:prstGeom prst="rect">
            <a:avLst/>
          </a:prstGeom>
          <a:noFill/>
        </p:spPr>
        <p:txBody>
          <a:bodyPr wrap="square" rtlCol="0">
            <a:spAutoFit/>
          </a:bodyPr>
          <a:lstStyle/>
          <a:p>
            <a:r>
              <a:rPr lang="en-US" sz="2400" b="1" dirty="0">
                <a:solidFill>
                  <a:srgbClr val="FF0000"/>
                </a:solidFill>
              </a:rPr>
              <a:t>Problem Definition</a:t>
            </a:r>
          </a:p>
        </p:txBody>
      </p:sp>
    </p:spTree>
    <p:extLst>
      <p:ext uri="{BB962C8B-B14F-4D97-AF65-F5344CB8AC3E}">
        <p14:creationId xmlns:p14="http://schemas.microsoft.com/office/powerpoint/2010/main" val="1390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951383" y="1295400"/>
            <a:ext cx="8229600" cy="4572000"/>
          </a:xfrm>
        </p:spPr>
        <p:txBody>
          <a:bodyPr>
            <a:normAutofit/>
          </a:bodyPr>
          <a:lstStyle/>
          <a:p>
            <a:pPr>
              <a:buFont typeface="Wingdings" pitchFamily="2" charset="2"/>
              <a:buChar char="§"/>
            </a:pPr>
            <a:r>
              <a:rPr lang="en-US" sz="2400" dirty="0">
                <a:latin typeface="+mj-lt"/>
              </a:rPr>
              <a:t>What needs to be done? </a:t>
            </a:r>
          </a:p>
          <a:p>
            <a:pPr lvl="1">
              <a:buFont typeface="Wingdings" pitchFamily="2" charset="2"/>
              <a:buChar char="§"/>
            </a:pPr>
            <a:r>
              <a:rPr lang="en-US" dirty="0">
                <a:latin typeface="+mj-lt"/>
              </a:rPr>
              <a:t>Assess “Risk” of the car</a:t>
            </a:r>
          </a:p>
          <a:p>
            <a:pPr>
              <a:buFont typeface="Wingdings" pitchFamily="2" charset="2"/>
              <a:buChar char="§"/>
            </a:pPr>
            <a:endParaRPr lang="en-US" sz="2400" dirty="0">
              <a:latin typeface="+mj-lt"/>
            </a:endParaRPr>
          </a:p>
          <a:p>
            <a:pPr>
              <a:buFont typeface="Wingdings" pitchFamily="2" charset="2"/>
              <a:buChar char="§"/>
            </a:pPr>
            <a:r>
              <a:rPr lang="en-US" sz="2400" dirty="0">
                <a:latin typeface="+mj-lt"/>
              </a:rPr>
              <a:t>Which variable captures risk?</a:t>
            </a:r>
          </a:p>
          <a:p>
            <a:pPr lvl="1">
              <a:buFont typeface="Wingdings" pitchFamily="2" charset="2"/>
              <a:buChar char="§"/>
            </a:pPr>
            <a:r>
              <a:rPr lang="en-US" dirty="0">
                <a:latin typeface="+mj-lt"/>
              </a:rPr>
              <a:t>Premium? </a:t>
            </a:r>
          </a:p>
          <a:p>
            <a:pPr lvl="1">
              <a:buFont typeface="Wingdings" pitchFamily="2" charset="2"/>
              <a:buChar char="§"/>
            </a:pPr>
            <a:r>
              <a:rPr lang="en-US" dirty="0">
                <a:latin typeface="+mj-lt"/>
              </a:rPr>
              <a:t>IDV? </a:t>
            </a:r>
          </a:p>
          <a:p>
            <a:pPr lvl="1">
              <a:buFont typeface="Wingdings" pitchFamily="2" charset="2"/>
              <a:buChar char="§"/>
            </a:pPr>
            <a:r>
              <a:rPr lang="en-US" dirty="0">
                <a:latin typeface="+mj-lt"/>
              </a:rPr>
              <a:t>Claims?</a:t>
            </a:r>
          </a:p>
          <a:p>
            <a:pPr lvl="2">
              <a:buFont typeface="Wingdings" pitchFamily="2" charset="2"/>
              <a:buChar char="§"/>
            </a:pPr>
            <a:r>
              <a:rPr lang="en-US" dirty="0">
                <a:latin typeface="+mj-lt"/>
              </a:rPr>
              <a:t>Number of claims?</a:t>
            </a:r>
          </a:p>
          <a:p>
            <a:pPr lvl="2">
              <a:buFont typeface="Wingdings" pitchFamily="2" charset="2"/>
              <a:buChar char="§"/>
            </a:pPr>
            <a:r>
              <a:rPr lang="en-US" dirty="0">
                <a:latin typeface="+mj-lt"/>
              </a:rPr>
              <a:t>Total claims?</a:t>
            </a:r>
          </a:p>
        </p:txBody>
      </p:sp>
    </p:spTree>
    <p:extLst>
      <p:ext uri="{BB962C8B-B14F-4D97-AF65-F5344CB8AC3E}">
        <p14:creationId xmlns:p14="http://schemas.microsoft.com/office/powerpoint/2010/main" val="170538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971261" y="1600200"/>
            <a:ext cx="8229600" cy="4572000"/>
          </a:xfrm>
        </p:spPr>
        <p:txBody>
          <a:bodyPr>
            <a:normAutofit/>
          </a:bodyPr>
          <a:lstStyle/>
          <a:p>
            <a:pPr>
              <a:buFont typeface="Wingdings" pitchFamily="2" charset="2"/>
              <a:buChar char="§"/>
            </a:pPr>
            <a:r>
              <a:rPr lang="en-US" dirty="0">
                <a:latin typeface="+mj-lt"/>
              </a:rPr>
              <a:t>What needs to be done? </a:t>
            </a:r>
          </a:p>
          <a:p>
            <a:pPr lvl="1">
              <a:buFont typeface="Wingdings" pitchFamily="2" charset="2"/>
              <a:buChar char="§"/>
            </a:pPr>
            <a:r>
              <a:rPr lang="en-US" dirty="0">
                <a:latin typeface="+mj-lt"/>
              </a:rPr>
              <a:t>Once we have risk, what next? </a:t>
            </a:r>
          </a:p>
          <a:p>
            <a:pPr lvl="1">
              <a:buFont typeface="Wingdings" pitchFamily="2" charset="2"/>
              <a:buChar char="§"/>
            </a:pPr>
            <a:r>
              <a:rPr lang="en-US" dirty="0">
                <a:latin typeface="+mj-lt"/>
              </a:rPr>
              <a:t>Relate risk to attributes</a:t>
            </a:r>
          </a:p>
          <a:p>
            <a:pPr lvl="2">
              <a:buFont typeface="Wingdings" pitchFamily="2" charset="2"/>
              <a:buChar char="§"/>
            </a:pPr>
            <a:r>
              <a:rPr lang="en-US" dirty="0">
                <a:latin typeface="+mj-lt"/>
              </a:rPr>
              <a:t>Risk = f(car age, engine size, city of registration </a:t>
            </a:r>
            <a:r>
              <a:rPr lang="en-US" dirty="0" err="1">
                <a:latin typeface="+mj-lt"/>
              </a:rPr>
              <a:t>etc</a:t>
            </a:r>
            <a:r>
              <a:rPr lang="en-US" dirty="0">
                <a:latin typeface="+mj-lt"/>
              </a:rPr>
              <a:t>)</a:t>
            </a:r>
          </a:p>
          <a:p>
            <a:pPr lvl="2">
              <a:buFont typeface="Wingdings" pitchFamily="2" charset="2"/>
              <a:buChar char="§"/>
            </a:pPr>
            <a:endParaRPr lang="en-US" dirty="0">
              <a:latin typeface="+mj-lt"/>
            </a:endParaRPr>
          </a:p>
          <a:p>
            <a:pPr>
              <a:buFont typeface="Wingdings" pitchFamily="2" charset="2"/>
              <a:buChar char="§"/>
            </a:pPr>
            <a:r>
              <a:rPr lang="en-US" dirty="0">
                <a:latin typeface="+mj-lt"/>
              </a:rPr>
              <a:t>Problem Definition: Capture risk of a car based on car attributes in order to calculate premium that will maximize profit</a:t>
            </a:r>
          </a:p>
        </p:txBody>
      </p:sp>
    </p:spTree>
    <p:extLst>
      <p:ext uri="{BB962C8B-B14F-4D97-AF65-F5344CB8AC3E}">
        <p14:creationId xmlns:p14="http://schemas.microsoft.com/office/powerpoint/2010/main" val="161781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2057400" y="1447800"/>
            <a:ext cx="8229600" cy="4572000"/>
          </a:xfrm>
        </p:spPr>
        <p:txBody>
          <a:bodyPr>
            <a:normAutofit/>
          </a:bodyPr>
          <a:lstStyle/>
          <a:p>
            <a:pPr>
              <a:buFont typeface="Wingdings" pitchFamily="2" charset="2"/>
              <a:buChar char="§"/>
            </a:pPr>
            <a:r>
              <a:rPr lang="en-US" dirty="0">
                <a:latin typeface="+mj-lt"/>
              </a:rPr>
              <a:t>What needs to be done? </a:t>
            </a:r>
          </a:p>
          <a:p>
            <a:pPr>
              <a:buFont typeface="Wingdings" pitchFamily="2" charset="2"/>
              <a:buChar char="§"/>
            </a:pPr>
            <a:r>
              <a:rPr lang="en-US" dirty="0">
                <a:latin typeface="+mj-lt"/>
              </a:rPr>
              <a:t>What will be the target variable?</a:t>
            </a:r>
          </a:p>
          <a:p>
            <a:pPr lvl="1">
              <a:buFont typeface="Wingdings" pitchFamily="2" charset="2"/>
              <a:buChar char="§"/>
            </a:pPr>
            <a:r>
              <a:rPr lang="en-US" dirty="0">
                <a:latin typeface="+mj-lt"/>
              </a:rPr>
              <a:t>Is it just claims? </a:t>
            </a:r>
          </a:p>
          <a:p>
            <a:pPr lvl="1">
              <a:buFont typeface="Wingdings" pitchFamily="2" charset="2"/>
              <a:buChar char="§"/>
            </a:pPr>
            <a:r>
              <a:rPr lang="en-US" dirty="0">
                <a:latin typeface="+mj-lt"/>
              </a:rPr>
              <a:t>Target will be: Claims / IDV </a:t>
            </a:r>
          </a:p>
        </p:txBody>
      </p:sp>
    </p:spTree>
    <p:extLst>
      <p:ext uri="{BB962C8B-B14F-4D97-AF65-F5344CB8AC3E}">
        <p14:creationId xmlns:p14="http://schemas.microsoft.com/office/powerpoint/2010/main" val="36386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964635" y="1295400"/>
            <a:ext cx="8229600" cy="4572000"/>
          </a:xfrm>
        </p:spPr>
        <p:txBody>
          <a:bodyPr>
            <a:normAutofit lnSpcReduction="10000"/>
          </a:bodyPr>
          <a:lstStyle/>
          <a:p>
            <a:pPr>
              <a:buFont typeface="Wingdings" pitchFamily="2" charset="2"/>
              <a:buChar char="§"/>
            </a:pPr>
            <a:r>
              <a:rPr lang="en-US" dirty="0">
                <a:latin typeface="+mj-lt"/>
              </a:rPr>
              <a:t>What needs to be done? </a:t>
            </a:r>
          </a:p>
          <a:p>
            <a:pPr>
              <a:buFont typeface="Wingdings" pitchFamily="2" charset="2"/>
              <a:buChar char="§"/>
            </a:pPr>
            <a:endParaRPr lang="en-US" dirty="0">
              <a:latin typeface="+mj-lt"/>
            </a:endParaRPr>
          </a:p>
          <a:p>
            <a:pPr>
              <a:buFont typeface="Wingdings" pitchFamily="2" charset="2"/>
              <a:buChar char="§"/>
            </a:pPr>
            <a:r>
              <a:rPr lang="en-US" dirty="0">
                <a:latin typeface="+mj-lt"/>
              </a:rPr>
              <a:t>What will be the target variable?</a:t>
            </a:r>
          </a:p>
          <a:p>
            <a:pPr>
              <a:buFont typeface="Wingdings" pitchFamily="2" charset="2"/>
              <a:buChar char="§"/>
            </a:pPr>
            <a:endParaRPr lang="en-US" dirty="0">
              <a:latin typeface="+mj-lt"/>
            </a:endParaRPr>
          </a:p>
          <a:p>
            <a:pPr>
              <a:buFont typeface="Wingdings" pitchFamily="2" charset="2"/>
              <a:buChar char="§"/>
            </a:pPr>
            <a:r>
              <a:rPr lang="en-US" dirty="0">
                <a:latin typeface="+mj-lt"/>
              </a:rPr>
              <a:t>What will be the predictor variables?</a:t>
            </a:r>
          </a:p>
          <a:p>
            <a:pPr lvl="1">
              <a:buFont typeface="Wingdings" pitchFamily="2" charset="2"/>
              <a:buChar char="§"/>
            </a:pPr>
            <a:r>
              <a:rPr lang="en-US" dirty="0">
                <a:latin typeface="+mj-lt"/>
              </a:rPr>
              <a:t>Attributes available </a:t>
            </a:r>
          </a:p>
          <a:p>
            <a:pPr lvl="2">
              <a:buFont typeface="Wingdings" pitchFamily="2" charset="2"/>
              <a:buChar char="§"/>
            </a:pPr>
            <a:r>
              <a:rPr lang="en-US" dirty="0">
                <a:latin typeface="+mj-lt"/>
              </a:rPr>
              <a:t>Age</a:t>
            </a:r>
          </a:p>
          <a:p>
            <a:pPr lvl="2">
              <a:buFont typeface="Wingdings" pitchFamily="2" charset="2"/>
              <a:buChar char="§"/>
            </a:pPr>
            <a:r>
              <a:rPr lang="en-US" dirty="0">
                <a:latin typeface="+mj-lt"/>
              </a:rPr>
              <a:t>Engine Size</a:t>
            </a:r>
          </a:p>
          <a:p>
            <a:pPr lvl="2">
              <a:buFont typeface="Wingdings" pitchFamily="2" charset="2"/>
              <a:buChar char="§"/>
            </a:pPr>
            <a:r>
              <a:rPr lang="en-US" dirty="0">
                <a:latin typeface="+mj-lt"/>
              </a:rPr>
              <a:t>City</a:t>
            </a:r>
          </a:p>
          <a:p>
            <a:pPr lvl="2">
              <a:buFont typeface="Wingdings" pitchFamily="2" charset="2"/>
              <a:buChar char="§"/>
            </a:pPr>
            <a:r>
              <a:rPr lang="en-US" dirty="0">
                <a:latin typeface="+mj-lt"/>
              </a:rPr>
              <a:t>Manufacturer</a:t>
            </a:r>
          </a:p>
          <a:p>
            <a:pPr lvl="2">
              <a:buFont typeface="Wingdings" pitchFamily="2" charset="2"/>
              <a:buChar char="§"/>
            </a:pPr>
            <a:r>
              <a:rPr lang="en-US" dirty="0">
                <a:latin typeface="+mj-lt"/>
              </a:rPr>
              <a:t>Model</a:t>
            </a:r>
          </a:p>
          <a:p>
            <a:pPr lvl="2">
              <a:buFont typeface="Wingdings" pitchFamily="2" charset="2"/>
              <a:buChar char="§"/>
            </a:pPr>
            <a:endParaRPr lang="en-US" dirty="0">
              <a:latin typeface="+mj-lt"/>
            </a:endParaRPr>
          </a:p>
        </p:txBody>
      </p:sp>
    </p:spTree>
    <p:extLst>
      <p:ext uri="{BB962C8B-B14F-4D97-AF65-F5344CB8AC3E}">
        <p14:creationId xmlns:p14="http://schemas.microsoft.com/office/powerpoint/2010/main" val="390200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427038"/>
            <a:ext cx="8229600" cy="715962"/>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a:t>ANALYTICS METHODOLOGY</a:t>
            </a:r>
          </a:p>
        </p:txBody>
      </p:sp>
      <p:sp>
        <p:nvSpPr>
          <p:cNvPr id="3" name="TextBox 2"/>
          <p:cNvSpPr txBox="1"/>
          <p:nvPr/>
        </p:nvSpPr>
        <p:spPr>
          <a:xfrm>
            <a:off x="1981200" y="1524001"/>
            <a:ext cx="8229600" cy="3477875"/>
          </a:xfrm>
          <a:prstGeom prst="rect">
            <a:avLst/>
          </a:prstGeom>
          <a:noFill/>
        </p:spPr>
        <p:txBody>
          <a:bodyPr wrap="square" rtlCol="0">
            <a:spAutoFit/>
          </a:bodyPr>
          <a:lstStyle/>
          <a:p>
            <a:r>
              <a:rPr lang="en-IN" sz="2000" b="1" dirty="0"/>
              <a:t>A general framework for data mining and analytics </a:t>
            </a:r>
          </a:p>
          <a:p>
            <a:endParaRPr lang="en-IN" sz="2000" dirty="0"/>
          </a:p>
          <a:p>
            <a:r>
              <a:rPr lang="en-IN" sz="2000" dirty="0"/>
              <a:t>Analytics and data mining projects are implemented across a wide range of industries and problems</a:t>
            </a:r>
          </a:p>
          <a:p>
            <a:endParaRPr lang="en-IN" sz="2000" dirty="0"/>
          </a:p>
          <a:p>
            <a:r>
              <a:rPr lang="en-IN" sz="2000" dirty="0"/>
              <a:t>Different techniques and business constraints require many different solutions</a:t>
            </a:r>
          </a:p>
          <a:p>
            <a:endParaRPr lang="en-IN" sz="2000" dirty="0"/>
          </a:p>
          <a:p>
            <a:r>
              <a:rPr lang="en-IN" sz="2000" dirty="0"/>
              <a:t>But just like project management, there are some well defined stages of an analytics project – an understanding of which will help us plan and allocate resources for successful on-time completion </a:t>
            </a:r>
          </a:p>
        </p:txBody>
      </p:sp>
    </p:spTree>
    <p:extLst>
      <p:ext uri="{BB962C8B-B14F-4D97-AF65-F5344CB8AC3E}">
        <p14:creationId xmlns:p14="http://schemas.microsoft.com/office/powerpoint/2010/main" val="1797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Auto Insurance</a:t>
            </a:r>
          </a:p>
        </p:txBody>
      </p:sp>
      <p:sp>
        <p:nvSpPr>
          <p:cNvPr id="3" name="Content Placeholder 2"/>
          <p:cNvSpPr>
            <a:spLocks noGrp="1"/>
          </p:cNvSpPr>
          <p:nvPr>
            <p:ph idx="4294967295"/>
          </p:nvPr>
        </p:nvSpPr>
        <p:spPr>
          <a:xfrm>
            <a:off x="1981200" y="1447800"/>
            <a:ext cx="8229600" cy="4572000"/>
          </a:xfrm>
        </p:spPr>
        <p:txBody>
          <a:bodyPr>
            <a:normAutofit/>
          </a:bodyPr>
          <a:lstStyle/>
          <a:p>
            <a:pPr>
              <a:buFont typeface="Wingdings" pitchFamily="2" charset="2"/>
              <a:buChar char="§"/>
            </a:pPr>
            <a:r>
              <a:rPr lang="en-US" sz="2400" dirty="0">
                <a:latin typeface="+mj-lt"/>
              </a:rPr>
              <a:t>What needs to be done? </a:t>
            </a:r>
          </a:p>
          <a:p>
            <a:pPr>
              <a:buFont typeface="Wingdings" pitchFamily="2" charset="2"/>
              <a:buChar char="§"/>
            </a:pPr>
            <a:endParaRPr lang="en-US" sz="2400" dirty="0">
              <a:latin typeface="+mj-lt"/>
            </a:endParaRPr>
          </a:p>
          <a:p>
            <a:pPr>
              <a:buFont typeface="Wingdings" pitchFamily="2" charset="2"/>
              <a:buChar char="§"/>
            </a:pPr>
            <a:r>
              <a:rPr lang="en-US" sz="2400" dirty="0">
                <a:latin typeface="+mj-lt"/>
              </a:rPr>
              <a:t>What will be the target variable?</a:t>
            </a:r>
          </a:p>
          <a:p>
            <a:pPr>
              <a:buFont typeface="Wingdings" pitchFamily="2" charset="2"/>
              <a:buChar char="§"/>
            </a:pPr>
            <a:endParaRPr lang="en-US" sz="2400" dirty="0">
              <a:latin typeface="+mj-lt"/>
            </a:endParaRPr>
          </a:p>
          <a:p>
            <a:pPr>
              <a:buFont typeface="Wingdings" pitchFamily="2" charset="2"/>
              <a:buChar char="§"/>
            </a:pPr>
            <a:r>
              <a:rPr lang="en-US" sz="2400" dirty="0">
                <a:latin typeface="+mj-lt"/>
              </a:rPr>
              <a:t>What will be the predictor variables?</a:t>
            </a:r>
          </a:p>
          <a:p>
            <a:pPr>
              <a:buFont typeface="Wingdings" pitchFamily="2" charset="2"/>
              <a:buChar char="§"/>
            </a:pPr>
            <a:endParaRPr lang="en-US" sz="2400" dirty="0">
              <a:latin typeface="+mj-lt"/>
            </a:endParaRPr>
          </a:p>
          <a:p>
            <a:pPr>
              <a:buFont typeface="Wingdings" pitchFamily="2" charset="2"/>
              <a:buChar char="§"/>
            </a:pPr>
            <a:r>
              <a:rPr lang="en-US" sz="2400" dirty="0">
                <a:latin typeface="+mj-lt"/>
              </a:rPr>
              <a:t>Which analytic technique will be used?</a:t>
            </a:r>
          </a:p>
          <a:p>
            <a:pPr lvl="1">
              <a:buFont typeface="Wingdings" pitchFamily="2" charset="2"/>
              <a:buChar char="§"/>
            </a:pPr>
            <a:r>
              <a:rPr lang="en-US" sz="2000" dirty="0">
                <a:latin typeface="+mj-lt"/>
              </a:rPr>
              <a:t>Regression</a:t>
            </a:r>
          </a:p>
          <a:p>
            <a:pPr lvl="1">
              <a:buFont typeface="Wingdings" pitchFamily="2" charset="2"/>
              <a:buChar char="§"/>
            </a:pPr>
            <a:r>
              <a:rPr lang="en-US" sz="2000" dirty="0">
                <a:latin typeface="+mj-lt"/>
              </a:rPr>
              <a:t>Decision Trees</a:t>
            </a:r>
          </a:p>
          <a:p>
            <a:pPr marL="457200" lvl="1" indent="0">
              <a:buNone/>
            </a:pPr>
            <a:endParaRPr lang="en-US" sz="2000" dirty="0">
              <a:latin typeface="+mj-lt"/>
            </a:endParaRPr>
          </a:p>
        </p:txBody>
      </p:sp>
    </p:spTree>
    <p:extLst>
      <p:ext uri="{BB962C8B-B14F-4D97-AF65-F5344CB8AC3E}">
        <p14:creationId xmlns:p14="http://schemas.microsoft.com/office/powerpoint/2010/main" val="12022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Credit Card churn</a:t>
            </a:r>
          </a:p>
        </p:txBody>
      </p:sp>
      <p:sp>
        <p:nvSpPr>
          <p:cNvPr id="3" name="Content Placeholder 2"/>
          <p:cNvSpPr>
            <a:spLocks noGrp="1"/>
          </p:cNvSpPr>
          <p:nvPr>
            <p:ph idx="4294967295"/>
          </p:nvPr>
        </p:nvSpPr>
        <p:spPr>
          <a:xfrm>
            <a:off x="1855304" y="1868464"/>
            <a:ext cx="8431696" cy="5562600"/>
          </a:xfrm>
        </p:spPr>
        <p:txBody>
          <a:bodyPr>
            <a:noAutofit/>
          </a:bodyPr>
          <a:lstStyle/>
          <a:p>
            <a:r>
              <a:rPr lang="en-US" sz="2400" dirty="0">
                <a:latin typeface="+mj-lt"/>
              </a:rPr>
              <a:t>Business Problem: A credit card company wants to predict customer churn so the likely attriters can be made an offer to stay on</a:t>
            </a:r>
          </a:p>
          <a:p>
            <a:endParaRPr lang="en-US" sz="2400" dirty="0">
              <a:latin typeface="+mj-lt"/>
            </a:endParaRPr>
          </a:p>
          <a:p>
            <a:r>
              <a:rPr lang="en-US" sz="2400" dirty="0">
                <a:latin typeface="+mj-lt"/>
              </a:rPr>
              <a:t>What data will you need? </a:t>
            </a:r>
          </a:p>
          <a:p>
            <a:pPr lvl="1"/>
            <a:endParaRPr lang="en-US" dirty="0">
              <a:latin typeface="+mj-lt"/>
            </a:endParaRPr>
          </a:p>
          <a:p>
            <a:pPr lvl="1"/>
            <a:r>
              <a:rPr lang="en-US" dirty="0">
                <a:latin typeface="+mj-lt"/>
              </a:rPr>
              <a:t>How do you define attrition?</a:t>
            </a:r>
          </a:p>
          <a:p>
            <a:pPr lvl="2"/>
            <a:r>
              <a:rPr lang="en-US" dirty="0">
                <a:latin typeface="+mj-lt"/>
              </a:rPr>
              <a:t>Only customers who have called in to cancel their credit cards</a:t>
            </a:r>
          </a:p>
          <a:p>
            <a:pPr lvl="2"/>
            <a:r>
              <a:rPr lang="en-US" dirty="0">
                <a:latin typeface="+mj-lt"/>
              </a:rPr>
              <a:t>Customers who have cancelled card or not used it in the last 3 months</a:t>
            </a:r>
          </a:p>
          <a:p>
            <a:pPr lvl="2"/>
            <a:r>
              <a:rPr lang="en-US" dirty="0">
                <a:latin typeface="+mj-lt"/>
              </a:rPr>
              <a:t>Customers who have not used their card in the last 6 months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Credit Card churn</a:t>
            </a:r>
          </a:p>
        </p:txBody>
      </p:sp>
      <p:sp>
        <p:nvSpPr>
          <p:cNvPr id="3" name="Content Placeholder 2"/>
          <p:cNvSpPr>
            <a:spLocks noGrp="1"/>
          </p:cNvSpPr>
          <p:nvPr>
            <p:ph idx="4294967295"/>
          </p:nvPr>
        </p:nvSpPr>
        <p:spPr>
          <a:xfrm>
            <a:off x="1855304" y="1793308"/>
            <a:ext cx="8431696" cy="5562600"/>
          </a:xfrm>
        </p:spPr>
        <p:txBody>
          <a:bodyPr>
            <a:noAutofit/>
          </a:bodyPr>
          <a:lstStyle/>
          <a:p>
            <a:r>
              <a:rPr lang="en-US" sz="2400" dirty="0">
                <a:latin typeface="+mj-lt"/>
              </a:rPr>
              <a:t>Business Problem: A credit card company wants to predict customer churn so the likely attriters can be made an offer to stay on.</a:t>
            </a:r>
          </a:p>
          <a:p>
            <a:pPr lvl="1"/>
            <a:endParaRPr lang="en-US" dirty="0">
              <a:latin typeface="+mj-lt"/>
            </a:endParaRPr>
          </a:p>
          <a:p>
            <a:pPr lvl="1"/>
            <a:r>
              <a:rPr lang="en-US" dirty="0">
                <a:latin typeface="+mj-lt"/>
              </a:rPr>
              <a:t>Is all attrition equal? </a:t>
            </a:r>
          </a:p>
        </p:txBody>
      </p:sp>
    </p:spTree>
    <p:extLst>
      <p:ext uri="{BB962C8B-B14F-4D97-AF65-F5344CB8AC3E}">
        <p14:creationId xmlns:p14="http://schemas.microsoft.com/office/powerpoint/2010/main" val="40399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417D54-5D80-4093-9841-66E1D6C8F86E}"/>
              </a:ext>
            </a:extLst>
          </p:cNvPr>
          <p:cNvSpPr txBox="1">
            <a:spLocks/>
          </p:cNvSpPr>
          <p:nvPr/>
        </p:nvSpPr>
        <p:spPr>
          <a:xfrm>
            <a:off x="729143" y="29419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ML in Action  </a:t>
            </a:r>
          </a:p>
        </p:txBody>
      </p:sp>
    </p:spTree>
    <p:extLst>
      <p:ext uri="{BB962C8B-B14F-4D97-AF65-F5344CB8AC3E}">
        <p14:creationId xmlns:p14="http://schemas.microsoft.com/office/powerpoint/2010/main" val="70677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CFD9BE-09BA-4BF8-BFCD-0AC719C53445}"/>
              </a:ext>
            </a:extLst>
          </p:cNvPr>
          <p:cNvSpPr txBox="1">
            <a:spLocks/>
          </p:cNvSpPr>
          <p:nvPr/>
        </p:nvSpPr>
        <p:spPr>
          <a:xfrm>
            <a:off x="838200" y="322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
        <p:nvSpPr>
          <p:cNvPr id="5" name="Rectangle 4">
            <a:extLst>
              <a:ext uri="{FF2B5EF4-FFF2-40B4-BE49-F238E27FC236}">
                <a16:creationId xmlns:a16="http://schemas.microsoft.com/office/drawing/2014/main" id="{B7111D85-385F-435A-A468-711AB3B348CE}"/>
              </a:ext>
            </a:extLst>
          </p:cNvPr>
          <p:cNvSpPr/>
          <p:nvPr/>
        </p:nvSpPr>
        <p:spPr>
          <a:xfrm>
            <a:off x="4546832" y="1459684"/>
            <a:ext cx="2114026" cy="94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Types of Data</a:t>
            </a:r>
          </a:p>
        </p:txBody>
      </p:sp>
      <p:cxnSp>
        <p:nvCxnSpPr>
          <p:cNvPr id="7" name="Straight Arrow Connector 6">
            <a:extLst>
              <a:ext uri="{FF2B5EF4-FFF2-40B4-BE49-F238E27FC236}">
                <a16:creationId xmlns:a16="http://schemas.microsoft.com/office/drawing/2014/main" id="{7ED39D09-530B-4EAD-809A-7CC160D40A2E}"/>
              </a:ext>
            </a:extLst>
          </p:cNvPr>
          <p:cNvCxnSpPr>
            <a:stCxn id="5" idx="2"/>
          </p:cNvCxnSpPr>
          <p:nvPr/>
        </p:nvCxnSpPr>
        <p:spPr>
          <a:xfrm flipH="1">
            <a:off x="3724711" y="2407640"/>
            <a:ext cx="1879134" cy="998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17CDA67-2666-4441-8777-30132DAD50DB}"/>
              </a:ext>
            </a:extLst>
          </p:cNvPr>
          <p:cNvSpPr/>
          <p:nvPr/>
        </p:nvSpPr>
        <p:spPr>
          <a:xfrm>
            <a:off x="2437001" y="3626839"/>
            <a:ext cx="2575420" cy="78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Structured</a:t>
            </a:r>
          </a:p>
        </p:txBody>
      </p:sp>
      <p:cxnSp>
        <p:nvCxnSpPr>
          <p:cNvPr id="10" name="Straight Arrow Connector 9">
            <a:extLst>
              <a:ext uri="{FF2B5EF4-FFF2-40B4-BE49-F238E27FC236}">
                <a16:creationId xmlns:a16="http://schemas.microsoft.com/office/drawing/2014/main" id="{CC4CB822-F8CC-44A2-A0B9-DBBCC61A722D}"/>
              </a:ext>
            </a:extLst>
          </p:cNvPr>
          <p:cNvCxnSpPr>
            <a:cxnSpLocks/>
            <a:stCxn id="5" idx="2"/>
          </p:cNvCxnSpPr>
          <p:nvPr/>
        </p:nvCxnSpPr>
        <p:spPr>
          <a:xfrm>
            <a:off x="5603845" y="2407640"/>
            <a:ext cx="2072081" cy="939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6EDEEB9-0A35-4D73-8A52-C7E40542FA27}"/>
              </a:ext>
            </a:extLst>
          </p:cNvPr>
          <p:cNvSpPr/>
          <p:nvPr/>
        </p:nvSpPr>
        <p:spPr>
          <a:xfrm>
            <a:off x="6958667" y="3626839"/>
            <a:ext cx="2575420" cy="78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Unstructured</a:t>
            </a:r>
          </a:p>
        </p:txBody>
      </p:sp>
      <p:sp>
        <p:nvSpPr>
          <p:cNvPr id="14" name="Rectangle 13">
            <a:extLst>
              <a:ext uri="{FF2B5EF4-FFF2-40B4-BE49-F238E27FC236}">
                <a16:creationId xmlns:a16="http://schemas.microsoft.com/office/drawing/2014/main" id="{6FA46445-74F5-4F52-BE85-D292E09244D5}"/>
              </a:ext>
            </a:extLst>
          </p:cNvPr>
          <p:cNvSpPr/>
          <p:nvPr/>
        </p:nvSpPr>
        <p:spPr>
          <a:xfrm>
            <a:off x="2365695" y="4689446"/>
            <a:ext cx="2726422" cy="1795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Essentially tabular data</a:t>
            </a:r>
          </a:p>
          <a:p>
            <a:pPr marL="285750" indent="-285750">
              <a:buFont typeface="Arial" panose="020B0604020202020204" pitchFamily="34" charset="0"/>
              <a:buChar char="•"/>
            </a:pPr>
            <a:r>
              <a:rPr lang="en-IN" dirty="0">
                <a:solidFill>
                  <a:schemeClr val="tx1"/>
                </a:solidFill>
              </a:rPr>
              <a:t>Data about patient history</a:t>
            </a:r>
          </a:p>
          <a:p>
            <a:pPr marL="285750" indent="-285750">
              <a:buFont typeface="Arial" panose="020B0604020202020204" pitchFamily="34" charset="0"/>
              <a:buChar char="•"/>
            </a:pPr>
            <a:r>
              <a:rPr lang="en-IN" dirty="0">
                <a:solidFill>
                  <a:schemeClr val="tx1"/>
                </a:solidFill>
              </a:rPr>
              <a:t>Data from mobile apps</a:t>
            </a:r>
          </a:p>
          <a:p>
            <a:pPr marL="285750" indent="-285750">
              <a:buFont typeface="Arial" panose="020B0604020202020204" pitchFamily="34" charset="0"/>
              <a:buChar char="•"/>
            </a:pPr>
            <a:r>
              <a:rPr lang="en-IN" dirty="0">
                <a:solidFill>
                  <a:schemeClr val="tx1"/>
                </a:solidFill>
              </a:rPr>
              <a:t>IoT sensor data</a:t>
            </a:r>
          </a:p>
        </p:txBody>
      </p:sp>
      <p:sp>
        <p:nvSpPr>
          <p:cNvPr id="16" name="Rectangle 15">
            <a:extLst>
              <a:ext uri="{FF2B5EF4-FFF2-40B4-BE49-F238E27FC236}">
                <a16:creationId xmlns:a16="http://schemas.microsoft.com/office/drawing/2014/main" id="{A7F37586-BF45-4DE7-B4F5-6B6B77DBDF75}"/>
              </a:ext>
            </a:extLst>
          </p:cNvPr>
          <p:cNvSpPr/>
          <p:nvPr/>
        </p:nvSpPr>
        <p:spPr>
          <a:xfrm>
            <a:off x="6958667" y="4689446"/>
            <a:ext cx="2726422" cy="1795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Essentially signal data</a:t>
            </a:r>
          </a:p>
          <a:p>
            <a:pPr marL="285750" indent="-285750">
              <a:buFont typeface="Arial" panose="020B0604020202020204" pitchFamily="34" charset="0"/>
              <a:buChar char="•"/>
            </a:pPr>
            <a:r>
              <a:rPr lang="en-IN" dirty="0">
                <a:solidFill>
                  <a:schemeClr val="tx1"/>
                </a:solidFill>
              </a:rPr>
              <a:t>X ray images, CT Scans etc</a:t>
            </a:r>
          </a:p>
          <a:p>
            <a:pPr marL="285750" indent="-285750">
              <a:buFont typeface="Arial" panose="020B0604020202020204" pitchFamily="34" charset="0"/>
              <a:buChar char="•"/>
            </a:pPr>
            <a:r>
              <a:rPr lang="en-IN" dirty="0">
                <a:solidFill>
                  <a:schemeClr val="tx1"/>
                </a:solidFill>
              </a:rPr>
              <a:t>Medical reports in free flowing text form</a:t>
            </a:r>
          </a:p>
        </p:txBody>
      </p:sp>
    </p:spTree>
    <p:extLst>
      <p:ext uri="{BB962C8B-B14F-4D97-AF65-F5344CB8AC3E}">
        <p14:creationId xmlns:p14="http://schemas.microsoft.com/office/powerpoint/2010/main" val="206424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BB15E8-A28D-4BBA-8BC1-242CACD23746}"/>
              </a:ext>
            </a:extLst>
          </p:cNvPr>
          <p:cNvSpPr/>
          <p:nvPr/>
        </p:nvSpPr>
        <p:spPr>
          <a:xfrm>
            <a:off x="1065402" y="1803633"/>
            <a:ext cx="3003259" cy="108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 Structured</a:t>
            </a:r>
          </a:p>
        </p:txBody>
      </p:sp>
      <p:pic>
        <p:nvPicPr>
          <p:cNvPr id="8" name="Picture 7">
            <a:extLst>
              <a:ext uri="{FF2B5EF4-FFF2-40B4-BE49-F238E27FC236}">
                <a16:creationId xmlns:a16="http://schemas.microsoft.com/office/drawing/2014/main" id="{35C0FB91-CD23-4EF1-9F8B-B6B4A4D33CA3}"/>
              </a:ext>
            </a:extLst>
          </p:cNvPr>
          <p:cNvPicPr>
            <a:picLocks noChangeAspect="1"/>
          </p:cNvPicPr>
          <p:nvPr/>
        </p:nvPicPr>
        <p:blipFill>
          <a:blip r:embed="rId2"/>
          <a:stretch>
            <a:fillRect/>
          </a:stretch>
        </p:blipFill>
        <p:spPr>
          <a:xfrm>
            <a:off x="4448753" y="1713228"/>
            <a:ext cx="7524750" cy="1543050"/>
          </a:xfrm>
          <a:prstGeom prst="rect">
            <a:avLst/>
          </a:prstGeom>
        </p:spPr>
      </p:pic>
      <p:sp>
        <p:nvSpPr>
          <p:cNvPr id="9" name="Rectangle 8">
            <a:extLst>
              <a:ext uri="{FF2B5EF4-FFF2-40B4-BE49-F238E27FC236}">
                <a16:creationId xmlns:a16="http://schemas.microsoft.com/office/drawing/2014/main" id="{4047F280-BFFA-43A4-B556-89FA11254B5D}"/>
              </a:ext>
            </a:extLst>
          </p:cNvPr>
          <p:cNvSpPr/>
          <p:nvPr/>
        </p:nvSpPr>
        <p:spPr>
          <a:xfrm>
            <a:off x="2743200" y="4198384"/>
            <a:ext cx="6837027" cy="87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on patient history can be used to build systems that can predict the risk of a particular disease</a:t>
            </a:r>
          </a:p>
        </p:txBody>
      </p:sp>
      <p:sp>
        <p:nvSpPr>
          <p:cNvPr id="6" name="Title 1">
            <a:extLst>
              <a:ext uri="{FF2B5EF4-FFF2-40B4-BE49-F238E27FC236}">
                <a16:creationId xmlns:a16="http://schemas.microsoft.com/office/drawing/2014/main" id="{881A4BEB-72A3-4D26-936F-6947B785067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93409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BB15E8-A28D-4BBA-8BC1-242CACD23746}"/>
              </a:ext>
            </a:extLst>
          </p:cNvPr>
          <p:cNvSpPr/>
          <p:nvPr/>
        </p:nvSpPr>
        <p:spPr>
          <a:xfrm>
            <a:off x="1065402" y="1803633"/>
            <a:ext cx="3003259" cy="108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 Structured</a:t>
            </a:r>
          </a:p>
        </p:txBody>
      </p:sp>
      <p:sp>
        <p:nvSpPr>
          <p:cNvPr id="9" name="Rectangle 8">
            <a:extLst>
              <a:ext uri="{FF2B5EF4-FFF2-40B4-BE49-F238E27FC236}">
                <a16:creationId xmlns:a16="http://schemas.microsoft.com/office/drawing/2014/main" id="{4047F280-BFFA-43A4-B556-89FA11254B5D}"/>
              </a:ext>
            </a:extLst>
          </p:cNvPr>
          <p:cNvSpPr/>
          <p:nvPr/>
        </p:nvSpPr>
        <p:spPr>
          <a:xfrm>
            <a:off x="2743200" y="4198384"/>
            <a:ext cx="6837027" cy="87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from sensors on machines can be used to predict when machines will fail.</a:t>
            </a:r>
          </a:p>
        </p:txBody>
      </p:sp>
      <p:pic>
        <p:nvPicPr>
          <p:cNvPr id="10" name="Picture 9">
            <a:extLst>
              <a:ext uri="{FF2B5EF4-FFF2-40B4-BE49-F238E27FC236}">
                <a16:creationId xmlns:a16="http://schemas.microsoft.com/office/drawing/2014/main" id="{4140AE57-E73A-4FFE-A094-7142D5CDB607}"/>
              </a:ext>
            </a:extLst>
          </p:cNvPr>
          <p:cNvPicPr>
            <a:picLocks noChangeAspect="1"/>
          </p:cNvPicPr>
          <p:nvPr/>
        </p:nvPicPr>
        <p:blipFill>
          <a:blip r:embed="rId2"/>
          <a:stretch>
            <a:fillRect/>
          </a:stretch>
        </p:blipFill>
        <p:spPr>
          <a:xfrm>
            <a:off x="4868936" y="1720050"/>
            <a:ext cx="5524500" cy="1543050"/>
          </a:xfrm>
          <a:prstGeom prst="rect">
            <a:avLst/>
          </a:prstGeom>
        </p:spPr>
      </p:pic>
      <p:sp>
        <p:nvSpPr>
          <p:cNvPr id="6" name="Title 1">
            <a:extLst>
              <a:ext uri="{FF2B5EF4-FFF2-40B4-BE49-F238E27FC236}">
                <a16:creationId xmlns:a16="http://schemas.microsoft.com/office/drawing/2014/main" id="{9A0710D1-23EA-4036-94B4-A4F2042AE4B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6727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p:pic>
        <p:nvPicPr>
          <p:cNvPr id="5" name="Picture 4">
            <a:extLst>
              <a:ext uri="{FF2B5EF4-FFF2-40B4-BE49-F238E27FC236}">
                <a16:creationId xmlns:a16="http://schemas.microsoft.com/office/drawing/2014/main" id="{0E1AE8DA-FF25-46E0-AB2D-76A9F81A1EF9}"/>
              </a:ext>
            </a:extLst>
          </p:cNvPr>
          <p:cNvPicPr>
            <a:picLocks noChangeAspect="1"/>
          </p:cNvPicPr>
          <p:nvPr/>
        </p:nvPicPr>
        <p:blipFill>
          <a:blip r:embed="rId3"/>
          <a:stretch>
            <a:fillRect/>
          </a:stretch>
        </p:blipFill>
        <p:spPr>
          <a:xfrm>
            <a:off x="1378383" y="4861466"/>
            <a:ext cx="5524500" cy="1543050"/>
          </a:xfrm>
          <a:prstGeom prst="rect">
            <a:avLst/>
          </a:prstGeom>
        </p:spPr>
      </p:pic>
      <p:sp>
        <p:nvSpPr>
          <p:cNvPr id="6" name="Right Brace 5">
            <a:extLst>
              <a:ext uri="{FF2B5EF4-FFF2-40B4-BE49-F238E27FC236}">
                <a16:creationId xmlns:a16="http://schemas.microsoft.com/office/drawing/2014/main" id="{49606792-03CE-4239-9104-BC14DF0EFD1C}"/>
              </a:ext>
            </a:extLst>
          </p:cNvPr>
          <p:cNvSpPr/>
          <p:nvPr/>
        </p:nvSpPr>
        <p:spPr>
          <a:xfrm rot="5400000">
            <a:off x="3848544" y="568451"/>
            <a:ext cx="964647" cy="6186777"/>
          </a:xfrm>
          <a:prstGeom prst="rightBrace">
            <a:avLst>
              <a:gd name="adj1" fmla="val 544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B53A5439-84B1-492A-8072-F5B351A39A3C}"/>
              </a:ext>
            </a:extLst>
          </p:cNvPr>
          <p:cNvSpPr/>
          <p:nvPr/>
        </p:nvSpPr>
        <p:spPr>
          <a:xfrm>
            <a:off x="3078760" y="4209199"/>
            <a:ext cx="2639736" cy="335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Predictors</a:t>
            </a:r>
          </a:p>
        </p:txBody>
      </p:sp>
      <p:sp>
        <p:nvSpPr>
          <p:cNvPr id="10" name="Title 1">
            <a:extLst>
              <a:ext uri="{FF2B5EF4-FFF2-40B4-BE49-F238E27FC236}">
                <a16:creationId xmlns:a16="http://schemas.microsoft.com/office/drawing/2014/main" id="{9A273866-6387-4C24-B85F-38FB6F6E098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84343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p:pic>
        <p:nvPicPr>
          <p:cNvPr id="5" name="Picture 4">
            <a:extLst>
              <a:ext uri="{FF2B5EF4-FFF2-40B4-BE49-F238E27FC236}">
                <a16:creationId xmlns:a16="http://schemas.microsoft.com/office/drawing/2014/main" id="{0E1AE8DA-FF25-46E0-AB2D-76A9F81A1EF9}"/>
              </a:ext>
            </a:extLst>
          </p:cNvPr>
          <p:cNvPicPr>
            <a:picLocks noChangeAspect="1"/>
          </p:cNvPicPr>
          <p:nvPr/>
        </p:nvPicPr>
        <p:blipFill>
          <a:blip r:embed="rId3"/>
          <a:stretch>
            <a:fillRect/>
          </a:stretch>
        </p:blipFill>
        <p:spPr>
          <a:xfrm>
            <a:off x="1378383" y="4861466"/>
            <a:ext cx="5524500" cy="1543050"/>
          </a:xfrm>
          <a:prstGeom prst="rect">
            <a:avLst/>
          </a:prstGeom>
        </p:spPr>
      </p:pic>
      <p:sp>
        <p:nvSpPr>
          <p:cNvPr id="6" name="Right Brace 5">
            <a:extLst>
              <a:ext uri="{FF2B5EF4-FFF2-40B4-BE49-F238E27FC236}">
                <a16:creationId xmlns:a16="http://schemas.microsoft.com/office/drawing/2014/main" id="{49606792-03CE-4239-9104-BC14DF0EFD1C}"/>
              </a:ext>
            </a:extLst>
          </p:cNvPr>
          <p:cNvSpPr/>
          <p:nvPr/>
        </p:nvSpPr>
        <p:spPr>
          <a:xfrm rot="5400000">
            <a:off x="8136021" y="2979480"/>
            <a:ext cx="197959" cy="598032"/>
          </a:xfrm>
          <a:prstGeom prst="rightBrace">
            <a:avLst>
              <a:gd name="adj1" fmla="val 1043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7" name="Rectangle 6">
            <a:extLst>
              <a:ext uri="{FF2B5EF4-FFF2-40B4-BE49-F238E27FC236}">
                <a16:creationId xmlns:a16="http://schemas.microsoft.com/office/drawing/2014/main" id="{B53A5439-84B1-492A-8072-F5B351A39A3C}"/>
              </a:ext>
            </a:extLst>
          </p:cNvPr>
          <p:cNvSpPr/>
          <p:nvPr/>
        </p:nvSpPr>
        <p:spPr>
          <a:xfrm>
            <a:off x="7566486" y="3480525"/>
            <a:ext cx="1552347" cy="35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Target</a:t>
            </a:r>
          </a:p>
        </p:txBody>
      </p:sp>
      <p:sp>
        <p:nvSpPr>
          <p:cNvPr id="10" name="Title 1">
            <a:extLst>
              <a:ext uri="{FF2B5EF4-FFF2-40B4-BE49-F238E27FC236}">
                <a16:creationId xmlns:a16="http://schemas.microsoft.com/office/drawing/2014/main" id="{888035C4-CD58-410E-8C7A-6C02DDE8195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83771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38E6F0-7A05-4998-BBB1-B8582560E707}"/>
              </a:ext>
            </a:extLst>
          </p:cNvPr>
          <p:cNvSpPr/>
          <p:nvPr/>
        </p:nvSpPr>
        <p:spPr>
          <a:xfrm>
            <a:off x="6635691" y="1965275"/>
            <a:ext cx="3624044" cy="1090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How will you collect the data for each of the two scenarios?</a:t>
            </a:r>
          </a:p>
        </p:txBody>
      </p:sp>
      <p:sp>
        <p:nvSpPr>
          <p:cNvPr id="6" name="Rectangle 5">
            <a:extLst>
              <a:ext uri="{FF2B5EF4-FFF2-40B4-BE49-F238E27FC236}">
                <a16:creationId xmlns:a16="http://schemas.microsoft.com/office/drawing/2014/main" id="{0183FA58-616D-47C9-91D3-4EA0DB134BF7}"/>
              </a:ext>
            </a:extLst>
          </p:cNvPr>
          <p:cNvSpPr/>
          <p:nvPr/>
        </p:nvSpPr>
        <p:spPr>
          <a:xfrm>
            <a:off x="729842" y="1965275"/>
            <a:ext cx="3624044" cy="1090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Define what the solution should do</a:t>
            </a:r>
          </a:p>
        </p:txBody>
      </p:sp>
      <p:sp>
        <p:nvSpPr>
          <p:cNvPr id="8" name="Rectangle 7">
            <a:extLst>
              <a:ext uri="{FF2B5EF4-FFF2-40B4-BE49-F238E27FC236}">
                <a16:creationId xmlns:a16="http://schemas.microsoft.com/office/drawing/2014/main" id="{8399EFC0-1593-4C0E-8CB1-4C3DA11D3821}"/>
              </a:ext>
            </a:extLst>
          </p:cNvPr>
          <p:cNvSpPr/>
          <p:nvPr/>
        </p:nvSpPr>
        <p:spPr>
          <a:xfrm>
            <a:off x="729842" y="3802157"/>
            <a:ext cx="3624044" cy="1491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It should ideally be able to tell you that some time in future the machine will fail or the some one will get diabetes </a:t>
            </a:r>
          </a:p>
        </p:txBody>
      </p:sp>
      <p:sp>
        <p:nvSpPr>
          <p:cNvPr id="9" name="Rectangle 8">
            <a:extLst>
              <a:ext uri="{FF2B5EF4-FFF2-40B4-BE49-F238E27FC236}">
                <a16:creationId xmlns:a16="http://schemas.microsoft.com/office/drawing/2014/main" id="{8CCCCF61-7EF8-417C-A1AA-3A044D584E78}"/>
              </a:ext>
            </a:extLst>
          </p:cNvPr>
          <p:cNvSpPr/>
          <p:nvPr/>
        </p:nvSpPr>
        <p:spPr>
          <a:xfrm>
            <a:off x="6635691" y="3728054"/>
            <a:ext cx="3624044" cy="1491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Will you collect the measurements of your predictors at the same time instance as you collect the measurements for the target variable? </a:t>
            </a:r>
          </a:p>
        </p:txBody>
      </p:sp>
      <p:sp>
        <p:nvSpPr>
          <p:cNvPr id="7" name="Title 1">
            <a:extLst>
              <a:ext uri="{FF2B5EF4-FFF2-40B4-BE49-F238E27FC236}">
                <a16:creationId xmlns:a16="http://schemas.microsoft.com/office/drawing/2014/main" id="{605472E0-41D6-414E-AE4B-5223588580E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90987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Analytics Methodology</a:t>
            </a:r>
          </a:p>
        </p:txBody>
      </p:sp>
      <p:graphicFrame>
        <p:nvGraphicFramePr>
          <p:cNvPr id="3" name="Diagram 2"/>
          <p:cNvGraphicFramePr/>
          <p:nvPr/>
        </p:nvGraphicFramePr>
        <p:xfrm>
          <a:off x="1981200" y="1397000"/>
          <a:ext cx="82296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001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B5D998-C2F4-4926-819A-7D509F7DAC64}"/>
              </a:ext>
            </a:extLst>
          </p:cNvPr>
          <p:cNvSpPr/>
          <p:nvPr/>
        </p:nvSpPr>
        <p:spPr>
          <a:xfrm>
            <a:off x="3707934" y="1921079"/>
            <a:ext cx="2869035" cy="780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 Structured</a:t>
            </a:r>
          </a:p>
        </p:txBody>
      </p:sp>
      <p:cxnSp>
        <p:nvCxnSpPr>
          <p:cNvPr id="6" name="Straight Arrow Connector 5">
            <a:extLst>
              <a:ext uri="{FF2B5EF4-FFF2-40B4-BE49-F238E27FC236}">
                <a16:creationId xmlns:a16="http://schemas.microsoft.com/office/drawing/2014/main" id="{B4D7D583-F735-440A-ADB8-0661677EB3D0}"/>
              </a:ext>
            </a:extLst>
          </p:cNvPr>
          <p:cNvCxnSpPr>
            <a:cxnSpLocks/>
            <a:stCxn id="4" idx="2"/>
          </p:cNvCxnSpPr>
          <p:nvPr/>
        </p:nvCxnSpPr>
        <p:spPr>
          <a:xfrm flipH="1">
            <a:off x="3875714" y="2701255"/>
            <a:ext cx="1266738" cy="1258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5564D8F-532F-4960-84E4-F9E138DC60D0}"/>
              </a:ext>
            </a:extLst>
          </p:cNvPr>
          <p:cNvCxnSpPr>
            <a:cxnSpLocks/>
            <a:stCxn id="4" idx="2"/>
          </p:cNvCxnSpPr>
          <p:nvPr/>
        </p:nvCxnSpPr>
        <p:spPr>
          <a:xfrm>
            <a:off x="5142452" y="2701255"/>
            <a:ext cx="1493240" cy="1199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BB17C373-4EF3-4E58-8460-F03A66F086CC}"/>
              </a:ext>
            </a:extLst>
          </p:cNvPr>
          <p:cNvSpPr/>
          <p:nvPr/>
        </p:nvSpPr>
        <p:spPr>
          <a:xfrm>
            <a:off x="3049399" y="4123190"/>
            <a:ext cx="1510018" cy="964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Linear Models</a:t>
            </a:r>
          </a:p>
        </p:txBody>
      </p:sp>
      <p:sp>
        <p:nvSpPr>
          <p:cNvPr id="14" name="Oval 13">
            <a:extLst>
              <a:ext uri="{FF2B5EF4-FFF2-40B4-BE49-F238E27FC236}">
                <a16:creationId xmlns:a16="http://schemas.microsoft.com/office/drawing/2014/main" id="{419098B7-74B0-4B12-9115-516C2372E3C8}"/>
              </a:ext>
            </a:extLst>
          </p:cNvPr>
          <p:cNvSpPr/>
          <p:nvPr/>
        </p:nvSpPr>
        <p:spPr>
          <a:xfrm>
            <a:off x="5970165" y="4123190"/>
            <a:ext cx="1965819" cy="964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based Models</a:t>
            </a:r>
          </a:p>
        </p:txBody>
      </p:sp>
      <p:sp>
        <p:nvSpPr>
          <p:cNvPr id="7" name="Title 1">
            <a:extLst>
              <a:ext uri="{FF2B5EF4-FFF2-40B4-BE49-F238E27FC236}">
                <a16:creationId xmlns:a16="http://schemas.microsoft.com/office/drawing/2014/main" id="{19DBA710-9C08-4522-90A7-DEB3D44CB8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19064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686BE9E-6AE8-4202-9EE9-28D1008DD06F}"/>
                  </a:ext>
                </a:extLst>
              </p:cNvPr>
              <p:cNvSpPr txBox="1"/>
              <p:nvPr/>
            </p:nvSpPr>
            <p:spPr>
              <a:xfrm>
                <a:off x="1367406" y="3678485"/>
                <a:ext cx="610891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𝐺𝑙𝑢𝑐𝑜𝑠𝑒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8</m:t>
                          </m:r>
                        </m:sub>
                      </m:sSub>
                      <m:r>
                        <a:rPr lang="en-IN" b="0" i="1" smtClean="0">
                          <a:latin typeface="Cambria Math" panose="02040503050406030204" pitchFamily="18" charset="0"/>
                        </a:rPr>
                        <m:t>𝐴𝑔𝑒</m:t>
                      </m:r>
                    </m:oMath>
                  </m:oMathPara>
                </a14:m>
                <a:endParaRPr lang="en-IN" dirty="0"/>
              </a:p>
            </p:txBody>
          </p:sp>
        </mc:Choice>
        <mc:Fallback xmlns="">
          <p:sp>
            <p:nvSpPr>
              <p:cNvPr id="2" name="TextBox 1">
                <a:extLst>
                  <a:ext uri="{FF2B5EF4-FFF2-40B4-BE49-F238E27FC236}">
                    <a16:creationId xmlns:a16="http://schemas.microsoft.com/office/drawing/2014/main" id="{E686BE9E-6AE8-4202-9EE9-28D1008DD06F}"/>
                  </a:ext>
                </a:extLst>
              </p:cNvPr>
              <p:cNvSpPr txBox="1">
                <a:spLocks noRot="1" noChangeAspect="1" noMove="1" noResize="1" noEditPoints="1" noAdjustHandles="1" noChangeArrowheads="1" noChangeShapeType="1" noTextEdit="1"/>
              </p:cNvSpPr>
              <p:nvPr/>
            </p:nvSpPr>
            <p:spPr>
              <a:xfrm>
                <a:off x="1367406" y="3678485"/>
                <a:ext cx="6108916" cy="586699"/>
              </a:xfrm>
              <a:prstGeom prst="rect">
                <a:avLst/>
              </a:prstGeom>
              <a:blipFill>
                <a:blip r:embed="rId3"/>
                <a:stretch>
                  <a:fillRect/>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127E52BC-14B1-47BE-A0AC-EAFFE7B0764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54100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686BE9E-6AE8-4202-9EE9-28D1008DD06F}"/>
                  </a:ext>
                </a:extLst>
              </p:cNvPr>
              <p:cNvSpPr txBox="1"/>
              <p:nvPr/>
            </p:nvSpPr>
            <p:spPr>
              <a:xfrm>
                <a:off x="1367406" y="3678485"/>
                <a:ext cx="610891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𝐺𝑙𝑢𝑐𝑜𝑠𝑒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8</m:t>
                          </m:r>
                        </m:sub>
                      </m:sSub>
                      <m:r>
                        <a:rPr lang="en-IN" b="0" i="1" smtClean="0">
                          <a:latin typeface="Cambria Math" panose="02040503050406030204" pitchFamily="18" charset="0"/>
                        </a:rPr>
                        <m:t>𝐴𝑔𝑒</m:t>
                      </m:r>
                    </m:oMath>
                  </m:oMathPara>
                </a14:m>
                <a:endParaRPr lang="en-IN" dirty="0"/>
              </a:p>
            </p:txBody>
          </p:sp>
        </mc:Choice>
        <mc:Fallback xmlns="">
          <p:sp>
            <p:nvSpPr>
              <p:cNvPr id="2" name="TextBox 1">
                <a:extLst>
                  <a:ext uri="{FF2B5EF4-FFF2-40B4-BE49-F238E27FC236}">
                    <a16:creationId xmlns:a16="http://schemas.microsoft.com/office/drawing/2014/main" id="{E686BE9E-6AE8-4202-9EE9-28D1008DD06F}"/>
                  </a:ext>
                </a:extLst>
              </p:cNvPr>
              <p:cNvSpPr txBox="1">
                <a:spLocks noRot="1" noChangeAspect="1" noMove="1" noResize="1" noEditPoints="1" noAdjustHandles="1" noChangeArrowheads="1" noChangeShapeType="1" noTextEdit="1"/>
              </p:cNvSpPr>
              <p:nvPr/>
            </p:nvSpPr>
            <p:spPr>
              <a:xfrm>
                <a:off x="1367406" y="3678485"/>
                <a:ext cx="6108916" cy="5866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CD7DC-B8AC-47B8-9D6F-6E9025E1CCF0}"/>
                  </a:ext>
                </a:extLst>
              </p:cNvPr>
              <p:cNvSpPr txBox="1"/>
              <p:nvPr/>
            </p:nvSpPr>
            <p:spPr>
              <a:xfrm>
                <a:off x="1301692" y="4648730"/>
                <a:ext cx="77762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m:t>
                      </m:r>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+0.035∗</m:t>
                      </m:r>
                      <m:r>
                        <a:rPr lang="en-IN" b="0" i="1" smtClean="0">
                          <a:latin typeface="Cambria Math" panose="02040503050406030204" pitchFamily="18" charset="0"/>
                        </a:rPr>
                        <m:t>𝐺𝑙𝑢𝑐𝑜𝑠𝑒</m:t>
                      </m:r>
                      <m:r>
                        <a:rPr lang="en-IN" b="0" i="1" smtClean="0">
                          <a:latin typeface="Cambria Math" panose="02040503050406030204" pitchFamily="18" charset="0"/>
                        </a:rPr>
                        <m:t>+…+0.014</m:t>
                      </m:r>
                      <m:r>
                        <a:rPr lang="en-IN" b="0" i="1" smtClean="0">
                          <a:latin typeface="Cambria Math" panose="02040503050406030204" pitchFamily="18" charset="0"/>
                        </a:rPr>
                        <m:t>𝐴𝑔𝑒</m:t>
                      </m:r>
                    </m:oMath>
                  </m:oMathPara>
                </a14:m>
                <a:endParaRPr lang="en-IN" dirty="0"/>
              </a:p>
            </p:txBody>
          </p:sp>
        </mc:Choice>
        <mc:Fallback xmlns="">
          <p:sp>
            <p:nvSpPr>
              <p:cNvPr id="9" name="TextBox 8">
                <a:extLst>
                  <a:ext uri="{FF2B5EF4-FFF2-40B4-BE49-F238E27FC236}">
                    <a16:creationId xmlns:a16="http://schemas.microsoft.com/office/drawing/2014/main" id="{449CD7DC-B8AC-47B8-9D6F-6E9025E1CCF0}"/>
                  </a:ext>
                </a:extLst>
              </p:cNvPr>
              <p:cNvSpPr txBox="1">
                <a:spLocks noRot="1" noChangeAspect="1" noMove="1" noResize="1" noEditPoints="1" noAdjustHandles="1" noChangeArrowheads="1" noChangeShapeType="1" noTextEdit="1"/>
              </p:cNvSpPr>
              <p:nvPr/>
            </p:nvSpPr>
            <p:spPr>
              <a:xfrm>
                <a:off x="1301692" y="4648730"/>
                <a:ext cx="7776231" cy="586699"/>
              </a:xfrm>
              <a:prstGeom prst="rect">
                <a:avLst/>
              </a:prstGeom>
              <a:blipFill>
                <a:blip r:embed="rId4"/>
                <a:stretch>
                  <a:fillRect/>
                </a:stretch>
              </a:blipFill>
            </p:spPr>
            <p:txBody>
              <a:bodyPr/>
              <a:lstStyle/>
              <a:p>
                <a:r>
                  <a:rPr lang="en-IN">
                    <a:noFill/>
                  </a:rPr>
                  <a:t> </a:t>
                </a:r>
              </a:p>
            </p:txBody>
          </p:sp>
        </mc:Fallback>
      </mc:AlternateContent>
      <p:sp>
        <p:nvSpPr>
          <p:cNvPr id="7" name="Title 1">
            <a:extLst>
              <a:ext uri="{FF2B5EF4-FFF2-40B4-BE49-F238E27FC236}">
                <a16:creationId xmlns:a16="http://schemas.microsoft.com/office/drawing/2014/main" id="{07C12A80-049A-486D-A591-6606BE63167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93390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686BE9E-6AE8-4202-9EE9-28D1008DD06F}"/>
                  </a:ext>
                </a:extLst>
              </p:cNvPr>
              <p:cNvSpPr txBox="1"/>
              <p:nvPr/>
            </p:nvSpPr>
            <p:spPr>
              <a:xfrm>
                <a:off x="1367406" y="3678485"/>
                <a:ext cx="610891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𝐺𝑙𝑢𝑐𝑜𝑠𝑒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8</m:t>
                          </m:r>
                        </m:sub>
                      </m:sSub>
                      <m:r>
                        <a:rPr lang="en-IN" b="0" i="1" smtClean="0">
                          <a:latin typeface="Cambria Math" panose="02040503050406030204" pitchFamily="18" charset="0"/>
                        </a:rPr>
                        <m:t>𝐴𝑔𝑒</m:t>
                      </m:r>
                    </m:oMath>
                  </m:oMathPara>
                </a14:m>
                <a:endParaRPr lang="en-IN" dirty="0"/>
              </a:p>
            </p:txBody>
          </p:sp>
        </mc:Choice>
        <mc:Fallback xmlns="">
          <p:sp>
            <p:nvSpPr>
              <p:cNvPr id="2" name="TextBox 1">
                <a:extLst>
                  <a:ext uri="{FF2B5EF4-FFF2-40B4-BE49-F238E27FC236}">
                    <a16:creationId xmlns:a16="http://schemas.microsoft.com/office/drawing/2014/main" id="{E686BE9E-6AE8-4202-9EE9-28D1008DD06F}"/>
                  </a:ext>
                </a:extLst>
              </p:cNvPr>
              <p:cNvSpPr txBox="1">
                <a:spLocks noRot="1" noChangeAspect="1" noMove="1" noResize="1" noEditPoints="1" noAdjustHandles="1" noChangeArrowheads="1" noChangeShapeType="1" noTextEdit="1"/>
              </p:cNvSpPr>
              <p:nvPr/>
            </p:nvSpPr>
            <p:spPr>
              <a:xfrm>
                <a:off x="1367406" y="3678485"/>
                <a:ext cx="6108916" cy="5866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CD7DC-B8AC-47B8-9D6F-6E9025E1CCF0}"/>
                  </a:ext>
                </a:extLst>
              </p:cNvPr>
              <p:cNvSpPr txBox="1"/>
              <p:nvPr/>
            </p:nvSpPr>
            <p:spPr>
              <a:xfrm>
                <a:off x="1301692" y="4648730"/>
                <a:ext cx="77762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m:t>
                      </m:r>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+0.035∗</m:t>
                      </m:r>
                      <m:r>
                        <a:rPr lang="en-IN" b="0" i="1" smtClean="0">
                          <a:latin typeface="Cambria Math" panose="02040503050406030204" pitchFamily="18" charset="0"/>
                        </a:rPr>
                        <m:t>𝐺𝑙𝑢𝑐𝑜𝑠𝑒</m:t>
                      </m:r>
                      <m:r>
                        <a:rPr lang="en-IN" b="0" i="1" smtClean="0">
                          <a:latin typeface="Cambria Math" panose="02040503050406030204" pitchFamily="18" charset="0"/>
                        </a:rPr>
                        <m:t>+…+0.014</m:t>
                      </m:r>
                      <m:r>
                        <a:rPr lang="en-IN" b="0" i="1" smtClean="0">
                          <a:latin typeface="Cambria Math" panose="02040503050406030204" pitchFamily="18" charset="0"/>
                        </a:rPr>
                        <m:t>𝐴𝑔𝑒</m:t>
                      </m:r>
                    </m:oMath>
                  </m:oMathPara>
                </a14:m>
                <a:endParaRPr lang="en-IN" dirty="0"/>
              </a:p>
            </p:txBody>
          </p:sp>
        </mc:Choice>
        <mc:Fallback xmlns="">
          <p:sp>
            <p:nvSpPr>
              <p:cNvPr id="9" name="TextBox 8">
                <a:extLst>
                  <a:ext uri="{FF2B5EF4-FFF2-40B4-BE49-F238E27FC236}">
                    <a16:creationId xmlns:a16="http://schemas.microsoft.com/office/drawing/2014/main" id="{449CD7DC-B8AC-47B8-9D6F-6E9025E1CCF0}"/>
                  </a:ext>
                </a:extLst>
              </p:cNvPr>
              <p:cNvSpPr txBox="1">
                <a:spLocks noRot="1" noChangeAspect="1" noMove="1" noResize="1" noEditPoints="1" noAdjustHandles="1" noChangeArrowheads="1" noChangeShapeType="1" noTextEdit="1"/>
              </p:cNvSpPr>
              <p:nvPr/>
            </p:nvSpPr>
            <p:spPr>
              <a:xfrm>
                <a:off x="1301692" y="4648730"/>
                <a:ext cx="7776231" cy="5866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E7FFDA-FEBB-4534-9D8C-88B978CBB33F}"/>
                  </a:ext>
                </a:extLst>
              </p:cNvPr>
              <p:cNvSpPr txBox="1"/>
              <p:nvPr/>
            </p:nvSpPr>
            <p:spPr>
              <a:xfrm>
                <a:off x="1234613" y="5441048"/>
                <a:ext cx="6241709"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=−8.40+0.12∗6+0.035∗148+…+0.014∗50</m:t>
                      </m:r>
                    </m:oMath>
                  </m:oMathPara>
                </a14:m>
                <a:endParaRPr lang="en-IN" dirty="0"/>
              </a:p>
            </p:txBody>
          </p:sp>
        </mc:Choice>
        <mc:Fallback xmlns="">
          <p:sp>
            <p:nvSpPr>
              <p:cNvPr id="11" name="TextBox 10">
                <a:extLst>
                  <a:ext uri="{FF2B5EF4-FFF2-40B4-BE49-F238E27FC236}">
                    <a16:creationId xmlns:a16="http://schemas.microsoft.com/office/drawing/2014/main" id="{58E7FFDA-FEBB-4534-9D8C-88B978CBB33F}"/>
                  </a:ext>
                </a:extLst>
              </p:cNvPr>
              <p:cNvSpPr txBox="1">
                <a:spLocks noRot="1" noChangeAspect="1" noMove="1" noResize="1" noEditPoints="1" noAdjustHandles="1" noChangeArrowheads="1" noChangeShapeType="1" noTextEdit="1"/>
              </p:cNvSpPr>
              <p:nvPr/>
            </p:nvSpPr>
            <p:spPr>
              <a:xfrm>
                <a:off x="1234613" y="5441048"/>
                <a:ext cx="6241709" cy="586699"/>
              </a:xfrm>
              <a:prstGeom prst="rect">
                <a:avLst/>
              </a:prstGeom>
              <a:blipFill>
                <a:blip r:embed="rId5"/>
                <a:stretch>
                  <a:fillRect/>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F9FFF456-5ABD-475A-8CE2-3A025B7B9514}"/>
              </a:ext>
            </a:extLst>
          </p:cNvPr>
          <p:cNvSpPr/>
          <p:nvPr/>
        </p:nvSpPr>
        <p:spPr>
          <a:xfrm>
            <a:off x="1009267" y="1870744"/>
            <a:ext cx="6884774" cy="135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18C4479D-461B-4D88-86E8-2D38F916697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10618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CC76C-F1DD-401A-9441-E31E588A492D}"/>
              </a:ext>
            </a:extLst>
          </p:cNvPr>
          <p:cNvPicPr>
            <a:picLocks noChangeAspect="1"/>
          </p:cNvPicPr>
          <p:nvPr/>
        </p:nvPicPr>
        <p:blipFill>
          <a:blip r:embed="rId2"/>
          <a:stretch>
            <a:fillRect/>
          </a:stretch>
        </p:blipFill>
        <p:spPr>
          <a:xfrm>
            <a:off x="1009267" y="1636466"/>
            <a:ext cx="7524750" cy="15430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686BE9E-6AE8-4202-9EE9-28D1008DD06F}"/>
                  </a:ext>
                </a:extLst>
              </p:cNvPr>
              <p:cNvSpPr txBox="1"/>
              <p:nvPr/>
            </p:nvSpPr>
            <p:spPr>
              <a:xfrm>
                <a:off x="1367406" y="3678485"/>
                <a:ext cx="610891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𝐺𝑙𝑢𝑐𝑜𝑠𝑒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8</m:t>
                          </m:r>
                        </m:sub>
                      </m:sSub>
                      <m:r>
                        <a:rPr lang="en-IN" b="0" i="1" smtClean="0">
                          <a:latin typeface="Cambria Math" panose="02040503050406030204" pitchFamily="18" charset="0"/>
                        </a:rPr>
                        <m:t>𝐴𝑔𝑒</m:t>
                      </m:r>
                    </m:oMath>
                  </m:oMathPara>
                </a14:m>
                <a:endParaRPr lang="en-IN" dirty="0"/>
              </a:p>
            </p:txBody>
          </p:sp>
        </mc:Choice>
        <mc:Fallback xmlns="">
          <p:sp>
            <p:nvSpPr>
              <p:cNvPr id="2" name="TextBox 1">
                <a:extLst>
                  <a:ext uri="{FF2B5EF4-FFF2-40B4-BE49-F238E27FC236}">
                    <a16:creationId xmlns:a16="http://schemas.microsoft.com/office/drawing/2014/main" id="{E686BE9E-6AE8-4202-9EE9-28D1008DD06F}"/>
                  </a:ext>
                </a:extLst>
              </p:cNvPr>
              <p:cNvSpPr txBox="1">
                <a:spLocks noRot="1" noChangeAspect="1" noMove="1" noResize="1" noEditPoints="1" noAdjustHandles="1" noChangeArrowheads="1" noChangeShapeType="1" noTextEdit="1"/>
              </p:cNvSpPr>
              <p:nvPr/>
            </p:nvSpPr>
            <p:spPr>
              <a:xfrm>
                <a:off x="1367406" y="3678485"/>
                <a:ext cx="6108916" cy="5866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CD7DC-B8AC-47B8-9D6F-6E9025E1CCF0}"/>
                  </a:ext>
                </a:extLst>
              </p:cNvPr>
              <p:cNvSpPr txBox="1"/>
              <p:nvPr/>
            </p:nvSpPr>
            <p:spPr>
              <a:xfrm>
                <a:off x="1301692" y="4648730"/>
                <a:ext cx="77762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m:t>
                      </m:r>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+0.035∗</m:t>
                      </m:r>
                      <m:r>
                        <a:rPr lang="en-IN" b="0" i="1" smtClean="0">
                          <a:latin typeface="Cambria Math" panose="02040503050406030204" pitchFamily="18" charset="0"/>
                        </a:rPr>
                        <m:t>𝐺𝑙𝑢𝑐𝑜𝑠𝑒</m:t>
                      </m:r>
                      <m:r>
                        <a:rPr lang="en-IN" b="0" i="1" smtClean="0">
                          <a:latin typeface="Cambria Math" panose="02040503050406030204" pitchFamily="18" charset="0"/>
                        </a:rPr>
                        <m:t>+…+0.014</m:t>
                      </m:r>
                      <m:r>
                        <a:rPr lang="en-IN" b="0" i="1" smtClean="0">
                          <a:latin typeface="Cambria Math" panose="02040503050406030204" pitchFamily="18" charset="0"/>
                        </a:rPr>
                        <m:t>𝐴𝑔𝑒</m:t>
                      </m:r>
                    </m:oMath>
                  </m:oMathPara>
                </a14:m>
                <a:endParaRPr lang="en-IN" dirty="0"/>
              </a:p>
            </p:txBody>
          </p:sp>
        </mc:Choice>
        <mc:Fallback xmlns="">
          <p:sp>
            <p:nvSpPr>
              <p:cNvPr id="9" name="TextBox 8">
                <a:extLst>
                  <a:ext uri="{FF2B5EF4-FFF2-40B4-BE49-F238E27FC236}">
                    <a16:creationId xmlns:a16="http://schemas.microsoft.com/office/drawing/2014/main" id="{449CD7DC-B8AC-47B8-9D6F-6E9025E1CCF0}"/>
                  </a:ext>
                </a:extLst>
              </p:cNvPr>
              <p:cNvSpPr txBox="1">
                <a:spLocks noRot="1" noChangeAspect="1" noMove="1" noResize="1" noEditPoints="1" noAdjustHandles="1" noChangeArrowheads="1" noChangeShapeType="1" noTextEdit="1"/>
              </p:cNvSpPr>
              <p:nvPr/>
            </p:nvSpPr>
            <p:spPr>
              <a:xfrm>
                <a:off x="1301692" y="4648730"/>
                <a:ext cx="7776231" cy="5866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E7FFDA-FEBB-4534-9D8C-88B978CBB33F}"/>
                  </a:ext>
                </a:extLst>
              </p:cNvPr>
              <p:cNvSpPr txBox="1"/>
              <p:nvPr/>
            </p:nvSpPr>
            <p:spPr>
              <a:xfrm>
                <a:off x="1234613" y="5441048"/>
                <a:ext cx="6241709"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=−8.40+0.12∗6+0.035∗148+…+0.014∗50</m:t>
                      </m:r>
                    </m:oMath>
                  </m:oMathPara>
                </a14:m>
                <a:endParaRPr lang="en-IN" dirty="0"/>
              </a:p>
            </p:txBody>
          </p:sp>
        </mc:Choice>
        <mc:Fallback xmlns="">
          <p:sp>
            <p:nvSpPr>
              <p:cNvPr id="11" name="TextBox 10">
                <a:extLst>
                  <a:ext uri="{FF2B5EF4-FFF2-40B4-BE49-F238E27FC236}">
                    <a16:creationId xmlns:a16="http://schemas.microsoft.com/office/drawing/2014/main" id="{58E7FFDA-FEBB-4534-9D8C-88B978CBB33F}"/>
                  </a:ext>
                </a:extLst>
              </p:cNvPr>
              <p:cNvSpPr txBox="1">
                <a:spLocks noRot="1" noChangeAspect="1" noMove="1" noResize="1" noEditPoints="1" noAdjustHandles="1" noChangeArrowheads="1" noChangeShapeType="1" noTextEdit="1"/>
              </p:cNvSpPr>
              <p:nvPr/>
            </p:nvSpPr>
            <p:spPr>
              <a:xfrm>
                <a:off x="1234613" y="5441048"/>
                <a:ext cx="6241709" cy="586699"/>
              </a:xfrm>
              <a:prstGeom prst="rect">
                <a:avLst/>
              </a:prstGeom>
              <a:blipFill>
                <a:blip r:embed="rId5"/>
                <a:stretch>
                  <a:fillRect/>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F9FFF456-5ABD-475A-8CE2-3A025B7B9514}"/>
              </a:ext>
            </a:extLst>
          </p:cNvPr>
          <p:cNvSpPr/>
          <p:nvPr/>
        </p:nvSpPr>
        <p:spPr>
          <a:xfrm>
            <a:off x="1009267" y="1870744"/>
            <a:ext cx="6884774" cy="135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CEC948-1629-4B86-9BCA-F54A007022DA}"/>
                  </a:ext>
                </a:extLst>
              </p:cNvPr>
              <p:cNvSpPr txBox="1"/>
              <p:nvPr/>
            </p:nvSpPr>
            <p:spPr>
              <a:xfrm>
                <a:off x="192948" y="6354375"/>
                <a:ext cx="10475240" cy="276999"/>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=0.72</m:t>
                    </m:r>
                  </m:oMath>
                </a14:m>
                <a:r>
                  <a:rPr lang="en-IN" dirty="0"/>
                  <a:t>, 72% chance that someone with vital stats as highlighted above will have diabetes 3 months from now</a:t>
                </a:r>
              </a:p>
            </p:txBody>
          </p:sp>
        </mc:Choice>
        <mc:Fallback xmlns="">
          <p:sp>
            <p:nvSpPr>
              <p:cNvPr id="6" name="TextBox 5">
                <a:extLst>
                  <a:ext uri="{FF2B5EF4-FFF2-40B4-BE49-F238E27FC236}">
                    <a16:creationId xmlns:a16="http://schemas.microsoft.com/office/drawing/2014/main" id="{13CEC948-1629-4B86-9BCA-F54A007022DA}"/>
                  </a:ext>
                </a:extLst>
              </p:cNvPr>
              <p:cNvSpPr txBox="1">
                <a:spLocks noRot="1" noChangeAspect="1" noMove="1" noResize="1" noEditPoints="1" noAdjustHandles="1" noChangeArrowheads="1" noChangeShapeType="1" noTextEdit="1"/>
              </p:cNvSpPr>
              <p:nvPr/>
            </p:nvSpPr>
            <p:spPr>
              <a:xfrm>
                <a:off x="192948" y="6354375"/>
                <a:ext cx="10475240" cy="276999"/>
              </a:xfrm>
              <a:prstGeom prst="rect">
                <a:avLst/>
              </a:prstGeom>
              <a:blipFill>
                <a:blip r:embed="rId6"/>
                <a:stretch>
                  <a:fillRect l="-815" t="-28261" r="-466" b="-50000"/>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B3E1BA0A-985E-4092-B489-1D710593516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6802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4CF50-A009-40FE-8EA5-736C03C304A6}"/>
              </a:ext>
            </a:extLst>
          </p:cNvPr>
          <p:cNvPicPr>
            <a:picLocks noChangeAspect="1"/>
          </p:cNvPicPr>
          <p:nvPr/>
        </p:nvPicPr>
        <p:blipFill>
          <a:blip r:embed="rId2"/>
          <a:stretch>
            <a:fillRect/>
          </a:stretch>
        </p:blipFill>
        <p:spPr>
          <a:xfrm>
            <a:off x="5403137" y="1464683"/>
            <a:ext cx="5648659" cy="4240201"/>
          </a:xfrm>
          <a:prstGeom prst="rect">
            <a:avLst/>
          </a:prstGeom>
        </p:spPr>
      </p:pic>
      <p:pic>
        <p:nvPicPr>
          <p:cNvPr id="5" name="Picture 4">
            <a:extLst>
              <a:ext uri="{FF2B5EF4-FFF2-40B4-BE49-F238E27FC236}">
                <a16:creationId xmlns:a16="http://schemas.microsoft.com/office/drawing/2014/main" id="{94EDF285-4117-47C9-8282-E7A28384F2D1}"/>
              </a:ext>
            </a:extLst>
          </p:cNvPr>
          <p:cNvPicPr>
            <a:picLocks noChangeAspect="1"/>
          </p:cNvPicPr>
          <p:nvPr/>
        </p:nvPicPr>
        <p:blipFill>
          <a:blip r:embed="rId3"/>
          <a:stretch>
            <a:fillRect/>
          </a:stretch>
        </p:blipFill>
        <p:spPr>
          <a:xfrm>
            <a:off x="704357" y="1597891"/>
            <a:ext cx="4548038" cy="4719782"/>
          </a:xfrm>
          <a:prstGeom prst="rect">
            <a:avLst/>
          </a:prstGeom>
        </p:spPr>
      </p:pic>
      <p:sp>
        <p:nvSpPr>
          <p:cNvPr id="8" name="Title 1">
            <a:extLst>
              <a:ext uri="{FF2B5EF4-FFF2-40B4-BE49-F238E27FC236}">
                <a16:creationId xmlns:a16="http://schemas.microsoft.com/office/drawing/2014/main" id="{C939D337-9CFB-46FF-9DCC-6AE4A8A2790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05800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BBDF00-22F5-420F-A641-B815CB918035}"/>
                  </a:ext>
                </a:extLst>
              </p:cNvPr>
              <p:cNvSpPr txBox="1"/>
              <p:nvPr/>
            </p:nvSpPr>
            <p:spPr>
              <a:xfrm>
                <a:off x="924188" y="1955864"/>
                <a:ext cx="777623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func>
                          <m:r>
                            <a:rPr lang="en-IN" b="0" i="1" smtClean="0">
                              <a:latin typeface="Cambria Math" panose="02040503050406030204" pitchFamily="18" charset="0"/>
                            </a:rPr>
                            <m:t> </m:t>
                          </m:r>
                        </m:num>
                        <m:den>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m:t>
                          </m:r>
                        </m:den>
                      </m:f>
                      <m:r>
                        <a:rPr lang="en-IN" b="0" i="1" smtClean="0">
                          <a:latin typeface="Cambria Math" panose="02040503050406030204" pitchFamily="18" charset="0"/>
                        </a:rPr>
                        <m:t>=−8.40+0.12∗</m:t>
                      </m:r>
                      <m:r>
                        <a:rPr lang="en-IN" b="0" i="1" smtClean="0">
                          <a:latin typeface="Cambria Math" panose="02040503050406030204" pitchFamily="18" charset="0"/>
                        </a:rPr>
                        <m:t>𝑃𝑟𝑒𝑔𝑛𝑎𝑛𝑐𝑖𝑒𝑠</m:t>
                      </m:r>
                      <m:r>
                        <a:rPr lang="en-IN" b="0" i="1" smtClean="0">
                          <a:latin typeface="Cambria Math" panose="02040503050406030204" pitchFamily="18" charset="0"/>
                        </a:rPr>
                        <m:t>+0.035∗</m:t>
                      </m:r>
                      <m:r>
                        <a:rPr lang="en-IN" b="0" i="1" smtClean="0">
                          <a:latin typeface="Cambria Math" panose="02040503050406030204" pitchFamily="18" charset="0"/>
                        </a:rPr>
                        <m:t>𝐺𝑙𝑢𝑐𝑜𝑠𝑒</m:t>
                      </m:r>
                      <m:r>
                        <a:rPr lang="en-IN" b="0" i="1" smtClean="0">
                          <a:latin typeface="Cambria Math" panose="02040503050406030204" pitchFamily="18" charset="0"/>
                        </a:rPr>
                        <m:t>+…+0.014</m:t>
                      </m:r>
                      <m:r>
                        <a:rPr lang="en-IN" b="0" i="1" smtClean="0">
                          <a:latin typeface="Cambria Math" panose="02040503050406030204" pitchFamily="18" charset="0"/>
                        </a:rPr>
                        <m:t>𝐴𝑔𝑒</m:t>
                      </m:r>
                    </m:oMath>
                  </m:oMathPara>
                </a14:m>
                <a:endParaRPr lang="en-IN" dirty="0"/>
              </a:p>
            </p:txBody>
          </p:sp>
        </mc:Choice>
        <mc:Fallback xmlns="">
          <p:sp>
            <p:nvSpPr>
              <p:cNvPr id="7" name="TextBox 6">
                <a:extLst>
                  <a:ext uri="{FF2B5EF4-FFF2-40B4-BE49-F238E27FC236}">
                    <a16:creationId xmlns:a16="http://schemas.microsoft.com/office/drawing/2014/main" id="{95BBDF00-22F5-420F-A641-B815CB918035}"/>
                  </a:ext>
                </a:extLst>
              </p:cNvPr>
              <p:cNvSpPr txBox="1">
                <a:spLocks noRot="1" noChangeAspect="1" noMove="1" noResize="1" noEditPoints="1" noAdjustHandles="1" noChangeArrowheads="1" noChangeShapeType="1" noTextEdit="1"/>
              </p:cNvSpPr>
              <p:nvPr/>
            </p:nvSpPr>
            <p:spPr>
              <a:xfrm>
                <a:off x="924188" y="1955864"/>
                <a:ext cx="7776231" cy="586699"/>
              </a:xfrm>
              <a:prstGeom prst="rect">
                <a:avLst/>
              </a:prstGeom>
              <a:blipFill>
                <a:blip r:embed="rId2"/>
                <a:stretch>
                  <a:fillRect/>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0CD92B98-401C-49C3-8825-7E316072B4B1}"/>
              </a:ext>
            </a:extLst>
          </p:cNvPr>
          <p:cNvPicPr>
            <a:picLocks noChangeAspect="1"/>
          </p:cNvPicPr>
          <p:nvPr/>
        </p:nvPicPr>
        <p:blipFill>
          <a:blip r:embed="rId3"/>
          <a:stretch>
            <a:fillRect/>
          </a:stretch>
        </p:blipFill>
        <p:spPr>
          <a:xfrm>
            <a:off x="5001829" y="2646937"/>
            <a:ext cx="4989599" cy="3745473"/>
          </a:xfrm>
          <a:prstGeom prst="rect">
            <a:avLst/>
          </a:prstGeom>
        </p:spPr>
      </p:pic>
      <p:pic>
        <p:nvPicPr>
          <p:cNvPr id="11" name="Picture 10">
            <a:extLst>
              <a:ext uri="{FF2B5EF4-FFF2-40B4-BE49-F238E27FC236}">
                <a16:creationId xmlns:a16="http://schemas.microsoft.com/office/drawing/2014/main" id="{02495DBF-5394-455A-9921-EAEB96C21E24}"/>
              </a:ext>
            </a:extLst>
          </p:cNvPr>
          <p:cNvPicPr>
            <a:picLocks noChangeAspect="1"/>
          </p:cNvPicPr>
          <p:nvPr/>
        </p:nvPicPr>
        <p:blipFill>
          <a:blip r:embed="rId4"/>
          <a:stretch>
            <a:fillRect/>
          </a:stretch>
        </p:blipFill>
        <p:spPr>
          <a:xfrm>
            <a:off x="838200" y="2840437"/>
            <a:ext cx="3272406" cy="3395979"/>
          </a:xfrm>
          <a:prstGeom prst="rect">
            <a:avLst/>
          </a:prstGeom>
        </p:spPr>
      </p:pic>
      <p:sp>
        <p:nvSpPr>
          <p:cNvPr id="12" name="Rectangle 11">
            <a:extLst>
              <a:ext uri="{FF2B5EF4-FFF2-40B4-BE49-F238E27FC236}">
                <a16:creationId xmlns:a16="http://schemas.microsoft.com/office/drawing/2014/main" id="{7ED2F840-97E4-4D50-9AD3-E385FFB02DFE}"/>
              </a:ext>
            </a:extLst>
          </p:cNvPr>
          <p:cNvSpPr/>
          <p:nvPr/>
        </p:nvSpPr>
        <p:spPr>
          <a:xfrm>
            <a:off x="9395670" y="1628163"/>
            <a:ext cx="2676088" cy="1409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How will you deploy?</a:t>
            </a:r>
          </a:p>
        </p:txBody>
      </p:sp>
      <p:sp>
        <p:nvSpPr>
          <p:cNvPr id="5" name="Title 1">
            <a:extLst>
              <a:ext uri="{FF2B5EF4-FFF2-40B4-BE49-F238E27FC236}">
                <a16:creationId xmlns:a16="http://schemas.microsoft.com/office/drawing/2014/main" id="{EEB98B2B-8956-457C-A642-896721A3854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3329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4B08E7-0660-4735-A7A4-3350427F8434}"/>
              </a:ext>
            </a:extLst>
          </p:cNvPr>
          <p:cNvSpPr txBox="1"/>
          <p:nvPr/>
        </p:nvSpPr>
        <p:spPr>
          <a:xfrm>
            <a:off x="1180751" y="2671542"/>
            <a:ext cx="3517084" cy="1200329"/>
          </a:xfrm>
          <a:prstGeom prst="rect">
            <a:avLst/>
          </a:prstGeom>
          <a:solidFill>
            <a:schemeClr val="tx2"/>
          </a:solidFill>
        </p:spPr>
        <p:txBody>
          <a:bodyPr wrap="square">
            <a:spAutoFit/>
          </a:bodyPr>
          <a:lstStyle/>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glucose &lt; </a:t>
            </a:r>
            <a:r>
              <a:rPr lang="en-US" b="0" dirty="0">
                <a:solidFill>
                  <a:srgbClr val="B5CEA8"/>
                </a:solidFill>
                <a:effectLst/>
                <a:latin typeface="Consolas" panose="020B0609020204030204" pitchFamily="49" charset="0"/>
              </a:rPr>
              <a:t>128</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bmi</a:t>
            </a:r>
            <a:r>
              <a:rPr lang="en-US" b="0" dirty="0">
                <a:solidFill>
                  <a:srgbClr val="D4D4D4"/>
                </a:solidFill>
                <a:effectLst/>
                <a:latin typeface="Consolas" panose="020B0609020204030204" pitchFamily="49" charset="0"/>
              </a:rPr>
              <a:t> &lt; </a:t>
            </a:r>
            <a:r>
              <a:rPr lang="en-US" b="0" dirty="0">
                <a:solidFill>
                  <a:srgbClr val="B5CEA8"/>
                </a:solidFill>
                <a:effectLst/>
                <a:latin typeface="Consolas" panose="020B0609020204030204" pitchFamily="49" charset="0"/>
              </a:rPr>
              <a:t>130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age&lt;</a:t>
            </a:r>
            <a:r>
              <a:rPr lang="en-US" b="0" dirty="0">
                <a:solidFill>
                  <a:srgbClr val="B5CEA8"/>
                </a:solidFill>
                <a:effectLst/>
                <a:latin typeface="Consolas" panose="020B0609020204030204" pitchFamily="49" charset="0"/>
              </a:rPr>
              <a:t>32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0.16</a:t>
            </a:r>
            <a:endParaRPr lang="en-US" b="0" dirty="0">
              <a:solidFill>
                <a:srgbClr val="D4D4D4"/>
              </a:solidFill>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79851B73-C54C-4574-8DA6-9EC53B723537}"/>
              </a:ext>
            </a:extLst>
          </p:cNvPr>
          <p:cNvCxnSpPr>
            <a:stCxn id="4" idx="3"/>
          </p:cNvCxnSpPr>
          <p:nvPr/>
        </p:nvCxnSpPr>
        <p:spPr>
          <a:xfrm>
            <a:off x="4697835" y="3271707"/>
            <a:ext cx="1526796" cy="16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E24B6BC-DAB8-42D1-881B-ACA9C0E0ABD6}"/>
              </a:ext>
            </a:extLst>
          </p:cNvPr>
          <p:cNvSpPr txBox="1"/>
          <p:nvPr/>
        </p:nvSpPr>
        <p:spPr>
          <a:xfrm>
            <a:off x="6384023" y="2688319"/>
            <a:ext cx="1979802" cy="1200329"/>
          </a:xfrm>
          <a:prstGeom prst="rect">
            <a:avLst/>
          </a:prstGeom>
          <a:noFill/>
        </p:spPr>
        <p:txBody>
          <a:bodyPr wrap="square" rtlCol="0">
            <a:spAutoFit/>
          </a:bodyPr>
          <a:lstStyle/>
          <a:p>
            <a:r>
              <a:rPr lang="en-IN" dirty="0"/>
              <a:t>Trees can be deployed as nested if-else blocks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0875-75E8-4D46-A3EB-BD5F6EA32A79}"/>
                  </a:ext>
                </a:extLst>
              </p:cNvPr>
              <p:cNvSpPr txBox="1"/>
              <p:nvPr/>
            </p:nvSpPr>
            <p:spPr>
              <a:xfrm>
                <a:off x="-402307" y="4754941"/>
                <a:ext cx="7776231" cy="391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1200" i="1" smtClean="0">
                              <a:latin typeface="Cambria Math" panose="02040503050406030204" pitchFamily="18" charset="0"/>
                            </a:rPr>
                          </m:ctrlPr>
                        </m:fPr>
                        <m:num>
                          <m:func>
                            <m:funcPr>
                              <m:ctrlPr>
                                <a:rPr lang="en-IN" sz="1200" b="0" i="1" smtClean="0">
                                  <a:latin typeface="Cambria Math" panose="02040503050406030204" pitchFamily="18" charset="0"/>
                                </a:rPr>
                              </m:ctrlPr>
                            </m:funcPr>
                            <m:fName>
                              <m:r>
                                <m:rPr>
                                  <m:sty m:val="p"/>
                                </m:rPr>
                                <a:rPr lang="en-IN" sz="1200" b="0" i="0" smtClean="0">
                                  <a:latin typeface="Cambria Math" panose="02040503050406030204" pitchFamily="18" charset="0"/>
                                </a:rPr>
                                <m:t>log</m:t>
                              </m:r>
                            </m:fName>
                            <m:e>
                              <m:d>
                                <m:dPr>
                                  <m:ctrlPr>
                                    <a:rPr lang="en-IN" sz="1200" b="0" i="1" smtClean="0">
                                      <a:latin typeface="Cambria Math" panose="02040503050406030204" pitchFamily="18" charset="0"/>
                                    </a:rPr>
                                  </m:ctrlPr>
                                </m:dPr>
                                <m:e>
                                  <m:r>
                                    <a:rPr lang="en-IN" sz="1200" b="0" i="1" smtClean="0">
                                      <a:latin typeface="Cambria Math" panose="02040503050406030204" pitchFamily="18" charset="0"/>
                                    </a:rPr>
                                    <m:t>𝑝</m:t>
                                  </m:r>
                                </m:e>
                              </m:d>
                            </m:e>
                          </m:func>
                          <m:r>
                            <a:rPr lang="en-IN" sz="1200" b="0" i="1" smtClean="0">
                              <a:latin typeface="Cambria Math" panose="02040503050406030204" pitchFamily="18" charset="0"/>
                            </a:rPr>
                            <m:t> </m:t>
                          </m:r>
                        </m:num>
                        <m:den>
                          <m:r>
                            <m:rPr>
                              <m:sty m:val="p"/>
                            </m:rPr>
                            <a:rPr lang="en-IN" sz="1200" b="0" i="0" smtClean="0">
                              <a:latin typeface="Cambria Math" panose="02040503050406030204" pitchFamily="18" charset="0"/>
                            </a:rPr>
                            <m:t>log</m:t>
                          </m:r>
                          <m:r>
                            <a:rPr lang="en-IN" sz="1200" b="0" i="1" smtClean="0">
                              <a:latin typeface="Cambria Math" panose="02040503050406030204" pitchFamily="18" charset="0"/>
                            </a:rPr>
                            <m:t>⁡(1−</m:t>
                          </m:r>
                          <m:r>
                            <a:rPr lang="en-IN" sz="1200" b="0" i="1" smtClean="0">
                              <a:latin typeface="Cambria Math" panose="02040503050406030204" pitchFamily="18" charset="0"/>
                            </a:rPr>
                            <m:t>𝑝</m:t>
                          </m:r>
                          <m:r>
                            <a:rPr lang="en-IN" sz="1200" b="0" i="1" smtClean="0">
                              <a:latin typeface="Cambria Math" panose="02040503050406030204" pitchFamily="18" charset="0"/>
                            </a:rPr>
                            <m:t>)</m:t>
                          </m:r>
                        </m:den>
                      </m:f>
                      <m:r>
                        <a:rPr lang="en-IN" sz="1200" b="0" i="1" smtClean="0">
                          <a:latin typeface="Cambria Math" panose="02040503050406030204" pitchFamily="18" charset="0"/>
                        </a:rPr>
                        <m:t>=−8.40+0.12∗</m:t>
                      </m:r>
                      <m:r>
                        <a:rPr lang="en-IN" sz="1200" b="0" i="1" smtClean="0">
                          <a:latin typeface="Cambria Math" panose="02040503050406030204" pitchFamily="18" charset="0"/>
                        </a:rPr>
                        <m:t>𝑃𝑟𝑒𝑔𝑛𝑎𝑛𝑐𝑖𝑒𝑠</m:t>
                      </m:r>
                      <m:r>
                        <a:rPr lang="en-IN" sz="1200" b="0" i="1" smtClean="0">
                          <a:latin typeface="Cambria Math" panose="02040503050406030204" pitchFamily="18" charset="0"/>
                        </a:rPr>
                        <m:t>+0.035∗</m:t>
                      </m:r>
                      <m:r>
                        <a:rPr lang="en-IN" sz="1200" b="0" i="1" smtClean="0">
                          <a:latin typeface="Cambria Math" panose="02040503050406030204" pitchFamily="18" charset="0"/>
                        </a:rPr>
                        <m:t>𝐺𝑙𝑢𝑐𝑜𝑠𝑒</m:t>
                      </m:r>
                      <m:r>
                        <a:rPr lang="en-IN" sz="1200" b="0" i="1" smtClean="0">
                          <a:latin typeface="Cambria Math" panose="02040503050406030204" pitchFamily="18" charset="0"/>
                        </a:rPr>
                        <m:t>+…+0.014</m:t>
                      </m:r>
                      <m:r>
                        <a:rPr lang="en-IN" sz="1200" b="0" i="1" smtClean="0">
                          <a:latin typeface="Cambria Math" panose="02040503050406030204" pitchFamily="18" charset="0"/>
                        </a:rPr>
                        <m:t>𝐴𝑔𝑒</m:t>
                      </m:r>
                    </m:oMath>
                  </m:oMathPara>
                </a14:m>
                <a:endParaRPr lang="en-IN" sz="1200" dirty="0"/>
              </a:p>
            </p:txBody>
          </p:sp>
        </mc:Choice>
        <mc:Fallback xmlns="">
          <p:sp>
            <p:nvSpPr>
              <p:cNvPr id="10" name="TextBox 9">
                <a:extLst>
                  <a:ext uri="{FF2B5EF4-FFF2-40B4-BE49-F238E27FC236}">
                    <a16:creationId xmlns:a16="http://schemas.microsoft.com/office/drawing/2014/main" id="{B1430875-75E8-4D46-A3EB-BD5F6EA32A79}"/>
                  </a:ext>
                </a:extLst>
              </p:cNvPr>
              <p:cNvSpPr txBox="1">
                <a:spLocks noRot="1" noChangeAspect="1" noMove="1" noResize="1" noEditPoints="1" noAdjustHandles="1" noChangeArrowheads="1" noChangeShapeType="1" noTextEdit="1"/>
              </p:cNvSpPr>
              <p:nvPr/>
            </p:nvSpPr>
            <p:spPr>
              <a:xfrm>
                <a:off x="-402307" y="4754941"/>
                <a:ext cx="7776231" cy="391133"/>
              </a:xfrm>
              <a:prstGeom prst="rect">
                <a:avLst/>
              </a:prstGeom>
              <a:blipFill>
                <a:blip r:embed="rId2"/>
                <a:stretch>
                  <a:fillRect t="-3125" b="-20313"/>
                </a:stretch>
              </a:blipFill>
            </p:spPr>
            <p:txBody>
              <a:bodyPr/>
              <a:lstStyle/>
              <a:p>
                <a:r>
                  <a:rPr lang="en-IN">
                    <a:noFill/>
                  </a:rPr>
                  <a:t> </a:t>
                </a:r>
              </a:p>
            </p:txBody>
          </p:sp>
        </mc:Fallback>
      </mc:AlternateContent>
      <p:cxnSp>
        <p:nvCxnSpPr>
          <p:cNvPr id="11" name="Straight Arrow Connector 10">
            <a:extLst>
              <a:ext uri="{FF2B5EF4-FFF2-40B4-BE49-F238E27FC236}">
                <a16:creationId xmlns:a16="http://schemas.microsoft.com/office/drawing/2014/main" id="{881C428F-183A-45AF-868D-52EECFB67A67}"/>
              </a:ext>
            </a:extLst>
          </p:cNvPr>
          <p:cNvCxnSpPr/>
          <p:nvPr/>
        </p:nvCxnSpPr>
        <p:spPr>
          <a:xfrm>
            <a:off x="6096000" y="4970909"/>
            <a:ext cx="1526796" cy="16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0F29737-EF2B-4D99-A00F-7A92153EEE79}"/>
              </a:ext>
            </a:extLst>
          </p:cNvPr>
          <p:cNvSpPr txBox="1"/>
          <p:nvPr/>
        </p:nvSpPr>
        <p:spPr>
          <a:xfrm>
            <a:off x="7622796" y="4476572"/>
            <a:ext cx="1979802" cy="923330"/>
          </a:xfrm>
          <a:prstGeom prst="rect">
            <a:avLst/>
          </a:prstGeom>
          <a:noFill/>
        </p:spPr>
        <p:txBody>
          <a:bodyPr wrap="square" rtlCol="0">
            <a:spAutoFit/>
          </a:bodyPr>
          <a:lstStyle/>
          <a:p>
            <a:r>
              <a:rPr lang="en-IN" dirty="0"/>
              <a:t>Linear models can be deployed as expressions</a:t>
            </a:r>
          </a:p>
        </p:txBody>
      </p:sp>
      <p:sp>
        <p:nvSpPr>
          <p:cNvPr id="5" name="Title 1">
            <a:extLst>
              <a:ext uri="{FF2B5EF4-FFF2-40B4-BE49-F238E27FC236}">
                <a16:creationId xmlns:a16="http://schemas.microsoft.com/office/drawing/2014/main" id="{FC325E3F-E9C9-4A05-A08C-482B9A144C0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2937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AAACA1-61EF-463A-953D-7D136717ED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
        <p:nvSpPr>
          <p:cNvPr id="4" name="Rectangle 3">
            <a:extLst>
              <a:ext uri="{FF2B5EF4-FFF2-40B4-BE49-F238E27FC236}">
                <a16:creationId xmlns:a16="http://schemas.microsoft.com/office/drawing/2014/main" id="{C86C5450-369B-49D1-9901-032E2BDE5C8C}"/>
              </a:ext>
            </a:extLst>
          </p:cNvPr>
          <p:cNvSpPr/>
          <p:nvPr/>
        </p:nvSpPr>
        <p:spPr>
          <a:xfrm>
            <a:off x="2541864" y="1843088"/>
            <a:ext cx="29529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 Unstructured</a:t>
            </a:r>
          </a:p>
        </p:txBody>
      </p:sp>
      <p:sp>
        <p:nvSpPr>
          <p:cNvPr id="5" name="Rectangle 4">
            <a:extLst>
              <a:ext uri="{FF2B5EF4-FFF2-40B4-BE49-F238E27FC236}">
                <a16:creationId xmlns:a16="http://schemas.microsoft.com/office/drawing/2014/main" id="{8D20E980-6EFB-4198-984D-7D0E5E2A13A2}"/>
              </a:ext>
            </a:extLst>
          </p:cNvPr>
          <p:cNvSpPr/>
          <p:nvPr/>
        </p:nvSpPr>
        <p:spPr>
          <a:xfrm>
            <a:off x="1132515" y="3078760"/>
            <a:ext cx="2952924" cy="154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X Ray images</a:t>
            </a:r>
          </a:p>
          <a:p>
            <a:pPr marL="285750" indent="-285750">
              <a:buFont typeface="Arial" panose="020B0604020202020204" pitchFamily="34" charset="0"/>
              <a:buChar char="•"/>
            </a:pPr>
            <a:r>
              <a:rPr lang="en-IN" dirty="0">
                <a:solidFill>
                  <a:schemeClr val="tx1"/>
                </a:solidFill>
              </a:rPr>
              <a:t>CT Scans</a:t>
            </a:r>
          </a:p>
          <a:p>
            <a:pPr marL="285750" indent="-285750">
              <a:buFont typeface="Arial" panose="020B0604020202020204" pitchFamily="34" charset="0"/>
              <a:buChar char="•"/>
            </a:pPr>
            <a:r>
              <a:rPr lang="en-IN" dirty="0">
                <a:solidFill>
                  <a:schemeClr val="tx1"/>
                </a:solidFill>
              </a:rPr>
              <a:t>Images of blood smear</a:t>
            </a:r>
          </a:p>
          <a:p>
            <a:pPr marL="285750" indent="-285750">
              <a:buFont typeface="Arial" panose="020B0604020202020204" pitchFamily="34" charset="0"/>
              <a:buChar char="•"/>
            </a:pPr>
            <a:r>
              <a:rPr lang="en-IN" dirty="0">
                <a:solidFill>
                  <a:srgbClr val="009ED8"/>
                </a:solidFill>
              </a:rPr>
              <a:t>Health Insurance claims</a:t>
            </a:r>
          </a:p>
          <a:p>
            <a:pPr marL="285750" indent="-285750">
              <a:buFont typeface="Arial" panose="020B0604020202020204" pitchFamily="34" charset="0"/>
              <a:buChar char="•"/>
            </a:pPr>
            <a:endParaRPr lang="en-IN" dirty="0">
              <a:solidFill>
                <a:schemeClr val="tx1"/>
              </a:solidFill>
            </a:endParaRPr>
          </a:p>
        </p:txBody>
      </p:sp>
      <p:sp>
        <p:nvSpPr>
          <p:cNvPr id="6" name="Rectangle 5">
            <a:extLst>
              <a:ext uri="{FF2B5EF4-FFF2-40B4-BE49-F238E27FC236}">
                <a16:creationId xmlns:a16="http://schemas.microsoft.com/office/drawing/2014/main" id="{394DD9A5-124F-4F73-A57F-D89AC637F9D0}"/>
              </a:ext>
            </a:extLst>
          </p:cNvPr>
          <p:cNvSpPr/>
          <p:nvPr/>
        </p:nvSpPr>
        <p:spPr>
          <a:xfrm>
            <a:off x="4236440" y="3078760"/>
            <a:ext cx="2642532" cy="906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Image Data</a:t>
            </a:r>
          </a:p>
        </p:txBody>
      </p:sp>
      <p:sp>
        <p:nvSpPr>
          <p:cNvPr id="8" name="Rectangle 7">
            <a:extLst>
              <a:ext uri="{FF2B5EF4-FFF2-40B4-BE49-F238E27FC236}">
                <a16:creationId xmlns:a16="http://schemas.microsoft.com/office/drawing/2014/main" id="{DE56045D-6429-464E-BDE3-76CE8D686D9C}"/>
              </a:ext>
            </a:extLst>
          </p:cNvPr>
          <p:cNvSpPr/>
          <p:nvPr/>
        </p:nvSpPr>
        <p:spPr>
          <a:xfrm>
            <a:off x="4236440" y="4077050"/>
            <a:ext cx="2642532" cy="28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rgbClr val="009ED8"/>
                </a:solidFill>
                <a:effectLst>
                  <a:outerShdw blurRad="38100" dist="19050" dir="2700000" algn="tl" rotWithShape="0">
                    <a:schemeClr val="dk1">
                      <a:alpha val="40000"/>
                    </a:schemeClr>
                  </a:outerShdw>
                </a:effectLst>
              </a:rPr>
              <a:t>Text Data</a:t>
            </a:r>
          </a:p>
        </p:txBody>
      </p:sp>
      <p:cxnSp>
        <p:nvCxnSpPr>
          <p:cNvPr id="10" name="Straight Arrow Connector 9">
            <a:extLst>
              <a:ext uri="{FF2B5EF4-FFF2-40B4-BE49-F238E27FC236}">
                <a16:creationId xmlns:a16="http://schemas.microsoft.com/office/drawing/2014/main" id="{B85088DD-4831-44A5-924E-4F0DDA7E05B9}"/>
              </a:ext>
            </a:extLst>
          </p:cNvPr>
          <p:cNvCxnSpPr/>
          <p:nvPr/>
        </p:nvCxnSpPr>
        <p:spPr>
          <a:xfrm flipV="1">
            <a:off x="6878972" y="2877424"/>
            <a:ext cx="1468074" cy="637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3BCD19F-E9C8-4EA8-A9AC-3C44810F43E3}"/>
              </a:ext>
            </a:extLst>
          </p:cNvPr>
          <p:cNvCxnSpPr>
            <a:cxnSpLocks/>
          </p:cNvCxnSpPr>
          <p:nvPr/>
        </p:nvCxnSpPr>
        <p:spPr>
          <a:xfrm flipV="1">
            <a:off x="6878972" y="3514987"/>
            <a:ext cx="16274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71C31C-16F3-4DD4-9008-FA8CDB827C7A}"/>
              </a:ext>
            </a:extLst>
          </p:cNvPr>
          <p:cNvCxnSpPr>
            <a:cxnSpLocks/>
            <a:stCxn id="6" idx="3"/>
          </p:cNvCxnSpPr>
          <p:nvPr/>
        </p:nvCxnSpPr>
        <p:spPr>
          <a:xfrm>
            <a:off x="6878972" y="3531766"/>
            <a:ext cx="1627465" cy="545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35A23851-1051-4A39-AC89-BAAD1A884FEB}"/>
              </a:ext>
            </a:extLst>
          </p:cNvPr>
          <p:cNvSpPr/>
          <p:nvPr/>
        </p:nvSpPr>
        <p:spPr>
          <a:xfrm>
            <a:off x="8506437" y="2676088"/>
            <a:ext cx="2097247" cy="545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 Classification</a:t>
            </a:r>
          </a:p>
        </p:txBody>
      </p:sp>
      <p:sp>
        <p:nvSpPr>
          <p:cNvPr id="24" name="Rectangle 23">
            <a:extLst>
              <a:ext uri="{FF2B5EF4-FFF2-40B4-BE49-F238E27FC236}">
                <a16:creationId xmlns:a16="http://schemas.microsoft.com/office/drawing/2014/main" id="{F245D237-8A32-42DD-A29C-7A88DE535DAC}"/>
              </a:ext>
            </a:extLst>
          </p:cNvPr>
          <p:cNvSpPr/>
          <p:nvPr/>
        </p:nvSpPr>
        <p:spPr>
          <a:xfrm>
            <a:off x="8539992" y="3365217"/>
            <a:ext cx="2097247" cy="545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 Detection</a:t>
            </a:r>
          </a:p>
        </p:txBody>
      </p:sp>
      <p:sp>
        <p:nvSpPr>
          <p:cNvPr id="26" name="Rectangle 25">
            <a:extLst>
              <a:ext uri="{FF2B5EF4-FFF2-40B4-BE49-F238E27FC236}">
                <a16:creationId xmlns:a16="http://schemas.microsoft.com/office/drawing/2014/main" id="{BA94D538-1A0C-4270-B481-FAF61B366688}"/>
              </a:ext>
            </a:extLst>
          </p:cNvPr>
          <p:cNvSpPr/>
          <p:nvPr/>
        </p:nvSpPr>
        <p:spPr>
          <a:xfrm>
            <a:off x="8539993" y="4054347"/>
            <a:ext cx="2097247" cy="545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 Segmentation</a:t>
            </a:r>
          </a:p>
        </p:txBody>
      </p:sp>
      <p:cxnSp>
        <p:nvCxnSpPr>
          <p:cNvPr id="28" name="Straight Arrow Connector 27">
            <a:extLst>
              <a:ext uri="{FF2B5EF4-FFF2-40B4-BE49-F238E27FC236}">
                <a16:creationId xmlns:a16="http://schemas.microsoft.com/office/drawing/2014/main" id="{31018760-D1A3-4E34-A497-C04DCBA6526C}"/>
              </a:ext>
            </a:extLst>
          </p:cNvPr>
          <p:cNvCxnSpPr>
            <a:cxnSpLocks/>
            <a:stCxn id="8" idx="2"/>
          </p:cNvCxnSpPr>
          <p:nvPr/>
        </p:nvCxnSpPr>
        <p:spPr>
          <a:xfrm flipH="1">
            <a:off x="4714613" y="4362275"/>
            <a:ext cx="843093" cy="1157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ADC0E3F-9F62-446D-907F-A0DA7E39DAB7}"/>
              </a:ext>
            </a:extLst>
          </p:cNvPr>
          <p:cNvCxnSpPr>
            <a:cxnSpLocks/>
            <a:stCxn id="8" idx="2"/>
          </p:cNvCxnSpPr>
          <p:nvPr/>
        </p:nvCxnSpPr>
        <p:spPr>
          <a:xfrm>
            <a:off x="5557706" y="4362275"/>
            <a:ext cx="1076590" cy="1157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C11BD038-93FD-413A-AC64-B8645FBF1FFF}"/>
              </a:ext>
            </a:extLst>
          </p:cNvPr>
          <p:cNvSpPr/>
          <p:nvPr/>
        </p:nvSpPr>
        <p:spPr>
          <a:xfrm>
            <a:off x="3942826" y="5595456"/>
            <a:ext cx="1551963" cy="63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Classification</a:t>
            </a:r>
          </a:p>
        </p:txBody>
      </p:sp>
      <p:sp>
        <p:nvSpPr>
          <p:cNvPr id="37" name="Rectangle 36">
            <a:extLst>
              <a:ext uri="{FF2B5EF4-FFF2-40B4-BE49-F238E27FC236}">
                <a16:creationId xmlns:a16="http://schemas.microsoft.com/office/drawing/2014/main" id="{78523ACE-0586-4D74-8B5D-1EE13C53EB1C}"/>
              </a:ext>
            </a:extLst>
          </p:cNvPr>
          <p:cNvSpPr/>
          <p:nvPr/>
        </p:nvSpPr>
        <p:spPr>
          <a:xfrm>
            <a:off x="6021198" y="5595456"/>
            <a:ext cx="1551963" cy="63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Named Entity</a:t>
            </a:r>
          </a:p>
          <a:p>
            <a:pPr algn="ctr"/>
            <a:r>
              <a:rPr lang="en-IN" dirty="0">
                <a:solidFill>
                  <a:schemeClr val="tx1"/>
                </a:solidFill>
              </a:rPr>
              <a:t>Recognition</a:t>
            </a:r>
          </a:p>
        </p:txBody>
      </p:sp>
    </p:spTree>
    <p:extLst>
      <p:ext uri="{BB962C8B-B14F-4D97-AF65-F5344CB8AC3E}">
        <p14:creationId xmlns:p14="http://schemas.microsoft.com/office/powerpoint/2010/main" val="333756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22" grpId="0" animBg="1"/>
      <p:bldP spid="24" grpId="0" animBg="1"/>
      <p:bldP spid="26" grpId="0" animBg="1"/>
      <p:bldP spid="35" grpId="0" animBg="1"/>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009730-2435-4CB1-9319-AE5D5B6F1AE0}"/>
              </a:ext>
            </a:extLst>
          </p:cNvPr>
          <p:cNvSpPr/>
          <p:nvPr/>
        </p:nvSpPr>
        <p:spPr>
          <a:xfrm>
            <a:off x="1157681" y="1988191"/>
            <a:ext cx="345626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Image Data : Classification</a:t>
            </a:r>
          </a:p>
        </p:txBody>
      </p:sp>
      <p:sp>
        <p:nvSpPr>
          <p:cNvPr id="6" name="Rectangle 5">
            <a:extLst>
              <a:ext uri="{FF2B5EF4-FFF2-40B4-BE49-F238E27FC236}">
                <a16:creationId xmlns:a16="http://schemas.microsoft.com/office/drawing/2014/main" id="{484DDF3D-6A86-40EC-BFEC-A05A7196B76B}"/>
              </a:ext>
            </a:extLst>
          </p:cNvPr>
          <p:cNvSpPr/>
          <p:nvPr/>
        </p:nvSpPr>
        <p:spPr>
          <a:xfrm>
            <a:off x="1157681" y="3103927"/>
            <a:ext cx="3456264" cy="20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Detect Lung Infection through x-ray images</a:t>
            </a:r>
          </a:p>
          <a:p>
            <a:pPr marL="285750" indent="-285750">
              <a:buFont typeface="Arial" panose="020B0604020202020204" pitchFamily="34" charset="0"/>
              <a:buChar char="•"/>
            </a:pPr>
            <a:r>
              <a:rPr lang="en-IN" dirty="0">
                <a:solidFill>
                  <a:schemeClr val="tx1"/>
                </a:solidFill>
              </a:rPr>
              <a:t>Detect cancerous tumours from X Ray images or CT Scans</a:t>
            </a:r>
          </a:p>
          <a:p>
            <a:endParaRPr lang="en-IN" dirty="0">
              <a:solidFill>
                <a:schemeClr val="tx1"/>
              </a:solidFill>
            </a:endParaRPr>
          </a:p>
        </p:txBody>
      </p:sp>
      <p:sp>
        <p:nvSpPr>
          <p:cNvPr id="7" name="Rectangle 6">
            <a:extLst>
              <a:ext uri="{FF2B5EF4-FFF2-40B4-BE49-F238E27FC236}">
                <a16:creationId xmlns:a16="http://schemas.microsoft.com/office/drawing/2014/main" id="{FB785946-B7A1-4705-AE6A-C7FEE6574EE3}"/>
              </a:ext>
            </a:extLst>
          </p:cNvPr>
          <p:cNvSpPr/>
          <p:nvPr/>
        </p:nvSpPr>
        <p:spPr>
          <a:xfrm>
            <a:off x="5704514" y="1988191"/>
            <a:ext cx="3741490" cy="192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such scenarios what would be the labels and how would the data look like?</a:t>
            </a:r>
          </a:p>
        </p:txBody>
      </p:sp>
      <p:sp>
        <p:nvSpPr>
          <p:cNvPr id="8" name="Rectangle 7">
            <a:extLst>
              <a:ext uri="{FF2B5EF4-FFF2-40B4-BE49-F238E27FC236}">
                <a16:creationId xmlns:a16="http://schemas.microsoft.com/office/drawing/2014/main" id="{C0040A73-AB7E-4B7F-8B41-3E9D625485C7}"/>
              </a:ext>
            </a:extLst>
          </p:cNvPr>
          <p:cNvSpPr/>
          <p:nvPr/>
        </p:nvSpPr>
        <p:spPr>
          <a:xfrm>
            <a:off x="5704514" y="4123189"/>
            <a:ext cx="3741490" cy="192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Who will create these labels? Will data be easy to come for such projects?</a:t>
            </a:r>
          </a:p>
        </p:txBody>
      </p:sp>
      <p:sp>
        <p:nvSpPr>
          <p:cNvPr id="2" name="Title 1">
            <a:extLst>
              <a:ext uri="{FF2B5EF4-FFF2-40B4-BE49-F238E27FC236}">
                <a16:creationId xmlns:a16="http://schemas.microsoft.com/office/drawing/2014/main" id="{23EF08EB-0520-4A52-A103-B86E1E6B496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8233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905000" y="762000"/>
            <a:ext cx="8610600" cy="2590800"/>
          </a:xfrm>
          <a:prstGeom prst="rightArrow">
            <a:avLst/>
          </a:prstGeom>
          <a:solidFill>
            <a:schemeClr val="tx2">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normAutofit/>
          </a:bodyPr>
          <a:lstStyle/>
          <a:p>
            <a:r>
              <a:rPr lang="en-US" sz="3600" b="1" dirty="0"/>
              <a:t>Analytics Methodology</a:t>
            </a:r>
          </a:p>
        </p:txBody>
      </p:sp>
      <p:graphicFrame>
        <p:nvGraphicFramePr>
          <p:cNvPr id="7" name="Diagram 6"/>
          <p:cNvGraphicFramePr/>
          <p:nvPr/>
        </p:nvGraphicFramePr>
        <p:xfrm>
          <a:off x="1981200" y="1066800"/>
          <a:ext cx="82296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CA95C2-B72C-4962-9580-CFD6EB17E405}"/>
              </a:ext>
            </a:extLst>
          </p:cNvPr>
          <p:cNvSpPr/>
          <p:nvPr/>
        </p:nvSpPr>
        <p:spPr>
          <a:xfrm>
            <a:off x="990600" y="203013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 Ray image </a:t>
            </a:r>
          </a:p>
        </p:txBody>
      </p:sp>
      <p:sp>
        <p:nvSpPr>
          <p:cNvPr id="7" name="Rectangle 6">
            <a:extLst>
              <a:ext uri="{FF2B5EF4-FFF2-40B4-BE49-F238E27FC236}">
                <a16:creationId xmlns:a16="http://schemas.microsoft.com/office/drawing/2014/main" id="{5BA9FEE5-F8CC-4CB8-89F1-32F97C59CB6B}"/>
              </a:ext>
            </a:extLst>
          </p:cNvPr>
          <p:cNvSpPr/>
          <p:nvPr/>
        </p:nvSpPr>
        <p:spPr>
          <a:xfrm>
            <a:off x="990600" y="311480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 Ray image </a:t>
            </a:r>
          </a:p>
        </p:txBody>
      </p:sp>
      <p:sp>
        <p:nvSpPr>
          <p:cNvPr id="9" name="Rectangle 8">
            <a:extLst>
              <a:ext uri="{FF2B5EF4-FFF2-40B4-BE49-F238E27FC236}">
                <a16:creationId xmlns:a16="http://schemas.microsoft.com/office/drawing/2014/main" id="{654A0D71-86E1-49BB-8298-8F934CD875A1}"/>
              </a:ext>
            </a:extLst>
          </p:cNvPr>
          <p:cNvSpPr/>
          <p:nvPr/>
        </p:nvSpPr>
        <p:spPr>
          <a:xfrm>
            <a:off x="990600" y="419947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 Ray image </a:t>
            </a:r>
          </a:p>
        </p:txBody>
      </p:sp>
      <p:sp>
        <p:nvSpPr>
          <p:cNvPr id="11" name="Rectangle 10">
            <a:extLst>
              <a:ext uri="{FF2B5EF4-FFF2-40B4-BE49-F238E27FC236}">
                <a16:creationId xmlns:a16="http://schemas.microsoft.com/office/drawing/2014/main" id="{002D994C-C93C-4937-B56A-9013CA27E348}"/>
              </a:ext>
            </a:extLst>
          </p:cNvPr>
          <p:cNvSpPr/>
          <p:nvPr/>
        </p:nvSpPr>
        <p:spPr>
          <a:xfrm>
            <a:off x="990600" y="528414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 Ray image </a:t>
            </a:r>
          </a:p>
        </p:txBody>
      </p:sp>
      <p:sp>
        <p:nvSpPr>
          <p:cNvPr id="13" name="Rectangle 12">
            <a:extLst>
              <a:ext uri="{FF2B5EF4-FFF2-40B4-BE49-F238E27FC236}">
                <a16:creationId xmlns:a16="http://schemas.microsoft.com/office/drawing/2014/main" id="{297B648F-E09E-4787-8262-33C183CC9482}"/>
              </a:ext>
            </a:extLst>
          </p:cNvPr>
          <p:cNvSpPr/>
          <p:nvPr/>
        </p:nvSpPr>
        <p:spPr>
          <a:xfrm>
            <a:off x="3164747" y="203013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Cancerous</a:t>
            </a:r>
          </a:p>
        </p:txBody>
      </p:sp>
      <p:sp>
        <p:nvSpPr>
          <p:cNvPr id="15" name="Rectangle 14">
            <a:extLst>
              <a:ext uri="{FF2B5EF4-FFF2-40B4-BE49-F238E27FC236}">
                <a16:creationId xmlns:a16="http://schemas.microsoft.com/office/drawing/2014/main" id="{1D7B7A0E-6E63-4538-8A16-10C5BC48E431}"/>
              </a:ext>
            </a:extLst>
          </p:cNvPr>
          <p:cNvSpPr/>
          <p:nvPr/>
        </p:nvSpPr>
        <p:spPr>
          <a:xfrm>
            <a:off x="3164747" y="311480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Not Cancerous</a:t>
            </a:r>
          </a:p>
        </p:txBody>
      </p:sp>
      <p:sp>
        <p:nvSpPr>
          <p:cNvPr id="17" name="Rectangle 16">
            <a:extLst>
              <a:ext uri="{FF2B5EF4-FFF2-40B4-BE49-F238E27FC236}">
                <a16:creationId xmlns:a16="http://schemas.microsoft.com/office/drawing/2014/main" id="{86C18B95-0DFE-45CF-AF79-EA391812B8DF}"/>
              </a:ext>
            </a:extLst>
          </p:cNvPr>
          <p:cNvSpPr/>
          <p:nvPr/>
        </p:nvSpPr>
        <p:spPr>
          <a:xfrm>
            <a:off x="3164747" y="419947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Cancerous</a:t>
            </a:r>
          </a:p>
        </p:txBody>
      </p:sp>
      <p:sp>
        <p:nvSpPr>
          <p:cNvPr id="19" name="Rectangle 18">
            <a:extLst>
              <a:ext uri="{FF2B5EF4-FFF2-40B4-BE49-F238E27FC236}">
                <a16:creationId xmlns:a16="http://schemas.microsoft.com/office/drawing/2014/main" id="{7E16A783-FEF6-45BE-90D0-878838E2EAB0}"/>
              </a:ext>
            </a:extLst>
          </p:cNvPr>
          <p:cNvSpPr/>
          <p:nvPr/>
        </p:nvSpPr>
        <p:spPr>
          <a:xfrm>
            <a:off x="3164747" y="5284146"/>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Not Cancerous</a:t>
            </a:r>
          </a:p>
        </p:txBody>
      </p:sp>
      <p:sp>
        <p:nvSpPr>
          <p:cNvPr id="21" name="Rectangle 20">
            <a:extLst>
              <a:ext uri="{FF2B5EF4-FFF2-40B4-BE49-F238E27FC236}">
                <a16:creationId xmlns:a16="http://schemas.microsoft.com/office/drawing/2014/main" id="{65402759-6B55-4887-A545-C37E0D5CF221}"/>
              </a:ext>
            </a:extLst>
          </p:cNvPr>
          <p:cNvSpPr/>
          <p:nvPr/>
        </p:nvSpPr>
        <p:spPr>
          <a:xfrm>
            <a:off x="5835941" y="3563617"/>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X Ray image </a:t>
            </a:r>
          </a:p>
        </p:txBody>
      </p:sp>
      <p:sp>
        <p:nvSpPr>
          <p:cNvPr id="22" name="Rectangle 21">
            <a:extLst>
              <a:ext uri="{FF2B5EF4-FFF2-40B4-BE49-F238E27FC236}">
                <a16:creationId xmlns:a16="http://schemas.microsoft.com/office/drawing/2014/main" id="{248E25BD-C9BC-4525-AE71-28C8256C2CFF}"/>
              </a:ext>
            </a:extLst>
          </p:cNvPr>
          <p:cNvSpPr/>
          <p:nvPr/>
        </p:nvSpPr>
        <p:spPr>
          <a:xfrm>
            <a:off x="7952763" y="2801923"/>
            <a:ext cx="922789" cy="2810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p>
        </p:txBody>
      </p:sp>
      <p:sp>
        <p:nvSpPr>
          <p:cNvPr id="24" name="Rectangle 23">
            <a:extLst>
              <a:ext uri="{FF2B5EF4-FFF2-40B4-BE49-F238E27FC236}">
                <a16:creationId xmlns:a16="http://schemas.microsoft.com/office/drawing/2014/main" id="{7101D802-A940-44C4-BD21-07CEE8EA2955}"/>
              </a:ext>
            </a:extLst>
          </p:cNvPr>
          <p:cNvSpPr/>
          <p:nvPr/>
        </p:nvSpPr>
        <p:spPr>
          <a:xfrm>
            <a:off x="9206218" y="3555534"/>
            <a:ext cx="1786156"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Cancerous/Non Cancerous ?</a:t>
            </a:r>
          </a:p>
        </p:txBody>
      </p:sp>
      <p:sp>
        <p:nvSpPr>
          <p:cNvPr id="25" name="Rectangle 24">
            <a:extLst>
              <a:ext uri="{FF2B5EF4-FFF2-40B4-BE49-F238E27FC236}">
                <a16:creationId xmlns:a16="http://schemas.microsoft.com/office/drawing/2014/main" id="{682F5AB8-ED2E-4D8F-B519-B24665757698}"/>
              </a:ext>
            </a:extLst>
          </p:cNvPr>
          <p:cNvSpPr/>
          <p:nvPr/>
        </p:nvSpPr>
        <p:spPr>
          <a:xfrm>
            <a:off x="7155809" y="5830349"/>
            <a:ext cx="2634143" cy="51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Neural Networks</a:t>
            </a:r>
          </a:p>
        </p:txBody>
      </p:sp>
      <p:sp>
        <p:nvSpPr>
          <p:cNvPr id="2" name="Title 1">
            <a:extLst>
              <a:ext uri="{FF2B5EF4-FFF2-40B4-BE49-F238E27FC236}">
                <a16:creationId xmlns:a16="http://schemas.microsoft.com/office/drawing/2014/main" id="{33C21A01-473C-4D4E-ADFA-0E9F2CDD81E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42819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19" grpId="0" animBg="1"/>
      <p:bldP spid="21" grpId="0" animBg="1"/>
      <p:bldP spid="22"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009730-2435-4CB1-9319-AE5D5B6F1AE0}"/>
              </a:ext>
            </a:extLst>
          </p:cNvPr>
          <p:cNvSpPr/>
          <p:nvPr/>
        </p:nvSpPr>
        <p:spPr>
          <a:xfrm>
            <a:off x="1157681" y="1988191"/>
            <a:ext cx="345626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Image Data : Object Detection</a:t>
            </a:r>
          </a:p>
        </p:txBody>
      </p:sp>
      <p:sp>
        <p:nvSpPr>
          <p:cNvPr id="6" name="Rectangle 5">
            <a:extLst>
              <a:ext uri="{FF2B5EF4-FFF2-40B4-BE49-F238E27FC236}">
                <a16:creationId xmlns:a16="http://schemas.microsoft.com/office/drawing/2014/main" id="{484DDF3D-6A86-40EC-BFEC-A05A7196B76B}"/>
              </a:ext>
            </a:extLst>
          </p:cNvPr>
          <p:cNvSpPr/>
          <p:nvPr/>
        </p:nvSpPr>
        <p:spPr>
          <a:xfrm>
            <a:off x="1157681" y="3103927"/>
            <a:ext cx="3456264" cy="20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Count the RBC/WBC in a blood smear</a:t>
            </a:r>
          </a:p>
          <a:p>
            <a:pPr marL="285750" indent="-285750">
              <a:buFont typeface="Arial" panose="020B0604020202020204" pitchFamily="34" charset="0"/>
              <a:buChar char="•"/>
            </a:pPr>
            <a:r>
              <a:rPr lang="en-IN" dirty="0">
                <a:solidFill>
                  <a:schemeClr val="tx1"/>
                </a:solidFill>
              </a:rPr>
              <a:t>Count the number of tumours</a:t>
            </a:r>
          </a:p>
          <a:p>
            <a:pPr marL="285750" indent="-285750">
              <a:buFont typeface="Arial" panose="020B0604020202020204" pitchFamily="34" charset="0"/>
              <a:buChar char="•"/>
            </a:pPr>
            <a:r>
              <a:rPr lang="en-IN" dirty="0">
                <a:solidFill>
                  <a:schemeClr val="tx1"/>
                </a:solidFill>
              </a:rPr>
              <a:t>Count the number of cracks on road</a:t>
            </a:r>
          </a:p>
          <a:p>
            <a:endParaRPr lang="en-IN" dirty="0">
              <a:solidFill>
                <a:schemeClr val="tx1"/>
              </a:solidFill>
            </a:endParaRPr>
          </a:p>
        </p:txBody>
      </p:sp>
      <p:sp>
        <p:nvSpPr>
          <p:cNvPr id="7" name="Rectangle 6">
            <a:extLst>
              <a:ext uri="{FF2B5EF4-FFF2-40B4-BE49-F238E27FC236}">
                <a16:creationId xmlns:a16="http://schemas.microsoft.com/office/drawing/2014/main" id="{FB785946-B7A1-4705-AE6A-C7FEE6574EE3}"/>
              </a:ext>
            </a:extLst>
          </p:cNvPr>
          <p:cNvSpPr/>
          <p:nvPr/>
        </p:nvSpPr>
        <p:spPr>
          <a:xfrm>
            <a:off x="5704514" y="1988191"/>
            <a:ext cx="3741490" cy="192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such scenarios what would be the labels and how would the data look like?</a:t>
            </a:r>
          </a:p>
        </p:txBody>
      </p:sp>
      <p:sp>
        <p:nvSpPr>
          <p:cNvPr id="2" name="Title 1">
            <a:extLst>
              <a:ext uri="{FF2B5EF4-FFF2-40B4-BE49-F238E27FC236}">
                <a16:creationId xmlns:a16="http://schemas.microsoft.com/office/drawing/2014/main" id="{AE7A6BF8-7E0C-4887-8D67-ACE5B5F6FCC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pic>
        <p:nvPicPr>
          <p:cNvPr id="3" name="Picture 2">
            <a:extLst>
              <a:ext uri="{FF2B5EF4-FFF2-40B4-BE49-F238E27FC236}">
                <a16:creationId xmlns:a16="http://schemas.microsoft.com/office/drawing/2014/main" id="{0590652F-6258-4EFF-95D6-88C3FCC703D2}"/>
              </a:ext>
            </a:extLst>
          </p:cNvPr>
          <p:cNvPicPr>
            <a:picLocks noChangeAspect="1"/>
          </p:cNvPicPr>
          <p:nvPr/>
        </p:nvPicPr>
        <p:blipFill>
          <a:blip r:embed="rId2"/>
          <a:stretch>
            <a:fillRect/>
          </a:stretch>
        </p:blipFill>
        <p:spPr>
          <a:xfrm>
            <a:off x="5905849" y="4185604"/>
            <a:ext cx="2752849" cy="2038524"/>
          </a:xfrm>
          <a:prstGeom prst="rect">
            <a:avLst/>
          </a:prstGeom>
        </p:spPr>
      </p:pic>
    </p:spTree>
    <p:extLst>
      <p:ext uri="{BB962C8B-B14F-4D97-AF65-F5344CB8AC3E}">
        <p14:creationId xmlns:p14="http://schemas.microsoft.com/office/powerpoint/2010/main" val="38036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for post">
            <a:extLst>
              <a:ext uri="{FF2B5EF4-FFF2-40B4-BE49-F238E27FC236}">
                <a16:creationId xmlns:a16="http://schemas.microsoft.com/office/drawing/2014/main" id="{2DE079BC-FAE9-4D88-91CA-9A955B7F2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94471"/>
            <a:ext cx="4533616" cy="30214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7E01AB-32BB-4F64-A553-7F0B90D1EA06}"/>
              </a:ext>
            </a:extLst>
          </p:cNvPr>
          <p:cNvPicPr>
            <a:picLocks noChangeAspect="1"/>
          </p:cNvPicPr>
          <p:nvPr/>
        </p:nvPicPr>
        <p:blipFill>
          <a:blip r:embed="rId3"/>
          <a:stretch>
            <a:fillRect/>
          </a:stretch>
        </p:blipFill>
        <p:spPr>
          <a:xfrm>
            <a:off x="6935990" y="1894471"/>
            <a:ext cx="3990975" cy="3400425"/>
          </a:xfrm>
          <a:prstGeom prst="rect">
            <a:avLst/>
          </a:prstGeom>
        </p:spPr>
      </p:pic>
      <p:sp>
        <p:nvSpPr>
          <p:cNvPr id="2" name="Title 1">
            <a:extLst>
              <a:ext uri="{FF2B5EF4-FFF2-40B4-BE49-F238E27FC236}">
                <a16:creationId xmlns:a16="http://schemas.microsoft.com/office/drawing/2014/main" id="{BFBE761F-BB27-4329-8253-710F158D818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44573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26F43-0A4F-4856-BA4C-071F85BAAB62}"/>
              </a:ext>
            </a:extLst>
          </p:cNvPr>
          <p:cNvPicPr>
            <a:picLocks noChangeAspect="1"/>
          </p:cNvPicPr>
          <p:nvPr/>
        </p:nvPicPr>
        <p:blipFill>
          <a:blip r:embed="rId2"/>
          <a:stretch>
            <a:fillRect/>
          </a:stretch>
        </p:blipFill>
        <p:spPr>
          <a:xfrm>
            <a:off x="6357588" y="2124818"/>
            <a:ext cx="5118552" cy="3790360"/>
          </a:xfrm>
          <a:prstGeom prst="rect">
            <a:avLst/>
          </a:prstGeom>
        </p:spPr>
      </p:pic>
      <p:sp>
        <p:nvSpPr>
          <p:cNvPr id="6" name="Rectangle 5">
            <a:extLst>
              <a:ext uri="{FF2B5EF4-FFF2-40B4-BE49-F238E27FC236}">
                <a16:creationId xmlns:a16="http://schemas.microsoft.com/office/drawing/2014/main" id="{4BCEFB7C-8575-49D6-879E-180194D4E3B2}"/>
              </a:ext>
            </a:extLst>
          </p:cNvPr>
          <p:cNvSpPr/>
          <p:nvPr/>
        </p:nvSpPr>
        <p:spPr>
          <a:xfrm>
            <a:off x="553673" y="2533475"/>
            <a:ext cx="2466364" cy="2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 blood smear</a:t>
            </a:r>
          </a:p>
        </p:txBody>
      </p:sp>
      <p:sp>
        <p:nvSpPr>
          <p:cNvPr id="7" name="Rectangle 6">
            <a:extLst>
              <a:ext uri="{FF2B5EF4-FFF2-40B4-BE49-F238E27FC236}">
                <a16:creationId xmlns:a16="http://schemas.microsoft.com/office/drawing/2014/main" id="{3FF77EF4-C0C9-454B-94E2-F9A3D0F85CAC}"/>
              </a:ext>
            </a:extLst>
          </p:cNvPr>
          <p:cNvSpPr/>
          <p:nvPr/>
        </p:nvSpPr>
        <p:spPr>
          <a:xfrm>
            <a:off x="3691156" y="2124818"/>
            <a:ext cx="1585519" cy="35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 Detector</a:t>
            </a:r>
          </a:p>
        </p:txBody>
      </p:sp>
      <p:sp>
        <p:nvSpPr>
          <p:cNvPr id="8" name="Rectangle 7">
            <a:extLst>
              <a:ext uri="{FF2B5EF4-FFF2-40B4-BE49-F238E27FC236}">
                <a16:creationId xmlns:a16="http://schemas.microsoft.com/office/drawing/2014/main" id="{711ECCCA-BDA5-4D07-919E-3AB78BE502F0}"/>
              </a:ext>
            </a:extLst>
          </p:cNvPr>
          <p:cNvSpPr/>
          <p:nvPr/>
        </p:nvSpPr>
        <p:spPr>
          <a:xfrm>
            <a:off x="3691157" y="5915178"/>
            <a:ext cx="1644242" cy="70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Neural Network</a:t>
            </a:r>
          </a:p>
        </p:txBody>
      </p:sp>
      <p:sp>
        <p:nvSpPr>
          <p:cNvPr id="2" name="Title 1">
            <a:extLst>
              <a:ext uri="{FF2B5EF4-FFF2-40B4-BE49-F238E27FC236}">
                <a16:creationId xmlns:a16="http://schemas.microsoft.com/office/drawing/2014/main" id="{6005EADE-8496-4B6E-8799-C0FCD64ABBB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63716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009730-2435-4CB1-9319-AE5D5B6F1AE0}"/>
              </a:ext>
            </a:extLst>
          </p:cNvPr>
          <p:cNvSpPr/>
          <p:nvPr/>
        </p:nvSpPr>
        <p:spPr>
          <a:xfrm>
            <a:off x="1157681" y="1988191"/>
            <a:ext cx="345626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Image Data : Segmentation</a:t>
            </a:r>
          </a:p>
        </p:txBody>
      </p:sp>
      <p:sp>
        <p:nvSpPr>
          <p:cNvPr id="6" name="Rectangle 5">
            <a:extLst>
              <a:ext uri="{FF2B5EF4-FFF2-40B4-BE49-F238E27FC236}">
                <a16:creationId xmlns:a16="http://schemas.microsoft.com/office/drawing/2014/main" id="{484DDF3D-6A86-40EC-BFEC-A05A7196B76B}"/>
              </a:ext>
            </a:extLst>
          </p:cNvPr>
          <p:cNvSpPr/>
          <p:nvPr/>
        </p:nvSpPr>
        <p:spPr>
          <a:xfrm>
            <a:off x="1157681" y="3103927"/>
            <a:ext cx="3456264" cy="20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tx1"/>
                </a:solidFill>
              </a:rPr>
              <a:t>Find the area under potholes on roads</a:t>
            </a:r>
          </a:p>
          <a:p>
            <a:pPr marL="285750" indent="-285750">
              <a:buFont typeface="Arial" panose="020B0604020202020204" pitchFamily="34" charset="0"/>
              <a:buChar char="•"/>
            </a:pPr>
            <a:r>
              <a:rPr lang="en-IN" dirty="0">
                <a:solidFill>
                  <a:schemeClr val="tx1"/>
                </a:solidFill>
              </a:rPr>
              <a:t>Find the area of tumours</a:t>
            </a:r>
          </a:p>
          <a:p>
            <a:endParaRPr lang="en-IN" dirty="0">
              <a:solidFill>
                <a:schemeClr val="tx1"/>
              </a:solidFill>
            </a:endParaRPr>
          </a:p>
        </p:txBody>
      </p:sp>
      <p:pic>
        <p:nvPicPr>
          <p:cNvPr id="2" name="Picture 1">
            <a:extLst>
              <a:ext uri="{FF2B5EF4-FFF2-40B4-BE49-F238E27FC236}">
                <a16:creationId xmlns:a16="http://schemas.microsoft.com/office/drawing/2014/main" id="{5AD2573B-377F-43CA-872A-50B6CFBD4107}"/>
              </a:ext>
            </a:extLst>
          </p:cNvPr>
          <p:cNvPicPr>
            <a:picLocks noChangeAspect="1"/>
          </p:cNvPicPr>
          <p:nvPr/>
        </p:nvPicPr>
        <p:blipFill>
          <a:blip r:embed="rId2"/>
          <a:stretch>
            <a:fillRect/>
          </a:stretch>
        </p:blipFill>
        <p:spPr>
          <a:xfrm>
            <a:off x="5114663" y="1703315"/>
            <a:ext cx="5480633" cy="4157722"/>
          </a:xfrm>
          <a:prstGeom prst="rect">
            <a:avLst/>
          </a:prstGeom>
        </p:spPr>
      </p:pic>
      <p:sp>
        <p:nvSpPr>
          <p:cNvPr id="3" name="Title 1">
            <a:extLst>
              <a:ext uri="{FF2B5EF4-FFF2-40B4-BE49-F238E27FC236}">
                <a16:creationId xmlns:a16="http://schemas.microsoft.com/office/drawing/2014/main" id="{791DA36B-A019-4F9B-8EAF-3760E4B7531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31692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9CDC63-6553-4D64-9465-6D1CD82B3434}"/>
              </a:ext>
            </a:extLst>
          </p:cNvPr>
          <p:cNvSpPr/>
          <p:nvPr/>
        </p:nvSpPr>
        <p:spPr>
          <a:xfrm>
            <a:off x="1577130" y="2096298"/>
            <a:ext cx="3087148" cy="194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such scenarios what would be the labels and how would the data look like?</a:t>
            </a:r>
          </a:p>
        </p:txBody>
      </p:sp>
      <p:sp>
        <p:nvSpPr>
          <p:cNvPr id="8" name="Rectangle 7">
            <a:extLst>
              <a:ext uri="{FF2B5EF4-FFF2-40B4-BE49-F238E27FC236}">
                <a16:creationId xmlns:a16="http://schemas.microsoft.com/office/drawing/2014/main" id="{28D6AEFD-B2BC-4965-A9C8-CD40C7BCBCF9}"/>
              </a:ext>
            </a:extLst>
          </p:cNvPr>
          <p:cNvSpPr/>
          <p:nvPr/>
        </p:nvSpPr>
        <p:spPr>
          <a:xfrm>
            <a:off x="5889072" y="2718033"/>
            <a:ext cx="195463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Labelme</a:t>
            </a:r>
            <a:r>
              <a:rPr lang="en-IN" dirty="0">
                <a:solidFill>
                  <a:schemeClr val="tx1"/>
                </a:solidFill>
              </a:rPr>
              <a:t> demo</a:t>
            </a:r>
          </a:p>
        </p:txBody>
      </p:sp>
      <p:sp>
        <p:nvSpPr>
          <p:cNvPr id="2" name="Title 1">
            <a:extLst>
              <a:ext uri="{FF2B5EF4-FFF2-40B4-BE49-F238E27FC236}">
                <a16:creationId xmlns:a16="http://schemas.microsoft.com/office/drawing/2014/main" id="{D8C20645-6D9F-49F0-BEE0-BC6214445F3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67578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3AE1A7-8BE5-49B5-AB11-32ED5643E8A4}"/>
              </a:ext>
            </a:extLst>
          </p:cNvPr>
          <p:cNvPicPr>
            <a:picLocks noChangeAspect="1"/>
          </p:cNvPicPr>
          <p:nvPr/>
        </p:nvPicPr>
        <p:blipFill>
          <a:blip r:embed="rId2"/>
          <a:stretch>
            <a:fillRect/>
          </a:stretch>
        </p:blipFill>
        <p:spPr>
          <a:xfrm>
            <a:off x="5785783" y="1627814"/>
            <a:ext cx="5480633" cy="4157722"/>
          </a:xfrm>
          <a:prstGeom prst="rect">
            <a:avLst/>
          </a:prstGeom>
        </p:spPr>
      </p:pic>
      <p:sp>
        <p:nvSpPr>
          <p:cNvPr id="11" name="Rectangle 10">
            <a:extLst>
              <a:ext uri="{FF2B5EF4-FFF2-40B4-BE49-F238E27FC236}">
                <a16:creationId xmlns:a16="http://schemas.microsoft.com/office/drawing/2014/main" id="{13715ABC-1956-4542-A681-7E498A4C8713}"/>
              </a:ext>
            </a:extLst>
          </p:cNvPr>
          <p:cNvSpPr/>
          <p:nvPr/>
        </p:nvSpPr>
        <p:spPr>
          <a:xfrm>
            <a:off x="553673" y="2533475"/>
            <a:ext cx="2466364" cy="2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 of road</a:t>
            </a:r>
          </a:p>
        </p:txBody>
      </p:sp>
      <p:sp>
        <p:nvSpPr>
          <p:cNvPr id="13" name="Rectangle 12">
            <a:extLst>
              <a:ext uri="{FF2B5EF4-FFF2-40B4-BE49-F238E27FC236}">
                <a16:creationId xmlns:a16="http://schemas.microsoft.com/office/drawing/2014/main" id="{0D168732-304A-46D1-A8C2-8C81B3008B74}"/>
              </a:ext>
            </a:extLst>
          </p:cNvPr>
          <p:cNvSpPr/>
          <p:nvPr/>
        </p:nvSpPr>
        <p:spPr>
          <a:xfrm>
            <a:off x="3691156" y="2124818"/>
            <a:ext cx="1585519" cy="35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Segmentation Model</a:t>
            </a:r>
          </a:p>
        </p:txBody>
      </p:sp>
      <p:sp>
        <p:nvSpPr>
          <p:cNvPr id="15" name="Rectangle 14">
            <a:extLst>
              <a:ext uri="{FF2B5EF4-FFF2-40B4-BE49-F238E27FC236}">
                <a16:creationId xmlns:a16="http://schemas.microsoft.com/office/drawing/2014/main" id="{1AF7250F-2969-4197-8A5B-11EC9E29E62A}"/>
              </a:ext>
            </a:extLst>
          </p:cNvPr>
          <p:cNvSpPr/>
          <p:nvPr/>
        </p:nvSpPr>
        <p:spPr>
          <a:xfrm>
            <a:off x="3691157" y="5915178"/>
            <a:ext cx="1644242" cy="70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Neural Network</a:t>
            </a:r>
          </a:p>
        </p:txBody>
      </p:sp>
      <p:sp>
        <p:nvSpPr>
          <p:cNvPr id="2" name="Title 1">
            <a:extLst>
              <a:ext uri="{FF2B5EF4-FFF2-40B4-BE49-F238E27FC236}">
                <a16:creationId xmlns:a16="http://schemas.microsoft.com/office/drawing/2014/main" id="{1A40B68F-D011-413A-B8C2-E6CB934E636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7924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mantic segmentation">
            <a:extLst>
              <a:ext uri="{FF2B5EF4-FFF2-40B4-BE49-F238E27FC236}">
                <a16:creationId xmlns:a16="http://schemas.microsoft.com/office/drawing/2014/main" id="{A891EF0C-F9E3-43C3-83FC-75B9F26908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3130" y="1825626"/>
            <a:ext cx="961621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F8058A6-E7F8-40EB-8FB3-A08242506880}"/>
              </a:ext>
            </a:extLst>
          </p:cNvPr>
          <p:cNvSpPr>
            <a:spLocks noGrp="1"/>
          </p:cNvSpPr>
          <p:nvPr>
            <p:ph type="ftr" sz="quarter" idx="11"/>
          </p:nvPr>
        </p:nvSpPr>
        <p:spPr/>
        <p:txBody>
          <a:bodyPr/>
          <a:lstStyle/>
          <a:p>
            <a:r>
              <a:rPr lang="en-IN"/>
              <a:t>https://www.jeremyjordan.me/semantic-segmentation/</a:t>
            </a:r>
          </a:p>
        </p:txBody>
      </p:sp>
      <p:sp>
        <p:nvSpPr>
          <p:cNvPr id="2" name="Title 1">
            <a:extLst>
              <a:ext uri="{FF2B5EF4-FFF2-40B4-BE49-F238E27FC236}">
                <a16:creationId xmlns:a16="http://schemas.microsoft.com/office/drawing/2014/main" id="{CF751B35-7892-43CA-B1FB-A7A1BE643CD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12136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BA848-8AD1-4212-B215-B48DD0DB09A2}"/>
              </a:ext>
            </a:extLst>
          </p:cNvPr>
          <p:cNvSpPr/>
          <p:nvPr/>
        </p:nvSpPr>
        <p:spPr>
          <a:xfrm>
            <a:off x="4236440" y="1929466"/>
            <a:ext cx="2642532" cy="28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Text Data</a:t>
            </a:r>
          </a:p>
        </p:txBody>
      </p:sp>
      <p:cxnSp>
        <p:nvCxnSpPr>
          <p:cNvPr id="11" name="Straight Arrow Connector 10">
            <a:extLst>
              <a:ext uri="{FF2B5EF4-FFF2-40B4-BE49-F238E27FC236}">
                <a16:creationId xmlns:a16="http://schemas.microsoft.com/office/drawing/2014/main" id="{F98D921A-C7C8-43BF-AB18-037F7B356830}"/>
              </a:ext>
            </a:extLst>
          </p:cNvPr>
          <p:cNvCxnSpPr>
            <a:cxnSpLocks/>
            <a:stCxn id="10" idx="2"/>
          </p:cNvCxnSpPr>
          <p:nvPr/>
        </p:nvCxnSpPr>
        <p:spPr>
          <a:xfrm flipH="1">
            <a:off x="4714613" y="2214691"/>
            <a:ext cx="843093" cy="1157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7977DC4-3979-4785-A3D7-0243C43B2C8B}"/>
              </a:ext>
            </a:extLst>
          </p:cNvPr>
          <p:cNvCxnSpPr>
            <a:cxnSpLocks/>
            <a:stCxn id="10" idx="2"/>
          </p:cNvCxnSpPr>
          <p:nvPr/>
        </p:nvCxnSpPr>
        <p:spPr>
          <a:xfrm>
            <a:off x="5557706" y="2214691"/>
            <a:ext cx="1076590" cy="1157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07A04E7-08F4-4E0D-8784-7A9EB2A69E13}"/>
              </a:ext>
            </a:extLst>
          </p:cNvPr>
          <p:cNvSpPr/>
          <p:nvPr/>
        </p:nvSpPr>
        <p:spPr>
          <a:xfrm>
            <a:off x="3942826" y="3447872"/>
            <a:ext cx="1551963" cy="63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Classification</a:t>
            </a:r>
          </a:p>
        </p:txBody>
      </p:sp>
      <p:sp>
        <p:nvSpPr>
          <p:cNvPr id="14" name="Rectangle 13">
            <a:extLst>
              <a:ext uri="{FF2B5EF4-FFF2-40B4-BE49-F238E27FC236}">
                <a16:creationId xmlns:a16="http://schemas.microsoft.com/office/drawing/2014/main" id="{1A5A963F-EC21-48D7-94C5-E71A908508CE}"/>
              </a:ext>
            </a:extLst>
          </p:cNvPr>
          <p:cNvSpPr/>
          <p:nvPr/>
        </p:nvSpPr>
        <p:spPr>
          <a:xfrm>
            <a:off x="6021198" y="3447872"/>
            <a:ext cx="1551963" cy="63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Named Entity</a:t>
            </a:r>
          </a:p>
          <a:p>
            <a:pPr algn="ctr"/>
            <a:r>
              <a:rPr lang="en-IN" dirty="0">
                <a:solidFill>
                  <a:schemeClr val="tx1"/>
                </a:solidFill>
              </a:rPr>
              <a:t>Recognition</a:t>
            </a:r>
          </a:p>
        </p:txBody>
      </p:sp>
      <p:sp>
        <p:nvSpPr>
          <p:cNvPr id="2" name="Rectangle 1">
            <a:extLst>
              <a:ext uri="{FF2B5EF4-FFF2-40B4-BE49-F238E27FC236}">
                <a16:creationId xmlns:a16="http://schemas.microsoft.com/office/drawing/2014/main" id="{73DB8D05-44A8-41E3-B725-BD5B557951B1}"/>
              </a:ext>
            </a:extLst>
          </p:cNvPr>
          <p:cNvSpPr/>
          <p:nvPr/>
        </p:nvSpPr>
        <p:spPr>
          <a:xfrm>
            <a:off x="2038525" y="4358080"/>
            <a:ext cx="3519181"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From medical history records, predict if health insurance should be given or not</a:t>
            </a:r>
          </a:p>
        </p:txBody>
      </p:sp>
      <p:sp>
        <p:nvSpPr>
          <p:cNvPr id="3" name="Rectangle 2">
            <a:extLst>
              <a:ext uri="{FF2B5EF4-FFF2-40B4-BE49-F238E27FC236}">
                <a16:creationId xmlns:a16="http://schemas.microsoft.com/office/drawing/2014/main" id="{B69773E3-F5A0-4866-B0BB-A80AC6759B69}"/>
              </a:ext>
            </a:extLst>
          </p:cNvPr>
          <p:cNvSpPr/>
          <p:nvPr/>
        </p:nvSpPr>
        <p:spPr>
          <a:xfrm>
            <a:off x="6096000" y="4381544"/>
            <a:ext cx="3519181" cy="12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From medical history records, extract the medications and diseases the applicant had</a:t>
            </a:r>
          </a:p>
        </p:txBody>
      </p:sp>
      <p:sp>
        <p:nvSpPr>
          <p:cNvPr id="4" name="Title 1">
            <a:extLst>
              <a:ext uri="{FF2B5EF4-FFF2-40B4-BE49-F238E27FC236}">
                <a16:creationId xmlns:a16="http://schemas.microsoft.com/office/drawing/2014/main" id="{62EA39D0-E56B-4DBD-83DE-7F71693B98D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03502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2" grpId="0" animBg="1"/>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2516F7-89E1-4B7B-9345-9AC5CBA3F167}"/>
              </a:ext>
            </a:extLst>
          </p:cNvPr>
          <p:cNvSpPr/>
          <p:nvPr/>
        </p:nvSpPr>
        <p:spPr>
          <a:xfrm>
            <a:off x="1157681" y="1988191"/>
            <a:ext cx="345626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Text Data : Classification</a:t>
            </a:r>
          </a:p>
        </p:txBody>
      </p:sp>
      <p:sp>
        <p:nvSpPr>
          <p:cNvPr id="9" name="Rectangle 8">
            <a:extLst>
              <a:ext uri="{FF2B5EF4-FFF2-40B4-BE49-F238E27FC236}">
                <a16:creationId xmlns:a16="http://schemas.microsoft.com/office/drawing/2014/main" id="{39B137FE-0E2F-423C-B99A-FDC655ED51D2}"/>
              </a:ext>
            </a:extLst>
          </p:cNvPr>
          <p:cNvSpPr/>
          <p:nvPr/>
        </p:nvSpPr>
        <p:spPr>
          <a:xfrm>
            <a:off x="1157681" y="3103927"/>
            <a:ext cx="3456264" cy="20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From medical records, predict if insurance should be given or not</a:t>
            </a:r>
          </a:p>
          <a:p>
            <a:pPr marL="285750" indent="-285750">
              <a:buFont typeface="Arial" panose="020B0604020202020204" pitchFamily="34" charset="0"/>
              <a:buChar char="•"/>
            </a:pPr>
            <a:r>
              <a:rPr lang="en-IN" dirty="0">
                <a:solidFill>
                  <a:schemeClr val="tx1"/>
                </a:solidFill>
              </a:rPr>
              <a:t>Create a ticketing system that can assign tickets to relevant agents automatically</a:t>
            </a:r>
          </a:p>
        </p:txBody>
      </p:sp>
      <p:sp>
        <p:nvSpPr>
          <p:cNvPr id="10" name="Rectangle 9">
            <a:extLst>
              <a:ext uri="{FF2B5EF4-FFF2-40B4-BE49-F238E27FC236}">
                <a16:creationId xmlns:a16="http://schemas.microsoft.com/office/drawing/2014/main" id="{7C4487D8-0436-4CB3-89F4-9E88FDBF0B56}"/>
              </a:ext>
            </a:extLst>
          </p:cNvPr>
          <p:cNvSpPr/>
          <p:nvPr/>
        </p:nvSpPr>
        <p:spPr>
          <a:xfrm>
            <a:off x="5704514" y="1988191"/>
            <a:ext cx="3741490" cy="192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such scenarios what would be the labels and how would the data look like?</a:t>
            </a:r>
          </a:p>
        </p:txBody>
      </p:sp>
      <p:sp>
        <p:nvSpPr>
          <p:cNvPr id="2" name="Title 1">
            <a:extLst>
              <a:ext uri="{FF2B5EF4-FFF2-40B4-BE49-F238E27FC236}">
                <a16:creationId xmlns:a16="http://schemas.microsoft.com/office/drawing/2014/main" id="{0706AB83-D1F7-4437-A0AB-9B014077A4A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90615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ANALYTICS METHODOLOGY</a:t>
            </a:r>
          </a:p>
        </p:txBody>
      </p:sp>
      <p:pic>
        <p:nvPicPr>
          <p:cNvPr id="3" name="Picture 2"/>
          <p:cNvPicPr>
            <a:picLocks noChangeAspect="1"/>
          </p:cNvPicPr>
          <p:nvPr/>
        </p:nvPicPr>
        <p:blipFill>
          <a:blip r:embed="rId2"/>
          <a:stretch>
            <a:fillRect/>
          </a:stretch>
        </p:blipFill>
        <p:spPr>
          <a:xfrm>
            <a:off x="1981201" y="1066800"/>
            <a:ext cx="7925157" cy="2590800"/>
          </a:xfrm>
          <a:prstGeom prst="rect">
            <a:avLst/>
          </a:prstGeom>
        </p:spPr>
      </p:pic>
      <p:sp>
        <p:nvSpPr>
          <p:cNvPr id="4" name="Oval 3"/>
          <p:cNvSpPr/>
          <p:nvPr/>
        </p:nvSpPr>
        <p:spPr>
          <a:xfrm>
            <a:off x="1937592" y="1295400"/>
            <a:ext cx="1905000" cy="220980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Rectangle 4"/>
          <p:cNvSpPr/>
          <p:nvPr/>
        </p:nvSpPr>
        <p:spPr>
          <a:xfrm>
            <a:off x="1899951" y="3633730"/>
            <a:ext cx="8534400" cy="2862322"/>
          </a:xfrm>
          <a:prstGeom prst="rect">
            <a:avLst/>
          </a:prstGeom>
        </p:spPr>
        <p:txBody>
          <a:bodyPr wrap="square">
            <a:spAutoFit/>
          </a:bodyPr>
          <a:lstStyle/>
          <a:p>
            <a:r>
              <a:rPr lang="en-US" sz="2000" b="1" dirty="0"/>
              <a:t>Problem Identification</a:t>
            </a:r>
          </a:p>
          <a:p>
            <a:pPr marL="742950" lvl="1" indent="-285750">
              <a:buFont typeface="Arial" panose="020B0604020202020204" pitchFamily="34" charset="0"/>
              <a:buChar char="•"/>
            </a:pPr>
            <a:r>
              <a:rPr lang="en-US" sz="2000" dirty="0"/>
              <a:t>How do I identify my most valuable customers?</a:t>
            </a:r>
          </a:p>
          <a:p>
            <a:pPr marL="742950" lvl="1" indent="-285750">
              <a:buFont typeface="Arial" panose="020B0604020202020204" pitchFamily="34" charset="0"/>
              <a:buChar char="•"/>
            </a:pPr>
            <a:r>
              <a:rPr lang="en-US" sz="2000" dirty="0"/>
              <a:t>How do I identify the best promotional tactic for my products?</a:t>
            </a:r>
          </a:p>
          <a:p>
            <a:pPr marL="742950" lvl="1" indent="-285750">
              <a:buFont typeface="Arial" panose="020B0604020202020204" pitchFamily="34" charset="0"/>
              <a:buChar char="•"/>
            </a:pPr>
            <a:r>
              <a:rPr lang="en-US" sz="2000" dirty="0"/>
              <a:t>How do I ensure that I minimize losses from product not being available on shelf?</a:t>
            </a:r>
          </a:p>
          <a:p>
            <a:pPr marL="742950" lvl="1" indent="-285750">
              <a:buFont typeface="Arial" panose="020B0604020202020204" pitchFamily="34" charset="0"/>
              <a:buChar char="•"/>
            </a:pPr>
            <a:r>
              <a:rPr lang="en-US" sz="2000" dirty="0"/>
              <a:t>How do I optimize inventory?</a:t>
            </a:r>
          </a:p>
          <a:p>
            <a:pPr marL="742950" lvl="1" indent="-285750">
              <a:buFont typeface="Arial" panose="020B0604020202020204" pitchFamily="34" charset="0"/>
              <a:buChar char="•"/>
            </a:pPr>
            <a:r>
              <a:rPr lang="en-US" sz="2000" dirty="0"/>
              <a:t>How do I detect customers that are likely to default on bill payment?</a:t>
            </a:r>
          </a:p>
          <a:p>
            <a:pPr marL="742950" lvl="1" indent="-285750">
              <a:buFont typeface="Arial" panose="020B0604020202020204" pitchFamily="34" charset="0"/>
              <a:buChar char="•"/>
            </a:pPr>
            <a:r>
              <a:rPr lang="en-US" sz="2000" dirty="0"/>
              <a:t>How can I increase my revenues by making customers buy more of my products? </a:t>
            </a:r>
            <a:endParaRPr lang="en-US" sz="2000" b="1" dirty="0"/>
          </a:p>
        </p:txBody>
      </p:sp>
    </p:spTree>
    <p:extLst>
      <p:ext uri="{BB962C8B-B14F-4D97-AF65-F5344CB8AC3E}">
        <p14:creationId xmlns:p14="http://schemas.microsoft.com/office/powerpoint/2010/main" val="3791976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0A473-FAC4-47BC-AE16-0B0C177288BA}"/>
              </a:ext>
            </a:extLst>
          </p:cNvPr>
          <p:cNvSpPr/>
          <p:nvPr/>
        </p:nvSpPr>
        <p:spPr>
          <a:xfrm>
            <a:off x="746620" y="2181138"/>
            <a:ext cx="2038525" cy="107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 page long, medical record, Applicant 1</a:t>
            </a:r>
          </a:p>
        </p:txBody>
      </p:sp>
      <p:sp>
        <p:nvSpPr>
          <p:cNvPr id="8" name="Rectangle 7">
            <a:extLst>
              <a:ext uri="{FF2B5EF4-FFF2-40B4-BE49-F238E27FC236}">
                <a16:creationId xmlns:a16="http://schemas.microsoft.com/office/drawing/2014/main" id="{4BCFA06C-746A-4061-AA4A-4651499B430C}"/>
              </a:ext>
            </a:extLst>
          </p:cNvPr>
          <p:cNvSpPr/>
          <p:nvPr/>
        </p:nvSpPr>
        <p:spPr>
          <a:xfrm>
            <a:off x="746620" y="3603073"/>
            <a:ext cx="2038525" cy="107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 page long, medical record, Applicant 2</a:t>
            </a:r>
          </a:p>
        </p:txBody>
      </p:sp>
      <p:sp>
        <p:nvSpPr>
          <p:cNvPr id="10" name="Rectangle 9">
            <a:extLst>
              <a:ext uri="{FF2B5EF4-FFF2-40B4-BE49-F238E27FC236}">
                <a16:creationId xmlns:a16="http://schemas.microsoft.com/office/drawing/2014/main" id="{17FBD401-E155-486E-B6ED-B7D8507C0E63}"/>
              </a:ext>
            </a:extLst>
          </p:cNvPr>
          <p:cNvSpPr/>
          <p:nvPr/>
        </p:nvSpPr>
        <p:spPr>
          <a:xfrm>
            <a:off x="746620" y="5089322"/>
            <a:ext cx="2038525" cy="107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 page long, medical record, Applicant 3</a:t>
            </a:r>
          </a:p>
        </p:txBody>
      </p:sp>
      <p:sp>
        <p:nvSpPr>
          <p:cNvPr id="11" name="Rectangle 10">
            <a:extLst>
              <a:ext uri="{FF2B5EF4-FFF2-40B4-BE49-F238E27FC236}">
                <a16:creationId xmlns:a16="http://schemas.microsoft.com/office/drawing/2014/main" id="{02B320BC-5100-4C32-AA7F-9A85992446C3}"/>
              </a:ext>
            </a:extLst>
          </p:cNvPr>
          <p:cNvSpPr/>
          <p:nvPr/>
        </p:nvSpPr>
        <p:spPr>
          <a:xfrm>
            <a:off x="3280095" y="2491530"/>
            <a:ext cx="1753299"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Insurance given</a:t>
            </a:r>
          </a:p>
        </p:txBody>
      </p:sp>
      <p:sp>
        <p:nvSpPr>
          <p:cNvPr id="13" name="Rectangle 12">
            <a:extLst>
              <a:ext uri="{FF2B5EF4-FFF2-40B4-BE49-F238E27FC236}">
                <a16:creationId xmlns:a16="http://schemas.microsoft.com/office/drawing/2014/main" id="{8D23892C-FCCE-4042-BA3C-B7BF5F62E836}"/>
              </a:ext>
            </a:extLst>
          </p:cNvPr>
          <p:cNvSpPr/>
          <p:nvPr/>
        </p:nvSpPr>
        <p:spPr>
          <a:xfrm>
            <a:off x="3280094" y="3784833"/>
            <a:ext cx="1753299"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Insurance given</a:t>
            </a:r>
          </a:p>
        </p:txBody>
      </p:sp>
      <p:sp>
        <p:nvSpPr>
          <p:cNvPr id="15" name="Rectangle 14">
            <a:extLst>
              <a:ext uri="{FF2B5EF4-FFF2-40B4-BE49-F238E27FC236}">
                <a16:creationId xmlns:a16="http://schemas.microsoft.com/office/drawing/2014/main" id="{F1FCFE5F-2E51-40A0-B12C-13BE95CEA77B}"/>
              </a:ext>
            </a:extLst>
          </p:cNvPr>
          <p:cNvSpPr/>
          <p:nvPr/>
        </p:nvSpPr>
        <p:spPr>
          <a:xfrm>
            <a:off x="3280093" y="5321416"/>
            <a:ext cx="1753299" cy="743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Insurance not given</a:t>
            </a:r>
          </a:p>
        </p:txBody>
      </p:sp>
      <p:sp>
        <p:nvSpPr>
          <p:cNvPr id="17" name="Rectangle 16">
            <a:extLst>
              <a:ext uri="{FF2B5EF4-FFF2-40B4-BE49-F238E27FC236}">
                <a16:creationId xmlns:a16="http://schemas.microsoft.com/office/drawing/2014/main" id="{58A6FEE3-C32A-498D-AC36-DABD3D6F722B}"/>
              </a:ext>
            </a:extLst>
          </p:cNvPr>
          <p:cNvSpPr/>
          <p:nvPr/>
        </p:nvSpPr>
        <p:spPr>
          <a:xfrm>
            <a:off x="6139346" y="3340217"/>
            <a:ext cx="2038525" cy="107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 page long, medical record, Applicant New</a:t>
            </a:r>
          </a:p>
        </p:txBody>
      </p:sp>
      <p:sp>
        <p:nvSpPr>
          <p:cNvPr id="18" name="Rectangle 17">
            <a:extLst>
              <a:ext uri="{FF2B5EF4-FFF2-40B4-BE49-F238E27FC236}">
                <a16:creationId xmlns:a16="http://schemas.microsoft.com/office/drawing/2014/main" id="{5DA8D73C-9572-463A-8BD5-9572ABC44995}"/>
              </a:ext>
            </a:extLst>
          </p:cNvPr>
          <p:cNvSpPr/>
          <p:nvPr/>
        </p:nvSpPr>
        <p:spPr>
          <a:xfrm>
            <a:off x="8321879" y="3117909"/>
            <a:ext cx="1174458" cy="1577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a:t>
            </a:r>
          </a:p>
          <a:p>
            <a:pPr algn="ctr"/>
            <a:r>
              <a:rPr lang="en-IN" dirty="0">
                <a:solidFill>
                  <a:schemeClr val="tx1"/>
                </a:solidFill>
              </a:rPr>
              <a:t>Classifier</a:t>
            </a:r>
          </a:p>
        </p:txBody>
      </p:sp>
      <p:sp>
        <p:nvSpPr>
          <p:cNvPr id="19" name="Rectangle 18">
            <a:extLst>
              <a:ext uri="{FF2B5EF4-FFF2-40B4-BE49-F238E27FC236}">
                <a16:creationId xmlns:a16="http://schemas.microsoft.com/office/drawing/2014/main" id="{EAC95681-863C-4784-8FC6-802A791A9ABB}"/>
              </a:ext>
            </a:extLst>
          </p:cNvPr>
          <p:cNvSpPr/>
          <p:nvPr/>
        </p:nvSpPr>
        <p:spPr>
          <a:xfrm>
            <a:off x="9806730" y="3499607"/>
            <a:ext cx="2385270" cy="570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Give Insurance/Not give?</a:t>
            </a:r>
          </a:p>
        </p:txBody>
      </p:sp>
      <p:sp>
        <p:nvSpPr>
          <p:cNvPr id="20" name="Rectangle 19">
            <a:extLst>
              <a:ext uri="{FF2B5EF4-FFF2-40B4-BE49-F238E27FC236}">
                <a16:creationId xmlns:a16="http://schemas.microsoft.com/office/drawing/2014/main" id="{5F7E54F1-1B2B-4ECE-AA61-FD3E90A2061C}"/>
              </a:ext>
            </a:extLst>
          </p:cNvPr>
          <p:cNvSpPr/>
          <p:nvPr/>
        </p:nvSpPr>
        <p:spPr>
          <a:xfrm>
            <a:off x="8387594" y="5014913"/>
            <a:ext cx="1108743" cy="743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Neural Network</a:t>
            </a:r>
          </a:p>
        </p:txBody>
      </p:sp>
      <p:sp>
        <p:nvSpPr>
          <p:cNvPr id="2" name="Title 1">
            <a:extLst>
              <a:ext uri="{FF2B5EF4-FFF2-40B4-BE49-F238E27FC236}">
                <a16:creationId xmlns:a16="http://schemas.microsoft.com/office/drawing/2014/main" id="{1978C02D-3A97-4E67-96E9-0440F2C985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1539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2516F7-89E1-4B7B-9345-9AC5CBA3F167}"/>
              </a:ext>
            </a:extLst>
          </p:cNvPr>
          <p:cNvSpPr/>
          <p:nvPr/>
        </p:nvSpPr>
        <p:spPr>
          <a:xfrm>
            <a:off x="1157681" y="1988191"/>
            <a:ext cx="345626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Text Data : Named Entity Recognition</a:t>
            </a:r>
          </a:p>
        </p:txBody>
      </p:sp>
      <p:sp>
        <p:nvSpPr>
          <p:cNvPr id="9" name="Rectangle 8">
            <a:extLst>
              <a:ext uri="{FF2B5EF4-FFF2-40B4-BE49-F238E27FC236}">
                <a16:creationId xmlns:a16="http://schemas.microsoft.com/office/drawing/2014/main" id="{39B137FE-0E2F-423C-B99A-FDC655ED51D2}"/>
              </a:ext>
            </a:extLst>
          </p:cNvPr>
          <p:cNvSpPr/>
          <p:nvPr/>
        </p:nvSpPr>
        <p:spPr>
          <a:xfrm>
            <a:off x="1157681" y="3103927"/>
            <a:ext cx="3456264" cy="20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From medical records, extract names of medications and diseases</a:t>
            </a:r>
          </a:p>
          <a:p>
            <a:pPr marL="285750" indent="-285750">
              <a:buFont typeface="Arial" panose="020B0604020202020204" pitchFamily="34" charset="0"/>
              <a:buChar char="•"/>
            </a:pPr>
            <a:r>
              <a:rPr lang="en-IN" dirty="0">
                <a:solidFill>
                  <a:schemeClr val="tx1"/>
                </a:solidFill>
              </a:rPr>
              <a:t>From company memos, redact the names of important officials and places</a:t>
            </a:r>
          </a:p>
        </p:txBody>
      </p:sp>
      <p:sp>
        <p:nvSpPr>
          <p:cNvPr id="2" name="Title 1">
            <a:extLst>
              <a:ext uri="{FF2B5EF4-FFF2-40B4-BE49-F238E27FC236}">
                <a16:creationId xmlns:a16="http://schemas.microsoft.com/office/drawing/2014/main" id="{6CE08810-531E-4C42-B77A-CC9221776CD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23050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C3409-57C7-4FBA-85B4-33ED34030A7D}"/>
              </a:ext>
            </a:extLst>
          </p:cNvPr>
          <p:cNvPicPr>
            <a:picLocks noChangeAspect="1"/>
          </p:cNvPicPr>
          <p:nvPr/>
        </p:nvPicPr>
        <p:blipFill>
          <a:blip r:embed="rId3"/>
          <a:stretch>
            <a:fillRect/>
          </a:stretch>
        </p:blipFill>
        <p:spPr>
          <a:xfrm>
            <a:off x="722021" y="2864184"/>
            <a:ext cx="9439275" cy="2085975"/>
          </a:xfrm>
          <a:prstGeom prst="rect">
            <a:avLst/>
          </a:prstGeom>
        </p:spPr>
      </p:pic>
      <p:sp>
        <p:nvSpPr>
          <p:cNvPr id="8" name="TextBox 7">
            <a:extLst>
              <a:ext uri="{FF2B5EF4-FFF2-40B4-BE49-F238E27FC236}">
                <a16:creationId xmlns:a16="http://schemas.microsoft.com/office/drawing/2014/main" id="{319CB90E-13EA-46AD-A638-BBECD42DB8EE}"/>
              </a:ext>
            </a:extLst>
          </p:cNvPr>
          <p:cNvSpPr txBox="1"/>
          <p:nvPr/>
        </p:nvSpPr>
        <p:spPr>
          <a:xfrm>
            <a:off x="722021" y="1904192"/>
            <a:ext cx="6102990" cy="369332"/>
          </a:xfrm>
          <a:prstGeom prst="rect">
            <a:avLst/>
          </a:prstGeom>
          <a:noFill/>
        </p:spPr>
        <p:txBody>
          <a:bodyPr wrap="square">
            <a:spAutoFit/>
          </a:bodyPr>
          <a:lstStyle/>
          <a:p>
            <a:r>
              <a:rPr lang="en-IN" dirty="0"/>
              <a:t>"Apple is looking at buying U.K. </a:t>
            </a:r>
            <a:r>
              <a:rPr lang="en-IN" dirty="0" err="1"/>
              <a:t>startup</a:t>
            </a:r>
            <a:r>
              <a:rPr lang="en-IN" dirty="0"/>
              <a:t> for $1 billion"</a:t>
            </a:r>
          </a:p>
        </p:txBody>
      </p:sp>
      <p:sp>
        <p:nvSpPr>
          <p:cNvPr id="2" name="Title 1">
            <a:extLst>
              <a:ext uri="{FF2B5EF4-FFF2-40B4-BE49-F238E27FC236}">
                <a16:creationId xmlns:a16="http://schemas.microsoft.com/office/drawing/2014/main" id="{7487E047-F1FD-470E-8690-3D0F9F44811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22511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46D6CA-64AF-4F49-B856-781F51904FB8}"/>
              </a:ext>
            </a:extLst>
          </p:cNvPr>
          <p:cNvPicPr>
            <a:picLocks noChangeAspect="1"/>
          </p:cNvPicPr>
          <p:nvPr/>
        </p:nvPicPr>
        <p:blipFill>
          <a:blip r:embed="rId2"/>
          <a:stretch>
            <a:fillRect/>
          </a:stretch>
        </p:blipFill>
        <p:spPr>
          <a:xfrm>
            <a:off x="990600" y="2556805"/>
            <a:ext cx="9108827" cy="1919452"/>
          </a:xfrm>
          <a:prstGeom prst="rect">
            <a:avLst/>
          </a:prstGeom>
        </p:spPr>
      </p:pic>
      <p:pic>
        <p:nvPicPr>
          <p:cNvPr id="9" name="Picture 8">
            <a:extLst>
              <a:ext uri="{FF2B5EF4-FFF2-40B4-BE49-F238E27FC236}">
                <a16:creationId xmlns:a16="http://schemas.microsoft.com/office/drawing/2014/main" id="{B47EC104-0392-4B4A-927C-218BE9011DB3}"/>
              </a:ext>
            </a:extLst>
          </p:cNvPr>
          <p:cNvPicPr>
            <a:picLocks noChangeAspect="1"/>
          </p:cNvPicPr>
          <p:nvPr/>
        </p:nvPicPr>
        <p:blipFill>
          <a:blip r:embed="rId3"/>
          <a:stretch>
            <a:fillRect/>
          </a:stretch>
        </p:blipFill>
        <p:spPr>
          <a:xfrm>
            <a:off x="1135179" y="2177391"/>
            <a:ext cx="4569336" cy="204353"/>
          </a:xfrm>
          <a:prstGeom prst="rect">
            <a:avLst/>
          </a:prstGeom>
        </p:spPr>
      </p:pic>
      <p:sp>
        <p:nvSpPr>
          <p:cNvPr id="2" name="Title 1">
            <a:extLst>
              <a:ext uri="{FF2B5EF4-FFF2-40B4-BE49-F238E27FC236}">
                <a16:creationId xmlns:a16="http://schemas.microsoft.com/office/drawing/2014/main" id="{CE28A5D1-492D-41C5-B4A3-9A141479A7F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512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2AB109-CE9C-469A-A1F9-7AC89FC48FB7}"/>
              </a:ext>
            </a:extLst>
          </p:cNvPr>
          <p:cNvSpPr/>
          <p:nvPr/>
        </p:nvSpPr>
        <p:spPr>
          <a:xfrm>
            <a:off x="3808602" y="1954636"/>
            <a:ext cx="3741490" cy="192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such scenarios what would be the labels and how would the data look like?</a:t>
            </a:r>
          </a:p>
        </p:txBody>
      </p:sp>
      <p:sp>
        <p:nvSpPr>
          <p:cNvPr id="7" name="Rectangle 6">
            <a:extLst>
              <a:ext uri="{FF2B5EF4-FFF2-40B4-BE49-F238E27FC236}">
                <a16:creationId xmlns:a16="http://schemas.microsoft.com/office/drawing/2014/main" id="{26A1353C-F4D2-45B7-9521-633971B6F2C2}"/>
              </a:ext>
            </a:extLst>
          </p:cNvPr>
          <p:cNvSpPr/>
          <p:nvPr/>
        </p:nvSpPr>
        <p:spPr>
          <a:xfrm>
            <a:off x="1183548" y="4278385"/>
            <a:ext cx="9663418" cy="562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This is a sentence talks about Mumbai and BJP. </a:t>
            </a:r>
          </a:p>
        </p:txBody>
      </p:sp>
      <p:pic>
        <p:nvPicPr>
          <p:cNvPr id="8" name="Picture 7">
            <a:extLst>
              <a:ext uri="{FF2B5EF4-FFF2-40B4-BE49-F238E27FC236}">
                <a16:creationId xmlns:a16="http://schemas.microsoft.com/office/drawing/2014/main" id="{6E96C17A-49F9-417A-A3EA-354C0FB50847}"/>
              </a:ext>
            </a:extLst>
          </p:cNvPr>
          <p:cNvPicPr>
            <a:picLocks noChangeAspect="1"/>
          </p:cNvPicPr>
          <p:nvPr/>
        </p:nvPicPr>
        <p:blipFill>
          <a:blip r:embed="rId2"/>
          <a:stretch>
            <a:fillRect/>
          </a:stretch>
        </p:blipFill>
        <p:spPr>
          <a:xfrm>
            <a:off x="4235392" y="5243118"/>
            <a:ext cx="3314700" cy="1352550"/>
          </a:xfrm>
          <a:prstGeom prst="rect">
            <a:avLst/>
          </a:prstGeom>
        </p:spPr>
      </p:pic>
      <p:sp>
        <p:nvSpPr>
          <p:cNvPr id="2" name="Title 1">
            <a:extLst>
              <a:ext uri="{FF2B5EF4-FFF2-40B4-BE49-F238E27FC236}">
                <a16:creationId xmlns:a16="http://schemas.microsoft.com/office/drawing/2014/main" id="{B84B6E45-32E2-4F88-9109-B7F87F5995C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397920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3755FA-1948-4EF4-9270-2BF2BFCF4A97}"/>
              </a:ext>
            </a:extLst>
          </p:cNvPr>
          <p:cNvSpPr/>
          <p:nvPr/>
        </p:nvSpPr>
        <p:spPr>
          <a:xfrm>
            <a:off x="1006679" y="1736521"/>
            <a:ext cx="414416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How to deploy models that can do ML on images or text?</a:t>
            </a:r>
          </a:p>
        </p:txBody>
      </p:sp>
      <p:sp>
        <p:nvSpPr>
          <p:cNvPr id="8" name="Rectangle 7">
            <a:extLst>
              <a:ext uri="{FF2B5EF4-FFF2-40B4-BE49-F238E27FC236}">
                <a16:creationId xmlns:a16="http://schemas.microsoft.com/office/drawing/2014/main" id="{423AF038-0F0B-4376-892F-DDE7BECDF768}"/>
              </a:ext>
            </a:extLst>
          </p:cNvPr>
          <p:cNvSpPr/>
          <p:nvPr/>
        </p:nvSpPr>
        <p:spPr>
          <a:xfrm>
            <a:off x="5536733" y="1736521"/>
            <a:ext cx="2952925" cy="202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Is the user of ML algorithm ok to share data? </a:t>
            </a:r>
            <a:r>
              <a:rPr lang="en-IN" dirty="0" err="1">
                <a:solidFill>
                  <a:schemeClr val="tx1"/>
                </a:solidFill>
              </a:rPr>
              <a:t>Eg</a:t>
            </a:r>
            <a:r>
              <a:rPr lang="en-IN" dirty="0">
                <a:solidFill>
                  <a:schemeClr val="tx1"/>
                </a:solidFill>
              </a:rPr>
              <a:t> people may not be comfortable sharing medical information to third party.</a:t>
            </a:r>
          </a:p>
        </p:txBody>
      </p:sp>
      <p:cxnSp>
        <p:nvCxnSpPr>
          <p:cNvPr id="10" name="Straight Arrow Connector 9">
            <a:extLst>
              <a:ext uri="{FF2B5EF4-FFF2-40B4-BE49-F238E27FC236}">
                <a16:creationId xmlns:a16="http://schemas.microsoft.com/office/drawing/2014/main" id="{58824E85-F7F7-440E-8721-D6559539688E}"/>
              </a:ext>
            </a:extLst>
          </p:cNvPr>
          <p:cNvCxnSpPr>
            <a:stCxn id="8" idx="2"/>
          </p:cNvCxnSpPr>
          <p:nvPr/>
        </p:nvCxnSpPr>
        <p:spPr>
          <a:xfrm flipH="1">
            <a:off x="4899170" y="3758268"/>
            <a:ext cx="2114026" cy="176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CB8E5F4-4237-4252-B263-CCCFE0922612}"/>
              </a:ext>
            </a:extLst>
          </p:cNvPr>
          <p:cNvCxnSpPr>
            <a:cxnSpLocks/>
            <a:stCxn id="8" idx="2"/>
          </p:cNvCxnSpPr>
          <p:nvPr/>
        </p:nvCxnSpPr>
        <p:spPr>
          <a:xfrm>
            <a:off x="7013196" y="3758268"/>
            <a:ext cx="2114025" cy="1915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A7C06CD-4EA3-44BC-BEC6-21EB874305A3}"/>
              </a:ext>
            </a:extLst>
          </p:cNvPr>
          <p:cNvSpPr txBox="1"/>
          <p:nvPr/>
        </p:nvSpPr>
        <p:spPr>
          <a:xfrm>
            <a:off x="5662570" y="4144161"/>
            <a:ext cx="536895" cy="369332"/>
          </a:xfrm>
          <a:prstGeom prst="rect">
            <a:avLst/>
          </a:prstGeom>
          <a:noFill/>
        </p:spPr>
        <p:txBody>
          <a:bodyPr wrap="square" rtlCol="0">
            <a:spAutoFit/>
          </a:bodyPr>
          <a:lstStyle/>
          <a:p>
            <a:r>
              <a:rPr lang="en-IN" dirty="0"/>
              <a:t>Yes</a:t>
            </a:r>
          </a:p>
        </p:txBody>
      </p:sp>
      <p:sp>
        <p:nvSpPr>
          <p:cNvPr id="16" name="TextBox 15">
            <a:extLst>
              <a:ext uri="{FF2B5EF4-FFF2-40B4-BE49-F238E27FC236}">
                <a16:creationId xmlns:a16="http://schemas.microsoft.com/office/drawing/2014/main" id="{ECF731C9-35AC-45E0-A02D-B5C1D5D1CFEF}"/>
              </a:ext>
            </a:extLst>
          </p:cNvPr>
          <p:cNvSpPr txBox="1"/>
          <p:nvPr/>
        </p:nvSpPr>
        <p:spPr>
          <a:xfrm>
            <a:off x="7801761" y="4144161"/>
            <a:ext cx="511729" cy="369332"/>
          </a:xfrm>
          <a:prstGeom prst="rect">
            <a:avLst/>
          </a:prstGeom>
          <a:noFill/>
        </p:spPr>
        <p:txBody>
          <a:bodyPr wrap="square" rtlCol="0">
            <a:spAutoFit/>
          </a:bodyPr>
          <a:lstStyle/>
          <a:p>
            <a:r>
              <a:rPr lang="en-IN" dirty="0"/>
              <a:t>No</a:t>
            </a:r>
          </a:p>
        </p:txBody>
      </p:sp>
      <p:sp>
        <p:nvSpPr>
          <p:cNvPr id="17" name="Rectangle 16">
            <a:extLst>
              <a:ext uri="{FF2B5EF4-FFF2-40B4-BE49-F238E27FC236}">
                <a16:creationId xmlns:a16="http://schemas.microsoft.com/office/drawing/2014/main" id="{269C8419-2933-452D-A2CF-A44AB3C7D2C8}"/>
              </a:ext>
            </a:extLst>
          </p:cNvPr>
          <p:cNvSpPr/>
          <p:nvPr/>
        </p:nvSpPr>
        <p:spPr>
          <a:xfrm>
            <a:off x="4186105" y="5763237"/>
            <a:ext cx="1434518"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 as Web App</a:t>
            </a:r>
          </a:p>
        </p:txBody>
      </p:sp>
      <p:sp>
        <p:nvSpPr>
          <p:cNvPr id="19" name="Rectangle 18">
            <a:extLst>
              <a:ext uri="{FF2B5EF4-FFF2-40B4-BE49-F238E27FC236}">
                <a16:creationId xmlns:a16="http://schemas.microsoft.com/office/drawing/2014/main" id="{8EF22A76-C7F0-4B0E-8279-BCECFD59A38C}"/>
              </a:ext>
            </a:extLst>
          </p:cNvPr>
          <p:cNvSpPr/>
          <p:nvPr/>
        </p:nvSpPr>
        <p:spPr>
          <a:xfrm>
            <a:off x="8061819" y="5838635"/>
            <a:ext cx="2093053"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 as mobile/desktop app</a:t>
            </a:r>
          </a:p>
        </p:txBody>
      </p:sp>
      <p:sp>
        <p:nvSpPr>
          <p:cNvPr id="21" name="Rectangle 20">
            <a:extLst>
              <a:ext uri="{FF2B5EF4-FFF2-40B4-BE49-F238E27FC236}">
                <a16:creationId xmlns:a16="http://schemas.microsoft.com/office/drawing/2014/main" id="{47E045C5-7F75-445E-B80F-A8D62280D057}"/>
              </a:ext>
            </a:extLst>
          </p:cNvPr>
          <p:cNvSpPr/>
          <p:nvPr/>
        </p:nvSpPr>
        <p:spPr>
          <a:xfrm>
            <a:off x="1535185" y="5050172"/>
            <a:ext cx="2244055" cy="159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dirty="0">
                <a:solidFill>
                  <a:schemeClr val="tx1"/>
                </a:solidFill>
              </a:rPr>
              <a:t>Relatively easy to deploy</a:t>
            </a:r>
          </a:p>
          <a:p>
            <a:pPr marL="285750" indent="-285750">
              <a:buFont typeface="Arial" panose="020B0604020202020204" pitchFamily="34" charset="0"/>
              <a:buChar char="•"/>
            </a:pPr>
            <a:r>
              <a:rPr lang="en-IN" sz="1400" dirty="0" err="1">
                <a:solidFill>
                  <a:schemeClr val="tx1"/>
                </a:solidFill>
              </a:rPr>
              <a:t>Tensorflow</a:t>
            </a:r>
            <a:r>
              <a:rPr lang="en-IN" sz="1400" dirty="0">
                <a:solidFill>
                  <a:schemeClr val="tx1"/>
                </a:solidFill>
              </a:rPr>
              <a:t>/</a:t>
            </a:r>
            <a:r>
              <a:rPr lang="en-IN" sz="1400" dirty="0" err="1">
                <a:solidFill>
                  <a:schemeClr val="tx1"/>
                </a:solidFill>
              </a:rPr>
              <a:t>pytorch</a:t>
            </a:r>
            <a:r>
              <a:rPr lang="en-IN" sz="1400" dirty="0">
                <a:solidFill>
                  <a:schemeClr val="tx1"/>
                </a:solidFill>
              </a:rPr>
              <a:t>, to run predictions </a:t>
            </a:r>
          </a:p>
        </p:txBody>
      </p:sp>
      <p:sp>
        <p:nvSpPr>
          <p:cNvPr id="23" name="Rectangle 22">
            <a:extLst>
              <a:ext uri="{FF2B5EF4-FFF2-40B4-BE49-F238E27FC236}">
                <a16:creationId xmlns:a16="http://schemas.microsoft.com/office/drawing/2014/main" id="{E7652E7B-6781-47B8-AC2E-760EE323712C}"/>
              </a:ext>
            </a:extLst>
          </p:cNvPr>
          <p:cNvSpPr/>
          <p:nvPr/>
        </p:nvSpPr>
        <p:spPr>
          <a:xfrm>
            <a:off x="9032844" y="3716538"/>
            <a:ext cx="2244055" cy="159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dirty="0">
                <a:solidFill>
                  <a:schemeClr val="tx1"/>
                </a:solidFill>
              </a:rPr>
              <a:t>Relatively difficult to deploy</a:t>
            </a:r>
          </a:p>
          <a:p>
            <a:pPr marL="285750" indent="-285750">
              <a:buFont typeface="Arial" panose="020B0604020202020204" pitchFamily="34" charset="0"/>
              <a:buChar char="•"/>
            </a:pPr>
            <a:r>
              <a:rPr lang="en-IN" sz="1400" dirty="0">
                <a:solidFill>
                  <a:schemeClr val="tx1"/>
                </a:solidFill>
              </a:rPr>
              <a:t>You may need to do work with very low level system </a:t>
            </a:r>
            <a:r>
              <a:rPr lang="en-IN" sz="1400" dirty="0" err="1">
                <a:solidFill>
                  <a:schemeClr val="tx1"/>
                </a:solidFill>
              </a:rPr>
              <a:t>apis</a:t>
            </a:r>
            <a:r>
              <a:rPr lang="en-IN" sz="1400" dirty="0">
                <a:solidFill>
                  <a:schemeClr val="tx1"/>
                </a:solidFill>
              </a:rPr>
              <a:t> (</a:t>
            </a:r>
            <a:r>
              <a:rPr lang="en-IN" sz="1400" dirty="0" err="1">
                <a:solidFill>
                  <a:schemeClr val="tx1"/>
                </a:solidFill>
              </a:rPr>
              <a:t>eg</a:t>
            </a:r>
            <a:r>
              <a:rPr lang="en-IN" sz="1400" dirty="0">
                <a:solidFill>
                  <a:schemeClr val="tx1"/>
                </a:solidFill>
              </a:rPr>
              <a:t> Mobile: ARM support)</a:t>
            </a:r>
          </a:p>
        </p:txBody>
      </p:sp>
      <p:sp>
        <p:nvSpPr>
          <p:cNvPr id="2" name="Title 1">
            <a:extLst>
              <a:ext uri="{FF2B5EF4-FFF2-40B4-BE49-F238E27FC236}">
                <a16:creationId xmlns:a16="http://schemas.microsoft.com/office/drawing/2014/main" id="{9E1D78F2-E079-435A-9D0B-C2878E04C9A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ML in Action  </a:t>
            </a:r>
          </a:p>
        </p:txBody>
      </p:sp>
    </p:spTree>
    <p:extLst>
      <p:ext uri="{BB962C8B-B14F-4D97-AF65-F5344CB8AC3E}">
        <p14:creationId xmlns:p14="http://schemas.microsoft.com/office/powerpoint/2010/main" val="69647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p:bldP spid="16" grpId="0"/>
      <p:bldP spid="17" grpId="0" animBg="1"/>
      <p:bldP spid="19" grpId="0" animBg="1"/>
      <p:bldP spid="21" grpId="0" animBg="1"/>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9159-969F-4799-AEA9-1FBFABE2E61A}"/>
              </a:ext>
            </a:extLst>
          </p:cNvPr>
          <p:cNvSpPr>
            <a:spLocks noGrp="1"/>
          </p:cNvSpPr>
          <p:nvPr>
            <p:ph type="title"/>
          </p:nvPr>
        </p:nvSpPr>
        <p:spPr/>
        <p:txBody>
          <a:bodyPr/>
          <a:lstStyle/>
          <a:p>
            <a:r>
              <a:rPr lang="en-IN" b="1" dirty="0"/>
              <a:t>ML in Action  </a:t>
            </a:r>
          </a:p>
        </p:txBody>
      </p:sp>
      <p:sp>
        <p:nvSpPr>
          <p:cNvPr id="4" name="TextBox 3">
            <a:extLst>
              <a:ext uri="{FF2B5EF4-FFF2-40B4-BE49-F238E27FC236}">
                <a16:creationId xmlns:a16="http://schemas.microsoft.com/office/drawing/2014/main" id="{55145DBE-B49E-45EF-AF7D-CC400287BEB7}"/>
              </a:ext>
            </a:extLst>
          </p:cNvPr>
          <p:cNvSpPr txBox="1"/>
          <p:nvPr/>
        </p:nvSpPr>
        <p:spPr>
          <a:xfrm>
            <a:off x="914400" y="1551963"/>
            <a:ext cx="103268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Despite the hype, ML is not an answer to all the problems</a:t>
            </a:r>
          </a:p>
          <a:p>
            <a:pPr marL="285750" indent="-285750">
              <a:buFont typeface="Arial" panose="020B0604020202020204" pitchFamily="34" charset="0"/>
              <a:buChar char="•"/>
            </a:pPr>
            <a:r>
              <a:rPr lang="en-IN" dirty="0"/>
              <a:t>In fact, it can help in very limited number of use cases</a:t>
            </a:r>
          </a:p>
        </p:txBody>
      </p:sp>
      <p:sp>
        <p:nvSpPr>
          <p:cNvPr id="5" name="Rectangle 4">
            <a:extLst>
              <a:ext uri="{FF2B5EF4-FFF2-40B4-BE49-F238E27FC236}">
                <a16:creationId xmlns:a16="http://schemas.microsoft.com/office/drawing/2014/main" id="{53E85EC1-8505-4CEB-ACD7-6FE348115ACB}"/>
              </a:ext>
            </a:extLst>
          </p:cNvPr>
          <p:cNvSpPr/>
          <p:nvPr/>
        </p:nvSpPr>
        <p:spPr>
          <a:xfrm>
            <a:off x="1048624" y="2508308"/>
            <a:ext cx="3095537" cy="8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When to use ML?</a:t>
            </a:r>
          </a:p>
        </p:txBody>
      </p:sp>
      <p:sp>
        <p:nvSpPr>
          <p:cNvPr id="6" name="Rectangle 5">
            <a:extLst>
              <a:ext uri="{FF2B5EF4-FFF2-40B4-BE49-F238E27FC236}">
                <a16:creationId xmlns:a16="http://schemas.microsoft.com/office/drawing/2014/main" id="{5D2294B5-C4A3-4135-9629-5D0A6DE15EF1}"/>
              </a:ext>
            </a:extLst>
          </p:cNvPr>
          <p:cNvSpPr/>
          <p:nvPr/>
        </p:nvSpPr>
        <p:spPr>
          <a:xfrm>
            <a:off x="104862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Mostly wherever automation is needed</a:t>
            </a:r>
          </a:p>
        </p:txBody>
      </p:sp>
      <p:cxnSp>
        <p:nvCxnSpPr>
          <p:cNvPr id="8" name="Straight Arrow Connector 7">
            <a:extLst>
              <a:ext uri="{FF2B5EF4-FFF2-40B4-BE49-F238E27FC236}">
                <a16:creationId xmlns:a16="http://schemas.microsoft.com/office/drawing/2014/main" id="{0306DA15-7FC5-480A-AE4E-707FDDCF0B6F}"/>
              </a:ext>
            </a:extLst>
          </p:cNvPr>
          <p:cNvCxnSpPr>
            <a:stCxn id="6" idx="2"/>
          </p:cNvCxnSpPr>
          <p:nvPr/>
        </p:nvCxnSpPr>
        <p:spPr>
          <a:xfrm flipH="1">
            <a:off x="1510018" y="4244829"/>
            <a:ext cx="1086375" cy="89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062D05E-1D65-456C-99C0-158F135E386B}"/>
              </a:ext>
            </a:extLst>
          </p:cNvPr>
          <p:cNvCxnSpPr>
            <a:stCxn id="6" idx="2"/>
          </p:cNvCxnSpPr>
          <p:nvPr/>
        </p:nvCxnSpPr>
        <p:spPr>
          <a:xfrm>
            <a:off x="2596393" y="4244829"/>
            <a:ext cx="0" cy="147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D061FF-70C4-45AD-B1AF-9D2FD36F0803}"/>
              </a:ext>
            </a:extLst>
          </p:cNvPr>
          <p:cNvCxnSpPr>
            <a:stCxn id="6" idx="2"/>
          </p:cNvCxnSpPr>
          <p:nvPr/>
        </p:nvCxnSpPr>
        <p:spPr>
          <a:xfrm>
            <a:off x="2596393" y="4244829"/>
            <a:ext cx="1187042" cy="78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108CEF6-ED63-43BC-8897-6AC170B1F38E}"/>
              </a:ext>
            </a:extLst>
          </p:cNvPr>
          <p:cNvSpPr/>
          <p:nvPr/>
        </p:nvSpPr>
        <p:spPr>
          <a:xfrm>
            <a:off x="738231" y="5217952"/>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Support desk ticket routing</a:t>
            </a:r>
          </a:p>
        </p:txBody>
      </p:sp>
      <p:sp>
        <p:nvSpPr>
          <p:cNvPr id="15" name="Rectangle 14">
            <a:extLst>
              <a:ext uri="{FF2B5EF4-FFF2-40B4-BE49-F238E27FC236}">
                <a16:creationId xmlns:a16="http://schemas.microsoft.com/office/drawing/2014/main" id="{49BF880C-E430-41C3-A886-6820DDBFD914}"/>
              </a:ext>
            </a:extLst>
          </p:cNvPr>
          <p:cNvSpPr/>
          <p:nvPr/>
        </p:nvSpPr>
        <p:spPr>
          <a:xfrm>
            <a:off x="2123812" y="5939784"/>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Finding cracks/potholes on highways</a:t>
            </a:r>
          </a:p>
        </p:txBody>
      </p:sp>
      <p:sp>
        <p:nvSpPr>
          <p:cNvPr id="19" name="Rectangle 18">
            <a:extLst>
              <a:ext uri="{FF2B5EF4-FFF2-40B4-BE49-F238E27FC236}">
                <a16:creationId xmlns:a16="http://schemas.microsoft.com/office/drawing/2014/main" id="{0E91F192-DE2D-45D7-9FA2-253CF1FBA9EB}"/>
              </a:ext>
            </a:extLst>
          </p:cNvPr>
          <p:cNvSpPr/>
          <p:nvPr/>
        </p:nvSpPr>
        <p:spPr>
          <a:xfrm>
            <a:off x="3575089" y="5184396"/>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Counting RBC/WBC</a:t>
            </a:r>
          </a:p>
        </p:txBody>
      </p:sp>
    </p:spTree>
    <p:extLst>
      <p:ext uri="{BB962C8B-B14F-4D97-AF65-F5344CB8AC3E}">
        <p14:creationId xmlns:p14="http://schemas.microsoft.com/office/powerpoint/2010/main" val="258118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9159-969F-4799-AEA9-1FBFABE2E61A}"/>
              </a:ext>
            </a:extLst>
          </p:cNvPr>
          <p:cNvSpPr>
            <a:spLocks noGrp="1"/>
          </p:cNvSpPr>
          <p:nvPr>
            <p:ph type="title"/>
          </p:nvPr>
        </p:nvSpPr>
        <p:spPr/>
        <p:txBody>
          <a:bodyPr/>
          <a:lstStyle/>
          <a:p>
            <a:r>
              <a:rPr lang="en-IN" b="1" dirty="0"/>
              <a:t>Creating Data Products</a:t>
            </a:r>
          </a:p>
        </p:txBody>
      </p:sp>
      <p:sp>
        <p:nvSpPr>
          <p:cNvPr id="4" name="TextBox 3">
            <a:extLst>
              <a:ext uri="{FF2B5EF4-FFF2-40B4-BE49-F238E27FC236}">
                <a16:creationId xmlns:a16="http://schemas.microsoft.com/office/drawing/2014/main" id="{55145DBE-B49E-45EF-AF7D-CC400287BEB7}"/>
              </a:ext>
            </a:extLst>
          </p:cNvPr>
          <p:cNvSpPr txBox="1"/>
          <p:nvPr/>
        </p:nvSpPr>
        <p:spPr>
          <a:xfrm>
            <a:off x="914400" y="1551963"/>
            <a:ext cx="103268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Despite the hype, ML is not an answer to all the problems</a:t>
            </a:r>
          </a:p>
          <a:p>
            <a:pPr marL="285750" indent="-285750">
              <a:buFont typeface="Arial" panose="020B0604020202020204" pitchFamily="34" charset="0"/>
              <a:buChar char="•"/>
            </a:pPr>
            <a:r>
              <a:rPr lang="en-IN" dirty="0"/>
              <a:t>In fact, it can help in very limited number of use cases</a:t>
            </a:r>
          </a:p>
        </p:txBody>
      </p:sp>
      <p:sp>
        <p:nvSpPr>
          <p:cNvPr id="5" name="Rectangle 4">
            <a:extLst>
              <a:ext uri="{FF2B5EF4-FFF2-40B4-BE49-F238E27FC236}">
                <a16:creationId xmlns:a16="http://schemas.microsoft.com/office/drawing/2014/main" id="{53E85EC1-8505-4CEB-ACD7-6FE348115ACB}"/>
              </a:ext>
            </a:extLst>
          </p:cNvPr>
          <p:cNvSpPr/>
          <p:nvPr/>
        </p:nvSpPr>
        <p:spPr>
          <a:xfrm>
            <a:off x="1048624" y="2508308"/>
            <a:ext cx="3095537" cy="8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When to use ML?</a:t>
            </a:r>
          </a:p>
        </p:txBody>
      </p:sp>
      <p:sp>
        <p:nvSpPr>
          <p:cNvPr id="6" name="Rectangle 5">
            <a:extLst>
              <a:ext uri="{FF2B5EF4-FFF2-40B4-BE49-F238E27FC236}">
                <a16:creationId xmlns:a16="http://schemas.microsoft.com/office/drawing/2014/main" id="{5D2294B5-C4A3-4135-9629-5D0A6DE15EF1}"/>
              </a:ext>
            </a:extLst>
          </p:cNvPr>
          <p:cNvSpPr/>
          <p:nvPr/>
        </p:nvSpPr>
        <p:spPr>
          <a:xfrm>
            <a:off x="104862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Mostly wherever automation is needed</a:t>
            </a:r>
          </a:p>
        </p:txBody>
      </p:sp>
      <p:cxnSp>
        <p:nvCxnSpPr>
          <p:cNvPr id="8" name="Straight Arrow Connector 7">
            <a:extLst>
              <a:ext uri="{FF2B5EF4-FFF2-40B4-BE49-F238E27FC236}">
                <a16:creationId xmlns:a16="http://schemas.microsoft.com/office/drawing/2014/main" id="{0306DA15-7FC5-480A-AE4E-707FDDCF0B6F}"/>
              </a:ext>
            </a:extLst>
          </p:cNvPr>
          <p:cNvCxnSpPr>
            <a:stCxn id="6" idx="2"/>
          </p:cNvCxnSpPr>
          <p:nvPr/>
        </p:nvCxnSpPr>
        <p:spPr>
          <a:xfrm flipH="1">
            <a:off x="1510018" y="4244829"/>
            <a:ext cx="1086375" cy="89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062D05E-1D65-456C-99C0-158F135E386B}"/>
              </a:ext>
            </a:extLst>
          </p:cNvPr>
          <p:cNvCxnSpPr>
            <a:stCxn id="6" idx="2"/>
          </p:cNvCxnSpPr>
          <p:nvPr/>
        </p:nvCxnSpPr>
        <p:spPr>
          <a:xfrm>
            <a:off x="2596393" y="4244829"/>
            <a:ext cx="0" cy="147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D061FF-70C4-45AD-B1AF-9D2FD36F0803}"/>
              </a:ext>
            </a:extLst>
          </p:cNvPr>
          <p:cNvCxnSpPr>
            <a:stCxn id="6" idx="2"/>
          </p:cNvCxnSpPr>
          <p:nvPr/>
        </p:nvCxnSpPr>
        <p:spPr>
          <a:xfrm>
            <a:off x="2596393" y="4244829"/>
            <a:ext cx="1187042" cy="78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108CEF6-ED63-43BC-8897-6AC170B1F38E}"/>
              </a:ext>
            </a:extLst>
          </p:cNvPr>
          <p:cNvSpPr/>
          <p:nvPr/>
        </p:nvSpPr>
        <p:spPr>
          <a:xfrm>
            <a:off x="738231" y="5217952"/>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Support desk ticket routing</a:t>
            </a:r>
          </a:p>
        </p:txBody>
      </p:sp>
      <p:sp>
        <p:nvSpPr>
          <p:cNvPr id="15" name="Rectangle 14">
            <a:extLst>
              <a:ext uri="{FF2B5EF4-FFF2-40B4-BE49-F238E27FC236}">
                <a16:creationId xmlns:a16="http://schemas.microsoft.com/office/drawing/2014/main" id="{49BF880C-E430-41C3-A886-6820DDBFD914}"/>
              </a:ext>
            </a:extLst>
          </p:cNvPr>
          <p:cNvSpPr/>
          <p:nvPr/>
        </p:nvSpPr>
        <p:spPr>
          <a:xfrm>
            <a:off x="2123812" y="5939784"/>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Finding cracks/potholes on highways</a:t>
            </a:r>
          </a:p>
        </p:txBody>
      </p:sp>
      <p:sp>
        <p:nvSpPr>
          <p:cNvPr id="19" name="Rectangle 18">
            <a:extLst>
              <a:ext uri="{FF2B5EF4-FFF2-40B4-BE49-F238E27FC236}">
                <a16:creationId xmlns:a16="http://schemas.microsoft.com/office/drawing/2014/main" id="{0E91F192-DE2D-45D7-9FA2-253CF1FBA9EB}"/>
              </a:ext>
            </a:extLst>
          </p:cNvPr>
          <p:cNvSpPr/>
          <p:nvPr/>
        </p:nvSpPr>
        <p:spPr>
          <a:xfrm>
            <a:off x="3575089" y="5184396"/>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Counting RBC/WBC</a:t>
            </a:r>
          </a:p>
        </p:txBody>
      </p:sp>
      <p:sp>
        <p:nvSpPr>
          <p:cNvPr id="3" name="Rectangle 2">
            <a:extLst>
              <a:ext uri="{FF2B5EF4-FFF2-40B4-BE49-F238E27FC236}">
                <a16:creationId xmlns:a16="http://schemas.microsoft.com/office/drawing/2014/main" id="{DCF50F5E-07AE-44A3-BCF0-454CE37E496C}"/>
              </a:ext>
            </a:extLst>
          </p:cNvPr>
          <p:cNvSpPr/>
          <p:nvPr/>
        </p:nvSpPr>
        <p:spPr>
          <a:xfrm>
            <a:off x="4551047" y="3665990"/>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Tree>
    <p:extLst>
      <p:ext uri="{BB962C8B-B14F-4D97-AF65-F5344CB8AC3E}">
        <p14:creationId xmlns:p14="http://schemas.microsoft.com/office/powerpoint/2010/main" val="425480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9159-969F-4799-AEA9-1FBFABE2E61A}"/>
              </a:ext>
            </a:extLst>
          </p:cNvPr>
          <p:cNvSpPr>
            <a:spLocks noGrp="1"/>
          </p:cNvSpPr>
          <p:nvPr>
            <p:ph type="title"/>
          </p:nvPr>
        </p:nvSpPr>
        <p:spPr/>
        <p:txBody>
          <a:bodyPr/>
          <a:lstStyle/>
          <a:p>
            <a:r>
              <a:rPr lang="en-IN" b="1" dirty="0"/>
              <a:t>Creating Data Products</a:t>
            </a:r>
          </a:p>
        </p:txBody>
      </p:sp>
      <p:sp>
        <p:nvSpPr>
          <p:cNvPr id="4" name="TextBox 3">
            <a:extLst>
              <a:ext uri="{FF2B5EF4-FFF2-40B4-BE49-F238E27FC236}">
                <a16:creationId xmlns:a16="http://schemas.microsoft.com/office/drawing/2014/main" id="{55145DBE-B49E-45EF-AF7D-CC400287BEB7}"/>
              </a:ext>
            </a:extLst>
          </p:cNvPr>
          <p:cNvSpPr txBox="1"/>
          <p:nvPr/>
        </p:nvSpPr>
        <p:spPr>
          <a:xfrm>
            <a:off x="914400" y="1551963"/>
            <a:ext cx="103268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Despite the hype, ML is not an answer to all the problems</a:t>
            </a:r>
          </a:p>
          <a:p>
            <a:pPr marL="285750" indent="-285750">
              <a:buFont typeface="Arial" panose="020B0604020202020204" pitchFamily="34" charset="0"/>
              <a:buChar char="•"/>
            </a:pPr>
            <a:r>
              <a:rPr lang="en-IN" dirty="0"/>
              <a:t>In fact, it can help in very limited number of use cases</a:t>
            </a:r>
          </a:p>
        </p:txBody>
      </p:sp>
      <p:sp>
        <p:nvSpPr>
          <p:cNvPr id="5" name="Rectangle 4">
            <a:extLst>
              <a:ext uri="{FF2B5EF4-FFF2-40B4-BE49-F238E27FC236}">
                <a16:creationId xmlns:a16="http://schemas.microsoft.com/office/drawing/2014/main" id="{53E85EC1-8505-4CEB-ACD7-6FE348115ACB}"/>
              </a:ext>
            </a:extLst>
          </p:cNvPr>
          <p:cNvSpPr/>
          <p:nvPr/>
        </p:nvSpPr>
        <p:spPr>
          <a:xfrm>
            <a:off x="1048624" y="2508308"/>
            <a:ext cx="3095537" cy="8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When to use ML?</a:t>
            </a:r>
          </a:p>
        </p:txBody>
      </p:sp>
      <p:sp>
        <p:nvSpPr>
          <p:cNvPr id="6" name="Rectangle 5">
            <a:extLst>
              <a:ext uri="{FF2B5EF4-FFF2-40B4-BE49-F238E27FC236}">
                <a16:creationId xmlns:a16="http://schemas.microsoft.com/office/drawing/2014/main" id="{5D2294B5-C4A3-4135-9629-5D0A6DE15EF1}"/>
              </a:ext>
            </a:extLst>
          </p:cNvPr>
          <p:cNvSpPr/>
          <p:nvPr/>
        </p:nvSpPr>
        <p:spPr>
          <a:xfrm>
            <a:off x="104862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Mostly wherever automation is needed</a:t>
            </a:r>
          </a:p>
        </p:txBody>
      </p:sp>
      <p:cxnSp>
        <p:nvCxnSpPr>
          <p:cNvPr id="8" name="Straight Arrow Connector 7">
            <a:extLst>
              <a:ext uri="{FF2B5EF4-FFF2-40B4-BE49-F238E27FC236}">
                <a16:creationId xmlns:a16="http://schemas.microsoft.com/office/drawing/2014/main" id="{0306DA15-7FC5-480A-AE4E-707FDDCF0B6F}"/>
              </a:ext>
            </a:extLst>
          </p:cNvPr>
          <p:cNvCxnSpPr>
            <a:stCxn id="6" idx="2"/>
          </p:cNvCxnSpPr>
          <p:nvPr/>
        </p:nvCxnSpPr>
        <p:spPr>
          <a:xfrm flipH="1">
            <a:off x="1510018" y="4244829"/>
            <a:ext cx="1086375" cy="89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062D05E-1D65-456C-99C0-158F135E386B}"/>
              </a:ext>
            </a:extLst>
          </p:cNvPr>
          <p:cNvCxnSpPr>
            <a:stCxn id="6" idx="2"/>
          </p:cNvCxnSpPr>
          <p:nvPr/>
        </p:nvCxnSpPr>
        <p:spPr>
          <a:xfrm>
            <a:off x="2596393" y="4244829"/>
            <a:ext cx="0" cy="147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D061FF-70C4-45AD-B1AF-9D2FD36F0803}"/>
              </a:ext>
            </a:extLst>
          </p:cNvPr>
          <p:cNvCxnSpPr>
            <a:stCxn id="6" idx="2"/>
          </p:cNvCxnSpPr>
          <p:nvPr/>
        </p:nvCxnSpPr>
        <p:spPr>
          <a:xfrm>
            <a:off x="2596393" y="4244829"/>
            <a:ext cx="1187042" cy="78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108CEF6-ED63-43BC-8897-6AC170B1F38E}"/>
              </a:ext>
            </a:extLst>
          </p:cNvPr>
          <p:cNvSpPr/>
          <p:nvPr/>
        </p:nvSpPr>
        <p:spPr>
          <a:xfrm>
            <a:off x="738231" y="5217952"/>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Support desk ticket routing</a:t>
            </a:r>
          </a:p>
        </p:txBody>
      </p:sp>
      <p:sp>
        <p:nvSpPr>
          <p:cNvPr id="15" name="Rectangle 14">
            <a:extLst>
              <a:ext uri="{FF2B5EF4-FFF2-40B4-BE49-F238E27FC236}">
                <a16:creationId xmlns:a16="http://schemas.microsoft.com/office/drawing/2014/main" id="{49BF880C-E430-41C3-A886-6820DDBFD914}"/>
              </a:ext>
            </a:extLst>
          </p:cNvPr>
          <p:cNvSpPr/>
          <p:nvPr/>
        </p:nvSpPr>
        <p:spPr>
          <a:xfrm>
            <a:off x="2123812" y="5939784"/>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Finding cracks/potholes on highways</a:t>
            </a:r>
          </a:p>
        </p:txBody>
      </p:sp>
      <p:sp>
        <p:nvSpPr>
          <p:cNvPr id="19" name="Rectangle 18">
            <a:extLst>
              <a:ext uri="{FF2B5EF4-FFF2-40B4-BE49-F238E27FC236}">
                <a16:creationId xmlns:a16="http://schemas.microsoft.com/office/drawing/2014/main" id="{0E91F192-DE2D-45D7-9FA2-253CF1FBA9EB}"/>
              </a:ext>
            </a:extLst>
          </p:cNvPr>
          <p:cNvSpPr/>
          <p:nvPr/>
        </p:nvSpPr>
        <p:spPr>
          <a:xfrm>
            <a:off x="3575089" y="5163423"/>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Counting RBC/WBC</a:t>
            </a:r>
          </a:p>
          <a:p>
            <a:pPr algn="ctr"/>
            <a:endParaRPr lang="en-IN" sz="1100" dirty="0">
              <a:solidFill>
                <a:schemeClr val="tx1"/>
              </a:solidFill>
            </a:endParaRPr>
          </a:p>
        </p:txBody>
      </p:sp>
      <p:sp>
        <p:nvSpPr>
          <p:cNvPr id="3" name="Rectangle 2">
            <a:extLst>
              <a:ext uri="{FF2B5EF4-FFF2-40B4-BE49-F238E27FC236}">
                <a16:creationId xmlns:a16="http://schemas.microsoft.com/office/drawing/2014/main" id="{DCF50F5E-07AE-44A3-BCF0-454CE37E496C}"/>
              </a:ext>
            </a:extLst>
          </p:cNvPr>
          <p:cNvSpPr/>
          <p:nvPr/>
        </p:nvSpPr>
        <p:spPr>
          <a:xfrm>
            <a:off x="4551047" y="3665990"/>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
        <p:nvSpPr>
          <p:cNvPr id="7" name="Rectangle 6">
            <a:extLst>
              <a:ext uri="{FF2B5EF4-FFF2-40B4-BE49-F238E27FC236}">
                <a16:creationId xmlns:a16="http://schemas.microsoft.com/office/drawing/2014/main" id="{4E995FFF-BCEC-455B-B997-30EB3FC2C5B7}"/>
              </a:ext>
            </a:extLst>
          </p:cNvPr>
          <p:cNvSpPr/>
          <p:nvPr/>
        </p:nvSpPr>
        <p:spPr>
          <a:xfrm>
            <a:off x="552135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You can live with some error</a:t>
            </a:r>
          </a:p>
        </p:txBody>
      </p:sp>
    </p:spTree>
    <p:extLst>
      <p:ext uri="{BB962C8B-B14F-4D97-AF65-F5344CB8AC3E}">
        <p14:creationId xmlns:p14="http://schemas.microsoft.com/office/powerpoint/2010/main" val="55510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9159-969F-4799-AEA9-1FBFABE2E61A}"/>
              </a:ext>
            </a:extLst>
          </p:cNvPr>
          <p:cNvSpPr>
            <a:spLocks noGrp="1"/>
          </p:cNvSpPr>
          <p:nvPr>
            <p:ph type="title"/>
          </p:nvPr>
        </p:nvSpPr>
        <p:spPr/>
        <p:txBody>
          <a:bodyPr/>
          <a:lstStyle/>
          <a:p>
            <a:r>
              <a:rPr lang="en-IN" b="1" dirty="0"/>
              <a:t>Creating Data Products</a:t>
            </a:r>
          </a:p>
        </p:txBody>
      </p:sp>
      <p:sp>
        <p:nvSpPr>
          <p:cNvPr id="4" name="TextBox 3">
            <a:extLst>
              <a:ext uri="{FF2B5EF4-FFF2-40B4-BE49-F238E27FC236}">
                <a16:creationId xmlns:a16="http://schemas.microsoft.com/office/drawing/2014/main" id="{55145DBE-B49E-45EF-AF7D-CC400287BEB7}"/>
              </a:ext>
            </a:extLst>
          </p:cNvPr>
          <p:cNvSpPr txBox="1"/>
          <p:nvPr/>
        </p:nvSpPr>
        <p:spPr>
          <a:xfrm>
            <a:off x="914400" y="1551963"/>
            <a:ext cx="103268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Despite the hype, ML is not an answer to all the problems</a:t>
            </a:r>
          </a:p>
          <a:p>
            <a:pPr marL="285750" indent="-285750">
              <a:buFont typeface="Arial" panose="020B0604020202020204" pitchFamily="34" charset="0"/>
              <a:buChar char="•"/>
            </a:pPr>
            <a:r>
              <a:rPr lang="en-IN" dirty="0"/>
              <a:t>In fact, it can help in very limited number of use cases</a:t>
            </a:r>
          </a:p>
        </p:txBody>
      </p:sp>
      <p:sp>
        <p:nvSpPr>
          <p:cNvPr id="5" name="Rectangle 4">
            <a:extLst>
              <a:ext uri="{FF2B5EF4-FFF2-40B4-BE49-F238E27FC236}">
                <a16:creationId xmlns:a16="http://schemas.microsoft.com/office/drawing/2014/main" id="{53E85EC1-8505-4CEB-ACD7-6FE348115ACB}"/>
              </a:ext>
            </a:extLst>
          </p:cNvPr>
          <p:cNvSpPr/>
          <p:nvPr/>
        </p:nvSpPr>
        <p:spPr>
          <a:xfrm>
            <a:off x="1048624" y="2508308"/>
            <a:ext cx="3095537" cy="8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When to use ML?</a:t>
            </a:r>
          </a:p>
        </p:txBody>
      </p:sp>
      <p:sp>
        <p:nvSpPr>
          <p:cNvPr id="6" name="Rectangle 5">
            <a:extLst>
              <a:ext uri="{FF2B5EF4-FFF2-40B4-BE49-F238E27FC236}">
                <a16:creationId xmlns:a16="http://schemas.microsoft.com/office/drawing/2014/main" id="{5D2294B5-C4A3-4135-9629-5D0A6DE15EF1}"/>
              </a:ext>
            </a:extLst>
          </p:cNvPr>
          <p:cNvSpPr/>
          <p:nvPr/>
        </p:nvSpPr>
        <p:spPr>
          <a:xfrm>
            <a:off x="104862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Mostly wherever automation is needed</a:t>
            </a:r>
          </a:p>
        </p:txBody>
      </p:sp>
      <p:cxnSp>
        <p:nvCxnSpPr>
          <p:cNvPr id="8" name="Straight Arrow Connector 7">
            <a:extLst>
              <a:ext uri="{FF2B5EF4-FFF2-40B4-BE49-F238E27FC236}">
                <a16:creationId xmlns:a16="http://schemas.microsoft.com/office/drawing/2014/main" id="{0306DA15-7FC5-480A-AE4E-707FDDCF0B6F}"/>
              </a:ext>
            </a:extLst>
          </p:cNvPr>
          <p:cNvCxnSpPr>
            <a:stCxn id="6" idx="2"/>
          </p:cNvCxnSpPr>
          <p:nvPr/>
        </p:nvCxnSpPr>
        <p:spPr>
          <a:xfrm flipH="1">
            <a:off x="1510018" y="4244829"/>
            <a:ext cx="1086375" cy="89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062D05E-1D65-456C-99C0-158F135E386B}"/>
              </a:ext>
            </a:extLst>
          </p:cNvPr>
          <p:cNvCxnSpPr>
            <a:stCxn id="6" idx="2"/>
          </p:cNvCxnSpPr>
          <p:nvPr/>
        </p:nvCxnSpPr>
        <p:spPr>
          <a:xfrm>
            <a:off x="2596393" y="4244829"/>
            <a:ext cx="0" cy="147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D061FF-70C4-45AD-B1AF-9D2FD36F0803}"/>
              </a:ext>
            </a:extLst>
          </p:cNvPr>
          <p:cNvCxnSpPr>
            <a:stCxn id="6" idx="2"/>
          </p:cNvCxnSpPr>
          <p:nvPr/>
        </p:nvCxnSpPr>
        <p:spPr>
          <a:xfrm>
            <a:off x="2596393" y="4244829"/>
            <a:ext cx="1187042" cy="78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108CEF6-ED63-43BC-8897-6AC170B1F38E}"/>
              </a:ext>
            </a:extLst>
          </p:cNvPr>
          <p:cNvSpPr/>
          <p:nvPr/>
        </p:nvSpPr>
        <p:spPr>
          <a:xfrm>
            <a:off x="738231" y="5217952"/>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Support desk ticket routing</a:t>
            </a:r>
          </a:p>
        </p:txBody>
      </p:sp>
      <p:sp>
        <p:nvSpPr>
          <p:cNvPr id="15" name="Rectangle 14">
            <a:extLst>
              <a:ext uri="{FF2B5EF4-FFF2-40B4-BE49-F238E27FC236}">
                <a16:creationId xmlns:a16="http://schemas.microsoft.com/office/drawing/2014/main" id="{49BF880C-E430-41C3-A886-6820DDBFD914}"/>
              </a:ext>
            </a:extLst>
          </p:cNvPr>
          <p:cNvSpPr/>
          <p:nvPr/>
        </p:nvSpPr>
        <p:spPr>
          <a:xfrm>
            <a:off x="2123812" y="5939784"/>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Finding cracks/potholes on highways</a:t>
            </a:r>
          </a:p>
        </p:txBody>
      </p:sp>
      <p:sp>
        <p:nvSpPr>
          <p:cNvPr id="19" name="Rectangle 18">
            <a:extLst>
              <a:ext uri="{FF2B5EF4-FFF2-40B4-BE49-F238E27FC236}">
                <a16:creationId xmlns:a16="http://schemas.microsoft.com/office/drawing/2014/main" id="{0E91F192-DE2D-45D7-9FA2-253CF1FBA9EB}"/>
              </a:ext>
            </a:extLst>
          </p:cNvPr>
          <p:cNvSpPr/>
          <p:nvPr/>
        </p:nvSpPr>
        <p:spPr>
          <a:xfrm>
            <a:off x="3575089" y="5184396"/>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Counting RBC/WBC</a:t>
            </a:r>
          </a:p>
          <a:p>
            <a:pPr algn="ctr"/>
            <a:endParaRPr lang="en-IN" sz="1100" dirty="0">
              <a:solidFill>
                <a:schemeClr val="tx1"/>
              </a:solidFill>
            </a:endParaRPr>
          </a:p>
        </p:txBody>
      </p:sp>
      <p:sp>
        <p:nvSpPr>
          <p:cNvPr id="3" name="Rectangle 2">
            <a:extLst>
              <a:ext uri="{FF2B5EF4-FFF2-40B4-BE49-F238E27FC236}">
                <a16:creationId xmlns:a16="http://schemas.microsoft.com/office/drawing/2014/main" id="{DCF50F5E-07AE-44A3-BCF0-454CE37E496C}"/>
              </a:ext>
            </a:extLst>
          </p:cNvPr>
          <p:cNvSpPr/>
          <p:nvPr/>
        </p:nvSpPr>
        <p:spPr>
          <a:xfrm>
            <a:off x="4551047" y="3665990"/>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
        <p:nvSpPr>
          <p:cNvPr id="7" name="Rectangle 6">
            <a:extLst>
              <a:ext uri="{FF2B5EF4-FFF2-40B4-BE49-F238E27FC236}">
                <a16:creationId xmlns:a16="http://schemas.microsoft.com/office/drawing/2014/main" id="{4E995FFF-BCEC-455B-B997-30EB3FC2C5B7}"/>
              </a:ext>
            </a:extLst>
          </p:cNvPr>
          <p:cNvSpPr/>
          <p:nvPr/>
        </p:nvSpPr>
        <p:spPr>
          <a:xfrm>
            <a:off x="552135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You can live with some error</a:t>
            </a:r>
          </a:p>
        </p:txBody>
      </p:sp>
      <p:sp>
        <p:nvSpPr>
          <p:cNvPr id="9" name="Rectangle 8">
            <a:extLst>
              <a:ext uri="{FF2B5EF4-FFF2-40B4-BE49-F238E27FC236}">
                <a16:creationId xmlns:a16="http://schemas.microsoft.com/office/drawing/2014/main" id="{6643FBFE-5669-4A94-87A6-03B9BD1A19F5}"/>
              </a:ext>
            </a:extLst>
          </p:cNvPr>
          <p:cNvSpPr/>
          <p:nvPr/>
        </p:nvSpPr>
        <p:spPr>
          <a:xfrm>
            <a:off x="9002814" y="3665989"/>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Tree>
    <p:extLst>
      <p:ext uri="{BB962C8B-B14F-4D97-AF65-F5344CB8AC3E}">
        <p14:creationId xmlns:p14="http://schemas.microsoft.com/office/powerpoint/2010/main" val="400404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7363"/>
            <a:ext cx="8229600" cy="715962"/>
          </a:xfrm>
        </p:spPr>
        <p:txBody>
          <a:bodyPr/>
          <a:lstStyle/>
          <a:p>
            <a:r>
              <a:rPr lang="en-US" dirty="0"/>
              <a:t>Problem Definition</a:t>
            </a:r>
          </a:p>
        </p:txBody>
      </p:sp>
      <p:sp>
        <p:nvSpPr>
          <p:cNvPr id="3" name="Content Placeholder 2"/>
          <p:cNvSpPr>
            <a:spLocks noGrp="1"/>
          </p:cNvSpPr>
          <p:nvPr>
            <p:ph idx="4294967295"/>
          </p:nvPr>
        </p:nvSpPr>
        <p:spPr>
          <a:xfrm>
            <a:off x="1828800" y="1295400"/>
            <a:ext cx="8458200" cy="4572000"/>
          </a:xfrm>
        </p:spPr>
        <p:txBody>
          <a:bodyPr>
            <a:normAutofit/>
          </a:bodyPr>
          <a:lstStyle/>
          <a:p>
            <a:pPr marL="0" indent="0">
              <a:buNone/>
            </a:pPr>
            <a:r>
              <a:rPr lang="en-US" sz="2200" b="1" dirty="0">
                <a:latin typeface="+mj-lt"/>
              </a:rPr>
              <a:t>Problem Definition</a:t>
            </a:r>
          </a:p>
          <a:p>
            <a:pPr marL="0" indent="0">
              <a:buNone/>
            </a:pPr>
            <a:endParaRPr lang="en-US" sz="2200" b="1" dirty="0">
              <a:latin typeface="+mj-lt"/>
            </a:endParaRPr>
          </a:p>
          <a:p>
            <a:pPr marL="0" indent="0">
              <a:buNone/>
            </a:pPr>
            <a:r>
              <a:rPr lang="en-US" sz="2200" dirty="0">
                <a:latin typeface="+mj-lt"/>
              </a:rPr>
              <a:t>It is critical to frame problem accurately and realistically</a:t>
            </a:r>
          </a:p>
          <a:p>
            <a:pPr marL="0" indent="0">
              <a:buNone/>
            </a:pPr>
            <a:endParaRPr lang="en-US" sz="2200" dirty="0">
              <a:latin typeface="+mj-lt"/>
            </a:endParaRPr>
          </a:p>
          <a:p>
            <a:pPr marL="0" indent="0">
              <a:buNone/>
            </a:pPr>
            <a:r>
              <a:rPr lang="en-US" sz="2200" dirty="0">
                <a:latin typeface="+mj-lt"/>
              </a:rPr>
              <a:t>Here’s a “problem” statement </a:t>
            </a:r>
          </a:p>
          <a:p>
            <a:pPr marL="0" indent="0">
              <a:buNone/>
            </a:pPr>
            <a:endParaRPr lang="en-US" sz="2200" b="1" dirty="0">
              <a:solidFill>
                <a:srgbClr val="FFC000"/>
              </a:solidFill>
              <a:latin typeface="+mj-lt"/>
            </a:endParaRPr>
          </a:p>
          <a:p>
            <a:pPr marL="0" indent="0">
              <a:buNone/>
            </a:pPr>
            <a:r>
              <a:rPr lang="en-US" sz="2200" b="1" dirty="0">
                <a:solidFill>
                  <a:srgbClr val="FF0000"/>
                </a:solidFill>
                <a:latin typeface="+mj-lt"/>
              </a:rPr>
              <a:t>“We want to accept credit card applications only from good customers”</a:t>
            </a:r>
          </a:p>
          <a:p>
            <a:pPr marL="114300" indent="0">
              <a:buNone/>
            </a:pPr>
            <a:endParaRPr lang="en-US" sz="2200" b="1" dirty="0">
              <a:solidFill>
                <a:srgbClr val="FFC000"/>
              </a:solidFill>
              <a:latin typeface="+mj-lt"/>
            </a:endParaRPr>
          </a:p>
          <a:p>
            <a:pPr marL="0" indent="0">
              <a:buNone/>
            </a:pPr>
            <a:r>
              <a:rPr lang="en-US" sz="2200" b="1" dirty="0">
                <a:latin typeface="+mj-lt"/>
              </a:rPr>
              <a:t>Problems with the “Problem” statement ? </a:t>
            </a:r>
          </a:p>
          <a:p>
            <a:pPr marL="0" lvl="2" indent="0">
              <a:buNone/>
            </a:pPr>
            <a:endParaRPr lang="en-US" sz="2200" dirty="0">
              <a:latin typeface="+mj-lt"/>
            </a:endParaRPr>
          </a:p>
        </p:txBody>
      </p:sp>
    </p:spTree>
    <p:extLst>
      <p:ext uri="{BB962C8B-B14F-4D97-AF65-F5344CB8AC3E}">
        <p14:creationId xmlns:p14="http://schemas.microsoft.com/office/powerpoint/2010/main" val="3382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9159-969F-4799-AEA9-1FBFABE2E61A}"/>
              </a:ext>
            </a:extLst>
          </p:cNvPr>
          <p:cNvSpPr>
            <a:spLocks noGrp="1"/>
          </p:cNvSpPr>
          <p:nvPr>
            <p:ph type="title"/>
          </p:nvPr>
        </p:nvSpPr>
        <p:spPr/>
        <p:txBody>
          <a:bodyPr/>
          <a:lstStyle/>
          <a:p>
            <a:r>
              <a:rPr lang="en-IN" b="1" dirty="0"/>
              <a:t>Creating Data Products</a:t>
            </a:r>
          </a:p>
        </p:txBody>
      </p:sp>
      <p:sp>
        <p:nvSpPr>
          <p:cNvPr id="4" name="TextBox 3">
            <a:extLst>
              <a:ext uri="{FF2B5EF4-FFF2-40B4-BE49-F238E27FC236}">
                <a16:creationId xmlns:a16="http://schemas.microsoft.com/office/drawing/2014/main" id="{55145DBE-B49E-45EF-AF7D-CC400287BEB7}"/>
              </a:ext>
            </a:extLst>
          </p:cNvPr>
          <p:cNvSpPr txBox="1"/>
          <p:nvPr/>
        </p:nvSpPr>
        <p:spPr>
          <a:xfrm>
            <a:off x="914400" y="1551963"/>
            <a:ext cx="103268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Despite the hype, ML is not an answer to all the problems</a:t>
            </a:r>
          </a:p>
          <a:p>
            <a:pPr marL="285750" indent="-285750">
              <a:buFont typeface="Arial" panose="020B0604020202020204" pitchFamily="34" charset="0"/>
              <a:buChar char="•"/>
            </a:pPr>
            <a:r>
              <a:rPr lang="en-IN" dirty="0"/>
              <a:t>In fact, it can help in very limited number of use cases</a:t>
            </a:r>
          </a:p>
        </p:txBody>
      </p:sp>
      <p:sp>
        <p:nvSpPr>
          <p:cNvPr id="5" name="Rectangle 4">
            <a:extLst>
              <a:ext uri="{FF2B5EF4-FFF2-40B4-BE49-F238E27FC236}">
                <a16:creationId xmlns:a16="http://schemas.microsoft.com/office/drawing/2014/main" id="{53E85EC1-8505-4CEB-ACD7-6FE348115ACB}"/>
              </a:ext>
            </a:extLst>
          </p:cNvPr>
          <p:cNvSpPr/>
          <p:nvPr/>
        </p:nvSpPr>
        <p:spPr>
          <a:xfrm>
            <a:off x="1048624" y="2508308"/>
            <a:ext cx="3095537" cy="8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When to use ML?</a:t>
            </a:r>
          </a:p>
        </p:txBody>
      </p:sp>
      <p:sp>
        <p:nvSpPr>
          <p:cNvPr id="6" name="Rectangle 5">
            <a:extLst>
              <a:ext uri="{FF2B5EF4-FFF2-40B4-BE49-F238E27FC236}">
                <a16:creationId xmlns:a16="http://schemas.microsoft.com/office/drawing/2014/main" id="{5D2294B5-C4A3-4135-9629-5D0A6DE15EF1}"/>
              </a:ext>
            </a:extLst>
          </p:cNvPr>
          <p:cNvSpPr/>
          <p:nvPr/>
        </p:nvSpPr>
        <p:spPr>
          <a:xfrm>
            <a:off x="104862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Mostly wherever automation is needed</a:t>
            </a:r>
          </a:p>
        </p:txBody>
      </p:sp>
      <p:cxnSp>
        <p:nvCxnSpPr>
          <p:cNvPr id="8" name="Straight Arrow Connector 7">
            <a:extLst>
              <a:ext uri="{FF2B5EF4-FFF2-40B4-BE49-F238E27FC236}">
                <a16:creationId xmlns:a16="http://schemas.microsoft.com/office/drawing/2014/main" id="{0306DA15-7FC5-480A-AE4E-707FDDCF0B6F}"/>
              </a:ext>
            </a:extLst>
          </p:cNvPr>
          <p:cNvCxnSpPr>
            <a:stCxn id="6" idx="2"/>
          </p:cNvCxnSpPr>
          <p:nvPr/>
        </p:nvCxnSpPr>
        <p:spPr>
          <a:xfrm flipH="1">
            <a:off x="1510018" y="4244829"/>
            <a:ext cx="1086375" cy="897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062D05E-1D65-456C-99C0-158F135E386B}"/>
              </a:ext>
            </a:extLst>
          </p:cNvPr>
          <p:cNvCxnSpPr>
            <a:stCxn id="6" idx="2"/>
          </p:cNvCxnSpPr>
          <p:nvPr/>
        </p:nvCxnSpPr>
        <p:spPr>
          <a:xfrm>
            <a:off x="2596393" y="4244829"/>
            <a:ext cx="0" cy="147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9D061FF-70C4-45AD-B1AF-9D2FD36F0803}"/>
              </a:ext>
            </a:extLst>
          </p:cNvPr>
          <p:cNvCxnSpPr>
            <a:stCxn id="6" idx="2"/>
          </p:cNvCxnSpPr>
          <p:nvPr/>
        </p:nvCxnSpPr>
        <p:spPr>
          <a:xfrm>
            <a:off x="2596393" y="4244829"/>
            <a:ext cx="1187042" cy="788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108CEF6-ED63-43BC-8897-6AC170B1F38E}"/>
              </a:ext>
            </a:extLst>
          </p:cNvPr>
          <p:cNvSpPr/>
          <p:nvPr/>
        </p:nvSpPr>
        <p:spPr>
          <a:xfrm>
            <a:off x="738231" y="5217952"/>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Support desk ticket routing</a:t>
            </a:r>
          </a:p>
        </p:txBody>
      </p:sp>
      <p:sp>
        <p:nvSpPr>
          <p:cNvPr id="15" name="Rectangle 14">
            <a:extLst>
              <a:ext uri="{FF2B5EF4-FFF2-40B4-BE49-F238E27FC236}">
                <a16:creationId xmlns:a16="http://schemas.microsoft.com/office/drawing/2014/main" id="{49BF880C-E430-41C3-A886-6820DDBFD914}"/>
              </a:ext>
            </a:extLst>
          </p:cNvPr>
          <p:cNvSpPr/>
          <p:nvPr/>
        </p:nvSpPr>
        <p:spPr>
          <a:xfrm>
            <a:off x="2123812" y="5939784"/>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Finding cracks/potholes on highways</a:t>
            </a:r>
          </a:p>
        </p:txBody>
      </p:sp>
      <p:sp>
        <p:nvSpPr>
          <p:cNvPr id="19" name="Rectangle 18">
            <a:extLst>
              <a:ext uri="{FF2B5EF4-FFF2-40B4-BE49-F238E27FC236}">
                <a16:creationId xmlns:a16="http://schemas.microsoft.com/office/drawing/2014/main" id="{0E91F192-DE2D-45D7-9FA2-253CF1FBA9EB}"/>
              </a:ext>
            </a:extLst>
          </p:cNvPr>
          <p:cNvSpPr/>
          <p:nvPr/>
        </p:nvSpPr>
        <p:spPr>
          <a:xfrm>
            <a:off x="3575089" y="5184396"/>
            <a:ext cx="14512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Counting RBC/WBC</a:t>
            </a:r>
          </a:p>
          <a:p>
            <a:pPr algn="ctr"/>
            <a:endParaRPr lang="en-IN" sz="1100" dirty="0">
              <a:solidFill>
                <a:schemeClr val="tx1"/>
              </a:solidFill>
            </a:endParaRPr>
          </a:p>
        </p:txBody>
      </p:sp>
      <p:sp>
        <p:nvSpPr>
          <p:cNvPr id="3" name="Rectangle 2">
            <a:extLst>
              <a:ext uri="{FF2B5EF4-FFF2-40B4-BE49-F238E27FC236}">
                <a16:creationId xmlns:a16="http://schemas.microsoft.com/office/drawing/2014/main" id="{DCF50F5E-07AE-44A3-BCF0-454CE37E496C}"/>
              </a:ext>
            </a:extLst>
          </p:cNvPr>
          <p:cNvSpPr/>
          <p:nvPr/>
        </p:nvSpPr>
        <p:spPr>
          <a:xfrm>
            <a:off x="4551047" y="3665990"/>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
        <p:nvSpPr>
          <p:cNvPr id="7" name="Rectangle 6">
            <a:extLst>
              <a:ext uri="{FF2B5EF4-FFF2-40B4-BE49-F238E27FC236}">
                <a16:creationId xmlns:a16="http://schemas.microsoft.com/office/drawing/2014/main" id="{4E995FFF-BCEC-455B-B997-30EB3FC2C5B7}"/>
              </a:ext>
            </a:extLst>
          </p:cNvPr>
          <p:cNvSpPr/>
          <p:nvPr/>
        </p:nvSpPr>
        <p:spPr>
          <a:xfrm>
            <a:off x="5521354" y="3665989"/>
            <a:ext cx="3095537"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You can live with some error</a:t>
            </a:r>
          </a:p>
        </p:txBody>
      </p:sp>
      <p:sp>
        <p:nvSpPr>
          <p:cNvPr id="9" name="Rectangle 8">
            <a:extLst>
              <a:ext uri="{FF2B5EF4-FFF2-40B4-BE49-F238E27FC236}">
                <a16:creationId xmlns:a16="http://schemas.microsoft.com/office/drawing/2014/main" id="{6643FBFE-5669-4A94-87A6-03B9BD1A19F5}"/>
              </a:ext>
            </a:extLst>
          </p:cNvPr>
          <p:cNvSpPr/>
          <p:nvPr/>
        </p:nvSpPr>
        <p:spPr>
          <a:xfrm>
            <a:off x="9002814" y="3665989"/>
            <a:ext cx="4753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&amp;</a:t>
            </a:r>
          </a:p>
        </p:txBody>
      </p:sp>
      <p:sp>
        <p:nvSpPr>
          <p:cNvPr id="11" name="Rectangle 10">
            <a:extLst>
              <a:ext uri="{FF2B5EF4-FFF2-40B4-BE49-F238E27FC236}">
                <a16:creationId xmlns:a16="http://schemas.microsoft.com/office/drawing/2014/main" id="{B9CFC50E-965A-4A3A-A552-A85140380063}"/>
              </a:ext>
            </a:extLst>
          </p:cNvPr>
          <p:cNvSpPr/>
          <p:nvPr/>
        </p:nvSpPr>
        <p:spPr>
          <a:xfrm>
            <a:off x="9864058" y="3665989"/>
            <a:ext cx="1964420"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You have a labelled data</a:t>
            </a:r>
          </a:p>
        </p:txBody>
      </p:sp>
    </p:spTree>
    <p:extLst>
      <p:ext uri="{BB962C8B-B14F-4D97-AF65-F5344CB8AC3E}">
        <p14:creationId xmlns:p14="http://schemas.microsoft.com/office/powerpoint/2010/main" val="41691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22D-D9DD-40F3-943D-2394EFFD0554}"/>
              </a:ext>
            </a:extLst>
          </p:cNvPr>
          <p:cNvSpPr>
            <a:spLocks noGrp="1"/>
          </p:cNvSpPr>
          <p:nvPr>
            <p:ph type="title"/>
          </p:nvPr>
        </p:nvSpPr>
        <p:spPr/>
        <p:txBody>
          <a:bodyPr/>
          <a:lstStyle/>
          <a:p>
            <a:r>
              <a:rPr lang="en-IN" b="1" dirty="0"/>
              <a:t>Creating Data Products</a:t>
            </a:r>
            <a:endParaRPr lang="en-IN" dirty="0"/>
          </a:p>
        </p:txBody>
      </p:sp>
      <p:cxnSp>
        <p:nvCxnSpPr>
          <p:cNvPr id="5" name="Straight Arrow Connector 4">
            <a:extLst>
              <a:ext uri="{FF2B5EF4-FFF2-40B4-BE49-F238E27FC236}">
                <a16:creationId xmlns:a16="http://schemas.microsoft.com/office/drawing/2014/main" id="{47174F93-F104-42E4-93FF-C10FD602D4C6}"/>
              </a:ext>
            </a:extLst>
          </p:cNvPr>
          <p:cNvCxnSpPr/>
          <p:nvPr/>
        </p:nvCxnSpPr>
        <p:spPr>
          <a:xfrm>
            <a:off x="5142451" y="2332139"/>
            <a:ext cx="0" cy="40015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E4F1CEC-AEE5-41C7-834F-9AF51143BD0C}"/>
              </a:ext>
            </a:extLst>
          </p:cNvPr>
          <p:cNvCxnSpPr/>
          <p:nvPr/>
        </p:nvCxnSpPr>
        <p:spPr>
          <a:xfrm>
            <a:off x="1644242" y="4110606"/>
            <a:ext cx="775142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0E80AC24-69CF-4C4A-A331-D4F05F924034}"/>
              </a:ext>
            </a:extLst>
          </p:cNvPr>
          <p:cNvSpPr/>
          <p:nvPr/>
        </p:nvSpPr>
        <p:spPr>
          <a:xfrm>
            <a:off x="5318620" y="4202951"/>
            <a:ext cx="1174459"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Some error OK?</a:t>
            </a:r>
          </a:p>
        </p:txBody>
      </p:sp>
      <p:sp>
        <p:nvSpPr>
          <p:cNvPr id="12" name="Rectangle 11">
            <a:extLst>
              <a:ext uri="{FF2B5EF4-FFF2-40B4-BE49-F238E27FC236}">
                <a16:creationId xmlns:a16="http://schemas.microsoft.com/office/drawing/2014/main" id="{0AA46C0F-89E4-489D-8B23-1AACD45FEF30}"/>
              </a:ext>
            </a:extLst>
          </p:cNvPr>
          <p:cNvSpPr/>
          <p:nvPr/>
        </p:nvSpPr>
        <p:spPr>
          <a:xfrm>
            <a:off x="8843395" y="420295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Yes</a:t>
            </a:r>
          </a:p>
        </p:txBody>
      </p:sp>
      <p:sp>
        <p:nvSpPr>
          <p:cNvPr id="14" name="Rectangle 13">
            <a:extLst>
              <a:ext uri="{FF2B5EF4-FFF2-40B4-BE49-F238E27FC236}">
                <a16:creationId xmlns:a16="http://schemas.microsoft.com/office/drawing/2014/main" id="{F6DF151D-0F87-4C3D-98BD-958F599ED0F4}"/>
              </a:ext>
            </a:extLst>
          </p:cNvPr>
          <p:cNvSpPr/>
          <p:nvPr/>
        </p:nvSpPr>
        <p:spPr>
          <a:xfrm>
            <a:off x="1661020" y="420295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No</a:t>
            </a:r>
          </a:p>
        </p:txBody>
      </p:sp>
      <p:sp>
        <p:nvSpPr>
          <p:cNvPr id="16" name="Rectangle 15">
            <a:extLst>
              <a:ext uri="{FF2B5EF4-FFF2-40B4-BE49-F238E27FC236}">
                <a16:creationId xmlns:a16="http://schemas.microsoft.com/office/drawing/2014/main" id="{9B27A0F1-9F22-4635-A70D-A4CEAEE671AD}"/>
              </a:ext>
            </a:extLst>
          </p:cNvPr>
          <p:cNvSpPr/>
          <p:nvPr/>
        </p:nvSpPr>
        <p:spPr>
          <a:xfrm rot="16200000">
            <a:off x="4261749" y="3238220"/>
            <a:ext cx="1174459" cy="381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Automation needed?</a:t>
            </a:r>
          </a:p>
        </p:txBody>
      </p:sp>
      <p:sp>
        <p:nvSpPr>
          <p:cNvPr id="18" name="Rectangle 17">
            <a:extLst>
              <a:ext uri="{FF2B5EF4-FFF2-40B4-BE49-F238E27FC236}">
                <a16:creationId xmlns:a16="http://schemas.microsoft.com/office/drawing/2014/main" id="{C2D88183-7200-4661-8EBF-8B592A6C4595}"/>
              </a:ext>
            </a:extLst>
          </p:cNvPr>
          <p:cNvSpPr/>
          <p:nvPr/>
        </p:nvSpPr>
        <p:spPr>
          <a:xfrm>
            <a:off x="4866313" y="199056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Yes</a:t>
            </a:r>
          </a:p>
        </p:txBody>
      </p:sp>
      <p:sp>
        <p:nvSpPr>
          <p:cNvPr id="20" name="Rectangle 19">
            <a:extLst>
              <a:ext uri="{FF2B5EF4-FFF2-40B4-BE49-F238E27FC236}">
                <a16:creationId xmlns:a16="http://schemas.microsoft.com/office/drawing/2014/main" id="{A96F335B-BCD1-4B18-8984-AA6C8AD1D6C0}"/>
              </a:ext>
            </a:extLst>
          </p:cNvPr>
          <p:cNvSpPr/>
          <p:nvPr/>
        </p:nvSpPr>
        <p:spPr>
          <a:xfrm>
            <a:off x="4891480" y="6426032"/>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No</a:t>
            </a:r>
          </a:p>
        </p:txBody>
      </p:sp>
    </p:spTree>
    <p:extLst>
      <p:ext uri="{BB962C8B-B14F-4D97-AF65-F5344CB8AC3E}">
        <p14:creationId xmlns:p14="http://schemas.microsoft.com/office/powerpoint/2010/main" val="79717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22D-D9DD-40F3-943D-2394EFFD0554}"/>
              </a:ext>
            </a:extLst>
          </p:cNvPr>
          <p:cNvSpPr>
            <a:spLocks noGrp="1"/>
          </p:cNvSpPr>
          <p:nvPr>
            <p:ph type="title"/>
          </p:nvPr>
        </p:nvSpPr>
        <p:spPr/>
        <p:txBody>
          <a:bodyPr/>
          <a:lstStyle/>
          <a:p>
            <a:r>
              <a:rPr lang="en-IN" b="1" dirty="0"/>
              <a:t>Creating Data Products</a:t>
            </a:r>
            <a:endParaRPr lang="en-IN" dirty="0"/>
          </a:p>
        </p:txBody>
      </p:sp>
      <p:cxnSp>
        <p:nvCxnSpPr>
          <p:cNvPr id="5" name="Straight Arrow Connector 4">
            <a:extLst>
              <a:ext uri="{FF2B5EF4-FFF2-40B4-BE49-F238E27FC236}">
                <a16:creationId xmlns:a16="http://schemas.microsoft.com/office/drawing/2014/main" id="{47174F93-F104-42E4-93FF-C10FD602D4C6}"/>
              </a:ext>
            </a:extLst>
          </p:cNvPr>
          <p:cNvCxnSpPr/>
          <p:nvPr/>
        </p:nvCxnSpPr>
        <p:spPr>
          <a:xfrm>
            <a:off x="5142451" y="2332139"/>
            <a:ext cx="0" cy="40015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E4F1CEC-AEE5-41C7-834F-9AF51143BD0C}"/>
              </a:ext>
            </a:extLst>
          </p:cNvPr>
          <p:cNvCxnSpPr/>
          <p:nvPr/>
        </p:nvCxnSpPr>
        <p:spPr>
          <a:xfrm>
            <a:off x="1644242" y="4110606"/>
            <a:ext cx="775142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0E80AC24-69CF-4C4A-A331-D4F05F924034}"/>
              </a:ext>
            </a:extLst>
          </p:cNvPr>
          <p:cNvSpPr/>
          <p:nvPr/>
        </p:nvSpPr>
        <p:spPr>
          <a:xfrm>
            <a:off x="5318620" y="4202951"/>
            <a:ext cx="1174459"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Some error OK?</a:t>
            </a:r>
          </a:p>
        </p:txBody>
      </p:sp>
      <p:sp>
        <p:nvSpPr>
          <p:cNvPr id="12" name="Rectangle 11">
            <a:extLst>
              <a:ext uri="{FF2B5EF4-FFF2-40B4-BE49-F238E27FC236}">
                <a16:creationId xmlns:a16="http://schemas.microsoft.com/office/drawing/2014/main" id="{0AA46C0F-89E4-489D-8B23-1AACD45FEF30}"/>
              </a:ext>
            </a:extLst>
          </p:cNvPr>
          <p:cNvSpPr/>
          <p:nvPr/>
        </p:nvSpPr>
        <p:spPr>
          <a:xfrm>
            <a:off x="8843395" y="420295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Yes</a:t>
            </a:r>
          </a:p>
        </p:txBody>
      </p:sp>
      <p:sp>
        <p:nvSpPr>
          <p:cNvPr id="14" name="Rectangle 13">
            <a:extLst>
              <a:ext uri="{FF2B5EF4-FFF2-40B4-BE49-F238E27FC236}">
                <a16:creationId xmlns:a16="http://schemas.microsoft.com/office/drawing/2014/main" id="{F6DF151D-0F87-4C3D-98BD-958F599ED0F4}"/>
              </a:ext>
            </a:extLst>
          </p:cNvPr>
          <p:cNvSpPr/>
          <p:nvPr/>
        </p:nvSpPr>
        <p:spPr>
          <a:xfrm>
            <a:off x="1661020" y="420295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No</a:t>
            </a:r>
          </a:p>
        </p:txBody>
      </p:sp>
      <p:sp>
        <p:nvSpPr>
          <p:cNvPr id="16" name="Rectangle 15">
            <a:extLst>
              <a:ext uri="{FF2B5EF4-FFF2-40B4-BE49-F238E27FC236}">
                <a16:creationId xmlns:a16="http://schemas.microsoft.com/office/drawing/2014/main" id="{9B27A0F1-9F22-4635-A70D-A4CEAEE671AD}"/>
              </a:ext>
            </a:extLst>
          </p:cNvPr>
          <p:cNvSpPr/>
          <p:nvPr/>
        </p:nvSpPr>
        <p:spPr>
          <a:xfrm rot="16200000">
            <a:off x="4261749" y="3238220"/>
            <a:ext cx="1174459" cy="381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Automation needed?</a:t>
            </a:r>
          </a:p>
        </p:txBody>
      </p:sp>
      <p:sp>
        <p:nvSpPr>
          <p:cNvPr id="18" name="Rectangle 17">
            <a:extLst>
              <a:ext uri="{FF2B5EF4-FFF2-40B4-BE49-F238E27FC236}">
                <a16:creationId xmlns:a16="http://schemas.microsoft.com/office/drawing/2014/main" id="{C2D88183-7200-4661-8EBF-8B592A6C4595}"/>
              </a:ext>
            </a:extLst>
          </p:cNvPr>
          <p:cNvSpPr/>
          <p:nvPr/>
        </p:nvSpPr>
        <p:spPr>
          <a:xfrm>
            <a:off x="4866313" y="1990561"/>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Yes</a:t>
            </a:r>
          </a:p>
        </p:txBody>
      </p:sp>
      <p:sp>
        <p:nvSpPr>
          <p:cNvPr id="20" name="Rectangle 19">
            <a:extLst>
              <a:ext uri="{FF2B5EF4-FFF2-40B4-BE49-F238E27FC236}">
                <a16:creationId xmlns:a16="http://schemas.microsoft.com/office/drawing/2014/main" id="{A96F335B-BCD1-4B18-8984-AA6C8AD1D6C0}"/>
              </a:ext>
            </a:extLst>
          </p:cNvPr>
          <p:cNvSpPr/>
          <p:nvPr/>
        </p:nvSpPr>
        <p:spPr>
          <a:xfrm>
            <a:off x="4891480" y="6426032"/>
            <a:ext cx="552275" cy="22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No</a:t>
            </a:r>
          </a:p>
        </p:txBody>
      </p:sp>
      <p:sp>
        <p:nvSpPr>
          <p:cNvPr id="3" name="Rectangle 2">
            <a:extLst>
              <a:ext uri="{FF2B5EF4-FFF2-40B4-BE49-F238E27FC236}">
                <a16:creationId xmlns:a16="http://schemas.microsoft.com/office/drawing/2014/main" id="{3E36C3DA-DD1C-42B0-A3AC-C63C5C3DC4CF}"/>
              </a:ext>
            </a:extLst>
          </p:cNvPr>
          <p:cNvSpPr/>
          <p:nvPr/>
        </p:nvSpPr>
        <p:spPr>
          <a:xfrm>
            <a:off x="5318620" y="2416029"/>
            <a:ext cx="3724706" cy="157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ML Quadrant</a:t>
            </a:r>
          </a:p>
        </p:txBody>
      </p:sp>
    </p:spTree>
    <p:extLst>
      <p:ext uri="{BB962C8B-B14F-4D97-AF65-F5344CB8AC3E}">
        <p14:creationId xmlns:p14="http://schemas.microsoft.com/office/powerpoint/2010/main" val="20594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18EB-4B5A-4066-98B0-EFAAF68F419E}"/>
              </a:ext>
            </a:extLst>
          </p:cNvPr>
          <p:cNvSpPr>
            <a:spLocks noGrp="1"/>
          </p:cNvSpPr>
          <p:nvPr>
            <p:ph type="title"/>
          </p:nvPr>
        </p:nvSpPr>
        <p:spPr/>
        <p:txBody>
          <a:bodyPr/>
          <a:lstStyle/>
          <a:p>
            <a:r>
              <a:rPr lang="en-IN" b="1" dirty="0"/>
              <a:t>Creating Data Products</a:t>
            </a:r>
          </a:p>
        </p:txBody>
      </p:sp>
      <p:sp>
        <p:nvSpPr>
          <p:cNvPr id="3" name="Content Placeholder 2">
            <a:extLst>
              <a:ext uri="{FF2B5EF4-FFF2-40B4-BE49-F238E27FC236}">
                <a16:creationId xmlns:a16="http://schemas.microsoft.com/office/drawing/2014/main" id="{8456D041-56CA-4BBB-AF7A-20814E7AA788}"/>
              </a:ext>
            </a:extLst>
          </p:cNvPr>
          <p:cNvSpPr>
            <a:spLocks noGrp="1"/>
          </p:cNvSpPr>
          <p:nvPr>
            <p:ph idx="1"/>
          </p:nvPr>
        </p:nvSpPr>
        <p:spPr>
          <a:xfrm>
            <a:off x="838200" y="1607512"/>
            <a:ext cx="10515600" cy="2125589"/>
          </a:xfrm>
        </p:spPr>
        <p:txBody>
          <a:bodyPr/>
          <a:lstStyle/>
          <a:p>
            <a:r>
              <a:rPr lang="en-IN" dirty="0"/>
              <a:t>Assessing impact of ML efforts:</a:t>
            </a:r>
          </a:p>
          <a:p>
            <a:pPr lvl="1"/>
            <a:r>
              <a:rPr lang="en-IN" dirty="0"/>
              <a:t>How good is your ML solution vs Non ML manual approach?</a:t>
            </a:r>
          </a:p>
          <a:p>
            <a:pPr lvl="1"/>
            <a:r>
              <a:rPr lang="en-IN" dirty="0" err="1"/>
              <a:t>Eg</a:t>
            </a:r>
            <a:r>
              <a:rPr lang="en-IN" dirty="0"/>
              <a:t> if your ML solution offers an accuracy of 80% what is the accuracy of Non ML manual approach, what is its cost?</a:t>
            </a:r>
          </a:p>
          <a:p>
            <a:pPr lvl="1"/>
            <a:r>
              <a:rPr lang="en-IN" dirty="0"/>
              <a:t>Can you augment ML model with some human input?</a:t>
            </a:r>
          </a:p>
        </p:txBody>
      </p:sp>
    </p:spTree>
    <p:extLst>
      <p:ext uri="{BB962C8B-B14F-4D97-AF65-F5344CB8AC3E}">
        <p14:creationId xmlns:p14="http://schemas.microsoft.com/office/powerpoint/2010/main" val="5379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18EB-4B5A-4066-98B0-EFAAF68F419E}"/>
              </a:ext>
            </a:extLst>
          </p:cNvPr>
          <p:cNvSpPr>
            <a:spLocks noGrp="1"/>
          </p:cNvSpPr>
          <p:nvPr>
            <p:ph type="title"/>
          </p:nvPr>
        </p:nvSpPr>
        <p:spPr/>
        <p:txBody>
          <a:bodyPr/>
          <a:lstStyle/>
          <a:p>
            <a:r>
              <a:rPr lang="en-IN" b="1" dirty="0"/>
              <a:t>Creating Data Products</a:t>
            </a:r>
          </a:p>
        </p:txBody>
      </p:sp>
      <p:sp>
        <p:nvSpPr>
          <p:cNvPr id="3" name="Content Placeholder 2">
            <a:extLst>
              <a:ext uri="{FF2B5EF4-FFF2-40B4-BE49-F238E27FC236}">
                <a16:creationId xmlns:a16="http://schemas.microsoft.com/office/drawing/2014/main" id="{8456D041-56CA-4BBB-AF7A-20814E7AA788}"/>
              </a:ext>
            </a:extLst>
          </p:cNvPr>
          <p:cNvSpPr>
            <a:spLocks noGrp="1"/>
          </p:cNvSpPr>
          <p:nvPr>
            <p:ph idx="1"/>
          </p:nvPr>
        </p:nvSpPr>
        <p:spPr>
          <a:xfrm>
            <a:off x="838200" y="1607513"/>
            <a:ext cx="10515600" cy="1102131"/>
          </a:xfrm>
        </p:spPr>
        <p:txBody>
          <a:bodyPr/>
          <a:lstStyle/>
          <a:p>
            <a:r>
              <a:rPr lang="en-IN" dirty="0"/>
              <a:t>Assessing impact of ML efforts:</a:t>
            </a:r>
          </a:p>
          <a:p>
            <a:r>
              <a:rPr lang="en-IN" dirty="0"/>
              <a:t>Case Study:</a:t>
            </a:r>
          </a:p>
          <a:p>
            <a:pPr marL="0" indent="0">
              <a:buNone/>
            </a:pPr>
            <a:endParaRPr lang="en-IN" dirty="0"/>
          </a:p>
        </p:txBody>
      </p:sp>
      <p:sp>
        <p:nvSpPr>
          <p:cNvPr id="4" name="TextBox 3">
            <a:extLst>
              <a:ext uri="{FF2B5EF4-FFF2-40B4-BE49-F238E27FC236}">
                <a16:creationId xmlns:a16="http://schemas.microsoft.com/office/drawing/2014/main" id="{F0B01F13-E8EB-4672-87F2-1DAA37C7217B}"/>
              </a:ext>
            </a:extLst>
          </p:cNvPr>
          <p:cNvSpPr txBox="1"/>
          <p:nvPr/>
        </p:nvSpPr>
        <p:spPr>
          <a:xfrm>
            <a:off x="1107347" y="2869035"/>
            <a:ext cx="8237989" cy="2031325"/>
          </a:xfrm>
          <a:prstGeom prst="rect">
            <a:avLst/>
          </a:prstGeom>
          <a:noFill/>
        </p:spPr>
        <p:txBody>
          <a:bodyPr wrap="square" rtlCol="0">
            <a:spAutoFit/>
          </a:bodyPr>
          <a:lstStyle/>
          <a:p>
            <a:r>
              <a:rPr lang="en-IN" dirty="0"/>
              <a:t>“Suppose you are implementing an automatic ticketing system so that support tickets are allocated to relevant agents. You are proposing to use an ML solution, as you already have labelled data from your ticketing system, where you know historically which ticket was answered by which agent. You now want to deploy an ML solution, instead of a manual one. In your POC’s you have seen that your model is 82% accurate. What other questions will you ask in order find the viability of your ML solution?</a:t>
            </a:r>
          </a:p>
        </p:txBody>
      </p:sp>
    </p:spTree>
    <p:extLst>
      <p:ext uri="{BB962C8B-B14F-4D97-AF65-F5344CB8AC3E}">
        <p14:creationId xmlns:p14="http://schemas.microsoft.com/office/powerpoint/2010/main" val="242533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7363"/>
            <a:ext cx="8229600" cy="715962"/>
          </a:xfrm>
        </p:spPr>
        <p:txBody>
          <a:bodyPr/>
          <a:lstStyle/>
          <a:p>
            <a:r>
              <a:rPr lang="en-US" dirty="0"/>
              <a:t>Problem Definition</a:t>
            </a:r>
          </a:p>
        </p:txBody>
      </p:sp>
      <p:sp>
        <p:nvSpPr>
          <p:cNvPr id="3" name="Content Placeholder 2"/>
          <p:cNvSpPr>
            <a:spLocks noGrp="1"/>
          </p:cNvSpPr>
          <p:nvPr>
            <p:ph idx="4294967295"/>
          </p:nvPr>
        </p:nvSpPr>
        <p:spPr>
          <a:xfrm>
            <a:off x="1828800" y="1295400"/>
            <a:ext cx="8458200" cy="4572000"/>
          </a:xfrm>
        </p:spPr>
        <p:txBody>
          <a:bodyPr>
            <a:normAutofit/>
          </a:bodyPr>
          <a:lstStyle/>
          <a:p>
            <a:pPr marL="0" indent="0">
              <a:buNone/>
            </a:pPr>
            <a:endParaRPr lang="en-US" sz="2200" b="1" dirty="0">
              <a:solidFill>
                <a:srgbClr val="FFC000"/>
              </a:solidFill>
              <a:latin typeface="+mj-lt"/>
            </a:endParaRPr>
          </a:p>
          <a:p>
            <a:pPr marL="0" indent="0">
              <a:buNone/>
            </a:pPr>
            <a:r>
              <a:rPr lang="en-US" sz="2200" b="1" dirty="0">
                <a:solidFill>
                  <a:srgbClr val="FF0000"/>
                </a:solidFill>
                <a:latin typeface="+mj-lt"/>
              </a:rPr>
              <a:t>“We want to accept credit card applications only from good customers”</a:t>
            </a:r>
          </a:p>
          <a:p>
            <a:pPr marL="114300" indent="0">
              <a:buNone/>
            </a:pPr>
            <a:endParaRPr lang="en-US" sz="2200" b="1" dirty="0">
              <a:solidFill>
                <a:srgbClr val="FFC000"/>
              </a:solidFill>
              <a:latin typeface="+mj-lt"/>
            </a:endParaRPr>
          </a:p>
          <a:p>
            <a:pPr marL="0" indent="0">
              <a:buNone/>
            </a:pPr>
            <a:r>
              <a:rPr lang="en-US" sz="2200" b="1" dirty="0">
                <a:latin typeface="+mj-lt"/>
              </a:rPr>
              <a:t>Problems with the “Problem” statement ? </a:t>
            </a:r>
          </a:p>
          <a:p>
            <a:pPr marL="0" indent="0">
              <a:buNone/>
            </a:pPr>
            <a:endParaRPr lang="en-US" sz="2200" dirty="0">
              <a:latin typeface="+mj-lt"/>
            </a:endParaRPr>
          </a:p>
          <a:p>
            <a:r>
              <a:rPr lang="en-US" sz="2200" dirty="0">
                <a:latin typeface="+mj-lt"/>
              </a:rPr>
              <a:t>What/Who are “good” customers? </a:t>
            </a:r>
          </a:p>
          <a:p>
            <a:endParaRPr lang="en-US" sz="2200" dirty="0">
              <a:latin typeface="+mj-lt"/>
            </a:endParaRPr>
          </a:p>
          <a:p>
            <a:r>
              <a:rPr lang="en-US" sz="2200" dirty="0">
                <a:latin typeface="+mj-lt"/>
              </a:rPr>
              <a:t>How can one control applications to be “only good”?</a:t>
            </a:r>
          </a:p>
          <a:p>
            <a:endParaRPr lang="en-US" sz="2200" dirty="0">
              <a:latin typeface="+mj-lt"/>
            </a:endParaRPr>
          </a:p>
          <a:p>
            <a:r>
              <a:rPr lang="en-US" sz="2200" dirty="0">
                <a:latin typeface="+mj-lt"/>
              </a:rPr>
              <a:t>Is it realistic to assume that one can build a static algorithm that will never allow acceptance from a customer with a “bad” record? </a:t>
            </a:r>
          </a:p>
          <a:p>
            <a:pPr marL="0" lvl="2" indent="0">
              <a:buNone/>
            </a:pPr>
            <a:endParaRPr lang="en-US" sz="2200" dirty="0">
              <a:latin typeface="+mj-lt"/>
            </a:endParaRPr>
          </a:p>
        </p:txBody>
      </p:sp>
    </p:spTree>
    <p:extLst>
      <p:ext uri="{BB962C8B-B14F-4D97-AF65-F5344CB8AC3E}">
        <p14:creationId xmlns:p14="http://schemas.microsoft.com/office/powerpoint/2010/main" val="388575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7363"/>
            <a:ext cx="8229600" cy="715962"/>
          </a:xfrm>
        </p:spPr>
        <p:txBody>
          <a:bodyPr/>
          <a:lstStyle/>
          <a:p>
            <a:r>
              <a:rPr lang="en-US" dirty="0"/>
              <a:t>Problem Definition</a:t>
            </a:r>
          </a:p>
        </p:txBody>
      </p:sp>
      <p:sp>
        <p:nvSpPr>
          <p:cNvPr id="3" name="Content Placeholder 2"/>
          <p:cNvSpPr>
            <a:spLocks noGrp="1"/>
          </p:cNvSpPr>
          <p:nvPr>
            <p:ph idx="4294967295"/>
          </p:nvPr>
        </p:nvSpPr>
        <p:spPr>
          <a:xfrm>
            <a:off x="1828800" y="1295400"/>
            <a:ext cx="8458200" cy="4572000"/>
          </a:xfrm>
        </p:spPr>
        <p:txBody>
          <a:bodyPr>
            <a:normAutofit/>
          </a:bodyPr>
          <a:lstStyle/>
          <a:p>
            <a:pPr marL="0" indent="0">
              <a:buNone/>
            </a:pPr>
            <a:endParaRPr lang="en-US" sz="2200" b="1" dirty="0">
              <a:solidFill>
                <a:srgbClr val="FFC000"/>
              </a:solidFill>
              <a:latin typeface="+mj-lt"/>
            </a:endParaRPr>
          </a:p>
          <a:p>
            <a:pPr marL="0" indent="0">
              <a:buNone/>
            </a:pPr>
            <a:r>
              <a:rPr lang="en-US" sz="2200" b="1" dirty="0">
                <a:solidFill>
                  <a:srgbClr val="FF0000"/>
                </a:solidFill>
                <a:latin typeface="+mj-lt"/>
              </a:rPr>
              <a:t>“We want to accept credit card applications only from good customers”</a:t>
            </a:r>
          </a:p>
          <a:p>
            <a:pPr marL="114300" indent="0">
              <a:buNone/>
            </a:pPr>
            <a:endParaRPr lang="en-US" sz="2200" b="1" dirty="0">
              <a:solidFill>
                <a:srgbClr val="FFC000"/>
              </a:solidFill>
              <a:latin typeface="+mj-lt"/>
            </a:endParaRPr>
          </a:p>
          <a:p>
            <a:pPr marL="0" indent="0">
              <a:buNone/>
            </a:pPr>
            <a:r>
              <a:rPr lang="en-US" sz="2200" b="1" dirty="0">
                <a:latin typeface="+mj-lt"/>
              </a:rPr>
              <a:t>Problems with the “Problem” statement ? </a:t>
            </a:r>
          </a:p>
          <a:p>
            <a:pPr marL="0" indent="0">
              <a:buNone/>
            </a:pPr>
            <a:endParaRPr lang="en-US" sz="2200" dirty="0">
              <a:latin typeface="+mj-lt"/>
            </a:endParaRPr>
          </a:p>
          <a:p>
            <a:r>
              <a:rPr lang="en-US" sz="2200" dirty="0">
                <a:latin typeface="+mj-lt"/>
              </a:rPr>
              <a:t>What/Who are “good” customers? </a:t>
            </a:r>
          </a:p>
          <a:p>
            <a:endParaRPr lang="en-US" sz="2200" dirty="0">
              <a:latin typeface="+mj-lt"/>
            </a:endParaRPr>
          </a:p>
          <a:p>
            <a:r>
              <a:rPr lang="en-US" sz="2200" dirty="0">
                <a:latin typeface="+mj-lt"/>
              </a:rPr>
              <a:t>How can one control applications to be “only good”?</a:t>
            </a:r>
          </a:p>
          <a:p>
            <a:endParaRPr lang="en-US" sz="2200" dirty="0">
              <a:latin typeface="+mj-lt"/>
            </a:endParaRPr>
          </a:p>
          <a:p>
            <a:r>
              <a:rPr lang="en-US" sz="2200" dirty="0">
                <a:latin typeface="+mj-lt"/>
              </a:rPr>
              <a:t>Is it realistic to assume that one can build a static algorithm that will never allow acceptance from a customer with a “bad” record? </a:t>
            </a:r>
          </a:p>
          <a:p>
            <a:pPr marL="0" lvl="2" indent="0">
              <a:buNone/>
            </a:pPr>
            <a:endParaRPr lang="en-US" sz="2200" dirty="0">
              <a:latin typeface="+mj-lt"/>
            </a:endParaRPr>
          </a:p>
        </p:txBody>
      </p:sp>
    </p:spTree>
    <p:extLst>
      <p:ext uri="{BB962C8B-B14F-4D97-AF65-F5344CB8AC3E}">
        <p14:creationId xmlns:p14="http://schemas.microsoft.com/office/powerpoint/2010/main" val="13264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5006</Words>
  <Application>Microsoft Macintosh PowerPoint</Application>
  <PresentationFormat>Widescreen</PresentationFormat>
  <Paragraphs>647</Paragraphs>
  <Slides>74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Cambria Math</vt:lpstr>
      <vt:lpstr>Consolas</vt:lpstr>
      <vt:lpstr>Wingdings</vt:lpstr>
      <vt:lpstr>Office Theme</vt:lpstr>
      <vt:lpstr>Analytics Methodology and Problem Statement</vt:lpstr>
      <vt:lpstr>PowerPoint Presentation</vt:lpstr>
      <vt:lpstr>PowerPoint Presentation</vt:lpstr>
      <vt:lpstr>Analytics Methodology</vt:lpstr>
      <vt:lpstr>Analytics Methodology</vt:lpstr>
      <vt:lpstr>ANALYTICS METHODOLOGY</vt:lpstr>
      <vt:lpstr>Problem Definition</vt:lpstr>
      <vt:lpstr>Problem Definition</vt:lpstr>
      <vt:lpstr>Problem Definition</vt:lpstr>
      <vt:lpstr>Problem Definition – Contd.</vt:lpstr>
      <vt:lpstr>Problem definition: RISK </vt:lpstr>
      <vt:lpstr>Problem definition: REVENUE</vt:lpstr>
      <vt:lpstr>ANALYTICS METHODOLOGY</vt:lpstr>
      <vt:lpstr>Solution design</vt:lpstr>
      <vt:lpstr>Solution design</vt:lpstr>
      <vt:lpstr>ANALYTICS METHODOLOGY</vt:lpstr>
      <vt:lpstr>Solution Implementation</vt:lpstr>
      <vt:lpstr>Solution Implementation</vt:lpstr>
      <vt:lpstr>ANALYTICS METHODOLOGY</vt:lpstr>
      <vt:lpstr>Solution Monitoring</vt:lpstr>
      <vt:lpstr>Analytics Best Practices</vt:lpstr>
      <vt:lpstr>Case Study: Auto Insurance</vt:lpstr>
      <vt:lpstr>Case Study: Auto Insurance</vt:lpstr>
      <vt:lpstr>Case Study: Auto Insurance</vt:lpstr>
      <vt:lpstr>Case Study: Auto Insurance</vt:lpstr>
      <vt:lpstr>Case Study: Auto Insurance</vt:lpstr>
      <vt:lpstr>Case Study: Auto Insurance</vt:lpstr>
      <vt:lpstr>Case Study: Auto Insurance</vt:lpstr>
      <vt:lpstr>Case Study: Auto Insurance</vt:lpstr>
      <vt:lpstr>Case Study: Auto Insurance</vt:lpstr>
      <vt:lpstr>Case Study: Credit Card churn</vt:lpstr>
      <vt:lpstr>Case Study: Credit Card churn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ML in 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ML in Action  </vt:lpstr>
      <vt:lpstr>Creating Data Products</vt:lpstr>
      <vt:lpstr>Creating Data Products</vt:lpstr>
      <vt:lpstr>Creating Data Products</vt:lpstr>
      <vt:lpstr>Creating Data Products</vt:lpstr>
      <vt:lpstr>Creating Data Products</vt:lpstr>
      <vt:lpstr>Creating Data Products</vt:lpstr>
      <vt:lpstr>Creating Data Products</vt:lpstr>
      <vt:lpstr>Creating Data Products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Methodology and Problem Statement</dc:title>
  <dc:creator>Gunnvant Saini</dc:creator>
  <cp:lastModifiedBy>Gunnvant Saini</cp:lastModifiedBy>
  <cp:revision>1</cp:revision>
  <dcterms:created xsi:type="dcterms:W3CDTF">2021-12-15T06:26:41Z</dcterms:created>
  <dcterms:modified xsi:type="dcterms:W3CDTF">2021-12-16T05:52:18Z</dcterms:modified>
</cp:coreProperties>
</file>