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C06D-99D6-4248-B91E-E996EE9736AF}" v="37" dt="2022-05-20T07:51:2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5391-43FD-9BC5-7F02-1C6CD7EA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46B0-AD22-2884-3F84-E70A84E4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DE77-8F04-43A6-A7B9-19B3B2FF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48A0-4CFC-6EC4-6413-D67F107E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FEB4-7E90-BA2A-683B-801A0C3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CBF9-7600-EAAD-2742-755450B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067A-5517-417F-DD05-3AFF4136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2F93-6A58-AF28-AC9D-7962838D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8819-63FB-326B-8174-CEDA94D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41FC-8EF8-9EEE-E3B1-3D08589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DC307-9CF2-A546-D148-5FC919C36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BB6E-32C7-BCA0-5199-A3B9C6EA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B81A-94E3-7BAD-60C9-4B74E74E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25FB-6FDE-A340-9AD2-9EE00B2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A252-73EB-7906-5B6F-221552A4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B471-ED72-50BE-DAFB-1C2BA596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6EE7-3B75-42BD-42A1-AD62B991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972F-369E-E3A8-2303-2F2740CE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D04C-3E5F-4E64-A877-C8E5923B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3071-27A6-C9D0-3977-090D2AD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B6AB-19C1-C040-8E7F-9F9A325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741A-F995-C1DE-9E4A-F5FE72AA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D4C4-880E-C5A1-7462-F8523AC2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E7D7-DC5C-C6CE-CB07-AA5AEDBE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8BAA-A732-337D-1DFE-CE859D5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A38B-7CDF-A5F9-0E6B-2ADB4012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80B1-19D1-13C0-D4A0-31AEE596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C824-DFF3-93CC-6625-941B4F79F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514C-2E53-80BC-C4B9-0C3D5A61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504B-6FC1-8D0B-2D1C-486A7D4E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44702-A30B-C081-0FDE-F8FAB4DA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DC1E-3272-CB2D-0D36-9BE1F413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469B-50D4-362C-5AE8-01B56050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F302D-DF3A-A88E-75FD-C877F943D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4BCF2-D1EF-858F-1D3A-0B8B5050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E5AE6-3B47-606A-5B49-DFCE5067A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7F67-E79B-40AF-4F67-3B4C332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C5FBE-0592-21A3-FACA-BB0AE53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CA09A-7974-EF6B-7A63-373E4338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D50B-D485-160D-7B84-C0139E0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A6EC4-B387-CF55-9B8A-FE4CB69B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90909-6372-7207-89F4-78D691D6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4D259-9F10-6D93-39A6-7480FA8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F06F0-0D3E-08E0-0604-8F4C1AC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9872D-A892-F27F-0EAD-03E1749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B5BF6-6238-E6CA-674A-06C4C45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2E6-DCED-B71B-0BF5-B39D11F1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6603-3EFA-06B6-F662-87254205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9EC5-87AB-06FF-5A2C-BA6D1C1C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88A6B-A341-7FE6-29BD-F35E9F21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3172-5192-2B37-A99D-7D949C7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CB1F-B9F5-3ED6-DBFB-FE6FEB6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2428-2D1A-8A90-8209-19E02BE8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5C963-FBFA-C4BE-D71E-276C9223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F587-1FBD-FF24-C96C-8D1C5396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E678-3A48-892D-47F4-0F1B90E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1F1D-D5DE-39A3-4037-E3224787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0FA1-1B36-6E82-A27D-865C272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2B90-2873-CC95-B2B9-9E7F03A2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ADDA-CC2E-0CFE-DFCA-0F81700D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0964-B67E-AE75-FDE4-7A8750DF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AE69-AD76-C34D-AA57-0B440AC38B7A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EC0D-296C-E4CA-58A7-682B374D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60C4-D072-C9C7-DD44-A203B4BE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55D9-C68C-5447-B578-DE97F2C4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54BD-53DB-3CBD-3910-A21F7D6FD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5D5D-A0F2-1BB4-9BF1-03531E38E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320556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F9DF8-1BB1-70AF-C181-20C5341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2" y="1531938"/>
            <a:ext cx="2590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8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F9DF8-1BB1-70AF-C181-20C5341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2" y="1531938"/>
            <a:ext cx="2590800" cy="280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F8B1A-B7EF-C159-7B0A-1C213FF4E120}"/>
              </a:ext>
            </a:extLst>
          </p:cNvPr>
          <p:cNvSpPr/>
          <p:nvPr/>
        </p:nvSpPr>
        <p:spPr>
          <a:xfrm>
            <a:off x="6828182" y="1766861"/>
            <a:ext cx="2590800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F9DF8-1BB1-70AF-C181-20C5341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2" y="1531938"/>
            <a:ext cx="2590800" cy="280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F8B1A-B7EF-C159-7B0A-1C213FF4E120}"/>
              </a:ext>
            </a:extLst>
          </p:cNvPr>
          <p:cNvSpPr/>
          <p:nvPr/>
        </p:nvSpPr>
        <p:spPr>
          <a:xfrm>
            <a:off x="6828182" y="2601747"/>
            <a:ext cx="2590800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F9DF8-1BB1-70AF-C181-20C5341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2" y="1531938"/>
            <a:ext cx="2590800" cy="280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F8B1A-B7EF-C159-7B0A-1C213FF4E120}"/>
              </a:ext>
            </a:extLst>
          </p:cNvPr>
          <p:cNvSpPr/>
          <p:nvPr/>
        </p:nvSpPr>
        <p:spPr>
          <a:xfrm>
            <a:off x="6828182" y="3476392"/>
            <a:ext cx="2590800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F9DF8-1BB1-70AF-C181-20C5341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2" y="1531938"/>
            <a:ext cx="2590800" cy="280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BF8B1A-B7EF-C159-7B0A-1C213FF4E120}"/>
              </a:ext>
            </a:extLst>
          </p:cNvPr>
          <p:cNvSpPr/>
          <p:nvPr/>
        </p:nvSpPr>
        <p:spPr>
          <a:xfrm>
            <a:off x="6828182" y="3476392"/>
            <a:ext cx="2590800" cy="9233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74F5B-17EF-6BD4-6F2A-1E839F805A4B}"/>
              </a:ext>
            </a:extLst>
          </p:cNvPr>
          <p:cNvSpPr txBox="1"/>
          <p:nvPr/>
        </p:nvSpPr>
        <p:spPr>
          <a:xfrm>
            <a:off x="1789043" y="4876800"/>
            <a:ext cx="762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types of ranking functions based on how they break ties that are available.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E10F9-E5A8-C3AC-1E57-70328B0D6626}"/>
              </a:ext>
            </a:extLst>
          </p:cNvPr>
          <p:cNvSpPr txBox="1"/>
          <p:nvPr/>
        </p:nvSpPr>
        <p:spPr>
          <a:xfrm>
            <a:off x="1842052" y="5844209"/>
            <a:ext cx="7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ranking functions when we need to rank items in each group individually</a:t>
            </a:r>
          </a:p>
        </p:txBody>
      </p:sp>
    </p:spTree>
    <p:extLst>
      <p:ext uri="{BB962C8B-B14F-4D97-AF65-F5344CB8AC3E}">
        <p14:creationId xmlns:p14="http://schemas.microsoft.com/office/powerpoint/2010/main" val="2434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F22D-12C9-72FA-5D56-4B612F4C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8" y="1690688"/>
            <a:ext cx="3213100" cy="2806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Lead() to find next value</a:t>
            </a:r>
          </a:p>
        </p:txBody>
      </p:sp>
    </p:spTree>
    <p:extLst>
      <p:ext uri="{BB962C8B-B14F-4D97-AF65-F5344CB8AC3E}">
        <p14:creationId xmlns:p14="http://schemas.microsoft.com/office/powerpoint/2010/main" val="61157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F22D-12C9-72FA-5D56-4B612F4C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8" y="1690688"/>
            <a:ext cx="3213100" cy="2806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Lead() to find next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B4D02E-03B3-671E-260D-8DFE4C1DBB8F}"/>
              </a:ext>
            </a:extLst>
          </p:cNvPr>
          <p:cNvCxnSpPr/>
          <p:nvPr/>
        </p:nvCxnSpPr>
        <p:spPr>
          <a:xfrm flipV="1">
            <a:off x="10336696" y="2093843"/>
            <a:ext cx="225287" cy="251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4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F22D-12C9-72FA-5D56-4B612F4C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8" y="1690688"/>
            <a:ext cx="3213100" cy="2806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Lead() to find next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B4D02E-03B3-671E-260D-8DFE4C1DBB8F}"/>
              </a:ext>
            </a:extLst>
          </p:cNvPr>
          <p:cNvCxnSpPr/>
          <p:nvPr/>
        </p:nvCxnSpPr>
        <p:spPr>
          <a:xfrm flipV="1">
            <a:off x="10336696" y="2093843"/>
            <a:ext cx="225287" cy="251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1F1332-7B92-1609-D823-D28FB3A41334}"/>
              </a:ext>
            </a:extLst>
          </p:cNvPr>
          <p:cNvCxnSpPr/>
          <p:nvPr/>
        </p:nvCxnSpPr>
        <p:spPr>
          <a:xfrm flipV="1">
            <a:off x="10369828" y="2365511"/>
            <a:ext cx="225287" cy="251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8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Lag() to find previous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5894-1F74-C9E8-941E-46B8CED0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42" y="1541605"/>
            <a:ext cx="3340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6B7E-09C6-C3AF-3B0C-E456CB76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E1C6-276E-26A6-6246-C74935F2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  <a:p>
            <a:r>
              <a:rPr lang="en-US" dirty="0"/>
              <a:t>Ranking Functions</a:t>
            </a:r>
          </a:p>
          <a:p>
            <a:r>
              <a:rPr lang="en-US" dirty="0"/>
              <a:t>Lead/Lag</a:t>
            </a:r>
          </a:p>
        </p:txBody>
      </p:sp>
    </p:spTree>
    <p:extLst>
      <p:ext uri="{BB962C8B-B14F-4D97-AF65-F5344CB8AC3E}">
        <p14:creationId xmlns:p14="http://schemas.microsoft.com/office/powerpoint/2010/main" val="246839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Lag() to find previous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5894-1F74-C9E8-941E-46B8CED0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42" y="1541605"/>
            <a:ext cx="3340100" cy="2997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7343A-6EAA-AD5D-DA5F-5265D59071A3}"/>
              </a:ext>
            </a:extLst>
          </p:cNvPr>
          <p:cNvCxnSpPr/>
          <p:nvPr/>
        </p:nvCxnSpPr>
        <p:spPr>
          <a:xfrm>
            <a:off x="10363200" y="1921565"/>
            <a:ext cx="185530" cy="21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5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68A-DD6A-DED1-CC21-B8D159AC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Lead/Lag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785B-4CA3-6719-F3A8-2551CE78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2" y="1690688"/>
            <a:ext cx="2717800" cy="3035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57BDC-D3C5-3C67-D60A-DD5A48F969E1}"/>
              </a:ext>
            </a:extLst>
          </p:cNvPr>
          <p:cNvCxnSpPr>
            <a:stCxn id="4" idx="3"/>
          </p:cNvCxnSpPr>
          <p:nvPr/>
        </p:nvCxnSpPr>
        <p:spPr>
          <a:xfrm>
            <a:off x="3451482" y="3208338"/>
            <a:ext cx="39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7A2C7-B828-33F3-096A-965D3F07D531}"/>
              </a:ext>
            </a:extLst>
          </p:cNvPr>
          <p:cNvSpPr txBox="1"/>
          <p:nvPr/>
        </p:nvSpPr>
        <p:spPr>
          <a:xfrm>
            <a:off x="3564835" y="2345635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Lag() to find previous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5894-1F74-C9E8-941E-46B8CED0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42" y="1541605"/>
            <a:ext cx="3340100" cy="2997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7343A-6EAA-AD5D-DA5F-5265D59071A3}"/>
              </a:ext>
            </a:extLst>
          </p:cNvPr>
          <p:cNvCxnSpPr/>
          <p:nvPr/>
        </p:nvCxnSpPr>
        <p:spPr>
          <a:xfrm>
            <a:off x="10363200" y="1921565"/>
            <a:ext cx="185530" cy="21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8A704-5E34-B210-09C6-C285B1D24B2B}"/>
              </a:ext>
            </a:extLst>
          </p:cNvPr>
          <p:cNvCxnSpPr/>
          <p:nvPr/>
        </p:nvCxnSpPr>
        <p:spPr>
          <a:xfrm>
            <a:off x="10369827" y="2206485"/>
            <a:ext cx="185530" cy="21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1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82E-3F8A-A0A5-7BBF-EFC69B51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9FD2-5A28-D05F-C5AF-749F3594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4406900" cy="17399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567346F-3F90-1272-CFBA-6623BABA028E}"/>
              </a:ext>
            </a:extLst>
          </p:cNvPr>
          <p:cNvSpPr/>
          <p:nvPr/>
        </p:nvSpPr>
        <p:spPr>
          <a:xfrm>
            <a:off x="5459896" y="1828800"/>
            <a:ext cx="636104" cy="14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69B0E-7BD7-FDFF-79A1-14A2D58F25E0}"/>
              </a:ext>
            </a:extLst>
          </p:cNvPr>
          <p:cNvSpPr txBox="1"/>
          <p:nvPr/>
        </p:nvSpPr>
        <p:spPr>
          <a:xfrm>
            <a:off x="6506817" y="2239617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daily commission for each agent along with total commission earned by each agent</a:t>
            </a:r>
          </a:p>
        </p:txBody>
      </p:sp>
    </p:spTree>
    <p:extLst>
      <p:ext uri="{BB962C8B-B14F-4D97-AF65-F5344CB8AC3E}">
        <p14:creationId xmlns:p14="http://schemas.microsoft.com/office/powerpoint/2010/main" val="189234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82E-3F8A-A0A5-7BBF-EFC69B51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9FD2-5A28-D05F-C5AF-749F3594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4406900" cy="17399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567346F-3F90-1272-CFBA-6623BABA028E}"/>
              </a:ext>
            </a:extLst>
          </p:cNvPr>
          <p:cNvSpPr/>
          <p:nvPr/>
        </p:nvSpPr>
        <p:spPr>
          <a:xfrm>
            <a:off x="5459896" y="1828800"/>
            <a:ext cx="636104" cy="14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69B0E-7BD7-FDFF-79A1-14A2D58F25E0}"/>
              </a:ext>
            </a:extLst>
          </p:cNvPr>
          <p:cNvSpPr txBox="1"/>
          <p:nvPr/>
        </p:nvSpPr>
        <p:spPr>
          <a:xfrm>
            <a:off x="6506817" y="2239617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daily commission for each agent along with total commission earned by each agent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2FDBE-DDF3-32EA-1F30-17C7E546255A}"/>
              </a:ext>
            </a:extLst>
          </p:cNvPr>
          <p:cNvSpPr txBox="1"/>
          <p:nvPr/>
        </p:nvSpPr>
        <p:spPr>
          <a:xfrm>
            <a:off x="6506817" y="3710609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by sales agent and find the sum() in each partition to get total, ordered by the date</a:t>
            </a:r>
          </a:p>
        </p:txBody>
      </p:sp>
    </p:spTree>
    <p:extLst>
      <p:ext uri="{BB962C8B-B14F-4D97-AF65-F5344CB8AC3E}">
        <p14:creationId xmlns:p14="http://schemas.microsoft.com/office/powerpoint/2010/main" val="192507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82E-3F8A-A0A5-7BBF-EFC69B51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9FD2-5A28-D05F-C5AF-749F3594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4406900" cy="17399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567346F-3F90-1272-CFBA-6623BABA028E}"/>
              </a:ext>
            </a:extLst>
          </p:cNvPr>
          <p:cNvSpPr/>
          <p:nvPr/>
        </p:nvSpPr>
        <p:spPr>
          <a:xfrm>
            <a:off x="5459896" y="1828800"/>
            <a:ext cx="636104" cy="14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69B0E-7BD7-FDFF-79A1-14A2D58F25E0}"/>
              </a:ext>
            </a:extLst>
          </p:cNvPr>
          <p:cNvSpPr txBox="1"/>
          <p:nvPr/>
        </p:nvSpPr>
        <p:spPr>
          <a:xfrm>
            <a:off x="6506817" y="2239617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daily commission for each agent along with total commission earned by each agent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2FDBE-DDF3-32EA-1F30-17C7E546255A}"/>
              </a:ext>
            </a:extLst>
          </p:cNvPr>
          <p:cNvSpPr txBox="1"/>
          <p:nvPr/>
        </p:nvSpPr>
        <p:spPr>
          <a:xfrm>
            <a:off x="6506817" y="3710609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by sales agent and find the </a:t>
            </a:r>
            <a:r>
              <a:rPr lang="en-US" b="1" dirty="0"/>
              <a:t>sum() </a:t>
            </a:r>
            <a:r>
              <a:rPr lang="en-US" dirty="0"/>
              <a:t>in each partition to get total, ordered by the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97CBAB-76AE-049A-531B-14FF5DB4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71" y="3892551"/>
            <a:ext cx="299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82E-3F8A-A0A5-7BBF-EFC69B51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9FD2-5A28-D05F-C5AF-749F3594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4406900" cy="17399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567346F-3F90-1272-CFBA-6623BABA028E}"/>
              </a:ext>
            </a:extLst>
          </p:cNvPr>
          <p:cNvSpPr/>
          <p:nvPr/>
        </p:nvSpPr>
        <p:spPr>
          <a:xfrm>
            <a:off x="5459896" y="1828800"/>
            <a:ext cx="636104" cy="143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69B0E-7BD7-FDFF-79A1-14A2D58F25E0}"/>
              </a:ext>
            </a:extLst>
          </p:cNvPr>
          <p:cNvSpPr txBox="1"/>
          <p:nvPr/>
        </p:nvSpPr>
        <p:spPr>
          <a:xfrm>
            <a:off x="6506817" y="2239617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daily commission for each agent along with total commission earned by each agent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2FDBE-DDF3-32EA-1F30-17C7E546255A}"/>
              </a:ext>
            </a:extLst>
          </p:cNvPr>
          <p:cNvSpPr txBox="1"/>
          <p:nvPr/>
        </p:nvSpPr>
        <p:spPr>
          <a:xfrm>
            <a:off x="6506817" y="3710609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by sales agent and find the </a:t>
            </a:r>
            <a:r>
              <a:rPr lang="en-US" b="1" dirty="0"/>
              <a:t>sum() </a:t>
            </a:r>
            <a:r>
              <a:rPr lang="en-US" dirty="0"/>
              <a:t>in each partition to get total, ordered by the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410B-7009-05BE-11D8-48883EDBD1A5}"/>
              </a:ext>
            </a:extLst>
          </p:cNvPr>
          <p:cNvSpPr txBox="1"/>
          <p:nvPr/>
        </p:nvSpPr>
        <p:spPr>
          <a:xfrm>
            <a:off x="5353050" y="5353878"/>
            <a:ext cx="538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min(), max(), avg() </a:t>
            </a:r>
            <a:r>
              <a:rPr lang="en-US" dirty="0" err="1"/>
              <a:t>etc</a:t>
            </a:r>
            <a:r>
              <a:rPr lang="en-US" dirty="0"/>
              <a:t> to compute aggregations in each window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6DCD5-57F4-183D-DA84-8A7C669C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9" y="4310773"/>
            <a:ext cx="299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15EF-45F7-04F1-8060-3CF7603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3BCD8-2DC9-59B4-3AAC-206C9B9C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682"/>
            <a:ext cx="2184400" cy="172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F1D57-A3FA-5D15-8119-8B35BA15E560}"/>
              </a:ext>
            </a:extLst>
          </p:cNvPr>
          <p:cNvCxnSpPr/>
          <p:nvPr/>
        </p:nvCxnSpPr>
        <p:spPr>
          <a:xfrm>
            <a:off x="3180522" y="2888974"/>
            <a:ext cx="2703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DBA8F2-8F3C-E352-7C48-A5F9B49FD69E}"/>
              </a:ext>
            </a:extLst>
          </p:cNvPr>
          <p:cNvSpPr txBox="1"/>
          <p:nvPr/>
        </p:nvSpPr>
        <p:spPr>
          <a:xfrm>
            <a:off x="3034746" y="4087261"/>
            <a:ext cx="29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aggregate functions when we want aggregations by each window along with individual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82AC2-4358-5DEC-9EE7-00740D77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06" y="2025374"/>
            <a:ext cx="2997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2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C48-FF66-EE36-85EA-969799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01BD-60C1-F58E-14F5-2CC754E0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08" y="1690688"/>
            <a:ext cx="1574800" cy="2489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2FE73-A4B5-A55E-EC31-A5538CCA791D}"/>
              </a:ext>
            </a:extLst>
          </p:cNvPr>
          <p:cNvCxnSpPr>
            <a:stCxn id="4" idx="3"/>
          </p:cNvCxnSpPr>
          <p:nvPr/>
        </p:nvCxnSpPr>
        <p:spPr>
          <a:xfrm>
            <a:off x="2650908" y="2935288"/>
            <a:ext cx="149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BD3C29-D82F-B1F5-D940-190012494BE7}"/>
              </a:ext>
            </a:extLst>
          </p:cNvPr>
          <p:cNvSpPr txBox="1"/>
          <p:nvPr/>
        </p:nvSpPr>
        <p:spPr>
          <a:xfrm>
            <a:off x="4147930" y="2505670"/>
            <a:ext cx="222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Sort/Sort Income for each level in Education column</a:t>
            </a:r>
          </a:p>
        </p:txBody>
      </p:sp>
    </p:spTree>
    <p:extLst>
      <p:ext uri="{BB962C8B-B14F-4D97-AF65-F5344CB8AC3E}">
        <p14:creationId xmlns:p14="http://schemas.microsoft.com/office/powerpoint/2010/main" val="358131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334</Words>
  <Application>Microsoft Macintosh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Video 2</vt:lpstr>
      <vt:lpstr>Types of Window Functions</vt:lpstr>
      <vt:lpstr>Aggregate Functions</vt:lpstr>
      <vt:lpstr>Aggregate Functions</vt:lpstr>
      <vt:lpstr>Aggregate Functions</vt:lpstr>
      <vt:lpstr>Aggregate Functions</vt:lpstr>
      <vt:lpstr>Aggregate Functions</vt:lpstr>
      <vt:lpstr>Ranking Functions</vt:lpstr>
      <vt:lpstr>Ranking Functions</vt:lpstr>
      <vt:lpstr>Ranking Functions</vt:lpstr>
      <vt:lpstr>Ranking Functions</vt:lpstr>
      <vt:lpstr>Ranking Functions</vt:lpstr>
      <vt:lpstr>Ranking Functions</vt:lpstr>
      <vt:lpstr>Ranking Functions</vt:lpstr>
      <vt:lpstr>Lead/Lag</vt:lpstr>
      <vt:lpstr>Lead/Lag</vt:lpstr>
      <vt:lpstr>Lead/Lag</vt:lpstr>
      <vt:lpstr>Lead/Lag</vt:lpstr>
      <vt:lpstr>Lead/Lag</vt:lpstr>
      <vt:lpstr>Lead/Lag</vt:lpstr>
      <vt:lpstr>Lead/Lag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2</dc:title>
  <dc:creator>Gunnvant Saini</dc:creator>
  <cp:lastModifiedBy>Gunnvant Saini</cp:lastModifiedBy>
  <cp:revision>1</cp:revision>
  <dcterms:created xsi:type="dcterms:W3CDTF">2022-05-20T04:27:50Z</dcterms:created>
  <dcterms:modified xsi:type="dcterms:W3CDTF">2022-05-20T07:51:32Z</dcterms:modified>
</cp:coreProperties>
</file>