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58" r:id="rId3"/>
    <p:sldId id="260" r:id="rId4"/>
    <p:sldId id="261" r:id="rId5"/>
    <p:sldId id="262" r:id="rId6"/>
    <p:sldId id="268" r:id="rId7"/>
    <p:sldId id="265" r:id="rId8"/>
    <p:sldId id="266" r:id="rId9"/>
    <p:sldId id="267" r:id="rId10"/>
    <p:sldId id="264" r:id="rId11"/>
    <p:sldId id="269" r:id="rId12"/>
    <p:sldId id="270" r:id="rId13"/>
    <p:sldId id="271" r:id="rId14"/>
    <p:sldId id="272" r:id="rId15"/>
    <p:sldId id="273" r:id="rId16"/>
    <p:sldId id="274" r:id="rId17"/>
    <p:sldId id="275" r:id="rId18"/>
    <p:sldId id="276" r:id="rId19"/>
    <p:sldId id="277" r:id="rId20"/>
    <p:sldId id="280" r:id="rId21"/>
    <p:sldId id="2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C8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76D7F4-1822-4AEE-9DC1-CD7DCFE72946}" v="1102" dt="2024-08-03T09:01:07.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1474"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0B53D-7AD9-4111-BE29-ED704C30E262}" type="datetimeFigureOut">
              <a:rPr lang="en-IN" smtClean="0"/>
              <a:t>10-09-2024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73770-22ED-49B4-99D6-418983D7533C}" type="slidenum">
              <a:rPr lang="en-IN" smtClean="0"/>
              <a:t>‹#›</a:t>
            </a:fld>
            <a:endParaRPr lang="en-IN"/>
          </a:p>
        </p:txBody>
      </p:sp>
    </p:spTree>
    <p:extLst>
      <p:ext uri="{BB962C8B-B14F-4D97-AF65-F5344CB8AC3E}">
        <p14:creationId xmlns:p14="http://schemas.microsoft.com/office/powerpoint/2010/main" val="279077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DE0023-D9D6-4302-B6ED-C10A56CB64F8}"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363081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E0023-D9D6-4302-B6ED-C10A56CB64F8}"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3004430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E0023-D9D6-4302-B6ED-C10A56CB64F8}"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155207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DE0023-D9D6-4302-B6ED-C10A56CB64F8}"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1768174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DE0023-D9D6-4302-B6ED-C10A56CB64F8}"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79428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DE0023-D9D6-4302-B6ED-C10A56CB64F8}"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4195902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DE0023-D9D6-4302-B6ED-C10A56CB64F8}"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3045111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DE0023-D9D6-4302-B6ED-C10A56CB64F8}"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232949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E0023-D9D6-4302-B6ED-C10A56CB64F8}"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23681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E0023-D9D6-4302-B6ED-C10A56CB64F8}"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75492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DE0023-D9D6-4302-B6ED-C10A56CB64F8}"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7328F8-FA6A-43E7-97C8-E6AF10FB4BC7}" type="slidenum">
              <a:rPr lang="en-US" smtClean="0"/>
              <a:t>‹#›</a:t>
            </a:fld>
            <a:endParaRPr lang="en-US"/>
          </a:p>
        </p:txBody>
      </p:sp>
    </p:spTree>
    <p:extLst>
      <p:ext uri="{BB962C8B-B14F-4D97-AF65-F5344CB8AC3E}">
        <p14:creationId xmlns:p14="http://schemas.microsoft.com/office/powerpoint/2010/main" val="1914146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E0023-D9D6-4302-B6ED-C10A56CB64F8}" type="datetimeFigureOut">
              <a:rPr lang="en-US" smtClean="0"/>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7328F8-FA6A-43E7-97C8-E6AF10FB4BC7}" type="slidenum">
              <a:rPr lang="en-US" smtClean="0"/>
              <a:t>‹#›</a:t>
            </a:fld>
            <a:endParaRPr lang="en-US"/>
          </a:p>
        </p:txBody>
      </p:sp>
    </p:spTree>
    <p:extLst>
      <p:ext uri="{BB962C8B-B14F-4D97-AF65-F5344CB8AC3E}">
        <p14:creationId xmlns:p14="http://schemas.microsoft.com/office/powerpoint/2010/main" val="53732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jp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1.jpeg"/><Relationship Id="rId5" Type="http://schemas.openxmlformats.org/officeDocument/2006/relationships/image" Target="../media/image40.jpg"/><Relationship Id="rId4" Type="http://schemas.openxmlformats.org/officeDocument/2006/relationships/image" Target="../media/image39.JPG"/></Relationships>
</file>

<file path=ppt/slides/_rels/slide2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B39963-0721-5E7A-DE10-D4519D12AB3C}"/>
              </a:ext>
            </a:extLst>
          </p:cNvPr>
          <p:cNvSpPr txBox="1"/>
          <p:nvPr/>
        </p:nvSpPr>
        <p:spPr>
          <a:xfrm>
            <a:off x="0" y="0"/>
            <a:ext cx="9144000" cy="2209800"/>
          </a:xfrm>
          <a:prstGeom prst="rect">
            <a:avLst/>
          </a:prstGeom>
          <a:solidFill>
            <a:schemeClr val="tx2">
              <a:lumMod val="75000"/>
            </a:schemeClr>
          </a:solidFill>
        </p:spPr>
        <p:txBody>
          <a:bodyPr wrap="square" rtlCol="0">
            <a:spAutoFit/>
          </a:bodyPr>
          <a:lstStyle/>
          <a:p>
            <a:endParaRPr lang="en-IN"/>
          </a:p>
        </p:txBody>
      </p:sp>
      <p:sp>
        <p:nvSpPr>
          <p:cNvPr id="4" name="TextBox 3">
            <a:extLst>
              <a:ext uri="{FF2B5EF4-FFF2-40B4-BE49-F238E27FC236}">
                <a16:creationId xmlns:a16="http://schemas.microsoft.com/office/drawing/2014/main" id="{A15BB85B-898B-6791-091D-89498E6522B4}"/>
              </a:ext>
            </a:extLst>
          </p:cNvPr>
          <p:cNvSpPr txBox="1"/>
          <p:nvPr/>
        </p:nvSpPr>
        <p:spPr>
          <a:xfrm>
            <a:off x="0" y="6553200"/>
            <a:ext cx="9144000" cy="369332"/>
          </a:xfrm>
          <a:prstGeom prst="rect">
            <a:avLst/>
          </a:prstGeom>
          <a:solidFill>
            <a:schemeClr val="tx2">
              <a:lumMod val="75000"/>
            </a:schemeClr>
          </a:solidFill>
        </p:spPr>
        <p:txBody>
          <a:bodyPr wrap="square" rtlCol="0">
            <a:spAutoFit/>
          </a:bodyPr>
          <a:lstStyle/>
          <a:p>
            <a:endParaRPr lang="en-IN"/>
          </a:p>
        </p:txBody>
      </p:sp>
      <p:sp>
        <p:nvSpPr>
          <p:cNvPr id="5" name="TextBox 4">
            <a:extLst>
              <a:ext uri="{FF2B5EF4-FFF2-40B4-BE49-F238E27FC236}">
                <a16:creationId xmlns:a16="http://schemas.microsoft.com/office/drawing/2014/main" id="{13511B24-B84D-A6D3-FD4C-78E2485BBF27}"/>
              </a:ext>
            </a:extLst>
          </p:cNvPr>
          <p:cNvSpPr txBox="1"/>
          <p:nvPr/>
        </p:nvSpPr>
        <p:spPr>
          <a:xfrm>
            <a:off x="3200400" y="76200"/>
            <a:ext cx="6096000" cy="369332"/>
          </a:xfrm>
          <a:prstGeom prst="rect">
            <a:avLst/>
          </a:prstGeom>
          <a:noFill/>
        </p:spPr>
        <p:txBody>
          <a:bodyPr wrap="square" rtlCol="0">
            <a:spAutoFit/>
          </a:bodyPr>
          <a:lstStyle/>
          <a:p>
            <a:r>
              <a:rPr lang="en-US" sz="1800" b="0" i="0" u="none" strike="noStrike">
                <a:solidFill>
                  <a:srgbClr val="FFFFFF"/>
                </a:solidFill>
                <a:effectLst/>
                <a:latin typeface="Verdana" panose="020B0604030504040204" pitchFamily="34" charset="0"/>
                <a:ea typeface="Verdana" panose="020B0604030504040204" pitchFamily="34" charset="0"/>
              </a:rPr>
              <a:t>IBM </a:t>
            </a:r>
            <a:r>
              <a:rPr lang="en-US" sz="1800" b="0" i="0" u="none" strike="noStrike" err="1">
                <a:solidFill>
                  <a:srgbClr val="FFFFFF"/>
                </a:solidFill>
                <a:effectLst/>
                <a:latin typeface="Verdana" panose="020B0604030504040204" pitchFamily="34" charset="0"/>
                <a:ea typeface="Verdana" panose="020B0604030504040204" pitchFamily="34" charset="0"/>
              </a:rPr>
              <a:t>SkillsBuild</a:t>
            </a:r>
            <a:r>
              <a:rPr lang="en-US" sz="1800" b="1" i="0" u="none" strike="noStrike">
                <a:solidFill>
                  <a:srgbClr val="FFFFFF"/>
                </a:solidFill>
                <a:effectLst/>
                <a:latin typeface="Verdana" panose="020B0604030504040204" pitchFamily="34" charset="0"/>
                <a:ea typeface="Verdana" panose="020B0604030504040204" pitchFamily="34" charset="0"/>
              </a:rPr>
              <a:t> </a:t>
            </a:r>
            <a:r>
              <a:rPr lang="en-US" sz="1800" b="0" i="0" u="none" strike="noStrike">
                <a:solidFill>
                  <a:srgbClr val="FFFFFF"/>
                </a:solidFill>
                <a:effectLst/>
                <a:latin typeface="Verdana" panose="020B0604030504040204" pitchFamily="34" charset="0"/>
                <a:ea typeface="Verdana" panose="020B0604030504040204" pitchFamily="34" charset="0"/>
              </a:rPr>
              <a:t>for Adult Learners - Data Analytics</a:t>
            </a:r>
            <a:endParaRPr lang="en-IN">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98F091CC-8CA4-8132-39EF-2346C5A31036}"/>
              </a:ext>
            </a:extLst>
          </p:cNvPr>
          <p:cNvSpPr txBox="1"/>
          <p:nvPr/>
        </p:nvSpPr>
        <p:spPr>
          <a:xfrm>
            <a:off x="228600" y="990600"/>
            <a:ext cx="6172200" cy="646331"/>
          </a:xfrm>
          <a:prstGeom prst="rect">
            <a:avLst/>
          </a:prstGeom>
          <a:noFill/>
        </p:spPr>
        <p:txBody>
          <a:bodyPr wrap="square" rtlCol="0">
            <a:spAutoFit/>
          </a:bodyPr>
          <a:lstStyle/>
          <a:p>
            <a:r>
              <a:rPr lang="en-IN" sz="1800" b="0" i="0" strike="noStrike">
                <a:solidFill>
                  <a:srgbClr val="FFFFFF"/>
                </a:solidFill>
                <a:effectLst/>
                <a:latin typeface="Verdana" panose="020B0604030504040204" pitchFamily="34" charset="0"/>
                <a:ea typeface="Verdana" panose="020B0604030504040204" pitchFamily="34" charset="0"/>
              </a:rPr>
              <a:t>Data Analytics Internship Program 2024</a:t>
            </a:r>
          </a:p>
          <a:p>
            <a:r>
              <a:rPr lang="en-IN" sz="1800" b="0" i="0" strike="noStrike">
                <a:solidFill>
                  <a:srgbClr val="FFFFFF"/>
                </a:solidFill>
                <a:effectLst/>
                <a:latin typeface="Verdana" panose="020B0604030504040204" pitchFamily="34" charset="0"/>
                <a:ea typeface="Verdana" panose="020B0604030504040204" pitchFamily="34" charset="0"/>
              </a:rPr>
              <a:t> </a:t>
            </a:r>
            <a:endParaRPr lang="en-IN">
              <a:latin typeface="Verdana" panose="020B0604030504040204" pitchFamily="34" charset="0"/>
              <a:ea typeface="Verdana" panose="020B0604030504040204" pitchFamily="34" charset="0"/>
            </a:endParaRPr>
          </a:p>
        </p:txBody>
      </p:sp>
      <p:cxnSp>
        <p:nvCxnSpPr>
          <p:cNvPr id="8" name="Straight Connector 7">
            <a:extLst>
              <a:ext uri="{FF2B5EF4-FFF2-40B4-BE49-F238E27FC236}">
                <a16:creationId xmlns:a16="http://schemas.microsoft.com/office/drawing/2014/main" id="{42D42BC3-C145-4E93-AA2E-5BCE0FC3E7AD}"/>
              </a:ext>
            </a:extLst>
          </p:cNvPr>
          <p:cNvCxnSpPr>
            <a:cxnSpLocks/>
          </p:cNvCxnSpPr>
          <p:nvPr/>
        </p:nvCxnSpPr>
        <p:spPr>
          <a:xfrm>
            <a:off x="342900" y="1359932"/>
            <a:ext cx="4533900" cy="0"/>
          </a:xfrm>
          <a:prstGeom prst="line">
            <a:avLst/>
          </a:prstGeom>
          <a:ln w="571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F90A5A-9D40-B73E-90B0-002180D48CFA}"/>
              </a:ext>
            </a:extLst>
          </p:cNvPr>
          <p:cNvSpPr txBox="1"/>
          <p:nvPr/>
        </p:nvSpPr>
        <p:spPr>
          <a:xfrm>
            <a:off x="228600" y="1415535"/>
            <a:ext cx="3276600" cy="338554"/>
          </a:xfrm>
          <a:prstGeom prst="rect">
            <a:avLst/>
          </a:prstGeom>
          <a:noFill/>
        </p:spPr>
        <p:txBody>
          <a:bodyPr wrap="square" rtlCol="0">
            <a:spAutoFit/>
          </a:bodyPr>
          <a:lstStyle/>
          <a:p>
            <a:r>
              <a:rPr lang="en-US" sz="1600">
                <a:solidFill>
                  <a:schemeClr val="bg1">
                    <a:lumMod val="95000"/>
                  </a:schemeClr>
                </a:solidFill>
                <a:latin typeface="Verdana" panose="020B0604030504040204" pitchFamily="34" charset="0"/>
                <a:ea typeface="Verdana" panose="020B0604030504040204" pitchFamily="34" charset="0"/>
              </a:rPr>
              <a:t>Final Project Presentation</a:t>
            </a:r>
            <a:endParaRPr lang="en-IN" sz="1600">
              <a:solidFill>
                <a:schemeClr val="bg1">
                  <a:lumMod val="95000"/>
                </a:schemeClr>
              </a:solidFill>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E18F0667-FA88-F817-E684-2C6A8C334577}"/>
              </a:ext>
            </a:extLst>
          </p:cNvPr>
          <p:cNvSpPr txBox="1"/>
          <p:nvPr/>
        </p:nvSpPr>
        <p:spPr>
          <a:xfrm>
            <a:off x="342900" y="2984837"/>
            <a:ext cx="7620210" cy="2031325"/>
          </a:xfrm>
          <a:prstGeom prst="rect">
            <a:avLst/>
          </a:prstGeom>
          <a:noFill/>
        </p:spPr>
        <p:txBody>
          <a:bodyPr wrap="square" rtlCol="0">
            <a:spAutoFit/>
          </a:bodyPr>
          <a:lstStyle/>
          <a:p>
            <a:r>
              <a:rPr lang="en-IN" sz="1800" b="1" i="0" u="none" strike="noStrike" dirty="0">
                <a:solidFill>
                  <a:schemeClr val="tx2">
                    <a:lumMod val="75000"/>
                  </a:schemeClr>
                </a:solidFill>
                <a:effectLst/>
                <a:latin typeface="Verdana" panose="020B0604030504040204" pitchFamily="34" charset="0"/>
                <a:ea typeface="Verdana" panose="020B0604030504040204" pitchFamily="34" charset="0"/>
              </a:rPr>
              <a:t>Project Name : </a:t>
            </a:r>
            <a:r>
              <a:rPr lang="en-IN" dirty="0">
                <a:solidFill>
                  <a:schemeClr val="tx2">
                    <a:lumMod val="75000"/>
                  </a:schemeClr>
                </a:solidFill>
                <a:latin typeface="Verdana" panose="020B0604030504040204" pitchFamily="34" charset="0"/>
                <a:ea typeface="Verdana" panose="020B0604030504040204" pitchFamily="34" charset="0"/>
              </a:rPr>
              <a:t>Social Media : The Health Crisis</a:t>
            </a:r>
            <a:endParaRPr lang="en-IN" sz="1800" i="0" u="none" strike="noStrike" dirty="0">
              <a:solidFill>
                <a:schemeClr val="tx2">
                  <a:lumMod val="75000"/>
                </a:schemeClr>
              </a:solidFill>
              <a:effectLst/>
              <a:latin typeface="Verdana" panose="020B0604030504040204" pitchFamily="34" charset="0"/>
              <a:ea typeface="Verdana" panose="020B0604030504040204" pitchFamily="34" charset="0"/>
            </a:endParaRPr>
          </a:p>
          <a:p>
            <a:endParaRPr lang="en-IN" b="1" dirty="0">
              <a:solidFill>
                <a:schemeClr val="tx2">
                  <a:lumMod val="75000"/>
                </a:schemeClr>
              </a:solidFill>
              <a:latin typeface="Verdana" panose="020B0604030504040204" pitchFamily="34" charset="0"/>
              <a:ea typeface="Verdana" panose="020B0604030504040204" pitchFamily="34" charset="0"/>
            </a:endParaRPr>
          </a:p>
          <a:p>
            <a:r>
              <a:rPr lang="en-IN" sz="1800" b="1" i="0" u="none" strike="noStrike" dirty="0">
                <a:solidFill>
                  <a:schemeClr val="tx2">
                    <a:lumMod val="75000"/>
                  </a:schemeClr>
                </a:solidFill>
                <a:effectLst/>
                <a:latin typeface="Verdana" panose="020B0604030504040204" pitchFamily="34" charset="0"/>
                <a:ea typeface="Verdana" panose="020B0604030504040204" pitchFamily="34" charset="0"/>
              </a:rPr>
              <a:t>Unique ID : </a:t>
            </a:r>
            <a:r>
              <a:rPr lang="en-IN" b="0" i="0" dirty="0">
                <a:solidFill>
                  <a:schemeClr val="tx2">
                    <a:lumMod val="75000"/>
                  </a:schemeClr>
                </a:solidFill>
                <a:effectLst/>
                <a:highlight>
                  <a:srgbClr val="FFFFFF"/>
                </a:highlight>
                <a:latin typeface="Verdana" panose="020B0604030504040204" pitchFamily="34" charset="0"/>
                <a:ea typeface="Verdana" panose="020B0604030504040204" pitchFamily="34" charset="0"/>
              </a:rPr>
              <a:t>IBM0361</a:t>
            </a:r>
          </a:p>
          <a:p>
            <a:br>
              <a:rPr lang="en-IN" sz="1800" b="0" i="0" u="none" strike="noStrike" dirty="0">
                <a:solidFill>
                  <a:srgbClr val="000000"/>
                </a:solidFill>
                <a:effectLst/>
                <a:latin typeface="IBM Plex Sans" panose="020B0503050203000203" pitchFamily="34" charset="0"/>
              </a:rPr>
            </a:br>
            <a:r>
              <a:rPr lang="en-IN" sz="1800" b="1" i="0" u="none" strike="noStrike" dirty="0">
                <a:solidFill>
                  <a:schemeClr val="tx2">
                    <a:lumMod val="75000"/>
                  </a:schemeClr>
                </a:solidFill>
                <a:effectLst/>
                <a:latin typeface="Verdana" panose="020B0604030504040204" pitchFamily="34" charset="0"/>
                <a:ea typeface="Verdana" panose="020B0604030504040204" pitchFamily="34" charset="0"/>
              </a:rPr>
              <a:t>Team Name : </a:t>
            </a:r>
            <a:r>
              <a:rPr lang="en-IN" sz="1800" i="0" u="none" strike="noStrike" dirty="0">
                <a:solidFill>
                  <a:schemeClr val="tx2">
                    <a:lumMod val="75000"/>
                  </a:schemeClr>
                </a:solidFill>
                <a:effectLst/>
                <a:latin typeface="Verdana" panose="020B0604030504040204" pitchFamily="34" charset="0"/>
                <a:ea typeface="Verdana" panose="020B0604030504040204" pitchFamily="34" charset="0"/>
              </a:rPr>
              <a:t>Data Detectives</a:t>
            </a:r>
          </a:p>
          <a:p>
            <a:endParaRPr lang="en-IN" b="1" dirty="0">
              <a:solidFill>
                <a:schemeClr val="tx2">
                  <a:lumMod val="75000"/>
                </a:schemeClr>
              </a:solidFill>
              <a:effectLst/>
              <a:latin typeface="Verdana" panose="020B0604030504040204" pitchFamily="34" charset="0"/>
              <a:ea typeface="Verdana" panose="020B0604030504040204" pitchFamily="34" charset="0"/>
            </a:endParaRPr>
          </a:p>
          <a:p>
            <a:r>
              <a:rPr lang="en-IN" sz="1800" b="1" i="0" u="none" strike="noStrike" dirty="0">
                <a:solidFill>
                  <a:schemeClr val="tx2">
                    <a:lumMod val="75000"/>
                  </a:schemeClr>
                </a:solidFill>
                <a:effectLst/>
                <a:latin typeface="Verdana" panose="020B0604030504040204" pitchFamily="34" charset="0"/>
                <a:ea typeface="Verdana" panose="020B0604030504040204" pitchFamily="34" charset="0"/>
              </a:rPr>
              <a:t>College Name : </a:t>
            </a:r>
            <a:r>
              <a:rPr lang="en-IN" sz="1800" i="0" u="none" strike="noStrike" dirty="0">
                <a:solidFill>
                  <a:schemeClr val="tx2">
                    <a:lumMod val="75000"/>
                  </a:schemeClr>
                </a:solidFill>
                <a:effectLst/>
                <a:latin typeface="Verdana" panose="020B0604030504040204" pitchFamily="34" charset="0"/>
                <a:ea typeface="Verdana" panose="020B0604030504040204" pitchFamily="34" charset="0"/>
              </a:rPr>
              <a:t>BBK DAV College for women , Amritsar</a:t>
            </a:r>
            <a:endParaRPr lang="en-IN" b="1" dirty="0">
              <a:solidFill>
                <a:schemeClr val="tx2">
                  <a:lumMod val="75000"/>
                </a:schemeClr>
              </a:solidFill>
              <a:latin typeface="Verdana" panose="020B0604030504040204" pitchFamily="34" charset="0"/>
              <a:ea typeface="Verdana" panose="020B0604030504040204" pitchFamily="34" charset="0"/>
            </a:endParaRPr>
          </a:p>
        </p:txBody>
      </p:sp>
      <p:pic>
        <p:nvPicPr>
          <p:cNvPr id="14" name="Picture 13">
            <a:extLst>
              <a:ext uri="{FF2B5EF4-FFF2-40B4-BE49-F238E27FC236}">
                <a16:creationId xmlns:a16="http://schemas.microsoft.com/office/drawing/2014/main" id="{314565C6-BDE1-BBEB-8F43-255F42C412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9000" y="5791200"/>
            <a:ext cx="1638510" cy="680989"/>
          </a:xfrm>
          <a:prstGeom prst="rect">
            <a:avLst/>
          </a:prstGeom>
        </p:spPr>
      </p:pic>
    </p:spTree>
    <p:extLst>
      <p:ext uri="{BB962C8B-B14F-4D97-AF65-F5344CB8AC3E}">
        <p14:creationId xmlns:p14="http://schemas.microsoft.com/office/powerpoint/2010/main" val="1525578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4F012D-ABB1-1B8D-A1D8-F39713C07BC4}"/>
              </a:ext>
            </a:extLst>
          </p:cNvPr>
          <p:cNvSpPr txBox="1"/>
          <p:nvPr/>
        </p:nvSpPr>
        <p:spPr>
          <a:xfrm>
            <a:off x="6858000" y="6464087"/>
            <a:ext cx="4572000" cy="369332"/>
          </a:xfrm>
          <a:prstGeom prst="rect">
            <a:avLst/>
          </a:prstGeom>
          <a:noFill/>
        </p:spPr>
        <p:txBody>
          <a:bodyPr wrap="square">
            <a:spAutoFit/>
          </a:bodyPr>
          <a:lstStyle/>
          <a:p>
            <a:r>
              <a:rPr lang="en-US" sz="1800" b="1">
                <a:solidFill>
                  <a:schemeClr val="tx2">
                    <a:lumMod val="75000"/>
                  </a:schemeClr>
                </a:solidFill>
                <a:latin typeface="Arial Rounded MT Bold" panose="020F0704030504030204" pitchFamily="34" charset="0"/>
              </a:rPr>
              <a:t>DATA DETECTIVES</a:t>
            </a:r>
            <a:endParaRPr lang="en-IN"/>
          </a:p>
        </p:txBody>
      </p:sp>
      <p:pic>
        <p:nvPicPr>
          <p:cNvPr id="4" name="Graphic 3" descr="Magnifying glass with solid fill">
            <a:extLst>
              <a:ext uri="{FF2B5EF4-FFF2-40B4-BE49-F238E27FC236}">
                <a16:creationId xmlns:a16="http://schemas.microsoft.com/office/drawing/2014/main" id="{52A6A8A3-7C7F-9ED0-9499-2F203C61A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9343" y="6019800"/>
            <a:ext cx="554573" cy="554573"/>
          </a:xfrm>
          <a:prstGeom prst="rect">
            <a:avLst/>
          </a:prstGeom>
        </p:spPr>
      </p:pic>
      <p:pic>
        <p:nvPicPr>
          <p:cNvPr id="5" name="Graphic 4" descr="Line arrow: Clockwise curve with solid fill">
            <a:extLst>
              <a:ext uri="{FF2B5EF4-FFF2-40B4-BE49-F238E27FC236}">
                <a16:creationId xmlns:a16="http://schemas.microsoft.com/office/drawing/2014/main" id="{E51F8EE8-EF5D-E5F7-4913-BD9B2BA0C4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8030" y="6134855"/>
            <a:ext cx="228599" cy="228599"/>
          </a:xfrm>
          <a:prstGeom prst="rect">
            <a:avLst/>
          </a:prstGeom>
        </p:spPr>
      </p:pic>
      <p:pic>
        <p:nvPicPr>
          <p:cNvPr id="6" name="Graphic 5" descr="Graduation cap with solid fill">
            <a:extLst>
              <a:ext uri="{FF2B5EF4-FFF2-40B4-BE49-F238E27FC236}">
                <a16:creationId xmlns:a16="http://schemas.microsoft.com/office/drawing/2014/main" id="{D281DC30-BEBC-B151-3E32-1ED01E0AE1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224" y="5672499"/>
            <a:ext cx="729612" cy="748482"/>
          </a:xfrm>
          <a:prstGeom prst="rect">
            <a:avLst/>
          </a:prstGeom>
        </p:spPr>
      </p:pic>
      <p:sp>
        <p:nvSpPr>
          <p:cNvPr id="2" name="TextBox 1">
            <a:extLst>
              <a:ext uri="{FF2B5EF4-FFF2-40B4-BE49-F238E27FC236}">
                <a16:creationId xmlns:a16="http://schemas.microsoft.com/office/drawing/2014/main" id="{A645EE25-8979-1613-AE68-D297125B660D}"/>
              </a:ext>
            </a:extLst>
          </p:cNvPr>
          <p:cNvSpPr txBox="1"/>
          <p:nvPr/>
        </p:nvSpPr>
        <p:spPr>
          <a:xfrm>
            <a:off x="-2895600" y="1371600"/>
            <a:ext cx="2895600" cy="646331"/>
          </a:xfrm>
          <a:prstGeom prst="rect">
            <a:avLst/>
          </a:prstGeom>
          <a:noFill/>
        </p:spPr>
        <p:txBody>
          <a:bodyPr wrap="square" rtlCol="0">
            <a:spAutoFit/>
          </a:bodyPr>
          <a:lstStyle/>
          <a:p>
            <a:pPr rtl="0" fontAlgn="base">
              <a:spcBef>
                <a:spcPts val="0"/>
              </a:spcBef>
              <a:spcAft>
                <a:spcPts val="0"/>
              </a:spcAft>
            </a:pPr>
            <a:endParaRPr lang="en-US" sz="1800" b="0" i="0" u="none" strike="noStrike">
              <a:solidFill>
                <a:srgbClr val="000000"/>
              </a:solidFill>
              <a:effectLst/>
              <a:latin typeface="Arial" panose="020B0604020202020204" pitchFamily="34" charset="0"/>
            </a:endParaRPr>
          </a:p>
          <a:p>
            <a:endParaRPr lang="en-IN"/>
          </a:p>
        </p:txBody>
      </p:sp>
      <p:sp>
        <p:nvSpPr>
          <p:cNvPr id="15" name="TextBox 14">
            <a:extLst>
              <a:ext uri="{FF2B5EF4-FFF2-40B4-BE49-F238E27FC236}">
                <a16:creationId xmlns:a16="http://schemas.microsoft.com/office/drawing/2014/main" id="{FD2E86E6-50B1-B32E-5B7D-C07F5AD0C4E9}"/>
              </a:ext>
            </a:extLst>
          </p:cNvPr>
          <p:cNvSpPr txBox="1"/>
          <p:nvPr/>
        </p:nvSpPr>
        <p:spPr>
          <a:xfrm rot="5400000">
            <a:off x="5986067" y="2861868"/>
            <a:ext cx="5854199" cy="461665"/>
          </a:xfrm>
          <a:prstGeom prst="rect">
            <a:avLst/>
          </a:prstGeom>
          <a:solidFill>
            <a:schemeClr val="tx2">
              <a:lumMod val="75000"/>
            </a:schemeClr>
          </a:solidFill>
        </p:spPr>
        <p:txBody>
          <a:bodyPr wrap="square" rtlCol="0">
            <a:spAutoFit/>
          </a:bodyPr>
          <a:lstStyle/>
          <a:p>
            <a:r>
              <a:rPr lang="en-US" sz="2400" b="1">
                <a:solidFill>
                  <a:schemeClr val="bg1">
                    <a:lumMod val="95000"/>
                  </a:schemeClr>
                </a:solidFill>
                <a:latin typeface="Verdana" panose="020B0604030504040204" pitchFamily="34" charset="0"/>
                <a:ea typeface="Verdana" panose="020B0604030504040204" pitchFamily="34" charset="0"/>
              </a:rPr>
              <a:t>Data Transformation Techniques</a:t>
            </a:r>
            <a:endParaRPr lang="en-IN"/>
          </a:p>
        </p:txBody>
      </p:sp>
      <p:sp>
        <p:nvSpPr>
          <p:cNvPr id="16" name="TextBox 15">
            <a:extLst>
              <a:ext uri="{FF2B5EF4-FFF2-40B4-BE49-F238E27FC236}">
                <a16:creationId xmlns:a16="http://schemas.microsoft.com/office/drawing/2014/main" id="{984ABBE9-0084-90F2-B02A-D4D0A98148AC}"/>
              </a:ext>
            </a:extLst>
          </p:cNvPr>
          <p:cNvSpPr txBox="1"/>
          <p:nvPr/>
        </p:nvSpPr>
        <p:spPr>
          <a:xfrm>
            <a:off x="4021125" y="3043057"/>
            <a:ext cx="4572000" cy="2893100"/>
          </a:xfrm>
          <a:prstGeom prst="rect">
            <a:avLst/>
          </a:prstGeom>
          <a:noFill/>
        </p:spPr>
        <p:txBody>
          <a:bodyPr wrap="square" rtlCol="0">
            <a:spAutoFit/>
          </a:bodyPr>
          <a:lstStyle/>
          <a:p>
            <a:pPr algn="r"/>
            <a:endParaRPr lang="en-US" sz="1400">
              <a:solidFill>
                <a:schemeClr val="tx2">
                  <a:lumMod val="75000"/>
                </a:schemeClr>
              </a:solidFill>
              <a:latin typeface="Verdana" panose="020B0604030504040204" pitchFamily="34" charset="0"/>
              <a:ea typeface="Verdana" panose="020B0604030504040204" pitchFamily="34" charset="0"/>
            </a:endParaRPr>
          </a:p>
          <a:p>
            <a:pPr algn="r"/>
            <a:r>
              <a:rPr lang="en-US" sz="1400" b="1">
                <a:solidFill>
                  <a:schemeClr val="tx2">
                    <a:lumMod val="75000"/>
                  </a:schemeClr>
                </a:solidFill>
                <a:latin typeface="Verdana" panose="020B0604030504040204" pitchFamily="34" charset="0"/>
                <a:ea typeface="Verdana" panose="020B0604030504040204" pitchFamily="34" charset="0"/>
              </a:rPr>
              <a:t>1. Power Query Editor</a:t>
            </a:r>
            <a:r>
              <a:rPr lang="en-US" sz="1400">
                <a:solidFill>
                  <a:schemeClr val="tx2">
                    <a:lumMod val="75000"/>
                  </a:schemeClr>
                </a:solidFill>
                <a:latin typeface="Verdana" panose="020B0604030504040204" pitchFamily="34" charset="0"/>
                <a:ea typeface="Verdana" panose="020B0604030504040204" pitchFamily="34" charset="0"/>
              </a:rPr>
              <a:t>:</a:t>
            </a:r>
            <a:br>
              <a:rPr lang="en-US" sz="1400">
                <a:solidFill>
                  <a:schemeClr val="tx2">
                    <a:lumMod val="75000"/>
                  </a:schemeClr>
                </a:solidFill>
                <a:latin typeface="Verdana" panose="020B0604030504040204" pitchFamily="34" charset="0"/>
                <a:ea typeface="Verdana" panose="020B0604030504040204" pitchFamily="34" charset="0"/>
              </a:rPr>
            </a:br>
            <a:r>
              <a:rPr lang="en-US" sz="1400">
                <a:solidFill>
                  <a:schemeClr val="tx2">
                    <a:lumMod val="75000"/>
                  </a:schemeClr>
                </a:solidFill>
                <a:latin typeface="Verdana" panose="020B0604030504040204" pitchFamily="34" charset="0"/>
                <a:ea typeface="Verdana" panose="020B0604030504040204" pitchFamily="34" charset="0"/>
              </a:rPr>
              <a:t>  - Use the Power Query Editor to transform data by filtering, merging, appending, and shaping it.</a:t>
            </a:r>
          </a:p>
          <a:p>
            <a:pPr algn="r"/>
            <a:r>
              <a:rPr lang="en-US" sz="1400" b="1">
                <a:solidFill>
                  <a:schemeClr val="tx2">
                    <a:lumMod val="75000"/>
                  </a:schemeClr>
                </a:solidFill>
                <a:latin typeface="Verdana" panose="020B0604030504040204" pitchFamily="34" charset="0"/>
                <a:ea typeface="Verdana" panose="020B0604030504040204" pitchFamily="34" charset="0"/>
              </a:rPr>
              <a:t>2. Data Modeling</a:t>
            </a:r>
            <a:r>
              <a:rPr lang="en-US" sz="1400">
                <a:solidFill>
                  <a:schemeClr val="tx2">
                    <a:lumMod val="75000"/>
                  </a:schemeClr>
                </a:solidFill>
                <a:latin typeface="Verdana" panose="020B0604030504040204" pitchFamily="34" charset="0"/>
                <a:ea typeface="Verdana" panose="020B0604030504040204" pitchFamily="34" charset="0"/>
              </a:rPr>
              <a:t>:   </a:t>
            </a:r>
          </a:p>
          <a:p>
            <a:pPr algn="r"/>
            <a:r>
              <a:rPr lang="en-US" sz="1400">
                <a:solidFill>
                  <a:schemeClr val="tx2">
                    <a:lumMod val="75000"/>
                  </a:schemeClr>
                </a:solidFill>
                <a:latin typeface="Verdana" panose="020B0604030504040204" pitchFamily="34" charset="0"/>
                <a:ea typeface="Verdana" panose="020B0604030504040204" pitchFamily="34" charset="0"/>
              </a:rPr>
              <a:t>  - Define relationships between tables to create a unified data model for analysis.</a:t>
            </a:r>
          </a:p>
          <a:p>
            <a:pPr algn="r"/>
            <a:r>
              <a:rPr lang="en-US" sz="1400" b="1">
                <a:solidFill>
                  <a:schemeClr val="tx2">
                    <a:lumMod val="75000"/>
                  </a:schemeClr>
                </a:solidFill>
                <a:latin typeface="Verdana" panose="020B0604030504040204" pitchFamily="34" charset="0"/>
                <a:ea typeface="Verdana" panose="020B0604030504040204" pitchFamily="34" charset="0"/>
              </a:rPr>
              <a:t>3. Merging Queries</a:t>
            </a:r>
            <a:r>
              <a:rPr lang="en-US" sz="1400">
                <a:solidFill>
                  <a:schemeClr val="tx2">
                    <a:lumMod val="75000"/>
                  </a:schemeClr>
                </a:solidFill>
                <a:latin typeface="Verdana" panose="020B0604030504040204" pitchFamily="34" charset="0"/>
                <a:ea typeface="Verdana" panose="020B0604030504040204" pitchFamily="34" charset="0"/>
              </a:rPr>
              <a:t>:</a:t>
            </a:r>
          </a:p>
          <a:p>
            <a:pPr algn="r"/>
            <a:r>
              <a:rPr lang="en-US" sz="1400">
                <a:solidFill>
                  <a:schemeClr val="tx2">
                    <a:lumMod val="75000"/>
                  </a:schemeClr>
                </a:solidFill>
                <a:latin typeface="Verdana" panose="020B0604030504040204" pitchFamily="34" charset="0"/>
                <a:ea typeface="Verdana" panose="020B0604030504040204" pitchFamily="34" charset="0"/>
              </a:rPr>
              <a:t>  - Combine multiple queries to enrich data and perform advanced transformations.</a:t>
            </a:r>
          </a:p>
          <a:p>
            <a:pPr algn="r"/>
            <a:r>
              <a:rPr lang="en-US" sz="1400" b="1">
                <a:solidFill>
                  <a:schemeClr val="tx2">
                    <a:lumMod val="75000"/>
                  </a:schemeClr>
                </a:solidFill>
                <a:latin typeface="Verdana" panose="020B0604030504040204" pitchFamily="34" charset="0"/>
                <a:ea typeface="Verdana" panose="020B0604030504040204" pitchFamily="34" charset="0"/>
              </a:rPr>
              <a:t>4. Grouping and Aggregating</a:t>
            </a:r>
            <a:r>
              <a:rPr lang="en-US" sz="1400">
                <a:solidFill>
                  <a:schemeClr val="tx2">
                    <a:lumMod val="75000"/>
                  </a:schemeClr>
                </a:solidFill>
                <a:latin typeface="Verdana" panose="020B0604030504040204" pitchFamily="34" charset="0"/>
                <a:ea typeface="Verdana" panose="020B0604030504040204" pitchFamily="34" charset="0"/>
              </a:rPr>
              <a:t>: </a:t>
            </a:r>
          </a:p>
          <a:p>
            <a:pPr algn="r"/>
            <a:r>
              <a:rPr lang="en-US" sz="1400">
                <a:solidFill>
                  <a:schemeClr val="tx2">
                    <a:lumMod val="75000"/>
                  </a:schemeClr>
                </a:solidFill>
                <a:latin typeface="Verdana" panose="020B0604030504040204" pitchFamily="34" charset="0"/>
                <a:ea typeface="Verdana" panose="020B0604030504040204" pitchFamily="34" charset="0"/>
              </a:rPr>
              <a:t>  - Group data and calculate aggregations like sums, averages, or counts for analysis.</a:t>
            </a:r>
            <a:endParaRPr lang="en-IN" sz="1400">
              <a:solidFill>
                <a:schemeClr val="tx2">
                  <a:lumMod val="75000"/>
                </a:schemeClr>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B41BEE20-AB97-AFD5-BA7B-C17BEBDE1F16}"/>
              </a:ext>
            </a:extLst>
          </p:cNvPr>
          <p:cNvSpPr txBox="1"/>
          <p:nvPr/>
        </p:nvSpPr>
        <p:spPr>
          <a:xfrm>
            <a:off x="18622" y="189517"/>
            <a:ext cx="4330196" cy="3170099"/>
          </a:xfrm>
          <a:prstGeom prst="rect">
            <a:avLst/>
          </a:prstGeom>
          <a:noFill/>
        </p:spPr>
        <p:txBody>
          <a:bodyPr wrap="square" rtlCol="0">
            <a:spAutoFit/>
          </a:bodyPr>
          <a:lstStyle/>
          <a:p>
            <a:r>
              <a:rPr lang="en-US" sz="1400" b="1">
                <a:solidFill>
                  <a:schemeClr val="tx2">
                    <a:lumMod val="75000"/>
                  </a:schemeClr>
                </a:solidFill>
                <a:latin typeface="Verdana" panose="020B0604030504040204" pitchFamily="34" charset="0"/>
                <a:ea typeface="Verdana" panose="020B0604030504040204" pitchFamily="34" charset="0"/>
              </a:rPr>
              <a:t>1.Text-to-Columns</a:t>
            </a:r>
            <a:r>
              <a:rPr lang="en-US" sz="1400">
                <a:solidFill>
                  <a:schemeClr val="tx2">
                    <a:lumMod val="75000"/>
                  </a:schemeClr>
                </a:solidFill>
                <a:latin typeface="Verdana" panose="020B0604030504040204" pitchFamily="34" charset="0"/>
                <a:ea typeface="Verdana" panose="020B0604030504040204" pitchFamily="34" charset="0"/>
              </a:rPr>
              <a:t>:</a:t>
            </a:r>
          </a:p>
          <a:p>
            <a:r>
              <a:rPr lang="en-US" sz="1400">
                <a:solidFill>
                  <a:schemeClr val="tx2">
                    <a:lumMod val="75000"/>
                  </a:schemeClr>
                </a:solidFill>
                <a:latin typeface="Verdana" panose="020B0604030504040204" pitchFamily="34" charset="0"/>
                <a:ea typeface="Verdana" panose="020B0604030504040204" pitchFamily="34" charset="0"/>
              </a:rPr>
              <a:t>   - Split data into multiple columns based on delimiters.</a:t>
            </a:r>
          </a:p>
          <a:p>
            <a:r>
              <a:rPr lang="en-US" sz="1400" b="1">
                <a:solidFill>
                  <a:schemeClr val="tx2">
                    <a:lumMod val="75000"/>
                  </a:schemeClr>
                </a:solidFill>
                <a:latin typeface="Verdana" panose="020B0604030504040204" pitchFamily="34" charset="0"/>
                <a:ea typeface="Verdana" panose="020B0604030504040204" pitchFamily="34" charset="0"/>
              </a:rPr>
              <a:t>2. Power Query</a:t>
            </a:r>
            <a:r>
              <a:rPr lang="en-US" sz="1400">
                <a:solidFill>
                  <a:schemeClr val="tx2">
                    <a:lumMod val="75000"/>
                  </a:schemeClr>
                </a:solidFill>
                <a:latin typeface="Verdana" panose="020B0604030504040204" pitchFamily="34" charset="0"/>
                <a:ea typeface="Verdana" panose="020B0604030504040204" pitchFamily="34" charset="0"/>
              </a:rPr>
              <a:t>: </a:t>
            </a:r>
          </a:p>
          <a:p>
            <a:r>
              <a:rPr lang="en-US" sz="1400">
                <a:solidFill>
                  <a:schemeClr val="tx2">
                    <a:lumMod val="75000"/>
                  </a:schemeClr>
                </a:solidFill>
                <a:latin typeface="Verdana" panose="020B0604030504040204" pitchFamily="34" charset="0"/>
                <a:ea typeface="Verdana" panose="020B0604030504040204" pitchFamily="34" charset="0"/>
              </a:rPr>
              <a:t>  - Use Power Query to filter, merge, and transform data with a graphical interface.</a:t>
            </a:r>
          </a:p>
          <a:p>
            <a:r>
              <a:rPr lang="en-US" sz="1400" b="1">
                <a:solidFill>
                  <a:schemeClr val="tx2">
                    <a:lumMod val="75000"/>
                  </a:schemeClr>
                </a:solidFill>
                <a:latin typeface="Verdana" panose="020B0604030504040204" pitchFamily="34" charset="0"/>
                <a:ea typeface="Verdana" panose="020B0604030504040204" pitchFamily="34" charset="0"/>
              </a:rPr>
              <a:t>3. Formulas and Functions</a:t>
            </a:r>
            <a:r>
              <a:rPr lang="en-US" sz="1400">
                <a:solidFill>
                  <a:schemeClr val="tx2">
                    <a:lumMod val="75000"/>
                  </a:schemeClr>
                </a:solidFill>
                <a:latin typeface="Verdana" panose="020B0604030504040204" pitchFamily="34" charset="0"/>
                <a:ea typeface="Verdana" panose="020B0604030504040204" pitchFamily="34" charset="0"/>
              </a:rPr>
              <a:t>:</a:t>
            </a:r>
          </a:p>
          <a:p>
            <a:r>
              <a:rPr lang="en-US" sz="1400">
                <a:solidFill>
                  <a:schemeClr val="tx2">
                    <a:lumMod val="75000"/>
                  </a:schemeClr>
                </a:solidFill>
                <a:latin typeface="Verdana" panose="020B0604030504040204" pitchFamily="34" charset="0"/>
                <a:ea typeface="Verdana" panose="020B0604030504040204" pitchFamily="34" charset="0"/>
              </a:rPr>
              <a:t>   - Apply formulas (e.g., VLOOKUP, INDEX, MATCH, IF) to transform data or perform calculations.</a:t>
            </a:r>
          </a:p>
          <a:p>
            <a:r>
              <a:rPr lang="en-US" sz="1400" b="1">
                <a:solidFill>
                  <a:schemeClr val="tx2">
                    <a:lumMod val="75000"/>
                  </a:schemeClr>
                </a:solidFill>
                <a:latin typeface="Verdana" panose="020B0604030504040204" pitchFamily="34" charset="0"/>
                <a:ea typeface="Verdana" panose="020B0604030504040204" pitchFamily="34" charset="0"/>
              </a:rPr>
              <a:t>4. Data Consolidation</a:t>
            </a:r>
            <a:r>
              <a:rPr lang="en-US" sz="1400">
                <a:solidFill>
                  <a:schemeClr val="tx2">
                    <a:lumMod val="75000"/>
                  </a:schemeClr>
                </a:solidFill>
                <a:latin typeface="Verdana" panose="020B0604030504040204" pitchFamily="34" charset="0"/>
                <a:ea typeface="Verdana" panose="020B0604030504040204" pitchFamily="34" charset="0"/>
              </a:rPr>
              <a:t>:  </a:t>
            </a:r>
          </a:p>
          <a:p>
            <a:r>
              <a:rPr lang="en-US" sz="1400">
                <a:solidFill>
                  <a:schemeClr val="tx2">
                    <a:lumMod val="75000"/>
                  </a:schemeClr>
                </a:solidFill>
                <a:latin typeface="Verdana" panose="020B0604030504040204" pitchFamily="34" charset="0"/>
                <a:ea typeface="Verdana" panose="020B0604030504040204" pitchFamily="34" charset="0"/>
              </a:rPr>
              <a:t>  - Combine data from multiple sheets or workbooks using consolidation features.</a:t>
            </a:r>
          </a:p>
          <a:p>
            <a:endParaRPr lang="en-IN"/>
          </a:p>
        </p:txBody>
      </p:sp>
      <p:pic>
        <p:nvPicPr>
          <p:cNvPr id="20" name="Picture 19">
            <a:extLst>
              <a:ext uri="{FF2B5EF4-FFF2-40B4-BE49-F238E27FC236}">
                <a16:creationId xmlns:a16="http://schemas.microsoft.com/office/drawing/2014/main" id="{067018F0-0C27-F7B0-E8B7-C4583A260B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3516" y="221874"/>
            <a:ext cx="3893113" cy="2893100"/>
          </a:xfrm>
          <a:prstGeom prst="rect">
            <a:avLst/>
          </a:prstGeom>
          <a:blipFill>
            <a:blip r:embed="rId9"/>
            <a:tile tx="0" ty="0" sx="100000" sy="100000" flip="none" algn="tl"/>
          </a:blipFill>
          <a:ln>
            <a:solidFill>
              <a:schemeClr val="tx2"/>
            </a:solidFill>
          </a:ln>
          <a:effectLst>
            <a:softEdge rad="0"/>
          </a:effectLst>
        </p:spPr>
      </p:pic>
      <p:pic>
        <p:nvPicPr>
          <p:cNvPr id="22" name="Picture 21">
            <a:extLst>
              <a:ext uri="{FF2B5EF4-FFF2-40B4-BE49-F238E27FC236}">
                <a16:creationId xmlns:a16="http://schemas.microsoft.com/office/drawing/2014/main" id="{09ABD2E0-BDF5-0E41-BA8B-3C1699A165B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200" y="3341194"/>
            <a:ext cx="4045170" cy="2590800"/>
          </a:xfrm>
          <a:prstGeom prst="rect">
            <a:avLst/>
          </a:prstGeom>
          <a:ln>
            <a:solidFill>
              <a:schemeClr val="tx2"/>
            </a:solidFill>
          </a:ln>
        </p:spPr>
      </p:pic>
    </p:spTree>
    <p:extLst>
      <p:ext uri="{BB962C8B-B14F-4D97-AF65-F5344CB8AC3E}">
        <p14:creationId xmlns:p14="http://schemas.microsoft.com/office/powerpoint/2010/main" val="244529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247182-ABFD-96E3-D30E-F64DFCD37244}"/>
              </a:ext>
            </a:extLst>
          </p:cNvPr>
          <p:cNvSpPr txBox="1"/>
          <p:nvPr/>
        </p:nvSpPr>
        <p:spPr>
          <a:xfrm>
            <a:off x="14748" y="0"/>
            <a:ext cx="9144000" cy="6858000"/>
          </a:xfrm>
          <a:prstGeom prst="rect">
            <a:avLst/>
          </a:prstGeom>
          <a:gradFill flip="none" rotWithShape="1">
            <a:gsLst>
              <a:gs pos="99000">
                <a:schemeClr val="accent1">
                  <a:tint val="44500"/>
                  <a:satMod val="160000"/>
                </a:schemeClr>
              </a:gs>
              <a:gs pos="40000">
                <a:schemeClr val="accent1">
                  <a:tint val="23500"/>
                  <a:satMod val="160000"/>
                </a:schemeClr>
              </a:gs>
            </a:gsLst>
            <a:path path="rect">
              <a:fillToRect l="50000" t="50000" r="50000" b="50000"/>
            </a:path>
            <a:tileRect/>
          </a:gradFill>
        </p:spPr>
        <p:txBody>
          <a:bodyPr wrap="square" rtlCol="0">
            <a:spAutoFit/>
          </a:bodyPr>
          <a:lstStyle/>
          <a:p>
            <a:endParaRPr lang="en-IN"/>
          </a:p>
        </p:txBody>
      </p:sp>
      <p:sp>
        <p:nvSpPr>
          <p:cNvPr id="4" name="Arrow: Pentagon 3">
            <a:extLst>
              <a:ext uri="{FF2B5EF4-FFF2-40B4-BE49-F238E27FC236}">
                <a16:creationId xmlns:a16="http://schemas.microsoft.com/office/drawing/2014/main" id="{166258F9-0F33-975D-2404-3DEB6C1703CE}"/>
              </a:ext>
            </a:extLst>
          </p:cNvPr>
          <p:cNvSpPr/>
          <p:nvPr/>
        </p:nvSpPr>
        <p:spPr>
          <a:xfrm>
            <a:off x="0" y="152400"/>
            <a:ext cx="4114800" cy="819329"/>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bg1">
                    <a:lumMod val="95000"/>
                  </a:schemeClr>
                </a:solidFill>
                <a:latin typeface="Verdana" panose="020B0604030504040204" pitchFamily="34" charset="0"/>
                <a:ea typeface="Verdana" panose="020B0604030504040204" pitchFamily="34" charset="0"/>
              </a:rPr>
              <a:t>DATA ANALYSIS</a:t>
            </a:r>
            <a:endParaRPr lang="en-IN" sz="2800" b="1">
              <a:solidFill>
                <a:schemeClr val="bg1">
                  <a:lumMod val="95000"/>
                </a:schemeClr>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6383C46F-865D-EB6E-B955-F04DD4676415}"/>
              </a:ext>
            </a:extLst>
          </p:cNvPr>
          <p:cNvSpPr txBox="1"/>
          <p:nvPr/>
        </p:nvSpPr>
        <p:spPr>
          <a:xfrm rot="5400000">
            <a:off x="6500009" y="3044280"/>
            <a:ext cx="4865644" cy="461665"/>
          </a:xfrm>
          <a:prstGeom prst="rect">
            <a:avLst/>
          </a:prstGeom>
          <a:solidFill>
            <a:schemeClr val="tx2">
              <a:lumMod val="75000"/>
            </a:schemeClr>
          </a:solidFill>
        </p:spPr>
        <p:txBody>
          <a:bodyPr wrap="square" rtlCol="0">
            <a:spAutoFit/>
          </a:bodyPr>
          <a:lstStyle/>
          <a:p>
            <a:r>
              <a:rPr lang="en-US" sz="2400" dirty="0">
                <a:solidFill>
                  <a:schemeClr val="bg1">
                    <a:lumMod val="95000"/>
                  </a:schemeClr>
                </a:solidFill>
                <a:latin typeface="Verdana" panose="020B0604030504040204" pitchFamily="34" charset="0"/>
                <a:ea typeface="Verdana" panose="020B0604030504040204" pitchFamily="34" charset="0"/>
              </a:rPr>
              <a:t>Analytical Tools and Methods </a:t>
            </a:r>
            <a:endParaRPr lang="en-IN" dirty="0">
              <a:solidFill>
                <a:schemeClr val="bg1">
                  <a:lumMod val="95000"/>
                </a:schemeClr>
              </a:solidFill>
            </a:endParaRPr>
          </a:p>
        </p:txBody>
      </p:sp>
      <p:sp>
        <p:nvSpPr>
          <p:cNvPr id="23" name="TextBox 22">
            <a:extLst>
              <a:ext uri="{FF2B5EF4-FFF2-40B4-BE49-F238E27FC236}">
                <a16:creationId xmlns:a16="http://schemas.microsoft.com/office/drawing/2014/main" id="{67724019-7670-41F5-8F39-9C2712391467}"/>
              </a:ext>
            </a:extLst>
          </p:cNvPr>
          <p:cNvSpPr txBox="1"/>
          <p:nvPr/>
        </p:nvSpPr>
        <p:spPr>
          <a:xfrm>
            <a:off x="231292" y="1302961"/>
            <a:ext cx="3836698" cy="5324535"/>
          </a:xfrm>
          <a:prstGeom prst="rect">
            <a:avLst/>
          </a:prstGeom>
          <a:solidFill>
            <a:schemeClr val="tx2">
              <a:lumMod val="75000"/>
            </a:schemeClr>
          </a:solidFill>
          <a:effectLst>
            <a:softEdge rad="12700"/>
          </a:effectLst>
        </p:spPr>
        <p:txBody>
          <a:bodyPr wrap="square" rtlCol="0">
            <a:spAutoFit/>
          </a:bodyPr>
          <a:lstStyle/>
          <a:p>
            <a:endParaRPr lang="en-IN" sz="1400" b="1">
              <a:solidFill>
                <a:schemeClr val="bg1">
                  <a:lumMod val="95000"/>
                </a:schemeClr>
              </a:solidFill>
              <a:latin typeface="Verdana" panose="020B0604030504040204" pitchFamily="34" charset="0"/>
              <a:ea typeface="Verdana" panose="020B0604030504040204" pitchFamily="34" charset="0"/>
            </a:endParaRPr>
          </a:p>
          <a:p>
            <a:endParaRPr lang="en-IN" sz="1400" b="1">
              <a:solidFill>
                <a:schemeClr val="bg1">
                  <a:lumMod val="95000"/>
                </a:schemeClr>
              </a:solidFill>
              <a:latin typeface="Verdana" panose="020B0604030504040204" pitchFamily="34" charset="0"/>
              <a:ea typeface="Verdana" panose="020B0604030504040204" pitchFamily="34" charset="0"/>
            </a:endParaRPr>
          </a:p>
          <a:p>
            <a:endParaRPr lang="en-IN" sz="1400" b="1">
              <a:solidFill>
                <a:schemeClr val="bg1">
                  <a:lumMod val="95000"/>
                </a:schemeClr>
              </a:solidFill>
              <a:latin typeface="Verdana" panose="020B0604030504040204" pitchFamily="34" charset="0"/>
              <a:ea typeface="Verdana" panose="020B0604030504040204" pitchFamily="34" charset="0"/>
            </a:endParaRPr>
          </a:p>
          <a:p>
            <a:endParaRPr lang="en-IN" sz="1400" b="1">
              <a:solidFill>
                <a:schemeClr val="bg1">
                  <a:lumMod val="95000"/>
                </a:schemeClr>
              </a:solidFill>
              <a:latin typeface="Verdana" panose="020B0604030504040204" pitchFamily="34" charset="0"/>
              <a:ea typeface="Verdana" panose="020B0604030504040204" pitchFamily="34" charset="0"/>
            </a:endParaRPr>
          </a:p>
          <a:p>
            <a:endParaRPr lang="en-IN" sz="1400" b="1">
              <a:solidFill>
                <a:schemeClr val="bg1">
                  <a:lumMod val="95000"/>
                </a:schemeClr>
              </a:solidFill>
              <a:latin typeface="Verdana" panose="020B0604030504040204" pitchFamily="34" charset="0"/>
              <a:ea typeface="Verdana" panose="020B0604030504040204" pitchFamily="34" charset="0"/>
            </a:endParaRPr>
          </a:p>
          <a:p>
            <a:endParaRPr lang="en-IN" sz="1400" b="1">
              <a:solidFill>
                <a:schemeClr val="bg1">
                  <a:lumMod val="95000"/>
                </a:schemeClr>
              </a:solidFill>
              <a:latin typeface="Verdana" panose="020B0604030504040204" pitchFamily="34" charset="0"/>
              <a:ea typeface="Verdana" panose="020B0604030504040204" pitchFamily="34" charset="0"/>
            </a:endParaRPr>
          </a:p>
          <a:p>
            <a:r>
              <a:rPr lang="en-IN" sz="1600" b="1">
                <a:solidFill>
                  <a:schemeClr val="bg1">
                    <a:lumMod val="95000"/>
                  </a:schemeClr>
                </a:solidFill>
                <a:latin typeface="Verdana" panose="020B0604030504040204" pitchFamily="34" charset="0"/>
                <a:ea typeface="Verdana" panose="020B0604030504040204" pitchFamily="34" charset="0"/>
              </a:rPr>
              <a:t>Data Preparation</a:t>
            </a:r>
            <a:r>
              <a:rPr lang="en-IN" sz="1600">
                <a:solidFill>
                  <a:schemeClr val="bg1">
                    <a:lumMod val="95000"/>
                  </a:schemeClr>
                </a:solidFill>
                <a:latin typeface="Verdana" panose="020B0604030504040204" pitchFamily="34" charset="0"/>
                <a:ea typeface="Verdana" panose="020B0604030504040204" pitchFamily="34" charset="0"/>
              </a:rPr>
              <a:t>: Cleaning, transforming, and modelling data for analysis.</a:t>
            </a:r>
          </a:p>
          <a:p>
            <a:r>
              <a:rPr lang="en-IN" sz="1600" b="1">
                <a:solidFill>
                  <a:schemeClr val="bg1">
                    <a:lumMod val="95000"/>
                  </a:schemeClr>
                </a:solidFill>
                <a:latin typeface="Verdana" panose="020B0604030504040204" pitchFamily="34" charset="0"/>
                <a:ea typeface="Verdana" panose="020B0604030504040204" pitchFamily="34" charset="0"/>
              </a:rPr>
              <a:t>Statistical Analysis</a:t>
            </a:r>
            <a:r>
              <a:rPr lang="en-IN" sz="1600">
                <a:solidFill>
                  <a:schemeClr val="bg1">
                    <a:lumMod val="95000"/>
                  </a:schemeClr>
                </a:solidFill>
                <a:latin typeface="Verdana" panose="020B0604030504040204" pitchFamily="34" charset="0"/>
                <a:ea typeface="Verdana" panose="020B0604030504040204" pitchFamily="34" charset="0"/>
              </a:rPr>
              <a:t>: Using statistical functions to understand data distribution, correlations, and trends.</a:t>
            </a:r>
          </a:p>
          <a:p>
            <a:r>
              <a:rPr lang="en-IN" sz="1600" b="1">
                <a:solidFill>
                  <a:schemeClr val="bg1">
                    <a:lumMod val="95000"/>
                  </a:schemeClr>
                </a:solidFill>
                <a:latin typeface="Verdana" panose="020B0604030504040204" pitchFamily="34" charset="0"/>
                <a:ea typeface="Verdana" panose="020B0604030504040204" pitchFamily="34" charset="0"/>
              </a:rPr>
              <a:t>Time Series Analysis</a:t>
            </a:r>
            <a:r>
              <a:rPr lang="en-IN" sz="1600">
                <a:solidFill>
                  <a:schemeClr val="bg1">
                    <a:lumMod val="95000"/>
                  </a:schemeClr>
                </a:solidFill>
                <a:latin typeface="Verdana" panose="020B0604030504040204" pitchFamily="34" charset="0"/>
                <a:ea typeface="Verdana" panose="020B0604030504040204" pitchFamily="34" charset="0"/>
              </a:rPr>
              <a:t>: Analysing data over time to identify patterns.</a:t>
            </a:r>
          </a:p>
          <a:p>
            <a:r>
              <a:rPr lang="en-IN" sz="1600" b="1">
                <a:solidFill>
                  <a:schemeClr val="bg1">
                    <a:lumMod val="95000"/>
                  </a:schemeClr>
                </a:solidFill>
                <a:latin typeface="Verdana" panose="020B0604030504040204" pitchFamily="34" charset="0"/>
                <a:ea typeface="Verdana" panose="020B0604030504040204" pitchFamily="34" charset="0"/>
              </a:rPr>
              <a:t>Data Visualization</a:t>
            </a:r>
            <a:r>
              <a:rPr lang="en-IN" sz="1600">
                <a:solidFill>
                  <a:schemeClr val="bg1">
                    <a:lumMod val="95000"/>
                  </a:schemeClr>
                </a:solidFill>
                <a:latin typeface="Verdana" panose="020B0604030504040204" pitchFamily="34" charset="0"/>
                <a:ea typeface="Verdana" panose="020B0604030504040204" pitchFamily="34" charset="0"/>
              </a:rPr>
              <a:t>: Creating visual representations to explore, communicate, and understand data.</a:t>
            </a:r>
          </a:p>
          <a:p>
            <a:r>
              <a:rPr lang="en-IN" sz="1600" b="1">
                <a:solidFill>
                  <a:schemeClr val="bg1">
                    <a:lumMod val="95000"/>
                  </a:schemeClr>
                </a:solidFill>
                <a:latin typeface="Verdana" panose="020B0604030504040204" pitchFamily="34" charset="0"/>
                <a:ea typeface="Verdana" panose="020B0604030504040204" pitchFamily="34" charset="0"/>
              </a:rPr>
              <a:t>Predictive Modelling</a:t>
            </a:r>
            <a:r>
              <a:rPr lang="en-IN" sz="1600">
                <a:solidFill>
                  <a:schemeClr val="bg1">
                    <a:lumMod val="95000"/>
                  </a:schemeClr>
                </a:solidFill>
                <a:latin typeface="Verdana" panose="020B0604030504040204" pitchFamily="34" charset="0"/>
                <a:ea typeface="Verdana" panose="020B0604030504040204" pitchFamily="34" charset="0"/>
              </a:rPr>
              <a:t>: Forecasting future trends based on historical data.</a:t>
            </a:r>
          </a:p>
        </p:txBody>
      </p:sp>
      <p:pic>
        <p:nvPicPr>
          <p:cNvPr id="31" name="Picture 30">
            <a:extLst>
              <a:ext uri="{FF2B5EF4-FFF2-40B4-BE49-F238E27FC236}">
                <a16:creationId xmlns:a16="http://schemas.microsoft.com/office/drawing/2014/main" id="{AACA1C16-06F6-B6B1-9EA6-BE5841FF73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509252"/>
            <a:ext cx="1753939" cy="987578"/>
          </a:xfrm>
          <a:prstGeom prst="rect">
            <a:avLst/>
          </a:prstGeom>
        </p:spPr>
      </p:pic>
      <p:sp>
        <p:nvSpPr>
          <p:cNvPr id="32" name="TextBox 31">
            <a:extLst>
              <a:ext uri="{FF2B5EF4-FFF2-40B4-BE49-F238E27FC236}">
                <a16:creationId xmlns:a16="http://schemas.microsoft.com/office/drawing/2014/main" id="{8D0D432B-7233-8004-CC3B-63DC948AF5B2}"/>
              </a:ext>
            </a:extLst>
          </p:cNvPr>
          <p:cNvSpPr txBox="1"/>
          <p:nvPr/>
        </p:nvSpPr>
        <p:spPr>
          <a:xfrm>
            <a:off x="4592719" y="2590800"/>
            <a:ext cx="4068096" cy="3785652"/>
          </a:xfrm>
          <a:prstGeom prst="rect">
            <a:avLst/>
          </a:prstGeom>
          <a:noFill/>
        </p:spPr>
        <p:txBody>
          <a:bodyPr wrap="square" rtlCol="0">
            <a:spAutoFit/>
          </a:bodyPr>
          <a:lstStyle/>
          <a:p>
            <a:r>
              <a:rPr lang="en-IN" sz="1600" b="1">
                <a:solidFill>
                  <a:schemeClr val="tx2">
                    <a:lumMod val="75000"/>
                  </a:schemeClr>
                </a:solidFill>
                <a:latin typeface="Verdana" panose="020B0604030504040204" pitchFamily="34" charset="0"/>
                <a:ea typeface="Verdana" panose="020B0604030504040204" pitchFamily="34" charset="0"/>
              </a:rPr>
              <a:t>Basic Calculations</a:t>
            </a:r>
            <a:r>
              <a:rPr lang="en-IN" sz="1600">
                <a:solidFill>
                  <a:schemeClr val="tx2">
                    <a:lumMod val="75000"/>
                  </a:schemeClr>
                </a:solidFill>
                <a:latin typeface="Verdana" panose="020B0604030504040204" pitchFamily="34" charset="0"/>
                <a:ea typeface="Verdana" panose="020B0604030504040204" pitchFamily="34" charset="0"/>
              </a:rPr>
              <a:t>:</a:t>
            </a:r>
          </a:p>
          <a:p>
            <a:r>
              <a:rPr lang="en-IN" sz="1600">
                <a:solidFill>
                  <a:schemeClr val="tx2">
                    <a:lumMod val="75000"/>
                  </a:schemeClr>
                </a:solidFill>
                <a:latin typeface="Verdana" panose="020B0604030504040204" pitchFamily="34" charset="0"/>
                <a:ea typeface="Verdana" panose="020B0604030504040204" pitchFamily="34" charset="0"/>
              </a:rPr>
              <a:t> Sum, average, count, min, max.</a:t>
            </a:r>
          </a:p>
          <a:p>
            <a:r>
              <a:rPr lang="en-IN" sz="1600" b="1">
                <a:solidFill>
                  <a:schemeClr val="tx2">
                    <a:lumMod val="75000"/>
                  </a:schemeClr>
                </a:solidFill>
                <a:latin typeface="Verdana" panose="020B0604030504040204" pitchFamily="34" charset="0"/>
                <a:ea typeface="Verdana" panose="020B0604030504040204" pitchFamily="34" charset="0"/>
              </a:rPr>
              <a:t>Data Cleaning</a:t>
            </a:r>
            <a:r>
              <a:rPr lang="en-IN" sz="1600">
                <a:solidFill>
                  <a:schemeClr val="tx2">
                    <a:lumMod val="75000"/>
                  </a:schemeClr>
                </a:solidFill>
                <a:latin typeface="Verdana" panose="020B0604030504040204" pitchFamily="34" charset="0"/>
                <a:ea typeface="Verdana" panose="020B0604030504040204" pitchFamily="34" charset="0"/>
              </a:rPr>
              <a:t>: </a:t>
            </a:r>
          </a:p>
          <a:p>
            <a:r>
              <a:rPr lang="en-IN" sz="1600">
                <a:solidFill>
                  <a:schemeClr val="tx2">
                    <a:lumMod val="75000"/>
                  </a:schemeClr>
                </a:solidFill>
                <a:latin typeface="Verdana" panose="020B0604030504040204" pitchFamily="34" charset="0"/>
                <a:ea typeface="Verdana" panose="020B0604030504040204" pitchFamily="34" charset="0"/>
              </a:rPr>
              <a:t>Sorting, filtering, removing duplicates.</a:t>
            </a:r>
          </a:p>
          <a:p>
            <a:r>
              <a:rPr lang="en-IN" sz="1600" b="1">
                <a:solidFill>
                  <a:schemeClr val="tx2">
                    <a:lumMod val="75000"/>
                  </a:schemeClr>
                </a:solidFill>
                <a:latin typeface="Verdana" panose="020B0604030504040204" pitchFamily="34" charset="0"/>
                <a:ea typeface="Verdana" panose="020B0604030504040204" pitchFamily="34" charset="0"/>
              </a:rPr>
              <a:t>Data Transformation</a:t>
            </a:r>
            <a:r>
              <a:rPr lang="en-IN" sz="1600">
                <a:solidFill>
                  <a:schemeClr val="tx2">
                    <a:lumMod val="75000"/>
                  </a:schemeClr>
                </a:solidFill>
                <a:latin typeface="Verdana" panose="020B0604030504040204" pitchFamily="34" charset="0"/>
                <a:ea typeface="Verdana" panose="020B0604030504040204" pitchFamily="34" charset="0"/>
              </a:rPr>
              <a:t>: </a:t>
            </a:r>
          </a:p>
          <a:p>
            <a:r>
              <a:rPr lang="en-IN" sz="1600">
                <a:solidFill>
                  <a:schemeClr val="tx2">
                    <a:lumMod val="75000"/>
                  </a:schemeClr>
                </a:solidFill>
                <a:latin typeface="Verdana" panose="020B0604030504040204" pitchFamily="34" charset="0"/>
                <a:ea typeface="Verdana" panose="020B0604030504040204" pitchFamily="34" charset="0"/>
              </a:rPr>
              <a:t>Text to columns, concatenate, find/replace.</a:t>
            </a:r>
          </a:p>
          <a:p>
            <a:r>
              <a:rPr lang="en-IN" sz="1600" b="1">
                <a:solidFill>
                  <a:schemeClr val="tx2">
                    <a:lumMod val="75000"/>
                  </a:schemeClr>
                </a:solidFill>
                <a:latin typeface="Verdana" panose="020B0604030504040204" pitchFamily="34" charset="0"/>
                <a:ea typeface="Verdana" panose="020B0604030504040204" pitchFamily="34" charset="0"/>
              </a:rPr>
              <a:t>Statistical Analysis</a:t>
            </a:r>
            <a:r>
              <a:rPr lang="en-IN" sz="1600">
                <a:solidFill>
                  <a:schemeClr val="tx2">
                    <a:lumMod val="75000"/>
                  </a:schemeClr>
                </a:solidFill>
                <a:latin typeface="Verdana" panose="020B0604030504040204" pitchFamily="34" charset="0"/>
                <a:ea typeface="Verdana" panose="020B0604030504040204" pitchFamily="34" charset="0"/>
              </a:rPr>
              <a:t>:</a:t>
            </a:r>
          </a:p>
          <a:p>
            <a:r>
              <a:rPr lang="en-IN" sz="1600">
                <a:solidFill>
                  <a:schemeClr val="tx2">
                    <a:lumMod val="75000"/>
                  </a:schemeClr>
                </a:solidFill>
                <a:latin typeface="Verdana" panose="020B0604030504040204" pitchFamily="34" charset="0"/>
                <a:ea typeface="Verdana" panose="020B0604030504040204" pitchFamily="34" charset="0"/>
              </a:rPr>
              <a:t> Average, standard deviation, correlation, regression.</a:t>
            </a:r>
          </a:p>
          <a:p>
            <a:r>
              <a:rPr lang="en-IN" sz="1600" b="1">
                <a:solidFill>
                  <a:schemeClr val="tx2">
                    <a:lumMod val="75000"/>
                  </a:schemeClr>
                </a:solidFill>
                <a:latin typeface="Verdana" panose="020B0604030504040204" pitchFamily="34" charset="0"/>
                <a:ea typeface="Verdana" panose="020B0604030504040204" pitchFamily="34" charset="0"/>
              </a:rPr>
              <a:t>Data Visualization</a:t>
            </a:r>
            <a:r>
              <a:rPr lang="en-IN" sz="1600">
                <a:solidFill>
                  <a:schemeClr val="tx2">
                    <a:lumMod val="75000"/>
                  </a:schemeClr>
                </a:solidFill>
                <a:latin typeface="Verdana" panose="020B0604030504040204" pitchFamily="34" charset="0"/>
                <a:ea typeface="Verdana" panose="020B0604030504040204" pitchFamily="34" charset="0"/>
              </a:rPr>
              <a:t>:</a:t>
            </a:r>
          </a:p>
          <a:p>
            <a:r>
              <a:rPr lang="en-IN" sz="1600">
                <a:solidFill>
                  <a:schemeClr val="tx2">
                    <a:lumMod val="75000"/>
                  </a:schemeClr>
                </a:solidFill>
                <a:latin typeface="Verdana" panose="020B0604030504040204" pitchFamily="34" charset="0"/>
                <a:ea typeface="Verdana" panose="020B0604030504040204" pitchFamily="34" charset="0"/>
              </a:rPr>
              <a:t> Charts, graphs, pivot tables.</a:t>
            </a:r>
          </a:p>
          <a:p>
            <a:r>
              <a:rPr lang="en-IN" sz="1600" b="1">
                <a:solidFill>
                  <a:schemeClr val="tx2">
                    <a:lumMod val="75000"/>
                  </a:schemeClr>
                </a:solidFill>
                <a:latin typeface="Verdana" panose="020B0604030504040204" pitchFamily="34" charset="0"/>
                <a:ea typeface="Verdana" panose="020B0604030504040204" pitchFamily="34" charset="0"/>
              </a:rPr>
              <a:t>What-If Analysis</a:t>
            </a:r>
            <a:r>
              <a:rPr lang="en-IN" sz="1600">
                <a:solidFill>
                  <a:schemeClr val="tx2">
                    <a:lumMod val="75000"/>
                  </a:schemeClr>
                </a:solidFill>
                <a:latin typeface="Verdana" panose="020B0604030504040204" pitchFamily="34" charset="0"/>
                <a:ea typeface="Verdana" panose="020B0604030504040204" pitchFamily="34" charset="0"/>
              </a:rPr>
              <a:t>: </a:t>
            </a:r>
          </a:p>
          <a:p>
            <a:r>
              <a:rPr lang="en-IN" sz="1600">
                <a:solidFill>
                  <a:schemeClr val="tx2">
                    <a:lumMod val="75000"/>
                  </a:schemeClr>
                </a:solidFill>
                <a:latin typeface="Verdana" panose="020B0604030504040204" pitchFamily="34" charset="0"/>
                <a:ea typeface="Verdana" panose="020B0604030504040204" pitchFamily="34" charset="0"/>
              </a:rPr>
              <a:t>Goal seek, data tables, scenarios.</a:t>
            </a:r>
          </a:p>
        </p:txBody>
      </p:sp>
      <p:pic>
        <p:nvPicPr>
          <p:cNvPr id="33" name="Picture 32">
            <a:extLst>
              <a:ext uri="{FF2B5EF4-FFF2-40B4-BE49-F238E27FC236}">
                <a16:creationId xmlns:a16="http://schemas.microsoft.com/office/drawing/2014/main" id="{EA161830-4F13-B3F5-771E-ED82DA53A63A}"/>
              </a:ext>
            </a:extLst>
          </p:cNvPr>
          <p:cNvPicPr>
            <a:picLocks noChangeAspect="1"/>
          </p:cNvPicPr>
          <p:nvPr/>
        </p:nvPicPr>
        <p:blipFill rotWithShape="1">
          <a:blip r:embed="rId3">
            <a:extLst>
              <a:ext uri="{28A0092B-C50C-407E-A947-70E740481C1C}">
                <a14:useLocalDpi xmlns:a14="http://schemas.microsoft.com/office/drawing/2010/main" val="0"/>
              </a:ext>
            </a:extLst>
          </a:blip>
          <a:srcRect l="23273" t="8068" r="21454" b="13243"/>
          <a:stretch/>
        </p:blipFill>
        <p:spPr>
          <a:xfrm>
            <a:off x="5715000" y="1302961"/>
            <a:ext cx="1524000" cy="1264954"/>
          </a:xfrm>
          <a:prstGeom prst="rect">
            <a:avLst/>
          </a:prstGeom>
          <a:ln>
            <a:solidFill>
              <a:schemeClr val="tx2">
                <a:lumMod val="75000"/>
              </a:schemeClr>
            </a:solidFill>
          </a:ln>
          <a:effectLst/>
        </p:spPr>
      </p:pic>
      <p:pic>
        <p:nvPicPr>
          <p:cNvPr id="35" name="Picture 34">
            <a:extLst>
              <a:ext uri="{FF2B5EF4-FFF2-40B4-BE49-F238E27FC236}">
                <a16:creationId xmlns:a16="http://schemas.microsoft.com/office/drawing/2014/main" id="{BC965782-3A60-AB52-D762-2FF96649C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6078514"/>
            <a:ext cx="622179" cy="548982"/>
          </a:xfrm>
          <a:prstGeom prst="rect">
            <a:avLst/>
          </a:prstGeom>
        </p:spPr>
      </p:pic>
      <p:sp>
        <p:nvSpPr>
          <p:cNvPr id="36" name="TextBox 35">
            <a:extLst>
              <a:ext uri="{FF2B5EF4-FFF2-40B4-BE49-F238E27FC236}">
                <a16:creationId xmlns:a16="http://schemas.microsoft.com/office/drawing/2014/main" id="{BB67DF6B-7452-537A-C9CD-1A04C05E0155}"/>
              </a:ext>
            </a:extLst>
          </p:cNvPr>
          <p:cNvSpPr txBox="1"/>
          <p:nvPr/>
        </p:nvSpPr>
        <p:spPr>
          <a:xfrm>
            <a:off x="7162800" y="6550223"/>
            <a:ext cx="2590906" cy="307777"/>
          </a:xfrm>
          <a:prstGeom prst="rect">
            <a:avLst/>
          </a:prstGeom>
          <a:noFill/>
        </p:spPr>
        <p:txBody>
          <a:bodyPr wrap="square" rtlCol="0">
            <a:spAutoFit/>
          </a:bodyPr>
          <a:lstStyle/>
          <a:p>
            <a:r>
              <a:rPr lang="en-US" sz="1400" b="1">
                <a:solidFill>
                  <a:schemeClr val="tx2">
                    <a:lumMod val="75000"/>
                  </a:schemeClr>
                </a:solidFill>
                <a:latin typeface="Verdana" panose="020B0604030504040204" pitchFamily="34" charset="0"/>
                <a:ea typeface="Verdana" panose="020B0604030504040204" pitchFamily="34" charset="0"/>
              </a:rPr>
              <a:t>DATA DETECTIVES</a:t>
            </a:r>
            <a:endParaRPr lang="en-IN" sz="1400" b="1">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97107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F27B03-F39B-0CAD-49F2-B3801367E678}"/>
              </a:ext>
            </a:extLst>
          </p:cNvPr>
          <p:cNvSpPr txBox="1"/>
          <p:nvPr/>
        </p:nvSpPr>
        <p:spPr>
          <a:xfrm>
            <a:off x="0" y="0"/>
            <a:ext cx="9144000" cy="6858000"/>
          </a:xfrm>
          <a:prstGeom prst="rect">
            <a:avLst/>
          </a:prstGeom>
          <a:solidFill>
            <a:schemeClr val="tx2">
              <a:lumMod val="75000"/>
            </a:schemeClr>
          </a:solidFill>
        </p:spPr>
        <p:txBody>
          <a:bodyPr wrap="square" rtlCol="0">
            <a:spAutoFit/>
          </a:bodyPr>
          <a:lstStyle/>
          <a:p>
            <a:endParaRPr lang="en-IN"/>
          </a:p>
        </p:txBody>
      </p:sp>
      <p:pic>
        <p:nvPicPr>
          <p:cNvPr id="4" name="Picture 3">
            <a:extLst>
              <a:ext uri="{FF2B5EF4-FFF2-40B4-BE49-F238E27FC236}">
                <a16:creationId xmlns:a16="http://schemas.microsoft.com/office/drawing/2014/main" id="{88FC2767-79BE-AE8C-E216-40406FEB8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600" y="5960943"/>
            <a:ext cx="762000" cy="609600"/>
          </a:xfrm>
          <a:prstGeom prst="rect">
            <a:avLst/>
          </a:prstGeom>
        </p:spPr>
      </p:pic>
      <p:sp>
        <p:nvSpPr>
          <p:cNvPr id="5" name="TextBox 4">
            <a:extLst>
              <a:ext uri="{FF2B5EF4-FFF2-40B4-BE49-F238E27FC236}">
                <a16:creationId xmlns:a16="http://schemas.microsoft.com/office/drawing/2014/main" id="{F6128A06-4911-BF52-2BEB-565ED88D1E7B}"/>
              </a:ext>
            </a:extLst>
          </p:cNvPr>
          <p:cNvSpPr txBox="1"/>
          <p:nvPr/>
        </p:nvSpPr>
        <p:spPr>
          <a:xfrm>
            <a:off x="7086600" y="6550223"/>
            <a:ext cx="3657600" cy="307777"/>
          </a:xfrm>
          <a:prstGeom prst="rect">
            <a:avLst/>
          </a:prstGeom>
          <a:noFill/>
        </p:spPr>
        <p:txBody>
          <a:bodyPr wrap="square" rtlCol="0">
            <a:spAutoFit/>
          </a:bodyPr>
          <a:lstStyle/>
          <a:p>
            <a:r>
              <a:rPr lang="en-US" sz="1400" b="1">
                <a:solidFill>
                  <a:schemeClr val="bg1">
                    <a:lumMod val="95000"/>
                  </a:schemeClr>
                </a:solidFill>
                <a:latin typeface="Verdana" panose="020B0604030504040204" pitchFamily="34" charset="0"/>
                <a:ea typeface="Verdana" panose="020B0604030504040204" pitchFamily="34" charset="0"/>
              </a:rPr>
              <a:t>DATA DETECTIVES</a:t>
            </a:r>
            <a:endParaRPr lang="en-IN" sz="1400" b="1">
              <a:solidFill>
                <a:schemeClr val="bg1">
                  <a:lumMod val="95000"/>
                </a:schemeClr>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594D2972-2863-2D43-BDC4-E73F111589AB}"/>
              </a:ext>
            </a:extLst>
          </p:cNvPr>
          <p:cNvSpPr txBox="1"/>
          <p:nvPr/>
        </p:nvSpPr>
        <p:spPr>
          <a:xfrm>
            <a:off x="1448635" y="6612"/>
            <a:ext cx="6415205" cy="400110"/>
          </a:xfrm>
          <a:prstGeom prst="rect">
            <a:avLst/>
          </a:prstGeom>
          <a:solidFill>
            <a:schemeClr val="accent1">
              <a:lumMod val="40000"/>
              <a:lumOff val="60000"/>
            </a:schemeClr>
          </a:solidFill>
        </p:spPr>
        <p:txBody>
          <a:bodyPr wrap="square" rtlCol="0">
            <a:spAutoFit/>
          </a:bodyPr>
          <a:lstStyle/>
          <a:p>
            <a:r>
              <a:rPr lang="en-US" sz="2000" b="1" dirty="0">
                <a:solidFill>
                  <a:schemeClr val="tx2">
                    <a:lumMod val="75000"/>
                  </a:schemeClr>
                </a:solidFill>
                <a:latin typeface="Verdana" panose="020B0604030504040204" pitchFamily="34" charset="0"/>
                <a:ea typeface="Verdana" panose="020B0604030504040204" pitchFamily="34" charset="0"/>
              </a:rPr>
              <a:t>    KEY FINDINGS AND INSIGHTS DERIVED</a:t>
            </a:r>
            <a:endParaRPr lang="en-IN" sz="2000" b="1" dirty="0">
              <a:solidFill>
                <a:schemeClr val="tx2">
                  <a:lumMod val="75000"/>
                </a:schemeClr>
              </a:solidFill>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1C2F70EA-0241-3213-819B-5085F759E8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61472" y="3563599"/>
            <a:ext cx="3994495" cy="2318583"/>
          </a:xfrm>
          <a:prstGeom prst="rect">
            <a:avLst/>
          </a:prstGeom>
        </p:spPr>
      </p:pic>
      <p:pic>
        <p:nvPicPr>
          <p:cNvPr id="15" name="Picture 14">
            <a:extLst>
              <a:ext uri="{FF2B5EF4-FFF2-40B4-BE49-F238E27FC236}">
                <a16:creationId xmlns:a16="http://schemas.microsoft.com/office/drawing/2014/main" id="{78BFC336-4C5D-36D9-C2FE-B3480DAB04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05" y="1076174"/>
            <a:ext cx="3883967" cy="2455181"/>
          </a:xfrm>
          <a:prstGeom prst="rect">
            <a:avLst/>
          </a:prstGeom>
        </p:spPr>
      </p:pic>
      <p:sp>
        <p:nvSpPr>
          <p:cNvPr id="18" name="TextBox 17">
            <a:extLst>
              <a:ext uri="{FF2B5EF4-FFF2-40B4-BE49-F238E27FC236}">
                <a16:creationId xmlns:a16="http://schemas.microsoft.com/office/drawing/2014/main" id="{7FDC04A0-826F-B26D-393B-092AB436EE07}"/>
              </a:ext>
            </a:extLst>
          </p:cNvPr>
          <p:cNvSpPr txBox="1"/>
          <p:nvPr/>
        </p:nvSpPr>
        <p:spPr>
          <a:xfrm>
            <a:off x="496839" y="3833240"/>
            <a:ext cx="3964633" cy="1815882"/>
          </a:xfrm>
          <a:prstGeom prst="rect">
            <a:avLst/>
          </a:prstGeom>
          <a:noFill/>
        </p:spPr>
        <p:txBody>
          <a:bodyPr wrap="square" rtlCol="0">
            <a:spAutoFit/>
          </a:bodyPr>
          <a:lstStyle/>
          <a:p>
            <a:r>
              <a:rPr lang="en-US" sz="1600">
                <a:solidFill>
                  <a:schemeClr val="bg1">
                    <a:lumMod val="95000"/>
                  </a:schemeClr>
                </a:solidFill>
                <a:latin typeface="Verdana" panose="020B0604030504040204" pitchFamily="34" charset="0"/>
                <a:ea typeface="Verdana" panose="020B0604030504040204" pitchFamily="34" charset="0"/>
              </a:rPr>
              <a:t>The chart shows how strong feelings of restlessness, anxiety, sleeplessness, and depression can be over time. The taller the bar, the stronger the feeling. It looks like these feelings go up and down, but sometimes they get really high.</a:t>
            </a:r>
            <a:endParaRPr lang="en-IN" sz="1600">
              <a:solidFill>
                <a:schemeClr val="bg1">
                  <a:lumMod val="95000"/>
                </a:schemeClr>
              </a:solidFill>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85F49165-6268-7680-F445-041C04AE4DDA}"/>
              </a:ext>
            </a:extLst>
          </p:cNvPr>
          <p:cNvSpPr txBox="1"/>
          <p:nvPr/>
        </p:nvSpPr>
        <p:spPr>
          <a:xfrm>
            <a:off x="4698192" y="1214039"/>
            <a:ext cx="3597448" cy="2062103"/>
          </a:xfrm>
          <a:prstGeom prst="rect">
            <a:avLst/>
          </a:prstGeom>
          <a:noFill/>
        </p:spPr>
        <p:txBody>
          <a:bodyPr wrap="square" rtlCol="0">
            <a:spAutoFit/>
          </a:bodyPr>
          <a:lstStyle/>
          <a:p>
            <a:r>
              <a:rPr lang="en-US" sz="1600">
                <a:solidFill>
                  <a:schemeClr val="bg1">
                    <a:lumMod val="95000"/>
                  </a:schemeClr>
                </a:solidFill>
                <a:latin typeface="Verdana" panose="020B0604030504040204" pitchFamily="34" charset="0"/>
                <a:ea typeface="Verdana" panose="020B0604030504040204" pitchFamily="34" charset="0"/>
              </a:rPr>
              <a:t>The graph paints a vivid picture of eyestrain escalating with prolonged screen exposure. It's a relentless climb, punctuated by brief plateaus, before culminating in a steep ascent, mirroring the growing discomfort as hours tick by.</a:t>
            </a:r>
            <a:endParaRPr lang="en-IN" sz="1600">
              <a:solidFill>
                <a:schemeClr val="bg1">
                  <a:lumMod val="9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8518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18FB0-FF4C-C469-6B8E-F9E7AF7ED26E}"/>
              </a:ext>
            </a:extLst>
          </p:cNvPr>
          <p:cNvSpPr txBox="1"/>
          <p:nvPr/>
        </p:nvSpPr>
        <p:spPr>
          <a:xfrm>
            <a:off x="-2590800" y="1066800"/>
            <a:ext cx="2057400" cy="369332"/>
          </a:xfrm>
          <a:prstGeom prst="rect">
            <a:avLst/>
          </a:prstGeom>
          <a:noFill/>
        </p:spPr>
        <p:txBody>
          <a:bodyPr wrap="square" rtlCol="0">
            <a:spAutoFit/>
          </a:bodyPr>
          <a:lstStyle/>
          <a:p>
            <a:r>
              <a:rPr lang="en-US"/>
              <a:t>-</a:t>
            </a:r>
            <a:endParaRPr lang="en-IN"/>
          </a:p>
        </p:txBody>
      </p:sp>
      <p:sp>
        <p:nvSpPr>
          <p:cNvPr id="4" name="Arrow: Pentagon 3">
            <a:extLst>
              <a:ext uri="{FF2B5EF4-FFF2-40B4-BE49-F238E27FC236}">
                <a16:creationId xmlns:a16="http://schemas.microsoft.com/office/drawing/2014/main" id="{D1E317C0-8418-2E70-F283-A908204C6A7D}"/>
              </a:ext>
            </a:extLst>
          </p:cNvPr>
          <p:cNvSpPr/>
          <p:nvPr/>
        </p:nvSpPr>
        <p:spPr>
          <a:xfrm>
            <a:off x="0" y="152400"/>
            <a:ext cx="5410200" cy="914400"/>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Verdana" panose="020B0604030504040204" pitchFamily="34" charset="0"/>
                <a:ea typeface="Verdana" panose="020B0604030504040204" pitchFamily="34" charset="0"/>
              </a:rPr>
              <a:t>HYPOTHESIS DEVELOPMENT</a:t>
            </a:r>
            <a:endParaRPr lang="en-IN" sz="2400" b="1">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6D1AAB3A-D4B4-073E-50E2-F2E520604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0" y="5867400"/>
            <a:ext cx="847843" cy="695422"/>
          </a:xfrm>
          <a:prstGeom prst="rect">
            <a:avLst/>
          </a:prstGeom>
        </p:spPr>
      </p:pic>
      <p:sp>
        <p:nvSpPr>
          <p:cNvPr id="7" name="TextBox 6">
            <a:extLst>
              <a:ext uri="{FF2B5EF4-FFF2-40B4-BE49-F238E27FC236}">
                <a16:creationId xmlns:a16="http://schemas.microsoft.com/office/drawing/2014/main" id="{2C654DAB-B989-BB98-C86B-6C28A816377C}"/>
              </a:ext>
            </a:extLst>
          </p:cNvPr>
          <p:cNvSpPr txBox="1"/>
          <p:nvPr/>
        </p:nvSpPr>
        <p:spPr>
          <a:xfrm>
            <a:off x="6553200" y="6488668"/>
            <a:ext cx="2590800" cy="369332"/>
          </a:xfrm>
          <a:prstGeom prst="rect">
            <a:avLst/>
          </a:prstGeom>
          <a:noFill/>
        </p:spPr>
        <p:txBody>
          <a:bodyPr wrap="square" rtlCol="0">
            <a:spAutoFit/>
          </a:bodyPr>
          <a:lstStyle/>
          <a:p>
            <a:r>
              <a:rPr lang="en-US" b="1">
                <a:solidFill>
                  <a:schemeClr val="tx2"/>
                </a:solidFill>
                <a:latin typeface="Verdana" panose="020B0604030504040204" pitchFamily="34" charset="0"/>
                <a:ea typeface="Verdana" panose="020B0604030504040204" pitchFamily="34" charset="0"/>
              </a:rPr>
              <a:t>DATA DETECTIVES</a:t>
            </a:r>
            <a:endParaRPr lang="en-IN" b="1">
              <a:solidFill>
                <a:schemeClr val="tx2"/>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0DE26773-7804-1669-BA91-B634AAAD80C3}"/>
              </a:ext>
            </a:extLst>
          </p:cNvPr>
          <p:cNvSpPr txBox="1"/>
          <p:nvPr/>
        </p:nvSpPr>
        <p:spPr>
          <a:xfrm>
            <a:off x="168797" y="2364462"/>
            <a:ext cx="4394523" cy="4124206"/>
          </a:xfrm>
          <a:prstGeom prst="rect">
            <a:avLst/>
          </a:prstGeom>
          <a:noFill/>
        </p:spPr>
        <p:txBody>
          <a:bodyPr wrap="square" rtlCol="0">
            <a:spAutoFit/>
          </a:bodyPr>
          <a:lstStyle/>
          <a:p>
            <a:pPr marL="285750" indent="-285750">
              <a:buFont typeface="Arial" panose="020B0604020202020204" pitchFamily="34" charset="0"/>
              <a:buChar char="•"/>
            </a:pPr>
            <a:r>
              <a:rPr lang="en-IN" sz="1600">
                <a:solidFill>
                  <a:schemeClr val="tx2">
                    <a:lumMod val="75000"/>
                  </a:schemeClr>
                </a:solidFill>
                <a:latin typeface="Verdana" panose="020B0604030504040204" pitchFamily="34" charset="0"/>
                <a:ea typeface="Verdana" panose="020B0604030504040204" pitchFamily="34" charset="0"/>
              </a:rPr>
              <a:t>Higher social media usage correlates with increased anxiety and depression levels. </a:t>
            </a:r>
          </a:p>
          <a:p>
            <a:pPr marL="285750" indent="-285750">
              <a:buFont typeface="Arial" panose="020B0604020202020204" pitchFamily="34" charset="0"/>
              <a:buChar char="•"/>
            </a:pPr>
            <a:r>
              <a:rPr lang="en-IN" sz="1600">
                <a:solidFill>
                  <a:schemeClr val="tx2">
                    <a:lumMod val="75000"/>
                  </a:schemeClr>
                </a:solidFill>
                <a:latin typeface="Verdana" panose="020B0604030504040204" pitchFamily="34" charset="0"/>
                <a:ea typeface="Verdana" panose="020B0604030504040204" pitchFamily="34" charset="0"/>
              </a:rPr>
              <a:t>Positive social media interactions improve overall self-esteem and mental well-being</a:t>
            </a:r>
          </a:p>
          <a:p>
            <a:pPr marL="285750" indent="-285750">
              <a:buFont typeface="Arial" panose="020B0604020202020204" pitchFamily="34" charset="0"/>
              <a:buChar char="•"/>
            </a:pPr>
            <a:r>
              <a:rPr lang="en-IN" sz="1600">
                <a:solidFill>
                  <a:schemeClr val="tx2">
                    <a:lumMod val="75000"/>
                  </a:schemeClr>
                </a:solidFill>
                <a:latin typeface="Verdana" panose="020B0604030504040204" pitchFamily="34" charset="0"/>
                <a:ea typeface="Verdana" panose="020B0604030504040204" pitchFamily="34" charset="0"/>
              </a:rPr>
              <a:t>Excessive social media use disrupts sleep quality and patterns. </a:t>
            </a:r>
          </a:p>
          <a:p>
            <a:pPr marL="285750" indent="-285750">
              <a:buFont typeface="Arial" panose="020B0604020202020204" pitchFamily="34" charset="0"/>
              <a:buChar char="•"/>
            </a:pPr>
            <a:r>
              <a:rPr lang="en-IN" sz="1600">
                <a:solidFill>
                  <a:schemeClr val="tx2">
                    <a:lumMod val="75000"/>
                  </a:schemeClr>
                </a:solidFill>
                <a:latin typeface="Verdana" panose="020B0604030504040204" pitchFamily="34" charset="0"/>
                <a:ea typeface="Verdana" panose="020B0604030504040204" pitchFamily="34" charset="0"/>
              </a:rPr>
              <a:t>Social media influences body image concerns and eating disorders. Engagement in online health communities enhances chronic disease management.</a:t>
            </a:r>
          </a:p>
          <a:p>
            <a:pPr marL="285750" indent="-285750">
              <a:buFont typeface="Arial" panose="020B0604020202020204" pitchFamily="34" charset="0"/>
              <a:buChar char="•"/>
            </a:pPr>
            <a:endParaRPr lang="en-IN">
              <a:solidFill>
                <a:schemeClr val="tx2">
                  <a:lumMod val="75000"/>
                </a:schemeClr>
              </a:solidFill>
              <a:latin typeface="Verdana" panose="020B0604030504040204" pitchFamily="34" charset="0"/>
              <a:ea typeface="Verdana" panose="020B0604030504040204" pitchFamily="34" charset="0"/>
            </a:endParaRPr>
          </a:p>
          <a:p>
            <a:endParaRPr lang="en-IN">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a:solidFill>
                <a:schemeClr val="tx2">
                  <a:lumMod val="75000"/>
                </a:schemeClr>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44D8456A-3EB7-8B2C-2A56-6DAC5E09F9A1}"/>
              </a:ext>
            </a:extLst>
          </p:cNvPr>
          <p:cNvSpPr txBox="1"/>
          <p:nvPr/>
        </p:nvSpPr>
        <p:spPr>
          <a:xfrm>
            <a:off x="762000" y="1612342"/>
            <a:ext cx="4572000" cy="369332"/>
          </a:xfrm>
          <a:prstGeom prst="rect">
            <a:avLst/>
          </a:prstGeom>
          <a:noFill/>
        </p:spPr>
        <p:txBody>
          <a:bodyPr wrap="square" rtlCol="0">
            <a:spAutoFit/>
          </a:bodyPr>
          <a:lstStyle/>
          <a:p>
            <a:r>
              <a:rPr lang="en-US" u="sng">
                <a:solidFill>
                  <a:schemeClr val="tx2">
                    <a:lumMod val="75000"/>
                  </a:schemeClr>
                </a:solidFill>
                <a:latin typeface="Verdana" panose="020B0604030504040204" pitchFamily="34" charset="0"/>
                <a:ea typeface="Verdana" panose="020B0604030504040204" pitchFamily="34" charset="0"/>
              </a:rPr>
              <a:t>FORMULATED HYPOTHESIS</a:t>
            </a:r>
            <a:endParaRPr lang="en-IN" u="sng">
              <a:solidFill>
                <a:schemeClr val="tx2">
                  <a:lumMod val="75000"/>
                </a:schemeClr>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AE58BA4C-80EB-0304-C72E-002D56CE3715}"/>
              </a:ext>
            </a:extLst>
          </p:cNvPr>
          <p:cNvSpPr txBox="1"/>
          <p:nvPr/>
        </p:nvSpPr>
        <p:spPr>
          <a:xfrm>
            <a:off x="4580681" y="2363497"/>
            <a:ext cx="4267200" cy="3539430"/>
          </a:xfrm>
          <a:prstGeom prst="rect">
            <a:avLst/>
          </a:prstGeom>
          <a:noFill/>
        </p:spPr>
        <p:txBody>
          <a:bodyPr wrap="square" rtlCol="0">
            <a:spAutoFit/>
          </a:bodyPr>
          <a:lstStyle/>
          <a:p>
            <a:pPr marL="285750" indent="-285750">
              <a:buFont typeface="Arial" panose="020B0604020202020204" pitchFamily="34" charset="0"/>
              <a:buChar char="•"/>
            </a:pPr>
            <a:r>
              <a:rPr lang="en-US" sz="1600">
                <a:solidFill>
                  <a:schemeClr val="tx2">
                    <a:lumMod val="75000"/>
                  </a:schemeClr>
                </a:solidFill>
                <a:latin typeface="Verdana" panose="020B0604030504040204" pitchFamily="34" charset="0"/>
                <a:ea typeface="Verdana" panose="020B0604030504040204" pitchFamily="34" charset="0"/>
              </a:rPr>
              <a:t>Use surveys to measure social media use and mental health symptoms.</a:t>
            </a:r>
          </a:p>
          <a:p>
            <a:pPr marL="285750" indent="-285750">
              <a:buFont typeface="Arial" panose="020B0604020202020204" pitchFamily="34" charset="0"/>
              <a:buChar char="•"/>
            </a:pPr>
            <a:r>
              <a:rPr lang="en-US" sz="1600">
                <a:solidFill>
                  <a:schemeClr val="tx2">
                    <a:lumMod val="75000"/>
                  </a:schemeClr>
                </a:solidFill>
                <a:latin typeface="Verdana" panose="020B0604030504040204" pitchFamily="34" charset="0"/>
                <a:ea typeface="Verdana" panose="020B0604030504040204" pitchFamily="34" charset="0"/>
              </a:rPr>
              <a:t>Perform experiments with controlled exposure to positive or neutral content, and compare self-esteem levels before and after exposure. </a:t>
            </a:r>
          </a:p>
          <a:p>
            <a:pPr marL="285750" indent="-285750">
              <a:buFont typeface="Arial" panose="020B0604020202020204" pitchFamily="34" charset="0"/>
              <a:buChar char="•"/>
            </a:pPr>
            <a:r>
              <a:rPr lang="en-US" sz="1600">
                <a:solidFill>
                  <a:schemeClr val="tx2">
                    <a:lumMod val="75000"/>
                  </a:schemeClr>
                </a:solidFill>
                <a:latin typeface="Verdana" panose="020B0604030504040204" pitchFamily="34" charset="0"/>
                <a:ea typeface="Verdana" panose="020B0604030504040204" pitchFamily="34" charset="0"/>
              </a:rPr>
              <a:t>Track sleep quality using sleep monitors or self-reports among high and low social media users</a:t>
            </a:r>
          </a:p>
          <a:p>
            <a:pPr marL="285750" indent="-285750">
              <a:buFont typeface="Arial" panose="020B0604020202020204" pitchFamily="34" charset="0"/>
              <a:buChar char="•"/>
            </a:pPr>
            <a:r>
              <a:rPr lang="en-US" sz="1600">
                <a:solidFill>
                  <a:schemeClr val="tx2">
                    <a:lumMod val="75000"/>
                  </a:schemeClr>
                </a:solidFill>
                <a:latin typeface="Verdana" panose="020B0604030504040204" pitchFamily="34" charset="0"/>
                <a:ea typeface="Verdana" panose="020B0604030504040204" pitchFamily="34" charset="0"/>
              </a:rPr>
              <a:t>Administer surveys to assess body image concerns and social media usage, and analyze content related to body image. </a:t>
            </a:r>
          </a:p>
        </p:txBody>
      </p:sp>
      <p:sp>
        <p:nvSpPr>
          <p:cNvPr id="14" name="TextBox 13">
            <a:extLst>
              <a:ext uri="{FF2B5EF4-FFF2-40B4-BE49-F238E27FC236}">
                <a16:creationId xmlns:a16="http://schemas.microsoft.com/office/drawing/2014/main" id="{C4AC3A9E-62D3-5A97-DB2B-3E8FDC36AC2A}"/>
              </a:ext>
            </a:extLst>
          </p:cNvPr>
          <p:cNvSpPr txBox="1"/>
          <p:nvPr/>
        </p:nvSpPr>
        <p:spPr>
          <a:xfrm>
            <a:off x="4563320" y="1612342"/>
            <a:ext cx="4800600" cy="369332"/>
          </a:xfrm>
          <a:prstGeom prst="rect">
            <a:avLst/>
          </a:prstGeom>
          <a:noFill/>
        </p:spPr>
        <p:txBody>
          <a:bodyPr wrap="square" rtlCol="0">
            <a:spAutoFit/>
          </a:bodyPr>
          <a:lstStyle/>
          <a:p>
            <a:r>
              <a:rPr lang="en-US" u="sng">
                <a:solidFill>
                  <a:schemeClr val="tx2">
                    <a:lumMod val="75000"/>
                  </a:schemeClr>
                </a:solidFill>
                <a:latin typeface="Verdana" panose="020B0604030504040204" pitchFamily="34" charset="0"/>
                <a:ea typeface="Verdana" panose="020B0604030504040204" pitchFamily="34" charset="0"/>
              </a:rPr>
              <a:t>METHODS FOR TESTING HYPOTHESIS</a:t>
            </a:r>
            <a:endParaRPr lang="en-IN" u="sng">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3774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180DBA-E8B6-5ED3-C31E-71C6D954E976}"/>
              </a:ext>
            </a:extLst>
          </p:cNvPr>
          <p:cNvSpPr txBox="1"/>
          <p:nvPr/>
        </p:nvSpPr>
        <p:spPr>
          <a:xfrm>
            <a:off x="15433" y="0"/>
            <a:ext cx="9144000" cy="6858000"/>
          </a:xfrm>
          <a:prstGeom prst="rect">
            <a:avLst/>
          </a:prstGeom>
          <a:gradFill>
            <a:gsLst>
              <a:gs pos="0">
                <a:schemeClr val="accent1">
                  <a:lumMod val="5000"/>
                  <a:lumOff val="95000"/>
                </a:schemeClr>
              </a:gs>
              <a:gs pos="0">
                <a:schemeClr val="accent1">
                  <a:lumMod val="45000"/>
                  <a:lumOff val="55000"/>
                </a:schemeClr>
              </a:gs>
              <a:gs pos="83000">
                <a:schemeClr val="accent1">
                  <a:lumMod val="45000"/>
                  <a:lumOff val="55000"/>
                </a:schemeClr>
              </a:gs>
              <a:gs pos="91000">
                <a:schemeClr val="accent1">
                  <a:lumMod val="30000"/>
                  <a:lumOff val="70000"/>
                </a:schemeClr>
              </a:gs>
            </a:gsLst>
            <a:lin ang="5400000" scaled="1"/>
          </a:gradFill>
          <a:ln w="38100">
            <a:solidFill>
              <a:schemeClr val="accent1">
                <a:lumMod val="40000"/>
                <a:lumOff val="60000"/>
              </a:schemeClr>
            </a:solidFill>
          </a:ln>
        </p:spPr>
        <p:txBody>
          <a:bodyPr wrap="square" rtlCol="0">
            <a:spAutoFit/>
          </a:bodyPr>
          <a:lstStyle/>
          <a:p>
            <a:endParaRPr lang="en-IN" dirty="0"/>
          </a:p>
        </p:txBody>
      </p:sp>
      <p:sp>
        <p:nvSpPr>
          <p:cNvPr id="4" name="Arrow: Pentagon 3">
            <a:extLst>
              <a:ext uri="{FF2B5EF4-FFF2-40B4-BE49-F238E27FC236}">
                <a16:creationId xmlns:a16="http://schemas.microsoft.com/office/drawing/2014/main" id="{11F67DE7-2B75-296B-AAAD-8D0A8488F515}"/>
              </a:ext>
            </a:extLst>
          </p:cNvPr>
          <p:cNvSpPr/>
          <p:nvPr/>
        </p:nvSpPr>
        <p:spPr>
          <a:xfrm>
            <a:off x="15433" y="193868"/>
            <a:ext cx="4785167" cy="851272"/>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latin typeface="Verdana" panose="020B0604030504040204" pitchFamily="34" charset="0"/>
                <a:ea typeface="Verdana" panose="020B0604030504040204" pitchFamily="34" charset="0"/>
              </a:rPr>
              <a:t>SOLUTION DESIGN</a:t>
            </a:r>
            <a:endParaRPr lang="en-IN" sz="2800" b="1">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96873C62-2684-458A-E686-779F4B62E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9969" y="5839870"/>
            <a:ext cx="809738" cy="714475"/>
          </a:xfrm>
          <a:prstGeom prst="rect">
            <a:avLst/>
          </a:prstGeom>
          <a:effectLst>
            <a:softEdge rad="31750"/>
          </a:effectLst>
        </p:spPr>
      </p:pic>
      <p:sp>
        <p:nvSpPr>
          <p:cNvPr id="7" name="TextBox 6">
            <a:extLst>
              <a:ext uri="{FF2B5EF4-FFF2-40B4-BE49-F238E27FC236}">
                <a16:creationId xmlns:a16="http://schemas.microsoft.com/office/drawing/2014/main" id="{05CB8A90-C8F5-7021-21C4-52E0942D76E7}"/>
              </a:ext>
            </a:extLst>
          </p:cNvPr>
          <p:cNvSpPr txBox="1"/>
          <p:nvPr/>
        </p:nvSpPr>
        <p:spPr>
          <a:xfrm>
            <a:off x="6634352" y="6488668"/>
            <a:ext cx="4114800" cy="369332"/>
          </a:xfrm>
          <a:prstGeom prst="rect">
            <a:avLst/>
          </a:prstGeom>
          <a:noFill/>
        </p:spPr>
        <p:txBody>
          <a:bodyPr wrap="square" rtlCol="0">
            <a:spAutoFit/>
          </a:bodyPr>
          <a:lstStyle/>
          <a:p>
            <a:r>
              <a:rPr lang="en-US" b="1" dirty="0">
                <a:solidFill>
                  <a:schemeClr val="tx2">
                    <a:lumMod val="75000"/>
                  </a:schemeClr>
                </a:solidFill>
                <a:latin typeface="Verdana" panose="020B0604030504040204" pitchFamily="34" charset="0"/>
                <a:ea typeface="Verdana" panose="020B0604030504040204" pitchFamily="34" charset="0"/>
              </a:rPr>
              <a:t>DATA DETECTIVES</a:t>
            </a:r>
            <a:endParaRPr lang="en-IN" b="1" dirty="0">
              <a:solidFill>
                <a:schemeClr val="tx2">
                  <a:lumMod val="75000"/>
                </a:schemeClr>
              </a:solidFill>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C4E62B18-5C17-E5A3-6F07-B0BF5410B46F}"/>
              </a:ext>
            </a:extLst>
          </p:cNvPr>
          <p:cNvSpPr txBox="1"/>
          <p:nvPr/>
        </p:nvSpPr>
        <p:spPr>
          <a:xfrm>
            <a:off x="664660" y="1466712"/>
            <a:ext cx="3689366" cy="3785652"/>
          </a:xfrm>
          <a:prstGeom prst="rect">
            <a:avLst/>
          </a:prstGeom>
          <a:noFill/>
          <a:ln>
            <a:solidFill>
              <a:schemeClr val="tx2">
                <a:lumMod val="75000"/>
              </a:schemeClr>
            </a:solidFill>
          </a:ln>
        </p:spPr>
        <p:txBody>
          <a:bodyPr wrap="square" rtlCol="0">
            <a:spAutoFit/>
          </a:bodyPr>
          <a:lstStyle/>
          <a:p>
            <a:r>
              <a:rPr lang="en-US" sz="1200" b="1" u="sng">
                <a:solidFill>
                  <a:schemeClr val="tx2">
                    <a:lumMod val="75000"/>
                  </a:schemeClr>
                </a:solidFill>
                <a:latin typeface="Verdana" panose="020B0604030504040204" pitchFamily="34" charset="0"/>
                <a:ea typeface="Verdana" panose="020B0604030504040204" pitchFamily="34" charset="0"/>
              </a:rPr>
              <a:t>PROPOSED SOLUTION</a:t>
            </a:r>
            <a:endParaRPr lang="en-US" sz="1200" b="1">
              <a:solidFill>
                <a:schemeClr val="tx2">
                  <a:lumMod val="75000"/>
                </a:schemeClr>
              </a:solidFill>
              <a:latin typeface="Verdana" panose="020B0604030504040204" pitchFamily="34" charset="0"/>
              <a:ea typeface="Verdana" panose="020B0604030504040204" pitchFamily="34" charset="0"/>
            </a:endParaRPr>
          </a:p>
          <a:p>
            <a:endParaRPr lang="en-US" sz="1200" b="1">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Education: </a:t>
            </a:r>
            <a:r>
              <a:rPr lang="en-US" sz="1200">
                <a:solidFill>
                  <a:schemeClr val="tx2">
                    <a:lumMod val="75000"/>
                  </a:schemeClr>
                </a:solidFill>
                <a:latin typeface="Verdana" panose="020B0604030504040204" pitchFamily="34" charset="0"/>
                <a:ea typeface="Verdana" panose="020B0604030504040204" pitchFamily="34" charset="0"/>
              </a:rPr>
              <a:t>Teach digital literacy and the effects of social media on health.</a:t>
            </a:r>
          </a:p>
          <a:p>
            <a:endParaRPr lang="en-US" sz="1200">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Time Management: </a:t>
            </a:r>
            <a:r>
              <a:rPr lang="en-US" sz="1200">
                <a:solidFill>
                  <a:schemeClr val="tx2">
                    <a:lumMod val="75000"/>
                  </a:schemeClr>
                </a:solidFill>
                <a:latin typeface="Verdana" panose="020B0604030504040204" pitchFamily="34" charset="0"/>
                <a:ea typeface="Verdana" panose="020B0604030504040204" pitchFamily="34" charset="0"/>
              </a:rPr>
              <a:t>Set limits on social media use and promote mindful engagement.</a:t>
            </a:r>
          </a:p>
          <a:p>
            <a:endParaRPr lang="en-US" sz="1200">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Positive Content: </a:t>
            </a:r>
            <a:r>
              <a:rPr lang="en-US" sz="1200">
                <a:solidFill>
                  <a:schemeClr val="tx2">
                    <a:lumMod val="75000"/>
                  </a:schemeClr>
                </a:solidFill>
                <a:latin typeface="Verdana" panose="020B0604030504040204" pitchFamily="34" charset="0"/>
                <a:ea typeface="Verdana" panose="020B0604030504040204" pitchFamily="34" charset="0"/>
              </a:rPr>
              <a:t>Encourage creation and sharing of uplifting and supportive content.</a:t>
            </a:r>
          </a:p>
          <a:p>
            <a:endParaRPr lang="en-US" sz="1200">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Balanced Activities: </a:t>
            </a:r>
            <a:r>
              <a:rPr lang="en-US" sz="1200">
                <a:solidFill>
                  <a:schemeClr val="tx2">
                    <a:lumMod val="75000"/>
                  </a:schemeClr>
                </a:solidFill>
                <a:latin typeface="Verdana" panose="020B0604030504040204" pitchFamily="34" charset="0"/>
                <a:ea typeface="Verdana" panose="020B0604030504040204" pitchFamily="34" charset="0"/>
              </a:rPr>
              <a:t>Promote real-life social interactions alongside online engagement.</a:t>
            </a:r>
          </a:p>
          <a:p>
            <a:endParaRPr lang="en-US" sz="1200">
              <a:solidFill>
                <a:schemeClr val="tx2">
                  <a:lumMod val="75000"/>
                </a:schemeClr>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Mental Health Integration: </a:t>
            </a:r>
            <a:r>
              <a:rPr lang="en-US" sz="1200">
                <a:solidFill>
                  <a:schemeClr val="tx2">
                    <a:lumMod val="75000"/>
                  </a:schemeClr>
                </a:solidFill>
                <a:latin typeface="Verdana" panose="020B0604030504040204" pitchFamily="34" charset="0"/>
                <a:ea typeface="Verdana" panose="020B0604030504040204" pitchFamily="34" charset="0"/>
              </a:rPr>
              <a:t>Include mental health resources and support within social media platforms.</a:t>
            </a:r>
            <a:endParaRPr lang="en-IN" sz="1200">
              <a:solidFill>
                <a:schemeClr val="tx2">
                  <a:lumMod val="75000"/>
                </a:schemeClr>
              </a:solidFill>
              <a:latin typeface="Verdana" panose="020B0604030504040204" pitchFamily="34" charset="0"/>
              <a:ea typeface="Verdana" panose="020B0604030504040204" pitchFamily="34" charset="0"/>
            </a:endParaRPr>
          </a:p>
        </p:txBody>
      </p:sp>
      <p:sp>
        <p:nvSpPr>
          <p:cNvPr id="13" name="Decagon 12">
            <a:extLst>
              <a:ext uri="{FF2B5EF4-FFF2-40B4-BE49-F238E27FC236}">
                <a16:creationId xmlns:a16="http://schemas.microsoft.com/office/drawing/2014/main" id="{FEF598B9-4035-2FC8-6230-F9C82A4B29F5}"/>
              </a:ext>
            </a:extLst>
          </p:cNvPr>
          <p:cNvSpPr/>
          <p:nvPr/>
        </p:nvSpPr>
        <p:spPr>
          <a:xfrm>
            <a:off x="-36991" y="4899711"/>
            <a:ext cx="1502505" cy="1983367"/>
          </a:xfrm>
          <a:custGeom>
            <a:avLst/>
            <a:gdLst>
              <a:gd name="connsiteX0" fmla="*/ 0 w 2667000"/>
              <a:gd name="connsiteY0" fmla="*/ 1211484 h 2422967"/>
              <a:gd name="connsiteX1" fmla="*/ 254676 w 2667000"/>
              <a:gd name="connsiteY1" fmla="*/ 462747 h 2422967"/>
              <a:gd name="connsiteX2" fmla="*/ 921426 w 2667000"/>
              <a:gd name="connsiteY2" fmla="*/ 3 h 2422967"/>
              <a:gd name="connsiteX3" fmla="*/ 1745574 w 2667000"/>
              <a:gd name="connsiteY3" fmla="*/ 3 h 2422967"/>
              <a:gd name="connsiteX4" fmla="*/ 2412324 w 2667000"/>
              <a:gd name="connsiteY4" fmla="*/ 462747 h 2422967"/>
              <a:gd name="connsiteX5" fmla="*/ 2667000 w 2667000"/>
              <a:gd name="connsiteY5" fmla="*/ 1211484 h 2422967"/>
              <a:gd name="connsiteX6" fmla="*/ 2412324 w 2667000"/>
              <a:gd name="connsiteY6" fmla="*/ 1960220 h 2422967"/>
              <a:gd name="connsiteX7" fmla="*/ 1745574 w 2667000"/>
              <a:gd name="connsiteY7" fmla="*/ 2422964 h 2422967"/>
              <a:gd name="connsiteX8" fmla="*/ 921426 w 2667000"/>
              <a:gd name="connsiteY8" fmla="*/ 2422964 h 2422967"/>
              <a:gd name="connsiteX9" fmla="*/ 254676 w 2667000"/>
              <a:gd name="connsiteY9" fmla="*/ 1960220 h 2422967"/>
              <a:gd name="connsiteX10" fmla="*/ 0 w 2667000"/>
              <a:gd name="connsiteY10" fmla="*/ 1211484 h 2422967"/>
              <a:gd name="connsiteX0" fmla="*/ 0 w 2667000"/>
              <a:gd name="connsiteY0" fmla="*/ 1211481 h 2422961"/>
              <a:gd name="connsiteX1" fmla="*/ 254676 w 2667000"/>
              <a:gd name="connsiteY1" fmla="*/ 462744 h 2422961"/>
              <a:gd name="connsiteX2" fmla="*/ 921426 w 2667000"/>
              <a:gd name="connsiteY2" fmla="*/ 0 h 2422961"/>
              <a:gd name="connsiteX3" fmla="*/ 1745574 w 2667000"/>
              <a:gd name="connsiteY3" fmla="*/ 0 h 2422961"/>
              <a:gd name="connsiteX4" fmla="*/ 2412324 w 2667000"/>
              <a:gd name="connsiteY4" fmla="*/ 462744 h 2422961"/>
              <a:gd name="connsiteX5" fmla="*/ 2667000 w 2667000"/>
              <a:gd name="connsiteY5" fmla="*/ 1211481 h 2422961"/>
              <a:gd name="connsiteX6" fmla="*/ 2412324 w 2667000"/>
              <a:gd name="connsiteY6" fmla="*/ 1960217 h 2422961"/>
              <a:gd name="connsiteX7" fmla="*/ 1745574 w 2667000"/>
              <a:gd name="connsiteY7" fmla="*/ 2422961 h 2422961"/>
              <a:gd name="connsiteX8" fmla="*/ 921426 w 2667000"/>
              <a:gd name="connsiteY8" fmla="*/ 2422961 h 2422961"/>
              <a:gd name="connsiteX9" fmla="*/ 254676 w 2667000"/>
              <a:gd name="connsiteY9" fmla="*/ 1960217 h 2422961"/>
              <a:gd name="connsiteX10" fmla="*/ 0 w 2667000"/>
              <a:gd name="connsiteY10" fmla="*/ 1211481 h 2422961"/>
              <a:gd name="connsiteX0" fmla="*/ 0 w 2667000"/>
              <a:gd name="connsiteY0" fmla="*/ 1211481 h 2422961"/>
              <a:gd name="connsiteX1" fmla="*/ 254676 w 2667000"/>
              <a:gd name="connsiteY1" fmla="*/ 462744 h 2422961"/>
              <a:gd name="connsiteX2" fmla="*/ 921426 w 2667000"/>
              <a:gd name="connsiteY2" fmla="*/ 0 h 2422961"/>
              <a:gd name="connsiteX3" fmla="*/ 1745574 w 2667000"/>
              <a:gd name="connsiteY3" fmla="*/ 0 h 2422961"/>
              <a:gd name="connsiteX4" fmla="*/ 2412324 w 2667000"/>
              <a:gd name="connsiteY4" fmla="*/ 462744 h 2422961"/>
              <a:gd name="connsiteX5" fmla="*/ 2667000 w 2667000"/>
              <a:gd name="connsiteY5" fmla="*/ 1211481 h 2422961"/>
              <a:gd name="connsiteX6" fmla="*/ 2412324 w 2667000"/>
              <a:gd name="connsiteY6" fmla="*/ 1960217 h 2422961"/>
              <a:gd name="connsiteX7" fmla="*/ 1294161 w 2667000"/>
              <a:gd name="connsiteY7" fmla="*/ 1948399 h 2422961"/>
              <a:gd name="connsiteX8" fmla="*/ 921426 w 2667000"/>
              <a:gd name="connsiteY8" fmla="*/ 2422961 h 2422961"/>
              <a:gd name="connsiteX9" fmla="*/ 254676 w 2667000"/>
              <a:gd name="connsiteY9" fmla="*/ 1960217 h 2422961"/>
              <a:gd name="connsiteX10" fmla="*/ 0 w 2667000"/>
              <a:gd name="connsiteY10" fmla="*/ 1211481 h 2422961"/>
              <a:gd name="connsiteX0" fmla="*/ 0 w 2667000"/>
              <a:gd name="connsiteY0" fmla="*/ 1211481 h 1960217"/>
              <a:gd name="connsiteX1" fmla="*/ 254676 w 2667000"/>
              <a:gd name="connsiteY1" fmla="*/ 462744 h 1960217"/>
              <a:gd name="connsiteX2" fmla="*/ 921426 w 2667000"/>
              <a:gd name="connsiteY2" fmla="*/ 0 h 1960217"/>
              <a:gd name="connsiteX3" fmla="*/ 1745574 w 2667000"/>
              <a:gd name="connsiteY3" fmla="*/ 0 h 1960217"/>
              <a:gd name="connsiteX4" fmla="*/ 2412324 w 2667000"/>
              <a:gd name="connsiteY4" fmla="*/ 462744 h 1960217"/>
              <a:gd name="connsiteX5" fmla="*/ 2667000 w 2667000"/>
              <a:gd name="connsiteY5" fmla="*/ 1211481 h 1960217"/>
              <a:gd name="connsiteX6" fmla="*/ 2412324 w 2667000"/>
              <a:gd name="connsiteY6" fmla="*/ 1960217 h 1960217"/>
              <a:gd name="connsiteX7" fmla="*/ 1294161 w 2667000"/>
              <a:gd name="connsiteY7" fmla="*/ 1948399 h 1960217"/>
              <a:gd name="connsiteX8" fmla="*/ 863553 w 2667000"/>
              <a:gd name="connsiteY8" fmla="*/ 1959973 h 1960217"/>
              <a:gd name="connsiteX9" fmla="*/ 254676 w 2667000"/>
              <a:gd name="connsiteY9" fmla="*/ 1960217 h 1960217"/>
              <a:gd name="connsiteX10" fmla="*/ 0 w 2667000"/>
              <a:gd name="connsiteY10" fmla="*/ 1211481 h 1960217"/>
              <a:gd name="connsiteX0" fmla="*/ 0 w 2412356"/>
              <a:gd name="connsiteY0" fmla="*/ 1211481 h 1960217"/>
              <a:gd name="connsiteX1" fmla="*/ 32 w 2412356"/>
              <a:gd name="connsiteY1" fmla="*/ 462744 h 1960217"/>
              <a:gd name="connsiteX2" fmla="*/ 666782 w 2412356"/>
              <a:gd name="connsiteY2" fmla="*/ 0 h 1960217"/>
              <a:gd name="connsiteX3" fmla="*/ 1490930 w 2412356"/>
              <a:gd name="connsiteY3" fmla="*/ 0 h 1960217"/>
              <a:gd name="connsiteX4" fmla="*/ 2157680 w 2412356"/>
              <a:gd name="connsiteY4" fmla="*/ 462744 h 1960217"/>
              <a:gd name="connsiteX5" fmla="*/ 2412356 w 2412356"/>
              <a:gd name="connsiteY5" fmla="*/ 1211481 h 1960217"/>
              <a:gd name="connsiteX6" fmla="*/ 2157680 w 2412356"/>
              <a:gd name="connsiteY6" fmla="*/ 1960217 h 1960217"/>
              <a:gd name="connsiteX7" fmla="*/ 1039517 w 2412356"/>
              <a:gd name="connsiteY7" fmla="*/ 1948399 h 1960217"/>
              <a:gd name="connsiteX8" fmla="*/ 608909 w 2412356"/>
              <a:gd name="connsiteY8" fmla="*/ 1959973 h 1960217"/>
              <a:gd name="connsiteX9" fmla="*/ 32 w 2412356"/>
              <a:gd name="connsiteY9" fmla="*/ 1960217 h 1960217"/>
              <a:gd name="connsiteX10" fmla="*/ 0 w 2412356"/>
              <a:gd name="connsiteY10" fmla="*/ 1211481 h 1960217"/>
              <a:gd name="connsiteX0" fmla="*/ 0 w 2412356"/>
              <a:gd name="connsiteY0" fmla="*/ 1234631 h 1983367"/>
              <a:gd name="connsiteX1" fmla="*/ 32 w 2412356"/>
              <a:gd name="connsiteY1" fmla="*/ 485894 h 1983367"/>
              <a:gd name="connsiteX2" fmla="*/ 956150 w 2412356"/>
              <a:gd name="connsiteY2" fmla="*/ 0 h 1983367"/>
              <a:gd name="connsiteX3" fmla="*/ 1490930 w 2412356"/>
              <a:gd name="connsiteY3" fmla="*/ 23150 h 1983367"/>
              <a:gd name="connsiteX4" fmla="*/ 2157680 w 2412356"/>
              <a:gd name="connsiteY4" fmla="*/ 485894 h 1983367"/>
              <a:gd name="connsiteX5" fmla="*/ 2412356 w 2412356"/>
              <a:gd name="connsiteY5" fmla="*/ 1234631 h 1983367"/>
              <a:gd name="connsiteX6" fmla="*/ 2157680 w 2412356"/>
              <a:gd name="connsiteY6" fmla="*/ 1983367 h 1983367"/>
              <a:gd name="connsiteX7" fmla="*/ 1039517 w 2412356"/>
              <a:gd name="connsiteY7" fmla="*/ 1971549 h 1983367"/>
              <a:gd name="connsiteX8" fmla="*/ 608909 w 2412356"/>
              <a:gd name="connsiteY8" fmla="*/ 1983123 h 1983367"/>
              <a:gd name="connsiteX9" fmla="*/ 32 w 2412356"/>
              <a:gd name="connsiteY9" fmla="*/ 1983367 h 1983367"/>
              <a:gd name="connsiteX10" fmla="*/ 0 w 2412356"/>
              <a:gd name="connsiteY10" fmla="*/ 1234631 h 1983367"/>
              <a:gd name="connsiteX0" fmla="*/ 0 w 2412356"/>
              <a:gd name="connsiteY0" fmla="*/ 1234631 h 1983367"/>
              <a:gd name="connsiteX1" fmla="*/ 32 w 2412356"/>
              <a:gd name="connsiteY1" fmla="*/ 485894 h 1983367"/>
              <a:gd name="connsiteX2" fmla="*/ 956150 w 2412356"/>
              <a:gd name="connsiteY2" fmla="*/ 0 h 1983367"/>
              <a:gd name="connsiteX3" fmla="*/ 1490930 w 2412356"/>
              <a:gd name="connsiteY3" fmla="*/ 23150 h 1983367"/>
              <a:gd name="connsiteX4" fmla="*/ 2157680 w 2412356"/>
              <a:gd name="connsiteY4" fmla="*/ 485894 h 1983367"/>
              <a:gd name="connsiteX5" fmla="*/ 2412356 w 2412356"/>
              <a:gd name="connsiteY5" fmla="*/ 1234631 h 1983367"/>
              <a:gd name="connsiteX6" fmla="*/ 2157680 w 2412356"/>
              <a:gd name="connsiteY6" fmla="*/ 1983367 h 1983367"/>
              <a:gd name="connsiteX7" fmla="*/ 1039517 w 2412356"/>
              <a:gd name="connsiteY7" fmla="*/ 1971549 h 1983367"/>
              <a:gd name="connsiteX8" fmla="*/ 608909 w 2412356"/>
              <a:gd name="connsiteY8" fmla="*/ 1983123 h 1983367"/>
              <a:gd name="connsiteX9" fmla="*/ 648214 w 2412356"/>
              <a:gd name="connsiteY9" fmla="*/ 1983367 h 1983367"/>
              <a:gd name="connsiteX10" fmla="*/ 0 w 2412356"/>
              <a:gd name="connsiteY10" fmla="*/ 1234631 h 1983367"/>
              <a:gd name="connsiteX0" fmla="*/ 671300 w 2412325"/>
              <a:gd name="connsiteY0" fmla="*/ 1234631 h 1983367"/>
              <a:gd name="connsiteX1" fmla="*/ 1 w 2412325"/>
              <a:gd name="connsiteY1" fmla="*/ 485894 h 1983367"/>
              <a:gd name="connsiteX2" fmla="*/ 956119 w 2412325"/>
              <a:gd name="connsiteY2" fmla="*/ 0 h 1983367"/>
              <a:gd name="connsiteX3" fmla="*/ 1490899 w 2412325"/>
              <a:gd name="connsiteY3" fmla="*/ 23150 h 1983367"/>
              <a:gd name="connsiteX4" fmla="*/ 2157649 w 2412325"/>
              <a:gd name="connsiteY4" fmla="*/ 485894 h 1983367"/>
              <a:gd name="connsiteX5" fmla="*/ 2412325 w 2412325"/>
              <a:gd name="connsiteY5" fmla="*/ 1234631 h 1983367"/>
              <a:gd name="connsiteX6" fmla="*/ 2157649 w 2412325"/>
              <a:gd name="connsiteY6" fmla="*/ 1983367 h 1983367"/>
              <a:gd name="connsiteX7" fmla="*/ 1039486 w 2412325"/>
              <a:gd name="connsiteY7" fmla="*/ 1971549 h 1983367"/>
              <a:gd name="connsiteX8" fmla="*/ 608878 w 2412325"/>
              <a:gd name="connsiteY8" fmla="*/ 1983123 h 1983367"/>
              <a:gd name="connsiteX9" fmla="*/ 648183 w 2412325"/>
              <a:gd name="connsiteY9" fmla="*/ 1983367 h 1983367"/>
              <a:gd name="connsiteX10" fmla="*/ 671300 w 2412325"/>
              <a:gd name="connsiteY10" fmla="*/ 1234631 h 1983367"/>
              <a:gd name="connsiteX0" fmla="*/ 62422 w 1803447"/>
              <a:gd name="connsiteY0" fmla="*/ 1234631 h 1983367"/>
              <a:gd name="connsiteX1" fmla="*/ 62455 w 1803447"/>
              <a:gd name="connsiteY1" fmla="*/ 439595 h 1983367"/>
              <a:gd name="connsiteX2" fmla="*/ 347241 w 1803447"/>
              <a:gd name="connsiteY2" fmla="*/ 0 h 1983367"/>
              <a:gd name="connsiteX3" fmla="*/ 882021 w 1803447"/>
              <a:gd name="connsiteY3" fmla="*/ 23150 h 1983367"/>
              <a:gd name="connsiteX4" fmla="*/ 1548771 w 1803447"/>
              <a:gd name="connsiteY4" fmla="*/ 485894 h 1983367"/>
              <a:gd name="connsiteX5" fmla="*/ 1803447 w 1803447"/>
              <a:gd name="connsiteY5" fmla="*/ 1234631 h 1983367"/>
              <a:gd name="connsiteX6" fmla="*/ 1548771 w 1803447"/>
              <a:gd name="connsiteY6" fmla="*/ 1983367 h 1983367"/>
              <a:gd name="connsiteX7" fmla="*/ 430608 w 1803447"/>
              <a:gd name="connsiteY7" fmla="*/ 1971549 h 1983367"/>
              <a:gd name="connsiteX8" fmla="*/ 0 w 1803447"/>
              <a:gd name="connsiteY8" fmla="*/ 1983123 h 1983367"/>
              <a:gd name="connsiteX9" fmla="*/ 39305 w 1803447"/>
              <a:gd name="connsiteY9" fmla="*/ 1983367 h 1983367"/>
              <a:gd name="connsiteX10" fmla="*/ 62422 w 1803447"/>
              <a:gd name="connsiteY10" fmla="*/ 1234631 h 1983367"/>
              <a:gd name="connsiteX0" fmla="*/ 62422 w 1803447"/>
              <a:gd name="connsiteY0" fmla="*/ 1234631 h 1983367"/>
              <a:gd name="connsiteX1" fmla="*/ 340247 w 1803447"/>
              <a:gd name="connsiteY1" fmla="*/ 497468 h 1983367"/>
              <a:gd name="connsiteX2" fmla="*/ 347241 w 1803447"/>
              <a:gd name="connsiteY2" fmla="*/ 0 h 1983367"/>
              <a:gd name="connsiteX3" fmla="*/ 882021 w 1803447"/>
              <a:gd name="connsiteY3" fmla="*/ 23150 h 1983367"/>
              <a:gd name="connsiteX4" fmla="*/ 1548771 w 1803447"/>
              <a:gd name="connsiteY4" fmla="*/ 485894 h 1983367"/>
              <a:gd name="connsiteX5" fmla="*/ 1803447 w 1803447"/>
              <a:gd name="connsiteY5" fmla="*/ 1234631 h 1983367"/>
              <a:gd name="connsiteX6" fmla="*/ 1548771 w 1803447"/>
              <a:gd name="connsiteY6" fmla="*/ 1983367 h 1983367"/>
              <a:gd name="connsiteX7" fmla="*/ 430608 w 1803447"/>
              <a:gd name="connsiteY7" fmla="*/ 1971549 h 1983367"/>
              <a:gd name="connsiteX8" fmla="*/ 0 w 1803447"/>
              <a:gd name="connsiteY8" fmla="*/ 1983123 h 1983367"/>
              <a:gd name="connsiteX9" fmla="*/ 39305 w 1803447"/>
              <a:gd name="connsiteY9" fmla="*/ 1983367 h 1983367"/>
              <a:gd name="connsiteX10" fmla="*/ 62422 w 1803447"/>
              <a:gd name="connsiteY10" fmla="*/ 1234631 h 1983367"/>
              <a:gd name="connsiteX0" fmla="*/ 340215 w 1803447"/>
              <a:gd name="connsiteY0" fmla="*/ 1361953 h 1983367"/>
              <a:gd name="connsiteX1" fmla="*/ 340247 w 1803447"/>
              <a:gd name="connsiteY1" fmla="*/ 497468 h 1983367"/>
              <a:gd name="connsiteX2" fmla="*/ 347241 w 1803447"/>
              <a:gd name="connsiteY2" fmla="*/ 0 h 1983367"/>
              <a:gd name="connsiteX3" fmla="*/ 882021 w 1803447"/>
              <a:gd name="connsiteY3" fmla="*/ 23150 h 1983367"/>
              <a:gd name="connsiteX4" fmla="*/ 1548771 w 1803447"/>
              <a:gd name="connsiteY4" fmla="*/ 485894 h 1983367"/>
              <a:gd name="connsiteX5" fmla="*/ 1803447 w 1803447"/>
              <a:gd name="connsiteY5" fmla="*/ 1234631 h 1983367"/>
              <a:gd name="connsiteX6" fmla="*/ 1548771 w 1803447"/>
              <a:gd name="connsiteY6" fmla="*/ 1983367 h 1983367"/>
              <a:gd name="connsiteX7" fmla="*/ 430608 w 1803447"/>
              <a:gd name="connsiteY7" fmla="*/ 1971549 h 1983367"/>
              <a:gd name="connsiteX8" fmla="*/ 0 w 1803447"/>
              <a:gd name="connsiteY8" fmla="*/ 1983123 h 1983367"/>
              <a:gd name="connsiteX9" fmla="*/ 39305 w 1803447"/>
              <a:gd name="connsiteY9" fmla="*/ 1983367 h 1983367"/>
              <a:gd name="connsiteX10" fmla="*/ 340215 w 1803447"/>
              <a:gd name="connsiteY10" fmla="*/ 1361953 h 1983367"/>
              <a:gd name="connsiteX0" fmla="*/ 340215 w 1803447"/>
              <a:gd name="connsiteY0" fmla="*/ 1361953 h 1983367"/>
              <a:gd name="connsiteX1" fmla="*/ 340247 w 1803447"/>
              <a:gd name="connsiteY1" fmla="*/ 497468 h 1983367"/>
              <a:gd name="connsiteX2" fmla="*/ 347241 w 1803447"/>
              <a:gd name="connsiteY2" fmla="*/ 0 h 1983367"/>
              <a:gd name="connsiteX3" fmla="*/ 882021 w 1803447"/>
              <a:gd name="connsiteY3" fmla="*/ 23150 h 1983367"/>
              <a:gd name="connsiteX4" fmla="*/ 1548771 w 1803447"/>
              <a:gd name="connsiteY4" fmla="*/ 485894 h 1983367"/>
              <a:gd name="connsiteX5" fmla="*/ 1803447 w 1803447"/>
              <a:gd name="connsiteY5" fmla="*/ 1234631 h 1983367"/>
              <a:gd name="connsiteX6" fmla="*/ 1548771 w 1803447"/>
              <a:gd name="connsiteY6" fmla="*/ 1983367 h 1983367"/>
              <a:gd name="connsiteX7" fmla="*/ 430608 w 1803447"/>
              <a:gd name="connsiteY7" fmla="*/ 1971549 h 1983367"/>
              <a:gd name="connsiteX8" fmla="*/ 0 w 1803447"/>
              <a:gd name="connsiteY8" fmla="*/ 1983123 h 1983367"/>
              <a:gd name="connsiteX9" fmla="*/ 351822 w 1803447"/>
              <a:gd name="connsiteY9" fmla="*/ 1983367 h 1983367"/>
              <a:gd name="connsiteX10" fmla="*/ 340215 w 1803447"/>
              <a:gd name="connsiteY10" fmla="*/ 1361953 h 1983367"/>
              <a:gd name="connsiteX0" fmla="*/ 39273 w 1502505"/>
              <a:gd name="connsiteY0" fmla="*/ 1361953 h 1983367"/>
              <a:gd name="connsiteX1" fmla="*/ 39305 w 1502505"/>
              <a:gd name="connsiteY1" fmla="*/ 497468 h 1983367"/>
              <a:gd name="connsiteX2" fmla="*/ 46299 w 1502505"/>
              <a:gd name="connsiteY2" fmla="*/ 0 h 1983367"/>
              <a:gd name="connsiteX3" fmla="*/ 581079 w 1502505"/>
              <a:gd name="connsiteY3" fmla="*/ 23150 h 1983367"/>
              <a:gd name="connsiteX4" fmla="*/ 1247829 w 1502505"/>
              <a:gd name="connsiteY4" fmla="*/ 485894 h 1983367"/>
              <a:gd name="connsiteX5" fmla="*/ 1502505 w 1502505"/>
              <a:gd name="connsiteY5" fmla="*/ 1234631 h 1983367"/>
              <a:gd name="connsiteX6" fmla="*/ 1247829 w 1502505"/>
              <a:gd name="connsiteY6" fmla="*/ 1983367 h 1983367"/>
              <a:gd name="connsiteX7" fmla="*/ 129666 w 1502505"/>
              <a:gd name="connsiteY7" fmla="*/ 1971549 h 1983367"/>
              <a:gd name="connsiteX8" fmla="*/ 0 w 1502505"/>
              <a:gd name="connsiteY8" fmla="*/ 1959974 h 1983367"/>
              <a:gd name="connsiteX9" fmla="*/ 50880 w 1502505"/>
              <a:gd name="connsiteY9" fmla="*/ 1983367 h 1983367"/>
              <a:gd name="connsiteX10" fmla="*/ 39273 w 1502505"/>
              <a:gd name="connsiteY10" fmla="*/ 1361953 h 198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02505" h="1983367">
                <a:moveTo>
                  <a:pt x="39273" y="1361953"/>
                </a:moveTo>
                <a:cubicBezTo>
                  <a:pt x="39284" y="1112374"/>
                  <a:pt x="39294" y="747047"/>
                  <a:pt x="39305" y="497468"/>
                </a:cubicBezTo>
                <a:cubicBezTo>
                  <a:pt x="41636" y="331645"/>
                  <a:pt x="43968" y="165823"/>
                  <a:pt x="46299" y="0"/>
                </a:cubicBezTo>
                <a:lnTo>
                  <a:pt x="581079" y="23150"/>
                </a:lnTo>
                <a:lnTo>
                  <a:pt x="1247829" y="485894"/>
                </a:lnTo>
                <a:lnTo>
                  <a:pt x="1502505" y="1234631"/>
                </a:lnTo>
                <a:lnTo>
                  <a:pt x="1247829" y="1983367"/>
                </a:lnTo>
                <a:lnTo>
                  <a:pt x="129666" y="1971549"/>
                </a:lnTo>
                <a:lnTo>
                  <a:pt x="0" y="1959974"/>
                </a:lnTo>
                <a:lnTo>
                  <a:pt x="50880" y="1983367"/>
                </a:lnTo>
                <a:cubicBezTo>
                  <a:pt x="50869" y="1733788"/>
                  <a:pt x="39284" y="1611532"/>
                  <a:pt x="39273" y="1361953"/>
                </a:cubicBezTo>
                <a:close/>
              </a:path>
            </a:pathLst>
          </a:custGeom>
          <a:solidFill>
            <a:schemeClr val="tx2">
              <a:lumMod val="75000"/>
            </a:schemeClr>
          </a:solidFill>
          <a:ln w="76200">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19156E17-4257-E071-7976-002D984BD7B5}"/>
              </a:ext>
            </a:extLst>
          </p:cNvPr>
          <p:cNvSpPr txBox="1"/>
          <p:nvPr/>
        </p:nvSpPr>
        <p:spPr>
          <a:xfrm>
            <a:off x="5837010" y="1449101"/>
            <a:ext cx="4343400" cy="276999"/>
          </a:xfrm>
          <a:prstGeom prst="rect">
            <a:avLst/>
          </a:prstGeom>
          <a:noFill/>
        </p:spPr>
        <p:txBody>
          <a:bodyPr wrap="square" rtlCol="0">
            <a:spAutoFit/>
          </a:bodyPr>
          <a:lstStyle/>
          <a:p>
            <a:r>
              <a:rPr lang="en-US" sz="1200" b="1" u="sng">
                <a:solidFill>
                  <a:schemeClr val="tx2">
                    <a:lumMod val="75000"/>
                  </a:schemeClr>
                </a:solidFill>
                <a:latin typeface="Verdana" panose="020B0604030504040204" pitchFamily="34" charset="0"/>
                <a:ea typeface="Verdana" panose="020B0604030504040204" pitchFamily="34" charset="0"/>
              </a:rPr>
              <a:t>IMPLEMENTATION PLAN</a:t>
            </a:r>
            <a:endParaRPr lang="en-IN" sz="1200">
              <a:latin typeface="Verdana" panose="020B0604030504040204" pitchFamily="34" charset="0"/>
              <a:ea typeface="Verdana" panose="020B0604030504040204" pitchFamily="34" charset="0"/>
            </a:endParaRPr>
          </a:p>
        </p:txBody>
      </p:sp>
      <p:sp>
        <p:nvSpPr>
          <p:cNvPr id="20" name="TextBox 19">
            <a:extLst>
              <a:ext uri="{FF2B5EF4-FFF2-40B4-BE49-F238E27FC236}">
                <a16:creationId xmlns:a16="http://schemas.microsoft.com/office/drawing/2014/main" id="{50E7C2E2-20CD-81D5-3828-1B2A5C3110C6}"/>
              </a:ext>
            </a:extLst>
          </p:cNvPr>
          <p:cNvSpPr txBox="1"/>
          <p:nvPr/>
        </p:nvSpPr>
        <p:spPr>
          <a:xfrm>
            <a:off x="5837010" y="1833264"/>
            <a:ext cx="2287610" cy="276999"/>
          </a:xfrm>
          <a:prstGeom prst="rect">
            <a:avLst/>
          </a:prstGeom>
          <a:solidFill>
            <a:schemeClr val="tx2">
              <a:lumMod val="75000"/>
            </a:schemeClr>
          </a:solidFill>
        </p:spPr>
        <p:txBody>
          <a:bodyPr wrap="square" rtlCol="0">
            <a:spAutoFit/>
          </a:bodyPr>
          <a:lstStyle/>
          <a:p>
            <a:r>
              <a:rPr lang="en-US" sz="1200">
                <a:solidFill>
                  <a:schemeClr val="bg1">
                    <a:lumMod val="95000"/>
                  </a:schemeClr>
                </a:solidFill>
                <a:latin typeface="Verdana" panose="020B0604030504040204" pitchFamily="34" charset="0"/>
                <a:ea typeface="Verdana" panose="020B0604030504040204" pitchFamily="34" charset="0"/>
              </a:rPr>
              <a:t>   Programs , Workshops </a:t>
            </a:r>
            <a:endParaRPr lang="en-IN" sz="1200">
              <a:solidFill>
                <a:schemeClr val="bg1">
                  <a:lumMod val="95000"/>
                </a:schemeClr>
              </a:solidFill>
              <a:latin typeface="Verdana" panose="020B06040305040402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BB524E7-B366-49F4-8F1E-651A992FF975}"/>
              </a:ext>
            </a:extLst>
          </p:cNvPr>
          <p:cNvSpPr txBox="1"/>
          <p:nvPr/>
        </p:nvSpPr>
        <p:spPr>
          <a:xfrm>
            <a:off x="5837010" y="2471140"/>
            <a:ext cx="1640956" cy="276999"/>
          </a:xfrm>
          <a:prstGeom prst="rect">
            <a:avLst/>
          </a:prstGeom>
          <a:solidFill>
            <a:schemeClr val="tx2">
              <a:lumMod val="75000"/>
            </a:schemeClr>
          </a:solidFill>
        </p:spPr>
        <p:txBody>
          <a:bodyPr wrap="square" rtlCol="0">
            <a:spAutoFit/>
          </a:bodyPr>
          <a:lstStyle/>
          <a:p>
            <a:r>
              <a:rPr lang="en-US" sz="1200">
                <a:solidFill>
                  <a:schemeClr val="bg1">
                    <a:lumMod val="95000"/>
                  </a:schemeClr>
                </a:solidFill>
                <a:latin typeface="Verdana" panose="020B0604030504040204" pitchFamily="34" charset="0"/>
                <a:ea typeface="Verdana" panose="020B0604030504040204" pitchFamily="34" charset="0"/>
              </a:rPr>
              <a:t>  Tools , Guidance</a:t>
            </a:r>
            <a:endParaRPr lang="en-IN" sz="1200">
              <a:solidFill>
                <a:schemeClr val="bg1">
                  <a:lumMod val="95000"/>
                </a:schemeClr>
              </a:solidFill>
              <a:latin typeface="Verdana" panose="020B060403050404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B5BFBB52-E545-CFEF-DEC1-B76294992F51}"/>
              </a:ext>
            </a:extLst>
          </p:cNvPr>
          <p:cNvSpPr txBox="1"/>
          <p:nvPr/>
        </p:nvSpPr>
        <p:spPr>
          <a:xfrm>
            <a:off x="5806792" y="3190896"/>
            <a:ext cx="2348046" cy="276999"/>
          </a:xfrm>
          <a:prstGeom prst="rect">
            <a:avLst/>
          </a:prstGeom>
          <a:solidFill>
            <a:schemeClr val="tx2">
              <a:lumMod val="75000"/>
            </a:schemeClr>
          </a:solidFill>
        </p:spPr>
        <p:txBody>
          <a:bodyPr wrap="square" rtlCol="0">
            <a:spAutoFit/>
          </a:bodyPr>
          <a:lstStyle/>
          <a:p>
            <a:r>
              <a:rPr lang="en-US" sz="1200">
                <a:solidFill>
                  <a:schemeClr val="bg1">
                    <a:lumMod val="95000"/>
                  </a:schemeClr>
                </a:solidFill>
                <a:latin typeface="Verdana" panose="020B0604030504040204" pitchFamily="34" charset="0"/>
                <a:ea typeface="Verdana" panose="020B0604030504040204" pitchFamily="34" charset="0"/>
              </a:rPr>
              <a:t>  Campaigns , Moderation   </a:t>
            </a:r>
            <a:endParaRPr lang="en-IN" sz="1200">
              <a:solidFill>
                <a:schemeClr val="bg1">
                  <a:lumMod val="95000"/>
                </a:schemeClr>
              </a:solidFill>
              <a:latin typeface="Verdana" panose="020B0604030504040204" pitchFamily="34" charset="0"/>
              <a:ea typeface="Verdana" panose="020B0604030504040204" pitchFamily="34" charset="0"/>
            </a:endParaRPr>
          </a:p>
        </p:txBody>
      </p:sp>
      <p:sp>
        <p:nvSpPr>
          <p:cNvPr id="23" name="TextBox 22">
            <a:extLst>
              <a:ext uri="{FF2B5EF4-FFF2-40B4-BE49-F238E27FC236}">
                <a16:creationId xmlns:a16="http://schemas.microsoft.com/office/drawing/2014/main" id="{437D6A20-06FA-5D78-187F-C0E73FEB56BF}"/>
              </a:ext>
            </a:extLst>
          </p:cNvPr>
          <p:cNvSpPr txBox="1"/>
          <p:nvPr/>
        </p:nvSpPr>
        <p:spPr>
          <a:xfrm>
            <a:off x="5792635" y="3944439"/>
            <a:ext cx="2494248" cy="276999"/>
          </a:xfrm>
          <a:prstGeom prst="rect">
            <a:avLst/>
          </a:prstGeom>
          <a:solidFill>
            <a:schemeClr val="tx2">
              <a:lumMod val="75000"/>
            </a:schemeClr>
          </a:solidFill>
        </p:spPr>
        <p:txBody>
          <a:bodyPr wrap="square" rtlCol="0">
            <a:spAutoFit/>
          </a:bodyPr>
          <a:lstStyle/>
          <a:p>
            <a:r>
              <a:rPr lang="en-US" sz="1200">
                <a:solidFill>
                  <a:schemeClr val="bg1">
                    <a:lumMod val="95000"/>
                  </a:schemeClr>
                </a:solidFill>
                <a:latin typeface="Verdana" panose="020B0604030504040204" pitchFamily="34" charset="0"/>
                <a:ea typeface="Verdana" panose="020B0604030504040204" pitchFamily="34" charset="0"/>
              </a:rPr>
              <a:t>  Encouragement , Programs</a:t>
            </a:r>
            <a:endParaRPr lang="en-IN" sz="1200">
              <a:solidFill>
                <a:schemeClr val="bg1">
                  <a:lumMod val="95000"/>
                </a:schemeClr>
              </a:solidFill>
              <a:latin typeface="Verdana" panose="020B0604030504040204" pitchFamily="34" charset="0"/>
              <a:ea typeface="Verdana" panose="020B0604030504040204" pitchFamily="34" charset="0"/>
            </a:endParaRPr>
          </a:p>
        </p:txBody>
      </p:sp>
      <p:sp>
        <p:nvSpPr>
          <p:cNvPr id="24" name="TextBox 23">
            <a:extLst>
              <a:ext uri="{FF2B5EF4-FFF2-40B4-BE49-F238E27FC236}">
                <a16:creationId xmlns:a16="http://schemas.microsoft.com/office/drawing/2014/main" id="{56732CCC-1D89-3183-6664-0457A2F5379A}"/>
              </a:ext>
            </a:extLst>
          </p:cNvPr>
          <p:cNvSpPr txBox="1"/>
          <p:nvPr/>
        </p:nvSpPr>
        <p:spPr>
          <a:xfrm>
            <a:off x="5792635" y="4720816"/>
            <a:ext cx="2190941" cy="276999"/>
          </a:xfrm>
          <a:prstGeom prst="rect">
            <a:avLst/>
          </a:prstGeom>
          <a:solidFill>
            <a:schemeClr val="tx2">
              <a:lumMod val="75000"/>
            </a:schemeClr>
          </a:solidFill>
        </p:spPr>
        <p:txBody>
          <a:bodyPr wrap="square" rtlCol="0">
            <a:spAutoFit/>
          </a:bodyPr>
          <a:lstStyle/>
          <a:p>
            <a:r>
              <a:rPr lang="en-US" sz="1200">
                <a:solidFill>
                  <a:schemeClr val="bg1">
                    <a:lumMod val="95000"/>
                  </a:schemeClr>
                </a:solidFill>
                <a:latin typeface="Verdana" panose="020B0604030504040204" pitchFamily="34" charset="0"/>
                <a:ea typeface="Verdana" panose="020B0604030504040204" pitchFamily="34" charset="0"/>
              </a:rPr>
              <a:t>  Features , Partnerships</a:t>
            </a:r>
          </a:p>
        </p:txBody>
      </p:sp>
      <p:cxnSp>
        <p:nvCxnSpPr>
          <p:cNvPr id="26" name="Straight Arrow Connector 25">
            <a:extLst>
              <a:ext uri="{FF2B5EF4-FFF2-40B4-BE49-F238E27FC236}">
                <a16:creationId xmlns:a16="http://schemas.microsoft.com/office/drawing/2014/main" id="{523E825C-44B6-6D1C-C596-9A4AC4892BBD}"/>
              </a:ext>
            </a:extLst>
          </p:cNvPr>
          <p:cNvCxnSpPr>
            <a:cxnSpLocks/>
          </p:cNvCxnSpPr>
          <p:nvPr/>
        </p:nvCxnSpPr>
        <p:spPr>
          <a:xfrm>
            <a:off x="4495800" y="1975434"/>
            <a:ext cx="1076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1C88DAC-E899-E680-0A2D-849D1B9F6D75}"/>
              </a:ext>
            </a:extLst>
          </p:cNvPr>
          <p:cNvCxnSpPr>
            <a:cxnSpLocks/>
          </p:cNvCxnSpPr>
          <p:nvPr/>
        </p:nvCxnSpPr>
        <p:spPr>
          <a:xfrm>
            <a:off x="4495800" y="2589122"/>
            <a:ext cx="1076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C0C467B-540B-92E8-99CC-40156DE98698}"/>
              </a:ext>
            </a:extLst>
          </p:cNvPr>
          <p:cNvCxnSpPr>
            <a:cxnSpLocks/>
          </p:cNvCxnSpPr>
          <p:nvPr/>
        </p:nvCxnSpPr>
        <p:spPr>
          <a:xfrm>
            <a:off x="4495799" y="3329396"/>
            <a:ext cx="1076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E4279A7-29AB-814D-E122-B47CD0FB73F4}"/>
              </a:ext>
            </a:extLst>
          </p:cNvPr>
          <p:cNvCxnSpPr>
            <a:cxnSpLocks/>
          </p:cNvCxnSpPr>
          <p:nvPr/>
        </p:nvCxnSpPr>
        <p:spPr>
          <a:xfrm>
            <a:off x="4495799" y="4082939"/>
            <a:ext cx="1076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10CFA4-570A-12A2-D293-5E7C7ECA7949}"/>
              </a:ext>
            </a:extLst>
          </p:cNvPr>
          <p:cNvCxnSpPr>
            <a:cxnSpLocks/>
          </p:cNvCxnSpPr>
          <p:nvPr/>
        </p:nvCxnSpPr>
        <p:spPr>
          <a:xfrm>
            <a:off x="4495799" y="4880412"/>
            <a:ext cx="10764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2857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62A3C0-1E82-7031-49CF-3C8475D692E1}"/>
              </a:ext>
            </a:extLst>
          </p:cNvPr>
          <p:cNvSpPr txBox="1"/>
          <p:nvPr/>
        </p:nvSpPr>
        <p:spPr>
          <a:xfrm>
            <a:off x="0" y="0"/>
            <a:ext cx="9144000" cy="6858000"/>
          </a:xfrm>
          <a:prstGeom prst="rect">
            <a:avLst/>
          </a:prstGeom>
          <a:solidFill>
            <a:schemeClr val="tx2">
              <a:lumMod val="75000"/>
            </a:schemeClr>
          </a:solidFill>
        </p:spPr>
        <p:txBody>
          <a:bodyPr wrap="square" rtlCol="0">
            <a:spAutoFit/>
          </a:bodyPr>
          <a:lstStyle/>
          <a:p>
            <a:endParaRPr lang="en-IN"/>
          </a:p>
        </p:txBody>
      </p:sp>
      <p:pic>
        <p:nvPicPr>
          <p:cNvPr id="4" name="Picture 3">
            <a:extLst>
              <a:ext uri="{FF2B5EF4-FFF2-40B4-BE49-F238E27FC236}">
                <a16:creationId xmlns:a16="http://schemas.microsoft.com/office/drawing/2014/main" id="{DD82E786-6FFB-0DD1-3A45-9160328D2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733" y="5878095"/>
            <a:ext cx="804933" cy="643946"/>
          </a:xfrm>
          <a:prstGeom prst="rect">
            <a:avLst/>
          </a:prstGeom>
          <a:effectLst>
            <a:softEdge rad="31750"/>
          </a:effectLst>
        </p:spPr>
      </p:pic>
      <p:sp>
        <p:nvSpPr>
          <p:cNvPr id="6" name="TextBox 5">
            <a:extLst>
              <a:ext uri="{FF2B5EF4-FFF2-40B4-BE49-F238E27FC236}">
                <a16:creationId xmlns:a16="http://schemas.microsoft.com/office/drawing/2014/main" id="{002613D9-1918-B7B3-194B-A5721D23B43F}"/>
              </a:ext>
            </a:extLst>
          </p:cNvPr>
          <p:cNvSpPr txBox="1"/>
          <p:nvPr/>
        </p:nvSpPr>
        <p:spPr>
          <a:xfrm>
            <a:off x="6781800" y="6491474"/>
            <a:ext cx="2590800" cy="338554"/>
          </a:xfrm>
          <a:prstGeom prst="rect">
            <a:avLst/>
          </a:prstGeom>
          <a:noFill/>
        </p:spPr>
        <p:txBody>
          <a:bodyPr wrap="square" rtlCol="0">
            <a:spAutoFit/>
          </a:bodyPr>
          <a:lstStyle/>
          <a:p>
            <a:r>
              <a:rPr lang="en-US" sz="1600" b="1">
                <a:solidFill>
                  <a:schemeClr val="bg1">
                    <a:lumMod val="95000"/>
                  </a:schemeClr>
                </a:solidFill>
                <a:latin typeface="Verdana" panose="020B0604030504040204" pitchFamily="34" charset="0"/>
                <a:ea typeface="Verdana" panose="020B0604030504040204" pitchFamily="34" charset="0"/>
              </a:rPr>
              <a:t>DATA DETECTIVES</a:t>
            </a:r>
            <a:endParaRPr lang="en-IN" sz="1600" b="1">
              <a:solidFill>
                <a:schemeClr val="bg1">
                  <a:lumMod val="95000"/>
                </a:schemeClr>
              </a:solidFill>
              <a:latin typeface="Verdana" panose="020B0604030504040204" pitchFamily="34" charset="0"/>
              <a:ea typeface="Verdana" panose="020B0604030504040204" pitchFamily="34" charset="0"/>
            </a:endParaRPr>
          </a:p>
        </p:txBody>
      </p:sp>
      <p:sp>
        <p:nvSpPr>
          <p:cNvPr id="7" name="Arrow: Pentagon 6">
            <a:extLst>
              <a:ext uri="{FF2B5EF4-FFF2-40B4-BE49-F238E27FC236}">
                <a16:creationId xmlns:a16="http://schemas.microsoft.com/office/drawing/2014/main" id="{730FA27F-06F4-D59F-3B66-25B5FE2E92BC}"/>
              </a:ext>
            </a:extLst>
          </p:cNvPr>
          <p:cNvSpPr/>
          <p:nvPr/>
        </p:nvSpPr>
        <p:spPr>
          <a:xfrm>
            <a:off x="0" y="228600"/>
            <a:ext cx="4495800" cy="838200"/>
          </a:xfrm>
          <a:prstGeom prst="homePlat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2">
                    <a:lumMod val="75000"/>
                  </a:schemeClr>
                </a:solidFill>
                <a:latin typeface="Verdana" panose="020B0604030504040204" pitchFamily="34" charset="0"/>
                <a:ea typeface="Verdana" panose="020B0604030504040204" pitchFamily="34" charset="0"/>
              </a:rPr>
              <a:t>VISUALIZATION</a:t>
            </a:r>
            <a:endParaRPr lang="en-IN" sz="2800" b="1">
              <a:solidFill>
                <a:schemeClr val="tx2">
                  <a:lumMod val="75000"/>
                </a:schemeClr>
              </a:solidFill>
              <a:latin typeface="Verdana" panose="020B0604030504040204" pitchFamily="34" charset="0"/>
              <a:ea typeface="Verdana" panose="020B0604030504040204" pitchFamily="34" charset="0"/>
            </a:endParaRPr>
          </a:p>
        </p:txBody>
      </p:sp>
      <p:pic>
        <p:nvPicPr>
          <p:cNvPr id="13" name="Picture 12">
            <a:extLst>
              <a:ext uri="{FF2B5EF4-FFF2-40B4-BE49-F238E27FC236}">
                <a16:creationId xmlns:a16="http://schemas.microsoft.com/office/drawing/2014/main" id="{77451CAC-C773-A5A0-A10B-2337C75A2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186" y="1802495"/>
            <a:ext cx="2505425" cy="1886213"/>
          </a:xfrm>
          <a:prstGeom prst="rect">
            <a:avLst/>
          </a:prstGeom>
          <a:effectLst>
            <a:glow rad="139700">
              <a:schemeClr val="accent1">
                <a:satMod val="175000"/>
                <a:alpha val="40000"/>
              </a:schemeClr>
            </a:glow>
          </a:effectLst>
        </p:spPr>
      </p:pic>
      <p:pic>
        <p:nvPicPr>
          <p:cNvPr id="17" name="Picture 16">
            <a:extLst>
              <a:ext uri="{FF2B5EF4-FFF2-40B4-BE49-F238E27FC236}">
                <a16:creationId xmlns:a16="http://schemas.microsoft.com/office/drawing/2014/main" id="{59A09466-A71A-3401-CB3E-6DBC655F38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845" y="3933023"/>
            <a:ext cx="4018109" cy="2645938"/>
          </a:xfrm>
          <a:prstGeom prst="rect">
            <a:avLst/>
          </a:prstGeom>
          <a:effectLst>
            <a:glow rad="139700">
              <a:schemeClr val="accent1">
                <a:satMod val="175000"/>
                <a:alpha val="40000"/>
              </a:schemeClr>
            </a:glow>
          </a:effectLst>
        </p:spPr>
      </p:pic>
      <p:pic>
        <p:nvPicPr>
          <p:cNvPr id="19" name="Picture 18">
            <a:extLst>
              <a:ext uri="{FF2B5EF4-FFF2-40B4-BE49-F238E27FC236}">
                <a16:creationId xmlns:a16="http://schemas.microsoft.com/office/drawing/2014/main" id="{B8EF6E15-CCB2-EF8B-9101-12BED1BE9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4887" y="1974712"/>
            <a:ext cx="4484683" cy="3281280"/>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434536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DB7891-0958-D728-5720-256FD555A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5835599"/>
            <a:ext cx="847843" cy="695422"/>
          </a:xfrm>
          <a:prstGeom prst="rect">
            <a:avLst/>
          </a:prstGeom>
        </p:spPr>
      </p:pic>
      <p:sp>
        <p:nvSpPr>
          <p:cNvPr id="4" name="TextBox 3">
            <a:extLst>
              <a:ext uri="{FF2B5EF4-FFF2-40B4-BE49-F238E27FC236}">
                <a16:creationId xmlns:a16="http://schemas.microsoft.com/office/drawing/2014/main" id="{5576D5D2-E871-6056-9DCA-D65AC07FE51D}"/>
              </a:ext>
            </a:extLst>
          </p:cNvPr>
          <p:cNvSpPr txBox="1"/>
          <p:nvPr/>
        </p:nvSpPr>
        <p:spPr>
          <a:xfrm>
            <a:off x="6873212" y="6531021"/>
            <a:ext cx="2493818" cy="338554"/>
          </a:xfrm>
          <a:prstGeom prst="rect">
            <a:avLst/>
          </a:prstGeom>
          <a:noFill/>
        </p:spPr>
        <p:txBody>
          <a:bodyPr wrap="square" rtlCol="0">
            <a:spAutoFit/>
          </a:bodyPr>
          <a:lstStyle/>
          <a:p>
            <a:r>
              <a:rPr lang="en-US" sz="1600" b="1">
                <a:solidFill>
                  <a:schemeClr val="tx2">
                    <a:lumMod val="75000"/>
                  </a:schemeClr>
                </a:solidFill>
                <a:latin typeface="Verdana" panose="020B0604030504040204" pitchFamily="34" charset="0"/>
                <a:ea typeface="Verdana" panose="020B0604030504040204" pitchFamily="34" charset="0"/>
              </a:rPr>
              <a:t>DATA DETECTIVES</a:t>
            </a:r>
            <a:endParaRPr lang="en-IN" sz="1600" b="1">
              <a:solidFill>
                <a:schemeClr val="tx2">
                  <a:lumMod val="7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FA831E2D-4D48-8774-B07D-AF926D118ADF}"/>
              </a:ext>
            </a:extLst>
          </p:cNvPr>
          <p:cNvSpPr txBox="1"/>
          <p:nvPr/>
        </p:nvSpPr>
        <p:spPr>
          <a:xfrm>
            <a:off x="1981200" y="0"/>
            <a:ext cx="4724400" cy="400110"/>
          </a:xfrm>
          <a:prstGeom prst="rect">
            <a:avLst/>
          </a:prstGeom>
          <a:solidFill>
            <a:schemeClr val="tx2">
              <a:lumMod val="75000"/>
            </a:schemeClr>
          </a:solidFill>
        </p:spPr>
        <p:txBody>
          <a:bodyPr wrap="square">
            <a:spAutoFit/>
          </a:bodyPr>
          <a:lstStyle/>
          <a:p>
            <a:r>
              <a:rPr lang="en-US">
                <a:solidFill>
                  <a:schemeClr val="bg1">
                    <a:lumMod val="95000"/>
                  </a:schemeClr>
                </a:solidFill>
                <a:latin typeface="Verdana" panose="020B0604030504040204" pitchFamily="34" charset="0"/>
                <a:ea typeface="Verdana" panose="020B0604030504040204" pitchFamily="34" charset="0"/>
              </a:rPr>
              <a:t> </a:t>
            </a:r>
            <a:r>
              <a:rPr lang="en-US" sz="2000" b="1">
                <a:solidFill>
                  <a:schemeClr val="bg1">
                    <a:lumMod val="95000"/>
                  </a:schemeClr>
                </a:solidFill>
                <a:latin typeface="Verdana" panose="020B0604030504040204" pitchFamily="34" charset="0"/>
                <a:ea typeface="Verdana" panose="020B0604030504040204" pitchFamily="34" charset="0"/>
              </a:rPr>
              <a:t>Data Visualization Techniques</a:t>
            </a:r>
            <a:endParaRPr lang="en-IN" sz="2000" b="1">
              <a:solidFill>
                <a:schemeClr val="bg1">
                  <a:lumMod val="95000"/>
                </a:schemeClr>
              </a:solidFill>
              <a:latin typeface="Verdana" panose="020B0604030504040204" pitchFamily="34" charset="0"/>
              <a:ea typeface="Verdana" panose="020B0604030504040204" pitchFamily="34" charset="0"/>
            </a:endParaRPr>
          </a:p>
        </p:txBody>
      </p:sp>
      <p:pic>
        <p:nvPicPr>
          <p:cNvPr id="9" name="Picture 8">
            <a:extLst>
              <a:ext uri="{FF2B5EF4-FFF2-40B4-BE49-F238E27FC236}">
                <a16:creationId xmlns:a16="http://schemas.microsoft.com/office/drawing/2014/main" id="{B379956F-D44A-92A3-C123-63B6E762BB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3726" y="3429000"/>
            <a:ext cx="3859741" cy="2205567"/>
          </a:xfrm>
          <a:prstGeom prst="rect">
            <a:avLst/>
          </a:prstGeom>
          <a:ln>
            <a:noFill/>
          </a:ln>
          <a:effectLst>
            <a:glow rad="101600">
              <a:schemeClr val="tx2">
                <a:lumMod val="75000"/>
                <a:alpha val="40000"/>
              </a:schemeClr>
            </a:glow>
          </a:effectLst>
        </p:spPr>
      </p:pic>
      <p:pic>
        <p:nvPicPr>
          <p:cNvPr id="11" name="Picture 10">
            <a:extLst>
              <a:ext uri="{FF2B5EF4-FFF2-40B4-BE49-F238E27FC236}">
                <a16:creationId xmlns:a16="http://schemas.microsoft.com/office/drawing/2014/main" id="{E7525139-D0E8-7BC0-671B-7694D7398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533" y="1354058"/>
            <a:ext cx="4834925" cy="4280509"/>
          </a:xfrm>
          <a:prstGeom prst="rect">
            <a:avLst/>
          </a:prstGeom>
          <a:ln>
            <a:noFill/>
          </a:ln>
          <a:effectLst>
            <a:glow rad="101600">
              <a:schemeClr val="tx2">
                <a:lumMod val="75000"/>
                <a:alpha val="40000"/>
              </a:schemeClr>
            </a:glow>
          </a:effectLst>
        </p:spPr>
      </p:pic>
      <p:pic>
        <p:nvPicPr>
          <p:cNvPr id="13" name="Picture 12">
            <a:extLst>
              <a:ext uri="{FF2B5EF4-FFF2-40B4-BE49-F238E27FC236}">
                <a16:creationId xmlns:a16="http://schemas.microsoft.com/office/drawing/2014/main" id="{9F44E087-4FF2-49DD-7AFB-520B7A47F1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406043"/>
            <a:ext cx="2286000" cy="1821925"/>
          </a:xfrm>
          <a:prstGeom prst="rect">
            <a:avLst/>
          </a:prstGeom>
          <a:ln>
            <a:noFill/>
          </a:ln>
          <a:effectLst>
            <a:glow rad="101600">
              <a:schemeClr val="tx2">
                <a:lumMod val="75000"/>
                <a:alpha val="40000"/>
              </a:schemeClr>
            </a:glow>
          </a:effectLst>
        </p:spPr>
      </p:pic>
    </p:spTree>
    <p:extLst>
      <p:ext uri="{BB962C8B-B14F-4D97-AF65-F5344CB8AC3E}">
        <p14:creationId xmlns:p14="http://schemas.microsoft.com/office/powerpoint/2010/main" val="1251610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B61EA8-9C9A-D290-A9B8-EDD94252DDBA}"/>
              </a:ext>
            </a:extLst>
          </p:cNvPr>
          <p:cNvSpPr txBox="1"/>
          <p:nvPr/>
        </p:nvSpPr>
        <p:spPr>
          <a:xfrm>
            <a:off x="0" y="0"/>
            <a:ext cx="9144000" cy="6858000"/>
          </a:xfrm>
          <a:prstGeom prst="rect">
            <a:avLst/>
          </a:prstGeom>
          <a:gradFill>
            <a:gsLst>
              <a:gs pos="0">
                <a:schemeClr val="accent1">
                  <a:lumMod val="5000"/>
                  <a:lumOff val="95000"/>
                </a:schemeClr>
              </a:gs>
              <a:gs pos="0">
                <a:schemeClr val="accent1">
                  <a:lumMod val="45000"/>
                  <a:lumOff val="55000"/>
                </a:schemeClr>
              </a:gs>
              <a:gs pos="80000">
                <a:schemeClr val="accent1">
                  <a:lumMod val="45000"/>
                  <a:lumOff val="55000"/>
                </a:schemeClr>
              </a:gs>
              <a:gs pos="95000">
                <a:schemeClr val="accent1">
                  <a:lumMod val="30000"/>
                  <a:lumOff val="70000"/>
                </a:schemeClr>
              </a:gs>
            </a:gsLst>
            <a:lin ang="5400000" scaled="1"/>
          </a:gradFill>
        </p:spPr>
        <p:txBody>
          <a:bodyPr wrap="square" rtlCol="0">
            <a:spAutoFit/>
          </a:bodyPr>
          <a:lstStyle/>
          <a:p>
            <a:endParaRPr lang="en-IN"/>
          </a:p>
        </p:txBody>
      </p:sp>
      <p:pic>
        <p:nvPicPr>
          <p:cNvPr id="4" name="Picture 3">
            <a:extLst>
              <a:ext uri="{FF2B5EF4-FFF2-40B4-BE49-F238E27FC236}">
                <a16:creationId xmlns:a16="http://schemas.microsoft.com/office/drawing/2014/main" id="{45FADE6C-D9EB-3874-BD1B-DD9DEB623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6206061"/>
            <a:ext cx="533400" cy="470647"/>
          </a:xfrm>
          <a:prstGeom prst="rect">
            <a:avLst/>
          </a:prstGeom>
          <a:effectLst>
            <a:softEdge rad="31750"/>
          </a:effectLst>
        </p:spPr>
      </p:pic>
      <p:sp>
        <p:nvSpPr>
          <p:cNvPr id="5" name="TextBox 4">
            <a:extLst>
              <a:ext uri="{FF2B5EF4-FFF2-40B4-BE49-F238E27FC236}">
                <a16:creationId xmlns:a16="http://schemas.microsoft.com/office/drawing/2014/main" id="{33B573D9-317B-631F-5996-7171AA36C982}"/>
              </a:ext>
            </a:extLst>
          </p:cNvPr>
          <p:cNvSpPr txBox="1"/>
          <p:nvPr/>
        </p:nvSpPr>
        <p:spPr>
          <a:xfrm>
            <a:off x="7315200" y="6603317"/>
            <a:ext cx="2362200" cy="276999"/>
          </a:xfrm>
          <a:prstGeom prst="rect">
            <a:avLst/>
          </a:prstGeom>
          <a:noFill/>
        </p:spPr>
        <p:txBody>
          <a:bodyPr wrap="square" rtlCol="0">
            <a:spAutoFit/>
          </a:bodyPr>
          <a:lstStyle/>
          <a:p>
            <a:r>
              <a:rPr lang="en-US" sz="1200" b="1">
                <a:solidFill>
                  <a:schemeClr val="tx2">
                    <a:lumMod val="75000"/>
                  </a:schemeClr>
                </a:solidFill>
                <a:latin typeface="Verdana" panose="020B0604030504040204" pitchFamily="34" charset="0"/>
                <a:ea typeface="Verdana" panose="020B0604030504040204" pitchFamily="34" charset="0"/>
              </a:rPr>
              <a:t>DATA DETECTIVES</a:t>
            </a:r>
            <a:endParaRPr lang="en-IN" sz="1200" b="1">
              <a:solidFill>
                <a:schemeClr val="tx2">
                  <a:lumMod val="7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9BBA447-D938-72B8-4E25-7C1AC0A014CC}"/>
              </a:ext>
            </a:extLst>
          </p:cNvPr>
          <p:cNvSpPr txBox="1"/>
          <p:nvPr/>
        </p:nvSpPr>
        <p:spPr>
          <a:xfrm>
            <a:off x="2819400" y="0"/>
            <a:ext cx="3619500" cy="461665"/>
          </a:xfrm>
          <a:prstGeom prst="rect">
            <a:avLst/>
          </a:prstGeom>
          <a:solidFill>
            <a:schemeClr val="tx2">
              <a:lumMod val="75000"/>
            </a:schemeClr>
          </a:solidFill>
          <a:ln>
            <a:noFill/>
          </a:ln>
        </p:spPr>
        <p:txBody>
          <a:bodyPr wrap="square" rtlCol="0">
            <a:spAutoFit/>
          </a:bodyPr>
          <a:lstStyle/>
          <a:p>
            <a:r>
              <a:rPr lang="en-US" sz="1800" b="1" i="0" strike="noStrike" dirty="0">
                <a:solidFill>
                  <a:schemeClr val="bg1">
                    <a:lumMod val="95000"/>
                  </a:schemeClr>
                </a:solidFill>
                <a:effectLst/>
                <a:latin typeface="Verdana" panose="020B0604030504040204" pitchFamily="34" charset="0"/>
                <a:ea typeface="Verdana" panose="020B0604030504040204" pitchFamily="34" charset="0"/>
              </a:rPr>
              <a:t>      </a:t>
            </a:r>
            <a:r>
              <a:rPr lang="en-US" sz="2400" b="1" i="0" strike="noStrike" dirty="0">
                <a:solidFill>
                  <a:schemeClr val="bg1">
                    <a:lumMod val="95000"/>
                  </a:schemeClr>
                </a:solidFill>
                <a:effectLst/>
                <a:latin typeface="Verdana" panose="020B0604030504040204" pitchFamily="34" charset="0"/>
                <a:ea typeface="Verdana" panose="020B0604030504040204" pitchFamily="34" charset="0"/>
              </a:rPr>
              <a:t>Visual Insights </a:t>
            </a:r>
          </a:p>
        </p:txBody>
      </p:sp>
      <p:pic>
        <p:nvPicPr>
          <p:cNvPr id="6" name="Picture 5">
            <a:extLst>
              <a:ext uri="{FF2B5EF4-FFF2-40B4-BE49-F238E27FC236}">
                <a16:creationId xmlns:a16="http://schemas.microsoft.com/office/drawing/2014/main" id="{B7047792-01AA-1265-D7BB-EE7B45B00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96" y="696961"/>
            <a:ext cx="8780207" cy="5464077"/>
          </a:xfrm>
          <a:prstGeom prst="rect">
            <a:avLst/>
          </a:prstGeom>
          <a:ln w="57150">
            <a:solidFill>
              <a:schemeClr val="tx2">
                <a:lumMod val="75000"/>
              </a:schemeClr>
            </a:solidFill>
          </a:ln>
          <a:effectLst/>
        </p:spPr>
      </p:pic>
    </p:spTree>
    <p:extLst>
      <p:ext uri="{BB962C8B-B14F-4D97-AF65-F5344CB8AC3E}">
        <p14:creationId xmlns:p14="http://schemas.microsoft.com/office/powerpoint/2010/main" val="2003550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28F847-03DA-0D1D-3952-A7FCF0F1706D}"/>
              </a:ext>
            </a:extLst>
          </p:cNvPr>
          <p:cNvSpPr txBox="1"/>
          <p:nvPr/>
        </p:nvSpPr>
        <p:spPr>
          <a:xfrm>
            <a:off x="0" y="0"/>
            <a:ext cx="9144000" cy="6858000"/>
          </a:xfrm>
          <a:prstGeom prst="rect">
            <a:avLst/>
          </a:prstGeom>
          <a:solidFill>
            <a:schemeClr val="tx2">
              <a:lumMod val="75000"/>
            </a:schemeClr>
          </a:solidFill>
          <a:ln w="76200">
            <a:solidFill>
              <a:schemeClr val="tx2">
                <a:lumMod val="75000"/>
              </a:schemeClr>
            </a:solidFill>
          </a:ln>
        </p:spPr>
        <p:txBody>
          <a:bodyPr wrap="square" rtlCol="0">
            <a:spAutoFit/>
          </a:bodyPr>
          <a:lstStyle/>
          <a:p>
            <a:endParaRPr lang="en-IN"/>
          </a:p>
        </p:txBody>
      </p:sp>
      <p:sp>
        <p:nvSpPr>
          <p:cNvPr id="3" name="Arrow: Pentagon 2">
            <a:extLst>
              <a:ext uri="{FF2B5EF4-FFF2-40B4-BE49-F238E27FC236}">
                <a16:creationId xmlns:a16="http://schemas.microsoft.com/office/drawing/2014/main" id="{ED3FFE0C-9F0A-6A3C-418D-F02D207CE4C6}"/>
              </a:ext>
            </a:extLst>
          </p:cNvPr>
          <p:cNvSpPr/>
          <p:nvPr/>
        </p:nvSpPr>
        <p:spPr>
          <a:xfrm>
            <a:off x="-25078" y="230932"/>
            <a:ext cx="4419600" cy="830483"/>
          </a:xfrm>
          <a:prstGeom prst="homePlat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solidFill>
                  <a:schemeClr val="tx2">
                    <a:lumMod val="75000"/>
                  </a:schemeClr>
                </a:solidFill>
                <a:latin typeface="Verdana" panose="020B0604030504040204" pitchFamily="34" charset="0"/>
                <a:ea typeface="Verdana" panose="020B0604030504040204" pitchFamily="34" charset="0"/>
              </a:rPr>
              <a:t>CONCLUSION</a:t>
            </a:r>
            <a:endParaRPr lang="en-IN" sz="2800" b="1">
              <a:solidFill>
                <a:schemeClr val="tx2">
                  <a:lumMod val="75000"/>
                </a:schemeClr>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D70AC01D-9C76-B2A3-C38D-E97791995167}"/>
              </a:ext>
            </a:extLst>
          </p:cNvPr>
          <p:cNvSpPr txBox="1"/>
          <p:nvPr/>
        </p:nvSpPr>
        <p:spPr>
          <a:xfrm>
            <a:off x="2019300" y="2765014"/>
            <a:ext cx="5105400" cy="461665"/>
          </a:xfrm>
          <a:prstGeom prst="rect">
            <a:avLst/>
          </a:prstGeom>
          <a:solidFill>
            <a:schemeClr val="bg1">
              <a:lumMod val="95000"/>
            </a:schemeClr>
          </a:solidFill>
        </p:spPr>
        <p:txBody>
          <a:bodyPr wrap="square" rtlCol="0">
            <a:spAutoFit/>
          </a:bodyPr>
          <a:lstStyle/>
          <a:p>
            <a:r>
              <a:rPr lang="en-US" sz="2400" b="1">
                <a:solidFill>
                  <a:schemeClr val="tx2">
                    <a:lumMod val="75000"/>
                  </a:schemeClr>
                </a:solidFill>
                <a:latin typeface="Verdana" panose="020B0604030504040204" pitchFamily="34" charset="0"/>
                <a:ea typeface="Verdana" panose="020B0604030504040204" pitchFamily="34" charset="0"/>
              </a:rPr>
              <a:t>Impact of Proposed Solution</a:t>
            </a:r>
            <a:endParaRPr lang="en-IN" sz="2400" b="1">
              <a:solidFill>
                <a:schemeClr val="tx2">
                  <a:lumMod val="75000"/>
                </a:schemeClr>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0952C284-643B-D5CD-4F7E-8023439E109C}"/>
              </a:ext>
            </a:extLst>
          </p:cNvPr>
          <p:cNvSpPr txBox="1"/>
          <p:nvPr/>
        </p:nvSpPr>
        <p:spPr>
          <a:xfrm>
            <a:off x="152400" y="1247865"/>
            <a:ext cx="9144000" cy="1323439"/>
          </a:xfrm>
          <a:prstGeom prst="rect">
            <a:avLst/>
          </a:prstGeom>
          <a:noFill/>
        </p:spPr>
        <p:txBody>
          <a:bodyPr wrap="square" rtlCol="0">
            <a:spAutoFit/>
          </a:bodyPr>
          <a:lstStyle/>
          <a:p>
            <a:r>
              <a:rPr lang="en-US" sz="1600">
                <a:solidFill>
                  <a:schemeClr val="bg1">
                    <a:lumMod val="95000"/>
                  </a:schemeClr>
                </a:solidFill>
                <a:latin typeface="Verdana" panose="020B0604030504040204" pitchFamily="34" charset="0"/>
                <a:ea typeface="Verdana" panose="020B0604030504040204" pitchFamily="34" charset="0"/>
              </a:rPr>
              <a:t>Social media can positively impact human health by providing support and resources, but it also has drawbacks. Excessive use is linked to increased anxiety, depression, and poor sleep, along with potential physical issues like sedentary behavior and posture problems. Balancing social media use is essential to mitigate these negative effects while leveraging its benefits.</a:t>
            </a:r>
            <a:endParaRPr lang="en-IN" sz="1600">
              <a:solidFill>
                <a:schemeClr val="bg1">
                  <a:lumMod val="95000"/>
                </a:schemeClr>
              </a:solidFill>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71C82B40-47FE-1216-EC51-C7457D9C1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164" y="3465104"/>
            <a:ext cx="3795116" cy="2499096"/>
          </a:xfrm>
          <a:prstGeom prst="rect">
            <a:avLst/>
          </a:prstGeom>
        </p:spPr>
      </p:pic>
      <p:pic>
        <p:nvPicPr>
          <p:cNvPr id="10" name="Picture 9">
            <a:extLst>
              <a:ext uri="{FF2B5EF4-FFF2-40B4-BE49-F238E27FC236}">
                <a16:creationId xmlns:a16="http://schemas.microsoft.com/office/drawing/2014/main" id="{7A22EDE0-2336-1A70-769E-FC0697817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9478" y="3465104"/>
            <a:ext cx="3619018" cy="2517523"/>
          </a:xfrm>
          <a:prstGeom prst="rect">
            <a:avLst/>
          </a:prstGeom>
        </p:spPr>
      </p:pic>
      <p:pic>
        <p:nvPicPr>
          <p:cNvPr id="12" name="Picture 11">
            <a:extLst>
              <a:ext uri="{FF2B5EF4-FFF2-40B4-BE49-F238E27FC236}">
                <a16:creationId xmlns:a16="http://schemas.microsoft.com/office/drawing/2014/main" id="{DD27D992-DAA1-0132-4B93-1A92A82CE1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280" y="6232896"/>
            <a:ext cx="550663" cy="440531"/>
          </a:xfrm>
          <a:prstGeom prst="rect">
            <a:avLst/>
          </a:prstGeom>
        </p:spPr>
      </p:pic>
      <p:sp>
        <p:nvSpPr>
          <p:cNvPr id="13" name="TextBox 12">
            <a:extLst>
              <a:ext uri="{FF2B5EF4-FFF2-40B4-BE49-F238E27FC236}">
                <a16:creationId xmlns:a16="http://schemas.microsoft.com/office/drawing/2014/main" id="{4B161E49-F873-259F-E6FC-11A61E596A21}"/>
              </a:ext>
            </a:extLst>
          </p:cNvPr>
          <p:cNvSpPr txBox="1"/>
          <p:nvPr/>
        </p:nvSpPr>
        <p:spPr>
          <a:xfrm>
            <a:off x="7391400" y="6599328"/>
            <a:ext cx="3124200" cy="276999"/>
          </a:xfrm>
          <a:prstGeom prst="rect">
            <a:avLst/>
          </a:prstGeom>
          <a:noFill/>
        </p:spPr>
        <p:txBody>
          <a:bodyPr wrap="square" rtlCol="0">
            <a:spAutoFit/>
          </a:bodyPr>
          <a:lstStyle/>
          <a:p>
            <a:r>
              <a:rPr lang="en-US" sz="1200" b="1">
                <a:solidFill>
                  <a:schemeClr val="bg1">
                    <a:lumMod val="95000"/>
                  </a:schemeClr>
                </a:solidFill>
                <a:latin typeface="Verdana" panose="020B0604030504040204" pitchFamily="34" charset="0"/>
                <a:ea typeface="Verdana" panose="020B0604030504040204" pitchFamily="34" charset="0"/>
              </a:rPr>
              <a:t>DATA DETECTIVES</a:t>
            </a:r>
            <a:endParaRPr lang="en-IN" sz="1200" b="1">
              <a:solidFill>
                <a:schemeClr val="bg1">
                  <a:lumMod val="95000"/>
                </a:schemeClr>
              </a:solidFill>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72C21144-F446-9E76-A20E-82CD9008FAC7}"/>
              </a:ext>
            </a:extLst>
          </p:cNvPr>
          <p:cNvSpPr txBox="1"/>
          <p:nvPr/>
        </p:nvSpPr>
        <p:spPr>
          <a:xfrm>
            <a:off x="1600200" y="6093998"/>
            <a:ext cx="2286000" cy="369332"/>
          </a:xfrm>
          <a:prstGeom prst="rect">
            <a:avLst/>
          </a:prstGeom>
          <a:noFill/>
        </p:spPr>
        <p:txBody>
          <a:bodyPr wrap="square" rtlCol="0">
            <a:spAutoFit/>
          </a:bodyPr>
          <a:lstStyle/>
          <a:p>
            <a:r>
              <a:rPr lang="en-US" u="sng">
                <a:solidFill>
                  <a:schemeClr val="bg1">
                    <a:lumMod val="95000"/>
                  </a:schemeClr>
                </a:solidFill>
                <a:latin typeface="Verdana" panose="020B0604030504040204" pitchFamily="34" charset="0"/>
                <a:ea typeface="Verdana" panose="020B0604030504040204" pitchFamily="34" charset="0"/>
              </a:rPr>
              <a:t>Before</a:t>
            </a:r>
            <a:endParaRPr lang="en-IN" u="sng">
              <a:solidFill>
                <a:schemeClr val="bg1">
                  <a:lumMod val="95000"/>
                </a:schemeClr>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489B36FC-A1E0-B842-B05D-5F87EB9E0E62}"/>
              </a:ext>
            </a:extLst>
          </p:cNvPr>
          <p:cNvSpPr txBox="1"/>
          <p:nvPr/>
        </p:nvSpPr>
        <p:spPr>
          <a:xfrm>
            <a:off x="6127880" y="6106311"/>
            <a:ext cx="1981200" cy="369332"/>
          </a:xfrm>
          <a:prstGeom prst="rect">
            <a:avLst/>
          </a:prstGeom>
          <a:noFill/>
        </p:spPr>
        <p:txBody>
          <a:bodyPr wrap="square" rtlCol="0">
            <a:spAutoFit/>
          </a:bodyPr>
          <a:lstStyle/>
          <a:p>
            <a:r>
              <a:rPr lang="en-US" u="sng">
                <a:solidFill>
                  <a:schemeClr val="bg1">
                    <a:lumMod val="95000"/>
                  </a:schemeClr>
                </a:solidFill>
                <a:latin typeface="Verdana" panose="020B0604030504040204" pitchFamily="34" charset="0"/>
                <a:ea typeface="Verdana" panose="020B0604030504040204" pitchFamily="34" charset="0"/>
              </a:rPr>
              <a:t>After</a:t>
            </a:r>
            <a:endParaRPr lang="en-IN" u="sng">
              <a:solidFill>
                <a:schemeClr val="bg1">
                  <a:lumMod val="9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646603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Pentagon 2">
            <a:extLst>
              <a:ext uri="{FF2B5EF4-FFF2-40B4-BE49-F238E27FC236}">
                <a16:creationId xmlns:a16="http://schemas.microsoft.com/office/drawing/2014/main" id="{F7D4A9A6-8A4A-4846-F802-224C4153013B}"/>
              </a:ext>
            </a:extLst>
          </p:cNvPr>
          <p:cNvSpPr/>
          <p:nvPr/>
        </p:nvSpPr>
        <p:spPr>
          <a:xfrm>
            <a:off x="0" y="152400"/>
            <a:ext cx="4139381" cy="752168"/>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latin typeface="Verdana" panose="020B0604030504040204" pitchFamily="34" charset="0"/>
                <a:ea typeface="Verdana" panose="020B0604030504040204" pitchFamily="34" charset="0"/>
              </a:rPr>
              <a:t>References</a:t>
            </a:r>
            <a:endParaRPr lang="en-IN" sz="3200" b="1">
              <a:latin typeface="Verdana" panose="020B0604030504040204" pitchFamily="34" charset="0"/>
              <a:ea typeface="Verdana" panose="020B0604030504040204" pitchFamily="34" charset="0"/>
            </a:endParaRPr>
          </a:p>
        </p:txBody>
      </p:sp>
      <p:pic>
        <p:nvPicPr>
          <p:cNvPr id="5" name="Picture 4">
            <a:extLst>
              <a:ext uri="{FF2B5EF4-FFF2-40B4-BE49-F238E27FC236}">
                <a16:creationId xmlns:a16="http://schemas.microsoft.com/office/drawing/2014/main" id="{BF5AB528-5EB6-9B54-3CAD-494602CB5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0" y="5827113"/>
            <a:ext cx="847843" cy="695422"/>
          </a:xfrm>
          <a:prstGeom prst="rect">
            <a:avLst/>
          </a:prstGeom>
        </p:spPr>
      </p:pic>
      <p:sp>
        <p:nvSpPr>
          <p:cNvPr id="7" name="TextBox 6">
            <a:extLst>
              <a:ext uri="{FF2B5EF4-FFF2-40B4-BE49-F238E27FC236}">
                <a16:creationId xmlns:a16="http://schemas.microsoft.com/office/drawing/2014/main" id="{8CCC58F9-E611-D236-2A5F-07E254D5BA02}"/>
              </a:ext>
            </a:extLst>
          </p:cNvPr>
          <p:cNvSpPr txBox="1"/>
          <p:nvPr/>
        </p:nvSpPr>
        <p:spPr>
          <a:xfrm>
            <a:off x="6513689" y="6488668"/>
            <a:ext cx="2658533" cy="369332"/>
          </a:xfrm>
          <a:prstGeom prst="rect">
            <a:avLst/>
          </a:prstGeom>
          <a:noFill/>
        </p:spPr>
        <p:txBody>
          <a:bodyPr wrap="square">
            <a:spAutoFit/>
          </a:bodyPr>
          <a:lstStyle/>
          <a:p>
            <a:r>
              <a:rPr lang="en-US" sz="1800" b="1">
                <a:solidFill>
                  <a:schemeClr val="tx2">
                    <a:lumMod val="75000"/>
                  </a:schemeClr>
                </a:solidFill>
                <a:latin typeface="Verdana" panose="020B0604030504040204" pitchFamily="34" charset="0"/>
                <a:ea typeface="Verdana" panose="020B0604030504040204" pitchFamily="34" charset="0"/>
              </a:rPr>
              <a:t>DATA DETECTIVES</a:t>
            </a:r>
            <a:endParaRPr lang="en-IN"/>
          </a:p>
        </p:txBody>
      </p:sp>
      <p:pic>
        <p:nvPicPr>
          <p:cNvPr id="9" name="Picture 8">
            <a:extLst>
              <a:ext uri="{FF2B5EF4-FFF2-40B4-BE49-F238E27FC236}">
                <a16:creationId xmlns:a16="http://schemas.microsoft.com/office/drawing/2014/main" id="{E0D4255E-022E-F2A1-51DE-2F552E2306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089" y="4649017"/>
            <a:ext cx="3657600" cy="1714500"/>
          </a:xfrm>
          <a:prstGeom prst="rect">
            <a:avLst/>
          </a:prstGeom>
        </p:spPr>
      </p:pic>
      <p:pic>
        <p:nvPicPr>
          <p:cNvPr id="11" name="Picture 10">
            <a:extLst>
              <a:ext uri="{FF2B5EF4-FFF2-40B4-BE49-F238E27FC236}">
                <a16:creationId xmlns:a16="http://schemas.microsoft.com/office/drawing/2014/main" id="{3EA505EE-CD01-3E02-8B0D-C0884815D0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1438474"/>
            <a:ext cx="3004844" cy="2837074"/>
          </a:xfrm>
          <a:prstGeom prst="rect">
            <a:avLst/>
          </a:prstGeom>
        </p:spPr>
      </p:pic>
      <p:pic>
        <p:nvPicPr>
          <p:cNvPr id="13" name="Picture 12">
            <a:extLst>
              <a:ext uri="{FF2B5EF4-FFF2-40B4-BE49-F238E27FC236}">
                <a16:creationId xmlns:a16="http://schemas.microsoft.com/office/drawing/2014/main" id="{1B6886C9-C69A-8239-3A30-6EEF29CA1E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5627" y="1623174"/>
            <a:ext cx="3657600" cy="2695065"/>
          </a:xfrm>
          <a:prstGeom prst="rect">
            <a:avLst/>
          </a:prstGeom>
        </p:spPr>
      </p:pic>
      <p:sp>
        <p:nvSpPr>
          <p:cNvPr id="2" name="Rectangle 1">
            <a:extLst>
              <a:ext uri="{FF2B5EF4-FFF2-40B4-BE49-F238E27FC236}">
                <a16:creationId xmlns:a16="http://schemas.microsoft.com/office/drawing/2014/main" id="{07D117AA-596F-D1D5-B70E-C59E2E16D972}"/>
              </a:ext>
            </a:extLst>
          </p:cNvPr>
          <p:cNvSpPr/>
          <p:nvPr/>
        </p:nvSpPr>
        <p:spPr>
          <a:xfrm>
            <a:off x="0" y="5515897"/>
            <a:ext cx="432619" cy="1342103"/>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C285468D-9074-F372-70CB-6815D6316C16}"/>
              </a:ext>
            </a:extLst>
          </p:cNvPr>
          <p:cNvSpPr/>
          <p:nvPr/>
        </p:nvSpPr>
        <p:spPr>
          <a:xfrm>
            <a:off x="432619" y="6488668"/>
            <a:ext cx="1258529" cy="375578"/>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DBBE69F-48FC-4B94-D642-E50D1FD6AEEF}"/>
              </a:ext>
            </a:extLst>
          </p:cNvPr>
          <p:cNvSpPr/>
          <p:nvPr/>
        </p:nvSpPr>
        <p:spPr>
          <a:xfrm>
            <a:off x="8711381" y="0"/>
            <a:ext cx="432619" cy="1342103"/>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EEB4AA6-4D44-AE04-8D5A-3E29F25C4122}"/>
              </a:ext>
            </a:extLst>
          </p:cNvPr>
          <p:cNvSpPr/>
          <p:nvPr/>
        </p:nvSpPr>
        <p:spPr>
          <a:xfrm>
            <a:off x="7452852" y="1929"/>
            <a:ext cx="1258529" cy="375578"/>
          </a:xfrm>
          <a:prstGeom prst="rect">
            <a:avLst/>
          </a:prstGeom>
          <a:solidFill>
            <a:schemeClr val="tx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60150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32000">
              <a:srgbClr val="B4C7E7">
                <a:alpha val="96000"/>
              </a:srgbClr>
            </a:gs>
            <a:gs pos="0">
              <a:schemeClr val="accent1">
                <a:lumMod val="5000"/>
                <a:lumOff val="95000"/>
              </a:schemeClr>
            </a:gs>
            <a:gs pos="0">
              <a:schemeClr val="accent1">
                <a:lumMod val="45000"/>
                <a:lumOff val="55000"/>
              </a:schemeClr>
            </a:gs>
            <a:gs pos="69000">
              <a:schemeClr val="accent1">
                <a:lumMod val="45000"/>
                <a:lumOff val="55000"/>
              </a:schemeClr>
            </a:gs>
            <a:gs pos="89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C522B501-4104-2781-7039-E9057E30B902}"/>
              </a:ext>
            </a:extLst>
          </p:cNvPr>
          <p:cNvSpPr/>
          <p:nvPr/>
        </p:nvSpPr>
        <p:spPr>
          <a:xfrm rot="5400000">
            <a:off x="3174540" y="1040942"/>
            <a:ext cx="7121234" cy="4970085"/>
          </a:xfrm>
          <a:custGeom>
            <a:avLst/>
            <a:gdLst>
              <a:gd name="connsiteX0" fmla="*/ 5283329 w 7007887"/>
              <a:gd name="connsiteY0" fmla="*/ 2454980 h 4943860"/>
              <a:gd name="connsiteX1" fmla="*/ 5677473 w 7007887"/>
              <a:gd name="connsiteY1" fmla="*/ 1666692 h 4943860"/>
              <a:gd name="connsiteX2" fmla="*/ 6613743 w 7007887"/>
              <a:gd name="connsiteY2" fmla="*/ 1666692 h 4943860"/>
              <a:gd name="connsiteX3" fmla="*/ 7007887 w 7007887"/>
              <a:gd name="connsiteY3" fmla="*/ 2454980 h 4943860"/>
              <a:gd name="connsiteX4" fmla="*/ 6613743 w 7007887"/>
              <a:gd name="connsiteY4" fmla="*/ 3243267 h 4943860"/>
              <a:gd name="connsiteX5" fmla="*/ 5677473 w 7007887"/>
              <a:gd name="connsiteY5" fmla="*/ 3243267 h 4943860"/>
              <a:gd name="connsiteX6" fmla="*/ 5281122 w 7007887"/>
              <a:gd name="connsiteY6" fmla="*/ 4147802 h 4943860"/>
              <a:gd name="connsiteX7" fmla="*/ 5675266 w 7007887"/>
              <a:gd name="connsiteY7" fmla="*/ 3359513 h 4943860"/>
              <a:gd name="connsiteX8" fmla="*/ 6611536 w 7007887"/>
              <a:gd name="connsiteY8" fmla="*/ 3359513 h 4943860"/>
              <a:gd name="connsiteX9" fmla="*/ 7005680 w 7007887"/>
              <a:gd name="connsiteY9" fmla="*/ 4147802 h 4943860"/>
              <a:gd name="connsiteX10" fmla="*/ 6611536 w 7007887"/>
              <a:gd name="connsiteY10" fmla="*/ 4936089 h 4943860"/>
              <a:gd name="connsiteX11" fmla="*/ 5675266 w 7007887"/>
              <a:gd name="connsiteY11" fmla="*/ 4936089 h 4943860"/>
              <a:gd name="connsiteX12" fmla="*/ 5272555 w 7007887"/>
              <a:gd name="connsiteY12" fmla="*/ 744420 h 4943860"/>
              <a:gd name="connsiteX13" fmla="*/ 5611284 w 7007887"/>
              <a:gd name="connsiteY13" fmla="*/ 80823 h 4943860"/>
              <a:gd name="connsiteX14" fmla="*/ 6699954 w 7007887"/>
              <a:gd name="connsiteY14" fmla="*/ 94678 h 4943860"/>
              <a:gd name="connsiteX15" fmla="*/ 6997113 w 7007887"/>
              <a:gd name="connsiteY15" fmla="*/ 744420 h 4943860"/>
              <a:gd name="connsiteX16" fmla="*/ 6602969 w 7007887"/>
              <a:gd name="connsiteY16" fmla="*/ 1532707 h 4943860"/>
              <a:gd name="connsiteX17" fmla="*/ 5666699 w 7007887"/>
              <a:gd name="connsiteY17" fmla="*/ 1532707 h 4943860"/>
              <a:gd name="connsiteX18" fmla="*/ 3919914 w 7007887"/>
              <a:gd name="connsiteY18" fmla="*/ 84647 h 4943860"/>
              <a:gd name="connsiteX19" fmla="*/ 4023111 w 7007887"/>
              <a:gd name="connsiteY19" fmla="*/ 72214 h 4943860"/>
              <a:gd name="connsiteX20" fmla="*/ 5388872 w 7007887"/>
              <a:gd name="connsiteY20" fmla="*/ 86069 h 4943860"/>
              <a:gd name="connsiteX21" fmla="*/ 5478219 w 7007887"/>
              <a:gd name="connsiteY21" fmla="*/ 56939 h 4943860"/>
              <a:gd name="connsiteX22" fmla="*/ 5167196 w 7007887"/>
              <a:gd name="connsiteY22" fmla="*/ 748244 h 4943860"/>
              <a:gd name="connsiteX23" fmla="*/ 4230926 w 7007887"/>
              <a:gd name="connsiteY23" fmla="*/ 748244 h 4943860"/>
              <a:gd name="connsiteX24" fmla="*/ 3867852 w 7007887"/>
              <a:gd name="connsiteY24" fmla="*/ 1640975 h 4943860"/>
              <a:gd name="connsiteX25" fmla="*/ 4261996 w 7007887"/>
              <a:gd name="connsiteY25" fmla="*/ 852687 h 4943860"/>
              <a:gd name="connsiteX26" fmla="*/ 5198266 w 7007887"/>
              <a:gd name="connsiteY26" fmla="*/ 852687 h 4943860"/>
              <a:gd name="connsiteX27" fmla="*/ 5592410 w 7007887"/>
              <a:gd name="connsiteY27" fmla="*/ 1640975 h 4943860"/>
              <a:gd name="connsiteX28" fmla="*/ 5198266 w 7007887"/>
              <a:gd name="connsiteY28" fmla="*/ 2429262 h 4943860"/>
              <a:gd name="connsiteX29" fmla="*/ 4261996 w 7007887"/>
              <a:gd name="connsiteY29" fmla="*/ 2429262 h 4943860"/>
              <a:gd name="connsiteX30" fmla="*/ 3863992 w 7007887"/>
              <a:gd name="connsiteY30" fmla="*/ 3320038 h 4943860"/>
              <a:gd name="connsiteX31" fmla="*/ 4258136 w 7007887"/>
              <a:gd name="connsiteY31" fmla="*/ 2531750 h 4943860"/>
              <a:gd name="connsiteX32" fmla="*/ 5194406 w 7007887"/>
              <a:gd name="connsiteY32" fmla="*/ 2531750 h 4943860"/>
              <a:gd name="connsiteX33" fmla="*/ 5588550 w 7007887"/>
              <a:gd name="connsiteY33" fmla="*/ 3320038 h 4943860"/>
              <a:gd name="connsiteX34" fmla="*/ 5194406 w 7007887"/>
              <a:gd name="connsiteY34" fmla="*/ 4108326 h 4943860"/>
              <a:gd name="connsiteX35" fmla="*/ 4258136 w 7007887"/>
              <a:gd name="connsiteY35" fmla="*/ 4108326 h 4943860"/>
              <a:gd name="connsiteX36" fmla="*/ 2739499 w 7007887"/>
              <a:gd name="connsiteY36" fmla="*/ 42986 h 4943860"/>
              <a:gd name="connsiteX37" fmla="*/ 2760992 w 7007887"/>
              <a:gd name="connsiteY37" fmla="*/ 0 h 4943860"/>
              <a:gd name="connsiteX38" fmla="*/ 2796343 w 7007887"/>
              <a:gd name="connsiteY38" fmla="*/ 42986 h 4943860"/>
              <a:gd name="connsiteX39" fmla="*/ 2463149 w 7007887"/>
              <a:gd name="connsiteY39" fmla="*/ 825403 h 4943860"/>
              <a:gd name="connsiteX40" fmla="*/ 2857293 w 7007887"/>
              <a:gd name="connsiteY40" fmla="*/ 37116 h 4943860"/>
              <a:gd name="connsiteX41" fmla="*/ 3793563 w 7007887"/>
              <a:gd name="connsiteY41" fmla="*/ 37116 h 4943860"/>
              <a:gd name="connsiteX42" fmla="*/ 4187707 w 7007887"/>
              <a:gd name="connsiteY42" fmla="*/ 825403 h 4943860"/>
              <a:gd name="connsiteX43" fmla="*/ 3793563 w 7007887"/>
              <a:gd name="connsiteY43" fmla="*/ 1613690 h 4943860"/>
              <a:gd name="connsiteX44" fmla="*/ 2857293 w 7007887"/>
              <a:gd name="connsiteY44" fmla="*/ 1613690 h 4943860"/>
              <a:gd name="connsiteX45" fmla="*/ 2463148 w 7007887"/>
              <a:gd name="connsiteY45" fmla="*/ 4133728 h 4943860"/>
              <a:gd name="connsiteX46" fmla="*/ 2857292 w 7007887"/>
              <a:gd name="connsiteY46" fmla="*/ 3345439 h 4943860"/>
              <a:gd name="connsiteX47" fmla="*/ 3793562 w 7007887"/>
              <a:gd name="connsiteY47" fmla="*/ 3345439 h 4943860"/>
              <a:gd name="connsiteX48" fmla="*/ 4187706 w 7007887"/>
              <a:gd name="connsiteY48" fmla="*/ 4133728 h 4943860"/>
              <a:gd name="connsiteX49" fmla="*/ 3793562 w 7007887"/>
              <a:gd name="connsiteY49" fmla="*/ 4922015 h 4943860"/>
              <a:gd name="connsiteX50" fmla="*/ 2857292 w 7007887"/>
              <a:gd name="connsiteY50" fmla="*/ 4922015 h 4943860"/>
              <a:gd name="connsiteX51" fmla="*/ 2455184 w 7007887"/>
              <a:gd name="connsiteY51" fmla="*/ 2482261 h 4943860"/>
              <a:gd name="connsiteX52" fmla="*/ 2849328 w 7007887"/>
              <a:gd name="connsiteY52" fmla="*/ 1693973 h 4943860"/>
              <a:gd name="connsiteX53" fmla="*/ 3785598 w 7007887"/>
              <a:gd name="connsiteY53" fmla="*/ 1693973 h 4943860"/>
              <a:gd name="connsiteX54" fmla="*/ 4179742 w 7007887"/>
              <a:gd name="connsiteY54" fmla="*/ 2482261 h 4943860"/>
              <a:gd name="connsiteX55" fmla="*/ 3785598 w 7007887"/>
              <a:gd name="connsiteY55" fmla="*/ 3270548 h 4943860"/>
              <a:gd name="connsiteX56" fmla="*/ 2849328 w 7007887"/>
              <a:gd name="connsiteY56" fmla="*/ 3270548 h 4943860"/>
              <a:gd name="connsiteX57" fmla="*/ 1078001 w 7007887"/>
              <a:gd name="connsiteY57" fmla="*/ 41564 h 4943860"/>
              <a:gd name="connsiteX58" fmla="*/ 1721528 w 7007887"/>
              <a:gd name="connsiteY58" fmla="*/ 42984 h 4943860"/>
              <a:gd name="connsiteX59" fmla="*/ 2739499 w 7007887"/>
              <a:gd name="connsiteY59" fmla="*/ 42986 h 4943860"/>
              <a:gd name="connsiteX60" fmla="*/ 2366848 w 7007887"/>
              <a:gd name="connsiteY60" fmla="*/ 788288 h 4943860"/>
              <a:gd name="connsiteX61" fmla="*/ 1430578 w 7007887"/>
              <a:gd name="connsiteY61" fmla="*/ 788288 h 4943860"/>
              <a:gd name="connsiteX62" fmla="*/ 1055878 w 7007887"/>
              <a:gd name="connsiteY62" fmla="*/ 1656859 h 4943860"/>
              <a:gd name="connsiteX63" fmla="*/ 1450022 w 7007887"/>
              <a:gd name="connsiteY63" fmla="*/ 868571 h 4943860"/>
              <a:gd name="connsiteX64" fmla="*/ 2386292 w 7007887"/>
              <a:gd name="connsiteY64" fmla="*/ 868571 h 4943860"/>
              <a:gd name="connsiteX65" fmla="*/ 2780436 w 7007887"/>
              <a:gd name="connsiteY65" fmla="*/ 1656859 h 4943860"/>
              <a:gd name="connsiteX66" fmla="*/ 2386292 w 7007887"/>
              <a:gd name="connsiteY66" fmla="*/ 2445146 h 4943860"/>
              <a:gd name="connsiteX67" fmla="*/ 1450022 w 7007887"/>
              <a:gd name="connsiteY67" fmla="*/ 2445146 h 4943860"/>
              <a:gd name="connsiteX68" fmla="*/ 1046018 w 7007887"/>
              <a:gd name="connsiteY68" fmla="*/ 3326078 h 4943860"/>
              <a:gd name="connsiteX69" fmla="*/ 1440162 w 7007887"/>
              <a:gd name="connsiteY69" fmla="*/ 2537790 h 4943860"/>
              <a:gd name="connsiteX70" fmla="*/ 2376432 w 7007887"/>
              <a:gd name="connsiteY70" fmla="*/ 2537790 h 4943860"/>
              <a:gd name="connsiteX71" fmla="*/ 2770576 w 7007887"/>
              <a:gd name="connsiteY71" fmla="*/ 3326078 h 4943860"/>
              <a:gd name="connsiteX72" fmla="*/ 2376432 w 7007887"/>
              <a:gd name="connsiteY72" fmla="*/ 4114366 h 4943860"/>
              <a:gd name="connsiteX73" fmla="*/ 1440162 w 7007887"/>
              <a:gd name="connsiteY73" fmla="*/ 4114366 h 4943860"/>
              <a:gd name="connsiteX74" fmla="*/ 47777 w 7007887"/>
              <a:gd name="connsiteY74" fmla="*/ 1616716 h 4943860"/>
              <a:gd name="connsiteX75" fmla="*/ 55419 w 7007887"/>
              <a:gd name="connsiteY75" fmla="*/ 800720 h 4943860"/>
              <a:gd name="connsiteX76" fmla="*/ 47777 w 7007887"/>
              <a:gd name="connsiteY76" fmla="*/ 40142 h 4943860"/>
              <a:gd name="connsiteX77" fmla="*/ 984047 w 7007887"/>
              <a:gd name="connsiteY77" fmla="*/ 40142 h 4943860"/>
              <a:gd name="connsiteX78" fmla="*/ 1378192 w 7007887"/>
              <a:gd name="connsiteY78" fmla="*/ 828429 h 4943860"/>
              <a:gd name="connsiteX79" fmla="*/ 984047 w 7007887"/>
              <a:gd name="connsiteY79" fmla="*/ 1616716 h 4943860"/>
              <a:gd name="connsiteX80" fmla="*/ 38223 w 7007887"/>
              <a:gd name="connsiteY80" fmla="*/ 3275707 h 4943860"/>
              <a:gd name="connsiteX81" fmla="*/ 45864 w 7007887"/>
              <a:gd name="connsiteY81" fmla="*/ 2445857 h 4943860"/>
              <a:gd name="connsiteX82" fmla="*/ 38223 w 7007887"/>
              <a:gd name="connsiteY82" fmla="*/ 1699132 h 4943860"/>
              <a:gd name="connsiteX83" fmla="*/ 974493 w 7007887"/>
              <a:gd name="connsiteY83" fmla="*/ 1699132 h 4943860"/>
              <a:gd name="connsiteX84" fmla="*/ 1368637 w 7007887"/>
              <a:gd name="connsiteY84" fmla="*/ 2487420 h 4943860"/>
              <a:gd name="connsiteX85" fmla="*/ 974493 w 7007887"/>
              <a:gd name="connsiteY85" fmla="*/ 3275707 h 4943860"/>
              <a:gd name="connsiteX86" fmla="*/ 0 w 7007887"/>
              <a:gd name="connsiteY86" fmla="*/ 4127864 h 4943860"/>
              <a:gd name="connsiteX87" fmla="*/ 33923 w 7007887"/>
              <a:gd name="connsiteY87" fmla="*/ 3367285 h 4943860"/>
              <a:gd name="connsiteX88" fmla="*/ 970193 w 7007887"/>
              <a:gd name="connsiteY88" fmla="*/ 3367285 h 4943860"/>
              <a:gd name="connsiteX89" fmla="*/ 1364337 w 7007887"/>
              <a:gd name="connsiteY89" fmla="*/ 4155573 h 4943860"/>
              <a:gd name="connsiteX90" fmla="*/ 970193 w 7007887"/>
              <a:gd name="connsiteY90" fmla="*/ 4943860 h 4943860"/>
              <a:gd name="connsiteX91" fmla="*/ 33923 w 7007887"/>
              <a:gd name="connsiteY91" fmla="*/ 4943860 h 4943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7007887" h="4943860">
                <a:moveTo>
                  <a:pt x="5283329" y="2454980"/>
                </a:moveTo>
                <a:lnTo>
                  <a:pt x="5677473" y="1666692"/>
                </a:lnTo>
                <a:lnTo>
                  <a:pt x="6613743" y="1666692"/>
                </a:lnTo>
                <a:lnTo>
                  <a:pt x="7007887" y="2454980"/>
                </a:lnTo>
                <a:lnTo>
                  <a:pt x="6613743" y="3243267"/>
                </a:lnTo>
                <a:lnTo>
                  <a:pt x="5677473" y="3243267"/>
                </a:lnTo>
                <a:close/>
                <a:moveTo>
                  <a:pt x="5281122" y="4147802"/>
                </a:moveTo>
                <a:lnTo>
                  <a:pt x="5675266" y="3359513"/>
                </a:lnTo>
                <a:lnTo>
                  <a:pt x="6611536" y="3359513"/>
                </a:lnTo>
                <a:lnTo>
                  <a:pt x="7005680" y="4147802"/>
                </a:lnTo>
                <a:lnTo>
                  <a:pt x="6611536" y="4936089"/>
                </a:lnTo>
                <a:lnTo>
                  <a:pt x="5675266" y="4936089"/>
                </a:lnTo>
                <a:close/>
                <a:moveTo>
                  <a:pt x="5272555" y="744420"/>
                </a:moveTo>
                <a:lnTo>
                  <a:pt x="5611284" y="80823"/>
                </a:lnTo>
                <a:lnTo>
                  <a:pt x="6699954" y="94678"/>
                </a:lnTo>
                <a:lnTo>
                  <a:pt x="6997113" y="744420"/>
                </a:lnTo>
                <a:lnTo>
                  <a:pt x="6602969" y="1532707"/>
                </a:lnTo>
                <a:lnTo>
                  <a:pt x="5666699" y="1532707"/>
                </a:lnTo>
                <a:close/>
                <a:moveTo>
                  <a:pt x="3919914" y="84647"/>
                </a:moveTo>
                <a:lnTo>
                  <a:pt x="4023111" y="72214"/>
                </a:lnTo>
                <a:lnTo>
                  <a:pt x="5388872" y="86069"/>
                </a:lnTo>
                <a:lnTo>
                  <a:pt x="5478219" y="56939"/>
                </a:lnTo>
                <a:cubicBezTo>
                  <a:pt x="5429963" y="301228"/>
                  <a:pt x="5270870" y="517809"/>
                  <a:pt x="5167196" y="748244"/>
                </a:cubicBezTo>
                <a:lnTo>
                  <a:pt x="4230926" y="748244"/>
                </a:lnTo>
                <a:close/>
                <a:moveTo>
                  <a:pt x="3867852" y="1640975"/>
                </a:moveTo>
                <a:lnTo>
                  <a:pt x="4261996" y="852687"/>
                </a:lnTo>
                <a:lnTo>
                  <a:pt x="5198266" y="852687"/>
                </a:lnTo>
                <a:lnTo>
                  <a:pt x="5592410" y="1640975"/>
                </a:lnTo>
                <a:lnTo>
                  <a:pt x="5198266" y="2429262"/>
                </a:lnTo>
                <a:lnTo>
                  <a:pt x="4261996" y="2429262"/>
                </a:lnTo>
                <a:close/>
                <a:moveTo>
                  <a:pt x="3863992" y="3320038"/>
                </a:moveTo>
                <a:lnTo>
                  <a:pt x="4258136" y="2531750"/>
                </a:lnTo>
                <a:lnTo>
                  <a:pt x="5194406" y="2531750"/>
                </a:lnTo>
                <a:lnTo>
                  <a:pt x="5588550" y="3320038"/>
                </a:lnTo>
                <a:lnTo>
                  <a:pt x="5194406" y="4108326"/>
                </a:lnTo>
                <a:lnTo>
                  <a:pt x="4258136" y="4108326"/>
                </a:lnTo>
                <a:close/>
                <a:moveTo>
                  <a:pt x="2739499" y="42986"/>
                </a:moveTo>
                <a:lnTo>
                  <a:pt x="2760992" y="0"/>
                </a:lnTo>
                <a:lnTo>
                  <a:pt x="2796343" y="42986"/>
                </a:lnTo>
                <a:close/>
                <a:moveTo>
                  <a:pt x="2463149" y="825403"/>
                </a:moveTo>
                <a:lnTo>
                  <a:pt x="2857293" y="37116"/>
                </a:lnTo>
                <a:lnTo>
                  <a:pt x="3793563" y="37116"/>
                </a:lnTo>
                <a:lnTo>
                  <a:pt x="4187707" y="825403"/>
                </a:lnTo>
                <a:lnTo>
                  <a:pt x="3793563" y="1613690"/>
                </a:lnTo>
                <a:lnTo>
                  <a:pt x="2857293" y="1613690"/>
                </a:lnTo>
                <a:close/>
                <a:moveTo>
                  <a:pt x="2463148" y="4133728"/>
                </a:moveTo>
                <a:lnTo>
                  <a:pt x="2857292" y="3345439"/>
                </a:lnTo>
                <a:lnTo>
                  <a:pt x="3793562" y="3345439"/>
                </a:lnTo>
                <a:lnTo>
                  <a:pt x="4187706" y="4133728"/>
                </a:lnTo>
                <a:lnTo>
                  <a:pt x="3793562" y="4922015"/>
                </a:lnTo>
                <a:lnTo>
                  <a:pt x="2857292" y="4922015"/>
                </a:lnTo>
                <a:close/>
                <a:moveTo>
                  <a:pt x="2455184" y="2482261"/>
                </a:moveTo>
                <a:lnTo>
                  <a:pt x="2849328" y="1693973"/>
                </a:lnTo>
                <a:lnTo>
                  <a:pt x="3785598" y="1693973"/>
                </a:lnTo>
                <a:lnTo>
                  <a:pt x="4179742" y="2482261"/>
                </a:lnTo>
                <a:lnTo>
                  <a:pt x="3785598" y="3270548"/>
                </a:lnTo>
                <a:lnTo>
                  <a:pt x="2849328" y="3270548"/>
                </a:lnTo>
                <a:close/>
                <a:moveTo>
                  <a:pt x="1078001" y="41564"/>
                </a:moveTo>
                <a:lnTo>
                  <a:pt x="1721528" y="42984"/>
                </a:lnTo>
                <a:lnTo>
                  <a:pt x="2739499" y="42986"/>
                </a:lnTo>
                <a:lnTo>
                  <a:pt x="2366848" y="788288"/>
                </a:lnTo>
                <a:lnTo>
                  <a:pt x="1430578" y="788288"/>
                </a:lnTo>
                <a:close/>
                <a:moveTo>
                  <a:pt x="1055878" y="1656859"/>
                </a:moveTo>
                <a:lnTo>
                  <a:pt x="1450022" y="868571"/>
                </a:lnTo>
                <a:lnTo>
                  <a:pt x="2386292" y="868571"/>
                </a:lnTo>
                <a:lnTo>
                  <a:pt x="2780436" y="1656859"/>
                </a:lnTo>
                <a:lnTo>
                  <a:pt x="2386292" y="2445146"/>
                </a:lnTo>
                <a:lnTo>
                  <a:pt x="1450022" y="2445146"/>
                </a:lnTo>
                <a:close/>
                <a:moveTo>
                  <a:pt x="1046018" y="3326078"/>
                </a:moveTo>
                <a:lnTo>
                  <a:pt x="1440162" y="2537790"/>
                </a:lnTo>
                <a:lnTo>
                  <a:pt x="2376432" y="2537790"/>
                </a:lnTo>
                <a:lnTo>
                  <a:pt x="2770576" y="3326078"/>
                </a:lnTo>
                <a:lnTo>
                  <a:pt x="2376432" y="4114366"/>
                </a:lnTo>
                <a:lnTo>
                  <a:pt x="1440162" y="4114366"/>
                </a:lnTo>
                <a:close/>
                <a:moveTo>
                  <a:pt x="47777" y="1616716"/>
                </a:moveTo>
                <a:cubicBezTo>
                  <a:pt x="50324" y="1344717"/>
                  <a:pt x="52872" y="1072718"/>
                  <a:pt x="55419" y="800720"/>
                </a:cubicBezTo>
                <a:cubicBezTo>
                  <a:pt x="52872" y="547194"/>
                  <a:pt x="50324" y="293668"/>
                  <a:pt x="47777" y="40142"/>
                </a:cubicBezTo>
                <a:lnTo>
                  <a:pt x="984047" y="40142"/>
                </a:lnTo>
                <a:lnTo>
                  <a:pt x="1378192" y="828429"/>
                </a:lnTo>
                <a:lnTo>
                  <a:pt x="984047" y="1616716"/>
                </a:lnTo>
                <a:close/>
                <a:moveTo>
                  <a:pt x="38223" y="3275707"/>
                </a:moveTo>
                <a:cubicBezTo>
                  <a:pt x="40770" y="2999090"/>
                  <a:pt x="43316" y="2722474"/>
                  <a:pt x="45864" y="2445857"/>
                </a:cubicBezTo>
                <a:cubicBezTo>
                  <a:pt x="43316" y="2196949"/>
                  <a:pt x="40770" y="1948040"/>
                  <a:pt x="38223" y="1699132"/>
                </a:cubicBezTo>
                <a:lnTo>
                  <a:pt x="974493" y="1699132"/>
                </a:lnTo>
                <a:lnTo>
                  <a:pt x="1368637" y="2487420"/>
                </a:lnTo>
                <a:lnTo>
                  <a:pt x="974493" y="3275707"/>
                </a:lnTo>
                <a:close/>
                <a:moveTo>
                  <a:pt x="0" y="4127864"/>
                </a:moveTo>
                <a:lnTo>
                  <a:pt x="33923" y="3367285"/>
                </a:lnTo>
                <a:lnTo>
                  <a:pt x="970193" y="3367285"/>
                </a:lnTo>
                <a:lnTo>
                  <a:pt x="1364337" y="4155573"/>
                </a:lnTo>
                <a:lnTo>
                  <a:pt x="970193" y="4943860"/>
                </a:lnTo>
                <a:lnTo>
                  <a:pt x="33923" y="4943860"/>
                </a:lnTo>
                <a:close/>
              </a:path>
            </a:pathLst>
          </a:custGeom>
          <a:blipFill>
            <a:blip r:embed="rId2"/>
            <a:stretch>
              <a:fillRect/>
            </a:stretch>
          </a:blipFill>
          <a:ln>
            <a:noFill/>
          </a:ln>
          <a:effectLst>
            <a:softEdge rad="0"/>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extBox 30">
            <a:extLst>
              <a:ext uri="{FF2B5EF4-FFF2-40B4-BE49-F238E27FC236}">
                <a16:creationId xmlns:a16="http://schemas.microsoft.com/office/drawing/2014/main" id="{CB0A0068-2F3C-3594-3F90-1AC0CA1B4515}"/>
              </a:ext>
            </a:extLst>
          </p:cNvPr>
          <p:cNvSpPr txBox="1"/>
          <p:nvPr/>
        </p:nvSpPr>
        <p:spPr>
          <a:xfrm>
            <a:off x="457200" y="1200031"/>
            <a:ext cx="2934586" cy="3785652"/>
          </a:xfrm>
          <a:prstGeom prst="rect">
            <a:avLst/>
          </a:prstGeom>
          <a:noFill/>
        </p:spPr>
        <p:txBody>
          <a:bodyPr wrap="square" rtlCol="0">
            <a:spAutoFit/>
          </a:bodyPr>
          <a:lstStyle/>
          <a:p>
            <a:r>
              <a:rPr lang="en-IN" sz="4800" b="1" dirty="0">
                <a:solidFill>
                  <a:schemeClr val="tx2">
                    <a:lumMod val="75000"/>
                  </a:schemeClr>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rPr>
              <a:t>SOCIAL MEDIA: THE HEALTH CRISIS</a:t>
            </a:r>
            <a:endParaRPr lang="en-IN" sz="4800" b="1" dirty="0">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9627F206-9A82-D4F0-9F02-057482AFA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883550"/>
            <a:ext cx="685800" cy="605118"/>
          </a:xfrm>
          <a:prstGeom prst="rect">
            <a:avLst/>
          </a:prstGeom>
        </p:spPr>
      </p:pic>
      <p:sp>
        <p:nvSpPr>
          <p:cNvPr id="4" name="TextBox 3">
            <a:extLst>
              <a:ext uri="{FF2B5EF4-FFF2-40B4-BE49-F238E27FC236}">
                <a16:creationId xmlns:a16="http://schemas.microsoft.com/office/drawing/2014/main" id="{A5AAAD62-BE7C-397B-4BF5-4FA676D21B6D}"/>
              </a:ext>
            </a:extLst>
          </p:cNvPr>
          <p:cNvSpPr txBox="1"/>
          <p:nvPr/>
        </p:nvSpPr>
        <p:spPr>
          <a:xfrm>
            <a:off x="36689" y="6488668"/>
            <a:ext cx="2667000" cy="307777"/>
          </a:xfrm>
          <a:prstGeom prst="rect">
            <a:avLst/>
          </a:prstGeom>
          <a:noFill/>
        </p:spPr>
        <p:txBody>
          <a:bodyPr wrap="square" rtlCol="0">
            <a:spAutoFit/>
          </a:bodyPr>
          <a:lstStyle/>
          <a:p>
            <a:r>
              <a:rPr lang="en-US" sz="1400" b="1">
                <a:solidFill>
                  <a:schemeClr val="tx2">
                    <a:lumMod val="75000"/>
                  </a:schemeClr>
                </a:solidFill>
                <a:latin typeface="Verdana" panose="020B0604030504040204" pitchFamily="34" charset="0"/>
                <a:ea typeface="Verdana" panose="020B0604030504040204" pitchFamily="34" charset="0"/>
              </a:rPr>
              <a:t>DATA DETECTIVES</a:t>
            </a:r>
            <a:endParaRPr lang="en-IN" sz="1400" b="1">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8073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8970A-BAAE-0D32-3517-D0483EB0D0B7}"/>
              </a:ext>
            </a:extLst>
          </p:cNvPr>
          <p:cNvSpPr txBox="1"/>
          <p:nvPr/>
        </p:nvSpPr>
        <p:spPr>
          <a:xfrm>
            <a:off x="0" y="0"/>
            <a:ext cx="9144000" cy="6858000"/>
          </a:xfrm>
          <a:prstGeom prst="rect">
            <a:avLst/>
          </a:prstGeom>
          <a:gradFill>
            <a:gsLst>
              <a:gs pos="0">
                <a:schemeClr val="accent1">
                  <a:lumMod val="5000"/>
                  <a:lumOff val="95000"/>
                </a:schemeClr>
              </a:gs>
              <a:gs pos="74000">
                <a:schemeClr val="accent1">
                  <a:lumMod val="45000"/>
                  <a:lumOff val="55000"/>
                </a:schemeClr>
              </a:gs>
              <a:gs pos="0">
                <a:schemeClr val="accent1">
                  <a:lumMod val="45000"/>
                  <a:lumOff val="55000"/>
                </a:schemeClr>
              </a:gs>
              <a:gs pos="91000">
                <a:schemeClr val="accent1">
                  <a:lumMod val="30000"/>
                  <a:lumOff val="70000"/>
                </a:schemeClr>
              </a:gs>
            </a:gsLst>
            <a:lin ang="5400000" scaled="1"/>
          </a:gradFill>
        </p:spPr>
        <p:txBody>
          <a:bodyPr wrap="square" rtlCol="0">
            <a:spAutoFit/>
          </a:bodyPr>
          <a:lstStyle/>
          <a:p>
            <a:endParaRPr lang="en-IN" dirty="0"/>
          </a:p>
        </p:txBody>
      </p:sp>
      <p:sp>
        <p:nvSpPr>
          <p:cNvPr id="3" name="Arrow: Pentagon 2">
            <a:extLst>
              <a:ext uri="{FF2B5EF4-FFF2-40B4-BE49-F238E27FC236}">
                <a16:creationId xmlns:a16="http://schemas.microsoft.com/office/drawing/2014/main" id="{D8CBB720-8225-7335-3F79-BD76FA1405D1}"/>
              </a:ext>
            </a:extLst>
          </p:cNvPr>
          <p:cNvSpPr/>
          <p:nvPr/>
        </p:nvSpPr>
        <p:spPr>
          <a:xfrm>
            <a:off x="0" y="137651"/>
            <a:ext cx="4080387" cy="825910"/>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lumMod val="95000"/>
                  </a:schemeClr>
                </a:solidFill>
                <a:latin typeface="Verdana" panose="020B0604030504040204" pitchFamily="34" charset="0"/>
                <a:ea typeface="Verdana" panose="020B0604030504040204" pitchFamily="34" charset="0"/>
              </a:rPr>
              <a:t>TEAM MEMBERS</a:t>
            </a:r>
            <a:endParaRPr lang="en-IN" sz="2800" b="1" dirty="0">
              <a:solidFill>
                <a:schemeClr val="bg1">
                  <a:lumMod val="95000"/>
                </a:schemeClr>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DEF7158D-FAA3-93A0-6822-4D523BCB1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979" y="5985631"/>
            <a:ext cx="712839" cy="628976"/>
          </a:xfrm>
          <a:prstGeom prst="rect">
            <a:avLst/>
          </a:prstGeom>
        </p:spPr>
      </p:pic>
      <p:sp>
        <p:nvSpPr>
          <p:cNvPr id="6" name="TextBox 5">
            <a:extLst>
              <a:ext uri="{FF2B5EF4-FFF2-40B4-BE49-F238E27FC236}">
                <a16:creationId xmlns:a16="http://schemas.microsoft.com/office/drawing/2014/main" id="{70097A5F-2565-1D93-0CBD-27E4EFDFA9A2}"/>
              </a:ext>
            </a:extLst>
          </p:cNvPr>
          <p:cNvSpPr txBox="1"/>
          <p:nvPr/>
        </p:nvSpPr>
        <p:spPr>
          <a:xfrm>
            <a:off x="6855542" y="6519446"/>
            <a:ext cx="2595715" cy="338554"/>
          </a:xfrm>
          <a:prstGeom prst="rect">
            <a:avLst/>
          </a:prstGeom>
          <a:noFill/>
        </p:spPr>
        <p:txBody>
          <a:bodyPr wrap="square" rtlCol="0">
            <a:spAutoFit/>
          </a:bodyPr>
          <a:lstStyle/>
          <a:p>
            <a:r>
              <a:rPr lang="en-US" sz="1600" b="1" dirty="0">
                <a:solidFill>
                  <a:schemeClr val="tx2">
                    <a:lumMod val="75000"/>
                  </a:schemeClr>
                </a:solidFill>
                <a:latin typeface="Verdana" panose="020B0604030504040204" pitchFamily="34" charset="0"/>
                <a:ea typeface="Verdana" panose="020B0604030504040204" pitchFamily="34" charset="0"/>
              </a:rPr>
              <a:t>DATA DETECTIVES</a:t>
            </a:r>
            <a:endParaRPr lang="en-IN" sz="1600" b="1" dirty="0">
              <a:solidFill>
                <a:schemeClr val="tx2">
                  <a:lumMod val="75000"/>
                </a:schemeClr>
              </a:solidFill>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53F2B4D9-8B9F-11E0-C439-2CF0D0BF4FD1}"/>
              </a:ext>
            </a:extLst>
          </p:cNvPr>
          <p:cNvPicPr>
            <a:picLocks noChangeAspect="1"/>
          </p:cNvPicPr>
          <p:nvPr/>
        </p:nvPicPr>
        <p:blipFill rotWithShape="1">
          <a:blip r:embed="rId3">
            <a:extLst>
              <a:ext uri="{28A0092B-C50C-407E-A947-70E740481C1C}">
                <a14:useLocalDpi xmlns:a14="http://schemas.microsoft.com/office/drawing/2010/main" val="0"/>
              </a:ext>
            </a:extLst>
          </a:blip>
          <a:srcRect t="14982" b="7331"/>
          <a:stretch/>
        </p:blipFill>
        <p:spPr>
          <a:xfrm>
            <a:off x="1396193" y="1483998"/>
            <a:ext cx="1415833" cy="1945002"/>
          </a:xfrm>
          <a:prstGeom prst="rect">
            <a:avLst/>
          </a:prstGeom>
          <a:ln>
            <a:solidFill>
              <a:schemeClr val="tx2">
                <a:lumMod val="75000"/>
              </a:schemeClr>
            </a:solidFill>
          </a:ln>
        </p:spPr>
      </p:pic>
      <p:pic>
        <p:nvPicPr>
          <p:cNvPr id="8" name="Picture 7">
            <a:extLst>
              <a:ext uri="{FF2B5EF4-FFF2-40B4-BE49-F238E27FC236}">
                <a16:creationId xmlns:a16="http://schemas.microsoft.com/office/drawing/2014/main" id="{07F4B662-75C8-B218-D782-BB5583200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390" y="4171798"/>
            <a:ext cx="1630549" cy="1943403"/>
          </a:xfrm>
          <a:prstGeom prst="rect">
            <a:avLst/>
          </a:prstGeom>
          <a:ln>
            <a:solidFill>
              <a:schemeClr val="tx2">
                <a:lumMod val="75000"/>
              </a:schemeClr>
            </a:solidFill>
          </a:ln>
        </p:spPr>
      </p:pic>
      <p:pic>
        <p:nvPicPr>
          <p:cNvPr id="10" name="Picture 9">
            <a:extLst>
              <a:ext uri="{FF2B5EF4-FFF2-40B4-BE49-F238E27FC236}">
                <a16:creationId xmlns:a16="http://schemas.microsoft.com/office/drawing/2014/main" id="{F310A6B0-59C8-1D60-1BC8-8704A750559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6362" t="5620" r="4556" b="6505"/>
          <a:stretch/>
        </p:blipFill>
        <p:spPr>
          <a:xfrm>
            <a:off x="3734321" y="1483999"/>
            <a:ext cx="1547752" cy="1945002"/>
          </a:xfrm>
          <a:prstGeom prst="rect">
            <a:avLst/>
          </a:prstGeom>
          <a:ln>
            <a:solidFill>
              <a:schemeClr val="tx2">
                <a:lumMod val="75000"/>
              </a:schemeClr>
            </a:solidFill>
          </a:ln>
        </p:spPr>
      </p:pic>
      <p:pic>
        <p:nvPicPr>
          <p:cNvPr id="11" name="Picture 10">
            <a:extLst>
              <a:ext uri="{FF2B5EF4-FFF2-40B4-BE49-F238E27FC236}">
                <a16:creationId xmlns:a16="http://schemas.microsoft.com/office/drawing/2014/main" id="{8E25585D-5F25-9EA5-DD31-171B9284B1E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4612" t="5524" r="3578" b="3238"/>
          <a:stretch/>
        </p:blipFill>
        <p:spPr>
          <a:xfrm>
            <a:off x="6091696" y="1485598"/>
            <a:ext cx="1656111" cy="1943402"/>
          </a:xfrm>
          <a:prstGeom prst="rect">
            <a:avLst/>
          </a:prstGeom>
          <a:ln>
            <a:solidFill>
              <a:schemeClr val="tx2">
                <a:lumMod val="75000"/>
              </a:schemeClr>
            </a:solidFill>
          </a:ln>
        </p:spPr>
      </p:pic>
      <p:pic>
        <p:nvPicPr>
          <p:cNvPr id="12" name="Picture 11">
            <a:extLst>
              <a:ext uri="{FF2B5EF4-FFF2-40B4-BE49-F238E27FC236}">
                <a16:creationId xmlns:a16="http://schemas.microsoft.com/office/drawing/2014/main" id="{CCE5A771-F5D6-BC7F-D966-CA689632BA2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9148" t="22468" r="28467" b="29692"/>
          <a:stretch/>
        </p:blipFill>
        <p:spPr>
          <a:xfrm>
            <a:off x="2593873" y="4135518"/>
            <a:ext cx="1396193" cy="1978919"/>
          </a:xfrm>
          <a:prstGeom prst="rect">
            <a:avLst/>
          </a:prstGeom>
          <a:ln>
            <a:solidFill>
              <a:schemeClr val="tx2">
                <a:lumMod val="75000"/>
              </a:schemeClr>
            </a:solidFill>
          </a:ln>
        </p:spPr>
      </p:pic>
      <p:sp>
        <p:nvSpPr>
          <p:cNvPr id="13" name="TextBox 12">
            <a:extLst>
              <a:ext uri="{FF2B5EF4-FFF2-40B4-BE49-F238E27FC236}">
                <a16:creationId xmlns:a16="http://schemas.microsoft.com/office/drawing/2014/main" id="{2F1D26A6-0968-59B9-614A-4B7D1975AC63}"/>
              </a:ext>
            </a:extLst>
          </p:cNvPr>
          <p:cNvSpPr txBox="1"/>
          <p:nvPr/>
        </p:nvSpPr>
        <p:spPr>
          <a:xfrm>
            <a:off x="1386361" y="3449115"/>
            <a:ext cx="1976284" cy="307777"/>
          </a:xfrm>
          <a:prstGeom prst="rect">
            <a:avLst/>
          </a:prstGeom>
          <a:noFill/>
        </p:spPr>
        <p:txBody>
          <a:bodyPr wrap="square" rtlCol="0">
            <a:spAutoFit/>
          </a:bodyPr>
          <a:lstStyle/>
          <a:p>
            <a:r>
              <a:rPr lang="en-US" sz="1400" u="sng" dirty="0">
                <a:solidFill>
                  <a:schemeClr val="tx2">
                    <a:lumMod val="75000"/>
                  </a:schemeClr>
                </a:solidFill>
                <a:latin typeface="Verdana" panose="020B0604030504040204" pitchFamily="34" charset="0"/>
                <a:ea typeface="Verdana" panose="020B0604030504040204" pitchFamily="34" charset="0"/>
              </a:rPr>
              <a:t>Gunpreet Kaur</a:t>
            </a:r>
            <a:endParaRPr lang="en-IN" sz="1400" u="sng" dirty="0">
              <a:solidFill>
                <a:schemeClr val="tx2">
                  <a:lumMod val="75000"/>
                </a:schemeClr>
              </a:solidFill>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9F8448F8-8D33-784A-96CE-0175F397A117}"/>
              </a:ext>
            </a:extLst>
          </p:cNvPr>
          <p:cNvSpPr txBox="1"/>
          <p:nvPr/>
        </p:nvSpPr>
        <p:spPr>
          <a:xfrm>
            <a:off x="3982070" y="3474482"/>
            <a:ext cx="2271252" cy="307777"/>
          </a:xfrm>
          <a:prstGeom prst="rect">
            <a:avLst/>
          </a:prstGeom>
          <a:noFill/>
        </p:spPr>
        <p:txBody>
          <a:bodyPr wrap="square" rtlCol="0">
            <a:spAutoFit/>
          </a:bodyPr>
          <a:lstStyle/>
          <a:p>
            <a:r>
              <a:rPr lang="en-US" sz="1400" u="sng" dirty="0">
                <a:solidFill>
                  <a:schemeClr val="tx2">
                    <a:lumMod val="75000"/>
                  </a:schemeClr>
                </a:solidFill>
                <a:latin typeface="Verdana" panose="020B0604030504040204" pitchFamily="34" charset="0"/>
                <a:ea typeface="Verdana" panose="020B0604030504040204" pitchFamily="34" charset="0"/>
              </a:rPr>
              <a:t>Riya Saini</a:t>
            </a:r>
            <a:endParaRPr lang="en-IN" sz="1400" u="sng" dirty="0">
              <a:solidFill>
                <a:schemeClr val="tx2">
                  <a:lumMod val="75000"/>
                </a:schemeClr>
              </a:solidFill>
              <a:latin typeface="Verdana" panose="020B0604030504040204" pitchFamily="34" charset="0"/>
              <a:ea typeface="Verdana" panose="020B0604030504040204" pitchFamily="34" charset="0"/>
            </a:endParaRPr>
          </a:p>
        </p:txBody>
      </p:sp>
      <p:sp>
        <p:nvSpPr>
          <p:cNvPr id="15" name="TextBox 14">
            <a:extLst>
              <a:ext uri="{FF2B5EF4-FFF2-40B4-BE49-F238E27FC236}">
                <a16:creationId xmlns:a16="http://schemas.microsoft.com/office/drawing/2014/main" id="{9B922F74-5519-5815-1988-15FB66E8AAAD}"/>
              </a:ext>
            </a:extLst>
          </p:cNvPr>
          <p:cNvSpPr txBox="1"/>
          <p:nvPr/>
        </p:nvSpPr>
        <p:spPr>
          <a:xfrm>
            <a:off x="6324598" y="3492621"/>
            <a:ext cx="1897626" cy="307777"/>
          </a:xfrm>
          <a:prstGeom prst="rect">
            <a:avLst/>
          </a:prstGeom>
          <a:noFill/>
        </p:spPr>
        <p:txBody>
          <a:bodyPr wrap="square" rtlCol="0">
            <a:spAutoFit/>
          </a:bodyPr>
          <a:lstStyle/>
          <a:p>
            <a:r>
              <a:rPr lang="en-US" sz="1400" u="sng" dirty="0">
                <a:solidFill>
                  <a:schemeClr val="tx2">
                    <a:lumMod val="75000"/>
                  </a:schemeClr>
                </a:solidFill>
                <a:latin typeface="Verdana" panose="020B0604030504040204" pitchFamily="34" charset="0"/>
                <a:ea typeface="Verdana" panose="020B0604030504040204" pitchFamily="34" charset="0"/>
              </a:rPr>
              <a:t>Riya Sharma</a:t>
            </a:r>
            <a:endParaRPr lang="en-IN" sz="1400" u="sng" dirty="0">
              <a:solidFill>
                <a:schemeClr val="tx2">
                  <a:lumMod val="75000"/>
                </a:schemeClr>
              </a:solidFill>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B781CDF4-85C6-61A5-DC1E-EDCC178A852F}"/>
              </a:ext>
            </a:extLst>
          </p:cNvPr>
          <p:cNvSpPr txBox="1"/>
          <p:nvPr/>
        </p:nvSpPr>
        <p:spPr>
          <a:xfrm>
            <a:off x="2703870" y="6146230"/>
            <a:ext cx="1651820" cy="307777"/>
          </a:xfrm>
          <a:prstGeom prst="rect">
            <a:avLst/>
          </a:prstGeom>
          <a:noFill/>
        </p:spPr>
        <p:txBody>
          <a:bodyPr wrap="square" rtlCol="0">
            <a:spAutoFit/>
          </a:bodyPr>
          <a:lstStyle/>
          <a:p>
            <a:r>
              <a:rPr lang="en-US" sz="1400" u="sng" dirty="0">
                <a:solidFill>
                  <a:schemeClr val="tx2">
                    <a:lumMod val="75000"/>
                  </a:schemeClr>
                </a:solidFill>
                <a:latin typeface="Verdana" panose="020B0604030504040204" pitchFamily="34" charset="0"/>
                <a:ea typeface="Verdana" panose="020B0604030504040204" pitchFamily="34" charset="0"/>
              </a:rPr>
              <a:t>Siya Gupta</a:t>
            </a:r>
            <a:endParaRPr lang="en-IN" sz="1400" u="sng" dirty="0">
              <a:solidFill>
                <a:schemeClr val="tx2">
                  <a:lumMod val="75000"/>
                </a:schemeClr>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37677645-DAFA-97B7-8B08-6249BFF98331}"/>
              </a:ext>
            </a:extLst>
          </p:cNvPr>
          <p:cNvSpPr txBox="1"/>
          <p:nvPr/>
        </p:nvSpPr>
        <p:spPr>
          <a:xfrm>
            <a:off x="5152100" y="6119817"/>
            <a:ext cx="2121311" cy="307777"/>
          </a:xfrm>
          <a:prstGeom prst="rect">
            <a:avLst/>
          </a:prstGeom>
          <a:noFill/>
        </p:spPr>
        <p:txBody>
          <a:bodyPr wrap="square" rtlCol="0">
            <a:spAutoFit/>
          </a:bodyPr>
          <a:lstStyle/>
          <a:p>
            <a:r>
              <a:rPr lang="en-US" sz="1400" u="sng" dirty="0" err="1">
                <a:solidFill>
                  <a:schemeClr val="tx2">
                    <a:lumMod val="75000"/>
                  </a:schemeClr>
                </a:solidFill>
                <a:latin typeface="Verdana" panose="020B0604030504040204" pitchFamily="34" charset="0"/>
                <a:ea typeface="Verdana" panose="020B0604030504040204" pitchFamily="34" charset="0"/>
              </a:rPr>
              <a:t>Taruni</a:t>
            </a:r>
            <a:r>
              <a:rPr lang="en-US" sz="1400" u="sng" dirty="0">
                <a:solidFill>
                  <a:schemeClr val="tx2">
                    <a:lumMod val="75000"/>
                  </a:schemeClr>
                </a:solidFill>
                <a:latin typeface="Verdana" panose="020B0604030504040204" pitchFamily="34" charset="0"/>
                <a:ea typeface="Verdana" panose="020B0604030504040204" pitchFamily="34" charset="0"/>
              </a:rPr>
              <a:t> Batra</a:t>
            </a:r>
            <a:endParaRPr lang="en-IN" sz="1400" u="sng"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04946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2B9485-7782-2595-DAAC-177E3C713C9A}"/>
              </a:ext>
            </a:extLst>
          </p:cNvPr>
          <p:cNvSpPr txBox="1"/>
          <p:nvPr/>
        </p:nvSpPr>
        <p:spPr>
          <a:xfrm>
            <a:off x="0" y="0"/>
            <a:ext cx="9144000" cy="6858000"/>
          </a:xfrm>
          <a:prstGeom prst="rect">
            <a:avLst/>
          </a:prstGeom>
          <a:solidFill>
            <a:schemeClr val="tx2">
              <a:lumMod val="75000"/>
            </a:schemeClr>
          </a:solidFill>
        </p:spPr>
        <p:txBody>
          <a:bodyPr wrap="square" rtlCol="0">
            <a:spAutoFit/>
          </a:bodyPr>
          <a:lstStyle/>
          <a:p>
            <a:endParaRPr lang="en-IN"/>
          </a:p>
        </p:txBody>
      </p:sp>
      <p:pic>
        <p:nvPicPr>
          <p:cNvPr id="7" name="Picture 6">
            <a:extLst>
              <a:ext uri="{FF2B5EF4-FFF2-40B4-BE49-F238E27FC236}">
                <a16:creationId xmlns:a16="http://schemas.microsoft.com/office/drawing/2014/main" id="{EC9B0EBC-01D0-B25A-3E22-DE1F9A8B5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600" y="5718612"/>
            <a:ext cx="1000265" cy="800212"/>
          </a:xfrm>
          <a:prstGeom prst="rect">
            <a:avLst/>
          </a:prstGeom>
          <a:effectLst>
            <a:softEdge rad="31750"/>
          </a:effectLst>
        </p:spPr>
      </p:pic>
      <p:sp>
        <p:nvSpPr>
          <p:cNvPr id="8" name="TextBox 7">
            <a:extLst>
              <a:ext uri="{FF2B5EF4-FFF2-40B4-BE49-F238E27FC236}">
                <a16:creationId xmlns:a16="http://schemas.microsoft.com/office/drawing/2014/main" id="{5247E56E-2F4B-41D9-F139-F030805DB5DB}"/>
              </a:ext>
            </a:extLst>
          </p:cNvPr>
          <p:cNvSpPr txBox="1"/>
          <p:nvPr/>
        </p:nvSpPr>
        <p:spPr>
          <a:xfrm>
            <a:off x="6553200" y="6477000"/>
            <a:ext cx="3657600" cy="369332"/>
          </a:xfrm>
          <a:prstGeom prst="rect">
            <a:avLst/>
          </a:prstGeom>
          <a:noFill/>
        </p:spPr>
        <p:txBody>
          <a:bodyPr wrap="square" rtlCol="0">
            <a:spAutoFit/>
          </a:bodyPr>
          <a:lstStyle/>
          <a:p>
            <a:r>
              <a:rPr lang="en-US" b="1">
                <a:solidFill>
                  <a:schemeClr val="bg1">
                    <a:lumMod val="95000"/>
                  </a:schemeClr>
                </a:solidFill>
                <a:latin typeface="Verdana" panose="020B0604030504040204" pitchFamily="34" charset="0"/>
                <a:ea typeface="Verdana" panose="020B0604030504040204" pitchFamily="34" charset="0"/>
              </a:rPr>
              <a:t>DATA DETECTIVES</a:t>
            </a:r>
            <a:endParaRPr lang="en-IN" b="1">
              <a:solidFill>
                <a:schemeClr val="bg1">
                  <a:lumMod val="95000"/>
                </a:schemeClr>
              </a:solidFill>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09F7D6AC-E5CE-0E14-D5A9-9BF9CF31A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046" y="1472472"/>
            <a:ext cx="6231460" cy="3502651"/>
          </a:xfrm>
          <a:prstGeom prst="rect">
            <a:avLst/>
          </a:prstGeom>
        </p:spPr>
      </p:pic>
    </p:spTree>
    <p:extLst>
      <p:ext uri="{BB962C8B-B14F-4D97-AF65-F5344CB8AC3E}">
        <p14:creationId xmlns:p14="http://schemas.microsoft.com/office/powerpoint/2010/main" val="2614987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F16242-1AB0-8840-924A-D75D9F11F762}"/>
              </a:ext>
            </a:extLst>
          </p:cNvPr>
          <p:cNvSpPr txBox="1"/>
          <p:nvPr/>
        </p:nvSpPr>
        <p:spPr>
          <a:xfrm>
            <a:off x="0" y="0"/>
            <a:ext cx="9144000" cy="6858000"/>
          </a:xfrm>
          <a:prstGeom prst="rect">
            <a:avLst/>
          </a:prstGeom>
          <a:solidFill>
            <a:schemeClr val="accent1">
              <a:lumMod val="50000"/>
            </a:schemeClr>
          </a:solidFill>
        </p:spPr>
        <p:txBody>
          <a:bodyPr wrap="square" rtlCol="0">
            <a:spAutoFit/>
          </a:bodyPr>
          <a:lstStyle/>
          <a:p>
            <a:endParaRPr lang="en-IN"/>
          </a:p>
        </p:txBody>
      </p:sp>
      <p:sp>
        <p:nvSpPr>
          <p:cNvPr id="3" name="Arrow: Pentagon 2">
            <a:extLst>
              <a:ext uri="{FF2B5EF4-FFF2-40B4-BE49-F238E27FC236}">
                <a16:creationId xmlns:a16="http://schemas.microsoft.com/office/drawing/2014/main" id="{EBED8255-EC0B-41B4-C0A1-5477B3B848E2}"/>
              </a:ext>
            </a:extLst>
          </p:cNvPr>
          <p:cNvSpPr/>
          <p:nvPr/>
        </p:nvSpPr>
        <p:spPr>
          <a:xfrm>
            <a:off x="0" y="180549"/>
            <a:ext cx="4643904" cy="895901"/>
          </a:xfrm>
          <a:prstGeom prst="homePlate">
            <a:avLst/>
          </a:prstGeom>
          <a:solidFill>
            <a:schemeClr val="bg1">
              <a:lumMod val="9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accent1">
                    <a:lumMod val="75000"/>
                  </a:schemeClr>
                </a:solidFill>
                <a:latin typeface="Verdana" panose="020B0604030504040204" pitchFamily="34" charset="0"/>
                <a:ea typeface="Verdana" panose="020B0604030504040204" pitchFamily="34" charset="0"/>
              </a:rPr>
              <a:t>INTRODUCTION</a:t>
            </a:r>
            <a:endParaRPr lang="en-IN" sz="3600">
              <a:solidFill>
                <a:schemeClr val="accent1">
                  <a:lumMod val="75000"/>
                </a:schemeClr>
              </a:solidFill>
            </a:endParaRPr>
          </a:p>
        </p:txBody>
      </p:sp>
      <p:sp>
        <p:nvSpPr>
          <p:cNvPr id="5" name="TextBox 4">
            <a:extLst>
              <a:ext uri="{FF2B5EF4-FFF2-40B4-BE49-F238E27FC236}">
                <a16:creationId xmlns:a16="http://schemas.microsoft.com/office/drawing/2014/main" id="{B26672AC-354B-B222-7040-3A7F3AA4E666}"/>
              </a:ext>
            </a:extLst>
          </p:cNvPr>
          <p:cNvSpPr txBox="1"/>
          <p:nvPr/>
        </p:nvSpPr>
        <p:spPr>
          <a:xfrm>
            <a:off x="1860256" y="2722602"/>
            <a:ext cx="5567295" cy="3416320"/>
          </a:xfrm>
          <a:prstGeom prst="rect">
            <a:avLst/>
          </a:prstGeom>
          <a:noFill/>
        </p:spPr>
        <p:txBody>
          <a:bodyPr wrap="square" rtlCol="0">
            <a:spAutoFit/>
          </a:bodyPr>
          <a:lstStyle/>
          <a:p>
            <a:pPr algn="ctr"/>
            <a:r>
              <a:rPr lang="en-US" sz="1800" dirty="0">
                <a:solidFill>
                  <a:schemeClr val="bg1">
                    <a:lumMod val="95000"/>
                  </a:schemeClr>
                </a:solidFill>
                <a:effectLst/>
                <a:latin typeface="Verdana" panose="020B0604030504040204" pitchFamily="34" charset="0"/>
                <a:ea typeface="Verdana" panose="020B0604030504040204" pitchFamily="34" charset="0"/>
                <a:cs typeface="Times New Roman" panose="02020603050405020304" pitchFamily="18" charset="0"/>
              </a:rPr>
              <a:t>Social Media has become an integral part of modern life influencing various aspects of human behavior and well-being. This project aims to analyze the impact of social media usage on human health, focusing on both positive and negative outcomes. By leveraging data analysis tools and methodologies, the project seeks to understand how social media affects mental and physical health and to propose strategies for mitigating any adverse effects.</a:t>
            </a:r>
            <a:endParaRPr lang="en-IN" dirty="0">
              <a:solidFill>
                <a:schemeClr val="bg1">
                  <a:lumMod val="95000"/>
                </a:schemeClr>
              </a:solidFill>
              <a:latin typeface="Verdana" panose="020B0604030504040204" pitchFamily="34" charset="0"/>
              <a:ea typeface="Verdana" panose="020B0604030504040204" pitchFamily="34" charset="0"/>
            </a:endParaRPr>
          </a:p>
          <a:p>
            <a:endParaRPr lang="en-IN" dirty="0">
              <a:solidFill>
                <a:schemeClr val="bg1">
                  <a:lumMod val="95000"/>
                </a:schemeClr>
              </a:solidFill>
            </a:endParaRPr>
          </a:p>
        </p:txBody>
      </p:sp>
      <p:sp>
        <p:nvSpPr>
          <p:cNvPr id="6" name="TextBox 5">
            <a:extLst>
              <a:ext uri="{FF2B5EF4-FFF2-40B4-BE49-F238E27FC236}">
                <a16:creationId xmlns:a16="http://schemas.microsoft.com/office/drawing/2014/main" id="{46760A88-5952-BDA1-0000-3EBA31DA5CC3}"/>
              </a:ext>
            </a:extLst>
          </p:cNvPr>
          <p:cNvSpPr txBox="1"/>
          <p:nvPr/>
        </p:nvSpPr>
        <p:spPr>
          <a:xfrm>
            <a:off x="3389062" y="1680358"/>
            <a:ext cx="2667000" cy="646331"/>
          </a:xfrm>
          <a:prstGeom prst="rect">
            <a:avLst/>
          </a:prstGeom>
          <a:noFill/>
        </p:spPr>
        <p:txBody>
          <a:bodyPr wrap="square" rtlCol="0">
            <a:spAutoFit/>
          </a:bodyPr>
          <a:lstStyle/>
          <a:p>
            <a:r>
              <a:rPr lang="en-US" sz="3600" u="sng" dirty="0">
                <a:solidFill>
                  <a:schemeClr val="bg1">
                    <a:lumMod val="95000"/>
                  </a:schemeClr>
                </a:solidFill>
                <a:latin typeface="Verdana" panose="020B0604030504040204" pitchFamily="34" charset="0"/>
                <a:ea typeface="Verdana" panose="020B0604030504040204" pitchFamily="34" charset="0"/>
              </a:rPr>
              <a:t>Overview</a:t>
            </a:r>
            <a:endParaRPr lang="en-IN" sz="3600" u="sng" dirty="0">
              <a:solidFill>
                <a:schemeClr val="bg1">
                  <a:lumMod val="95000"/>
                </a:schemeClr>
              </a:solidFill>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21391F91-54CE-1CAD-CB18-B7580D6EE08B}"/>
              </a:ext>
            </a:extLst>
          </p:cNvPr>
          <p:cNvSpPr txBox="1"/>
          <p:nvPr/>
        </p:nvSpPr>
        <p:spPr>
          <a:xfrm>
            <a:off x="6763365" y="6400800"/>
            <a:ext cx="2380635" cy="369332"/>
          </a:xfrm>
          <a:prstGeom prst="rect">
            <a:avLst/>
          </a:prstGeom>
          <a:noFill/>
        </p:spPr>
        <p:txBody>
          <a:bodyPr wrap="square" rtlCol="0">
            <a:spAutoFit/>
          </a:bodyPr>
          <a:lstStyle/>
          <a:p>
            <a:r>
              <a:rPr lang="en-US" sz="1800" b="1">
                <a:solidFill>
                  <a:schemeClr val="bg1"/>
                </a:solidFill>
                <a:latin typeface="Arial Rounded MT Bold" panose="020F0704030504030204" pitchFamily="34" charset="0"/>
              </a:rPr>
              <a:t>DATA DETECTIVES</a:t>
            </a:r>
            <a:endParaRPr lang="en-IN"/>
          </a:p>
        </p:txBody>
      </p:sp>
      <p:pic>
        <p:nvPicPr>
          <p:cNvPr id="9" name="Graphic 8" descr="Magnifying glass with solid fill">
            <a:extLst>
              <a:ext uri="{FF2B5EF4-FFF2-40B4-BE49-F238E27FC236}">
                <a16:creationId xmlns:a16="http://schemas.microsoft.com/office/drawing/2014/main" id="{9C890B8E-8960-583C-D116-C57ADBC446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48600" y="5825519"/>
            <a:ext cx="626806" cy="626806"/>
          </a:xfrm>
          <a:prstGeom prst="rect">
            <a:avLst/>
          </a:prstGeom>
        </p:spPr>
      </p:pic>
      <p:pic>
        <p:nvPicPr>
          <p:cNvPr id="10" name="Graphic 9" descr="Graduation cap with solid fill">
            <a:extLst>
              <a:ext uri="{FF2B5EF4-FFF2-40B4-BE49-F238E27FC236}">
                <a16:creationId xmlns:a16="http://schemas.microsoft.com/office/drawing/2014/main" id="{DDB1113D-9BEA-2728-2004-CF33167CEA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59081" y="5420712"/>
            <a:ext cx="789202" cy="809613"/>
          </a:xfrm>
          <a:prstGeom prst="rect">
            <a:avLst/>
          </a:prstGeom>
        </p:spPr>
      </p:pic>
      <p:pic>
        <p:nvPicPr>
          <p:cNvPr id="11" name="Graphic 10" descr="Line arrow: Clockwise curve with solid fill">
            <a:extLst>
              <a:ext uri="{FF2B5EF4-FFF2-40B4-BE49-F238E27FC236}">
                <a16:creationId xmlns:a16="http://schemas.microsoft.com/office/drawing/2014/main" id="{52123129-8AD3-F0FF-85DF-6832743A83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96835" y="5950409"/>
            <a:ext cx="265168" cy="265168"/>
          </a:xfrm>
          <a:prstGeom prst="rect">
            <a:avLst/>
          </a:prstGeom>
        </p:spPr>
      </p:pic>
    </p:spTree>
    <p:extLst>
      <p:ext uri="{BB962C8B-B14F-4D97-AF65-F5344CB8AC3E}">
        <p14:creationId xmlns:p14="http://schemas.microsoft.com/office/powerpoint/2010/main" val="383671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31E57-F7A6-1B3A-A290-3C617B71D813}"/>
              </a:ext>
            </a:extLst>
          </p:cNvPr>
          <p:cNvSpPr txBox="1"/>
          <p:nvPr/>
        </p:nvSpPr>
        <p:spPr>
          <a:xfrm>
            <a:off x="4172794" y="593191"/>
            <a:ext cx="3505200" cy="584775"/>
          </a:xfrm>
          <a:prstGeom prst="rect">
            <a:avLst/>
          </a:prstGeom>
          <a:noFill/>
        </p:spPr>
        <p:txBody>
          <a:bodyPr wrap="square" rtlCol="0">
            <a:spAutoFit/>
          </a:bodyPr>
          <a:lstStyle/>
          <a:p>
            <a:r>
              <a:rPr lang="en-US" sz="3200" b="1">
                <a:solidFill>
                  <a:schemeClr val="tx2">
                    <a:lumMod val="75000"/>
                  </a:schemeClr>
                </a:solidFill>
                <a:latin typeface="Verdana" panose="020B0604030504040204" pitchFamily="34" charset="0"/>
                <a:ea typeface="Verdana" panose="020B0604030504040204" pitchFamily="34" charset="0"/>
              </a:rPr>
              <a:t>Objective</a:t>
            </a:r>
            <a:endParaRPr lang="en-IN" sz="3200" b="1">
              <a:solidFill>
                <a:schemeClr val="tx2">
                  <a:lumMod val="75000"/>
                </a:schemeClr>
              </a:solidFill>
              <a:latin typeface="Verdana" panose="020B0604030504040204" pitchFamily="34" charset="0"/>
              <a:ea typeface="Verdana" panose="020B0604030504040204" pitchFamily="34" charset="0"/>
            </a:endParaRPr>
          </a:p>
        </p:txBody>
      </p:sp>
      <p:sp>
        <p:nvSpPr>
          <p:cNvPr id="5" name="Pentagon 4">
            <a:extLst>
              <a:ext uri="{FF2B5EF4-FFF2-40B4-BE49-F238E27FC236}">
                <a16:creationId xmlns:a16="http://schemas.microsoft.com/office/drawing/2014/main" id="{12CFB4A3-9570-0350-C65B-60DB6AE6F702}"/>
              </a:ext>
            </a:extLst>
          </p:cNvPr>
          <p:cNvSpPr/>
          <p:nvPr/>
        </p:nvSpPr>
        <p:spPr>
          <a:xfrm rot="16200000">
            <a:off x="6979920" y="2906420"/>
            <a:ext cx="3047994" cy="1330953"/>
          </a:xfrm>
          <a:custGeom>
            <a:avLst/>
            <a:gdLst>
              <a:gd name="connsiteX0" fmla="*/ 3 w 3048000"/>
              <a:gd name="connsiteY0" fmla="*/ 989595 h 2590800"/>
              <a:gd name="connsiteX1" fmla="*/ 1524000 w 3048000"/>
              <a:gd name="connsiteY1" fmla="*/ 0 h 2590800"/>
              <a:gd name="connsiteX2" fmla="*/ 3047997 w 3048000"/>
              <a:gd name="connsiteY2" fmla="*/ 989595 h 2590800"/>
              <a:gd name="connsiteX3" fmla="*/ 2465882 w 3048000"/>
              <a:gd name="connsiteY3" fmla="*/ 2590793 h 2590800"/>
              <a:gd name="connsiteX4" fmla="*/ 582118 w 3048000"/>
              <a:gd name="connsiteY4" fmla="*/ 2590793 h 2590800"/>
              <a:gd name="connsiteX5" fmla="*/ 3 w 3048000"/>
              <a:gd name="connsiteY5" fmla="*/ 989595 h 2590800"/>
              <a:gd name="connsiteX0" fmla="*/ 0 w 3047994"/>
              <a:gd name="connsiteY0" fmla="*/ 989595 h 2590793"/>
              <a:gd name="connsiteX1" fmla="*/ 1523997 w 3047994"/>
              <a:gd name="connsiteY1" fmla="*/ 0 h 2590793"/>
              <a:gd name="connsiteX2" fmla="*/ 3047994 w 3047994"/>
              <a:gd name="connsiteY2" fmla="*/ 989595 h 2590793"/>
              <a:gd name="connsiteX3" fmla="*/ 2953559 w 3047994"/>
              <a:gd name="connsiteY3" fmla="*/ 1330953 h 2590793"/>
              <a:gd name="connsiteX4" fmla="*/ 582115 w 3047994"/>
              <a:gd name="connsiteY4" fmla="*/ 2590793 h 2590793"/>
              <a:gd name="connsiteX5" fmla="*/ 0 w 3047994"/>
              <a:gd name="connsiteY5" fmla="*/ 989595 h 2590793"/>
              <a:gd name="connsiteX0" fmla="*/ 0 w 3047994"/>
              <a:gd name="connsiteY0" fmla="*/ 989595 h 1330953"/>
              <a:gd name="connsiteX1" fmla="*/ 1523997 w 3047994"/>
              <a:gd name="connsiteY1" fmla="*/ 0 h 1330953"/>
              <a:gd name="connsiteX2" fmla="*/ 3047994 w 3047994"/>
              <a:gd name="connsiteY2" fmla="*/ 989595 h 1330953"/>
              <a:gd name="connsiteX3" fmla="*/ 2953559 w 3047994"/>
              <a:gd name="connsiteY3" fmla="*/ 1330953 h 1330953"/>
              <a:gd name="connsiteX4" fmla="*/ 23315 w 3047994"/>
              <a:gd name="connsiteY4" fmla="*/ 1300472 h 1330953"/>
              <a:gd name="connsiteX5" fmla="*/ 0 w 3047994"/>
              <a:gd name="connsiteY5" fmla="*/ 989595 h 133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7994" h="1330953">
                <a:moveTo>
                  <a:pt x="0" y="989595"/>
                </a:moveTo>
                <a:lnTo>
                  <a:pt x="1523997" y="0"/>
                </a:lnTo>
                <a:lnTo>
                  <a:pt x="3047994" y="989595"/>
                </a:lnTo>
                <a:lnTo>
                  <a:pt x="2953559" y="1330953"/>
                </a:lnTo>
                <a:lnTo>
                  <a:pt x="23315" y="1300472"/>
                </a:lnTo>
                <a:lnTo>
                  <a:pt x="0" y="989595"/>
                </a:lnTo>
                <a:close/>
              </a:path>
            </a:pathLst>
          </a:cu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24A2A120-42F9-1F63-06B6-A7C3639456CE}"/>
              </a:ext>
            </a:extLst>
          </p:cNvPr>
          <p:cNvSpPr/>
          <p:nvPr/>
        </p:nvSpPr>
        <p:spPr>
          <a:xfrm>
            <a:off x="-40639" y="-15327"/>
            <a:ext cx="3481950" cy="1217036"/>
          </a:xfrm>
          <a:custGeom>
            <a:avLst/>
            <a:gdLst>
              <a:gd name="connsiteX0" fmla="*/ 0 w 4038600"/>
              <a:gd name="connsiteY0" fmla="*/ 260403 h 1562388"/>
              <a:gd name="connsiteX1" fmla="*/ 260403 w 4038600"/>
              <a:gd name="connsiteY1" fmla="*/ 0 h 1562388"/>
              <a:gd name="connsiteX2" fmla="*/ 3778197 w 4038600"/>
              <a:gd name="connsiteY2" fmla="*/ 0 h 1562388"/>
              <a:gd name="connsiteX3" fmla="*/ 4038600 w 4038600"/>
              <a:gd name="connsiteY3" fmla="*/ 260403 h 1562388"/>
              <a:gd name="connsiteX4" fmla="*/ 4038600 w 4038600"/>
              <a:gd name="connsiteY4" fmla="*/ 1301985 h 1562388"/>
              <a:gd name="connsiteX5" fmla="*/ 3778197 w 4038600"/>
              <a:gd name="connsiteY5" fmla="*/ 1562388 h 1562388"/>
              <a:gd name="connsiteX6" fmla="*/ 260403 w 4038600"/>
              <a:gd name="connsiteY6" fmla="*/ 1562388 h 1562388"/>
              <a:gd name="connsiteX7" fmla="*/ 0 w 4038600"/>
              <a:gd name="connsiteY7" fmla="*/ 1301985 h 1562388"/>
              <a:gd name="connsiteX8" fmla="*/ 0 w 4038600"/>
              <a:gd name="connsiteY8" fmla="*/ 260403 h 1562388"/>
              <a:gd name="connsiteX0" fmla="*/ 0 w 4038600"/>
              <a:gd name="connsiteY0" fmla="*/ 260403 h 1562388"/>
              <a:gd name="connsiteX1" fmla="*/ 402643 w 4038600"/>
              <a:gd name="connsiteY1" fmla="*/ 10160 h 1562388"/>
              <a:gd name="connsiteX2" fmla="*/ 3778197 w 4038600"/>
              <a:gd name="connsiteY2" fmla="*/ 0 h 1562388"/>
              <a:gd name="connsiteX3" fmla="*/ 4038600 w 4038600"/>
              <a:gd name="connsiteY3" fmla="*/ 260403 h 1562388"/>
              <a:gd name="connsiteX4" fmla="*/ 4038600 w 4038600"/>
              <a:gd name="connsiteY4" fmla="*/ 1301985 h 1562388"/>
              <a:gd name="connsiteX5" fmla="*/ 3778197 w 4038600"/>
              <a:gd name="connsiteY5" fmla="*/ 1562388 h 1562388"/>
              <a:gd name="connsiteX6" fmla="*/ 260403 w 4038600"/>
              <a:gd name="connsiteY6" fmla="*/ 1562388 h 1562388"/>
              <a:gd name="connsiteX7" fmla="*/ 0 w 4038600"/>
              <a:gd name="connsiteY7" fmla="*/ 1301985 h 1562388"/>
              <a:gd name="connsiteX8" fmla="*/ 0 w 4038600"/>
              <a:gd name="connsiteY8" fmla="*/ 260403 h 1562388"/>
              <a:gd name="connsiteX0" fmla="*/ 0 w 4048760"/>
              <a:gd name="connsiteY0" fmla="*/ 270563 h 1562388"/>
              <a:gd name="connsiteX1" fmla="*/ 412803 w 4048760"/>
              <a:gd name="connsiteY1" fmla="*/ 10160 h 1562388"/>
              <a:gd name="connsiteX2" fmla="*/ 3788357 w 4048760"/>
              <a:gd name="connsiteY2" fmla="*/ 0 h 1562388"/>
              <a:gd name="connsiteX3" fmla="*/ 4048760 w 4048760"/>
              <a:gd name="connsiteY3" fmla="*/ 260403 h 1562388"/>
              <a:gd name="connsiteX4" fmla="*/ 4048760 w 4048760"/>
              <a:gd name="connsiteY4" fmla="*/ 1301985 h 1562388"/>
              <a:gd name="connsiteX5" fmla="*/ 3788357 w 4048760"/>
              <a:gd name="connsiteY5" fmla="*/ 1562388 h 1562388"/>
              <a:gd name="connsiteX6" fmla="*/ 270563 w 4048760"/>
              <a:gd name="connsiteY6" fmla="*/ 1562388 h 1562388"/>
              <a:gd name="connsiteX7" fmla="*/ 10160 w 4048760"/>
              <a:gd name="connsiteY7" fmla="*/ 1301985 h 1562388"/>
              <a:gd name="connsiteX8" fmla="*/ 0 w 4048760"/>
              <a:gd name="connsiteY8" fmla="*/ 270563 h 1562388"/>
              <a:gd name="connsiteX0" fmla="*/ 0 w 4058920"/>
              <a:gd name="connsiteY0" fmla="*/ 270563 h 1562388"/>
              <a:gd name="connsiteX1" fmla="*/ 412803 w 4058920"/>
              <a:gd name="connsiteY1" fmla="*/ 10160 h 1562388"/>
              <a:gd name="connsiteX2" fmla="*/ 3788357 w 4058920"/>
              <a:gd name="connsiteY2" fmla="*/ 0 h 1562388"/>
              <a:gd name="connsiteX3" fmla="*/ 4058920 w 4058920"/>
              <a:gd name="connsiteY3" fmla="*/ 362003 h 1562388"/>
              <a:gd name="connsiteX4" fmla="*/ 4048760 w 4058920"/>
              <a:gd name="connsiteY4" fmla="*/ 1301985 h 1562388"/>
              <a:gd name="connsiteX5" fmla="*/ 3788357 w 4058920"/>
              <a:gd name="connsiteY5" fmla="*/ 1562388 h 1562388"/>
              <a:gd name="connsiteX6" fmla="*/ 270563 w 4058920"/>
              <a:gd name="connsiteY6" fmla="*/ 1562388 h 1562388"/>
              <a:gd name="connsiteX7" fmla="*/ 10160 w 4058920"/>
              <a:gd name="connsiteY7" fmla="*/ 1301985 h 1562388"/>
              <a:gd name="connsiteX8" fmla="*/ 0 w 4058920"/>
              <a:gd name="connsiteY8" fmla="*/ 270563 h 1562388"/>
              <a:gd name="connsiteX0" fmla="*/ 0 w 4058920"/>
              <a:gd name="connsiteY0" fmla="*/ 260403 h 1552228"/>
              <a:gd name="connsiteX1" fmla="*/ 412803 w 4058920"/>
              <a:gd name="connsiteY1" fmla="*/ 0 h 1552228"/>
              <a:gd name="connsiteX2" fmla="*/ 3808677 w 4058920"/>
              <a:gd name="connsiteY2" fmla="*/ 355600 h 1552228"/>
              <a:gd name="connsiteX3" fmla="*/ 4058920 w 4058920"/>
              <a:gd name="connsiteY3" fmla="*/ 351843 h 1552228"/>
              <a:gd name="connsiteX4" fmla="*/ 4048760 w 4058920"/>
              <a:gd name="connsiteY4" fmla="*/ 1291825 h 1552228"/>
              <a:gd name="connsiteX5" fmla="*/ 3788357 w 4058920"/>
              <a:gd name="connsiteY5" fmla="*/ 1552228 h 1552228"/>
              <a:gd name="connsiteX6" fmla="*/ 270563 w 4058920"/>
              <a:gd name="connsiteY6" fmla="*/ 1552228 h 1552228"/>
              <a:gd name="connsiteX7" fmla="*/ 10160 w 4058920"/>
              <a:gd name="connsiteY7" fmla="*/ 1291825 h 1552228"/>
              <a:gd name="connsiteX8" fmla="*/ 0 w 4058920"/>
              <a:gd name="connsiteY8" fmla="*/ 260403 h 1552228"/>
              <a:gd name="connsiteX0" fmla="*/ 0 w 4058920"/>
              <a:gd name="connsiteY0" fmla="*/ 48978 h 1340803"/>
              <a:gd name="connsiteX1" fmla="*/ 433123 w 4058920"/>
              <a:gd name="connsiteY1" fmla="*/ 123855 h 1340803"/>
              <a:gd name="connsiteX2" fmla="*/ 3808677 w 4058920"/>
              <a:gd name="connsiteY2" fmla="*/ 144175 h 1340803"/>
              <a:gd name="connsiteX3" fmla="*/ 4058920 w 4058920"/>
              <a:gd name="connsiteY3" fmla="*/ 140418 h 1340803"/>
              <a:gd name="connsiteX4" fmla="*/ 4048760 w 4058920"/>
              <a:gd name="connsiteY4" fmla="*/ 1080400 h 1340803"/>
              <a:gd name="connsiteX5" fmla="*/ 3788357 w 4058920"/>
              <a:gd name="connsiteY5" fmla="*/ 1340803 h 1340803"/>
              <a:gd name="connsiteX6" fmla="*/ 270563 w 4058920"/>
              <a:gd name="connsiteY6" fmla="*/ 1340803 h 1340803"/>
              <a:gd name="connsiteX7" fmla="*/ 10160 w 4058920"/>
              <a:gd name="connsiteY7" fmla="*/ 1080400 h 1340803"/>
              <a:gd name="connsiteX8" fmla="*/ 0 w 4058920"/>
              <a:gd name="connsiteY8" fmla="*/ 48978 h 1340803"/>
              <a:gd name="connsiteX0" fmla="*/ 0 w 4058920"/>
              <a:gd name="connsiteY0" fmla="*/ 48978 h 1340803"/>
              <a:gd name="connsiteX1" fmla="*/ 433123 w 4058920"/>
              <a:gd name="connsiteY1" fmla="*/ 123855 h 1340803"/>
              <a:gd name="connsiteX2" fmla="*/ 3808677 w 4058920"/>
              <a:gd name="connsiteY2" fmla="*/ 144175 h 1340803"/>
              <a:gd name="connsiteX3" fmla="*/ 4058920 w 4058920"/>
              <a:gd name="connsiteY3" fmla="*/ 140418 h 1340803"/>
              <a:gd name="connsiteX4" fmla="*/ 4048760 w 4058920"/>
              <a:gd name="connsiteY4" fmla="*/ 1080400 h 1340803"/>
              <a:gd name="connsiteX5" fmla="*/ 3788357 w 4058920"/>
              <a:gd name="connsiteY5" fmla="*/ 1340803 h 1340803"/>
              <a:gd name="connsiteX6" fmla="*/ 270563 w 4058920"/>
              <a:gd name="connsiteY6" fmla="*/ 1340803 h 1340803"/>
              <a:gd name="connsiteX7" fmla="*/ 10160 w 4058920"/>
              <a:gd name="connsiteY7" fmla="*/ 1080400 h 1340803"/>
              <a:gd name="connsiteX8" fmla="*/ 0 w 4058920"/>
              <a:gd name="connsiteY8" fmla="*/ 48978 h 1340803"/>
              <a:gd name="connsiteX0" fmla="*/ 0 w 4089400"/>
              <a:gd name="connsiteY0" fmla="*/ 48978 h 1340803"/>
              <a:gd name="connsiteX1" fmla="*/ 433123 w 4089400"/>
              <a:gd name="connsiteY1" fmla="*/ 123855 h 1340803"/>
              <a:gd name="connsiteX2" fmla="*/ 3808677 w 4089400"/>
              <a:gd name="connsiteY2" fmla="*/ 144175 h 1340803"/>
              <a:gd name="connsiteX3" fmla="*/ 4089400 w 4089400"/>
              <a:gd name="connsiteY3" fmla="*/ 191218 h 1340803"/>
              <a:gd name="connsiteX4" fmla="*/ 4048760 w 4089400"/>
              <a:gd name="connsiteY4" fmla="*/ 1080400 h 1340803"/>
              <a:gd name="connsiteX5" fmla="*/ 3788357 w 4089400"/>
              <a:gd name="connsiteY5" fmla="*/ 1340803 h 1340803"/>
              <a:gd name="connsiteX6" fmla="*/ 270563 w 4089400"/>
              <a:gd name="connsiteY6" fmla="*/ 1340803 h 1340803"/>
              <a:gd name="connsiteX7" fmla="*/ 10160 w 4089400"/>
              <a:gd name="connsiteY7" fmla="*/ 1080400 h 1340803"/>
              <a:gd name="connsiteX8" fmla="*/ 0 w 4089400"/>
              <a:gd name="connsiteY8" fmla="*/ 48978 h 1340803"/>
              <a:gd name="connsiteX0" fmla="*/ 0 w 4058920"/>
              <a:gd name="connsiteY0" fmla="*/ 48978 h 1340803"/>
              <a:gd name="connsiteX1" fmla="*/ 433123 w 4058920"/>
              <a:gd name="connsiteY1" fmla="*/ 123855 h 1340803"/>
              <a:gd name="connsiteX2" fmla="*/ 3808677 w 4058920"/>
              <a:gd name="connsiteY2" fmla="*/ 144175 h 1340803"/>
              <a:gd name="connsiteX3" fmla="*/ 4058920 w 4058920"/>
              <a:gd name="connsiteY3" fmla="*/ 211538 h 1340803"/>
              <a:gd name="connsiteX4" fmla="*/ 4048760 w 4058920"/>
              <a:gd name="connsiteY4" fmla="*/ 1080400 h 1340803"/>
              <a:gd name="connsiteX5" fmla="*/ 3788357 w 4058920"/>
              <a:gd name="connsiteY5" fmla="*/ 1340803 h 1340803"/>
              <a:gd name="connsiteX6" fmla="*/ 270563 w 4058920"/>
              <a:gd name="connsiteY6" fmla="*/ 1340803 h 1340803"/>
              <a:gd name="connsiteX7" fmla="*/ 10160 w 4058920"/>
              <a:gd name="connsiteY7" fmla="*/ 1080400 h 1340803"/>
              <a:gd name="connsiteX8" fmla="*/ 0 w 4058920"/>
              <a:gd name="connsiteY8" fmla="*/ 48978 h 1340803"/>
              <a:gd name="connsiteX0" fmla="*/ 0 w 4061070"/>
              <a:gd name="connsiteY0" fmla="*/ 48978 h 1340803"/>
              <a:gd name="connsiteX1" fmla="*/ 433123 w 4061070"/>
              <a:gd name="connsiteY1" fmla="*/ 123855 h 1340803"/>
              <a:gd name="connsiteX2" fmla="*/ 3808677 w 4061070"/>
              <a:gd name="connsiteY2" fmla="*/ 144175 h 1340803"/>
              <a:gd name="connsiteX3" fmla="*/ 4058920 w 4061070"/>
              <a:gd name="connsiteY3" fmla="*/ 211538 h 1340803"/>
              <a:gd name="connsiteX4" fmla="*/ 4048760 w 4061070"/>
              <a:gd name="connsiteY4" fmla="*/ 1080400 h 1340803"/>
              <a:gd name="connsiteX5" fmla="*/ 3788357 w 4061070"/>
              <a:gd name="connsiteY5" fmla="*/ 1340803 h 1340803"/>
              <a:gd name="connsiteX6" fmla="*/ 270563 w 4061070"/>
              <a:gd name="connsiteY6" fmla="*/ 1340803 h 1340803"/>
              <a:gd name="connsiteX7" fmla="*/ 10160 w 4061070"/>
              <a:gd name="connsiteY7" fmla="*/ 1080400 h 1340803"/>
              <a:gd name="connsiteX8" fmla="*/ 0 w 4061070"/>
              <a:gd name="connsiteY8" fmla="*/ 48978 h 1340803"/>
              <a:gd name="connsiteX0" fmla="*/ 436900 w 4050930"/>
              <a:gd name="connsiteY0" fmla="*/ 148643 h 1216948"/>
              <a:gd name="connsiteX1" fmla="*/ 422983 w 4050930"/>
              <a:gd name="connsiteY1" fmla="*/ 0 h 1216948"/>
              <a:gd name="connsiteX2" fmla="*/ 3798537 w 4050930"/>
              <a:gd name="connsiteY2" fmla="*/ 20320 h 1216948"/>
              <a:gd name="connsiteX3" fmla="*/ 4048780 w 4050930"/>
              <a:gd name="connsiteY3" fmla="*/ 87683 h 1216948"/>
              <a:gd name="connsiteX4" fmla="*/ 4038620 w 4050930"/>
              <a:gd name="connsiteY4" fmla="*/ 956545 h 1216948"/>
              <a:gd name="connsiteX5" fmla="*/ 3778217 w 4050930"/>
              <a:gd name="connsiteY5" fmla="*/ 1216948 h 1216948"/>
              <a:gd name="connsiteX6" fmla="*/ 260423 w 4050930"/>
              <a:gd name="connsiteY6" fmla="*/ 1216948 h 1216948"/>
              <a:gd name="connsiteX7" fmla="*/ 20 w 4050930"/>
              <a:gd name="connsiteY7" fmla="*/ 956545 h 1216948"/>
              <a:gd name="connsiteX8" fmla="*/ 436900 w 4050930"/>
              <a:gd name="connsiteY8" fmla="*/ 148643 h 1216948"/>
              <a:gd name="connsiteX0" fmla="*/ 211897 w 3825927"/>
              <a:gd name="connsiteY0" fmla="*/ 148643 h 1218721"/>
              <a:gd name="connsiteX1" fmla="*/ 197980 w 3825927"/>
              <a:gd name="connsiteY1" fmla="*/ 0 h 1218721"/>
              <a:gd name="connsiteX2" fmla="*/ 3573534 w 3825927"/>
              <a:gd name="connsiteY2" fmla="*/ 20320 h 1218721"/>
              <a:gd name="connsiteX3" fmla="*/ 3823777 w 3825927"/>
              <a:gd name="connsiteY3" fmla="*/ 87683 h 1218721"/>
              <a:gd name="connsiteX4" fmla="*/ 3813617 w 3825927"/>
              <a:gd name="connsiteY4" fmla="*/ 956545 h 1218721"/>
              <a:gd name="connsiteX5" fmla="*/ 3553214 w 3825927"/>
              <a:gd name="connsiteY5" fmla="*/ 1216948 h 1218721"/>
              <a:gd name="connsiteX6" fmla="*/ 35420 w 3825927"/>
              <a:gd name="connsiteY6" fmla="*/ 1216948 h 1218721"/>
              <a:gd name="connsiteX7" fmla="*/ 232217 w 3825927"/>
              <a:gd name="connsiteY7" fmla="*/ 1098785 h 1218721"/>
              <a:gd name="connsiteX8" fmla="*/ 211897 w 3825927"/>
              <a:gd name="connsiteY8" fmla="*/ 148643 h 1218721"/>
              <a:gd name="connsiteX0" fmla="*/ 74417 w 3688447"/>
              <a:gd name="connsiteY0" fmla="*/ 148643 h 1237293"/>
              <a:gd name="connsiteX1" fmla="*/ 60500 w 3688447"/>
              <a:gd name="connsiteY1" fmla="*/ 0 h 1237293"/>
              <a:gd name="connsiteX2" fmla="*/ 3436054 w 3688447"/>
              <a:gd name="connsiteY2" fmla="*/ 20320 h 1237293"/>
              <a:gd name="connsiteX3" fmla="*/ 3686297 w 3688447"/>
              <a:gd name="connsiteY3" fmla="*/ 87683 h 1237293"/>
              <a:gd name="connsiteX4" fmla="*/ 3676137 w 3688447"/>
              <a:gd name="connsiteY4" fmla="*/ 956545 h 1237293"/>
              <a:gd name="connsiteX5" fmla="*/ 3415734 w 3688447"/>
              <a:gd name="connsiteY5" fmla="*/ 1216948 h 1237293"/>
              <a:gd name="connsiteX6" fmla="*/ 355140 w 3688447"/>
              <a:gd name="connsiteY6" fmla="*/ 1237268 h 1237293"/>
              <a:gd name="connsiteX7" fmla="*/ 94737 w 3688447"/>
              <a:gd name="connsiteY7" fmla="*/ 1098785 h 1237293"/>
              <a:gd name="connsiteX8" fmla="*/ 74417 w 3688447"/>
              <a:gd name="connsiteY8" fmla="*/ 148643 h 1237293"/>
              <a:gd name="connsiteX0" fmla="*/ 26 w 3614056"/>
              <a:gd name="connsiteY0" fmla="*/ 128411 h 1217061"/>
              <a:gd name="connsiteX1" fmla="*/ 138509 w 3614056"/>
              <a:gd name="connsiteY1" fmla="*/ 20408 h 1217061"/>
              <a:gd name="connsiteX2" fmla="*/ 3361663 w 3614056"/>
              <a:gd name="connsiteY2" fmla="*/ 88 h 1217061"/>
              <a:gd name="connsiteX3" fmla="*/ 3611906 w 3614056"/>
              <a:gd name="connsiteY3" fmla="*/ 67451 h 1217061"/>
              <a:gd name="connsiteX4" fmla="*/ 3601746 w 3614056"/>
              <a:gd name="connsiteY4" fmla="*/ 936313 h 1217061"/>
              <a:gd name="connsiteX5" fmla="*/ 3341343 w 3614056"/>
              <a:gd name="connsiteY5" fmla="*/ 1196716 h 1217061"/>
              <a:gd name="connsiteX6" fmla="*/ 280749 w 3614056"/>
              <a:gd name="connsiteY6" fmla="*/ 1217036 h 1217061"/>
              <a:gd name="connsiteX7" fmla="*/ 20346 w 3614056"/>
              <a:gd name="connsiteY7" fmla="*/ 1078553 h 1217061"/>
              <a:gd name="connsiteX8" fmla="*/ 26 w 3614056"/>
              <a:gd name="connsiteY8" fmla="*/ 128411 h 1217061"/>
              <a:gd name="connsiteX0" fmla="*/ 0 w 3614030"/>
              <a:gd name="connsiteY0" fmla="*/ 128411 h 1217061"/>
              <a:gd name="connsiteX1" fmla="*/ 138483 w 3614030"/>
              <a:gd name="connsiteY1" fmla="*/ 20408 h 1217061"/>
              <a:gd name="connsiteX2" fmla="*/ 3361637 w 3614030"/>
              <a:gd name="connsiteY2" fmla="*/ 88 h 1217061"/>
              <a:gd name="connsiteX3" fmla="*/ 3611880 w 3614030"/>
              <a:gd name="connsiteY3" fmla="*/ 67451 h 1217061"/>
              <a:gd name="connsiteX4" fmla="*/ 3601720 w 3614030"/>
              <a:gd name="connsiteY4" fmla="*/ 936313 h 1217061"/>
              <a:gd name="connsiteX5" fmla="*/ 3341317 w 3614030"/>
              <a:gd name="connsiteY5" fmla="*/ 1196716 h 1217061"/>
              <a:gd name="connsiteX6" fmla="*/ 280723 w 3614030"/>
              <a:gd name="connsiteY6" fmla="*/ 1217036 h 1217061"/>
              <a:gd name="connsiteX7" fmla="*/ 20320 w 3614030"/>
              <a:gd name="connsiteY7" fmla="*/ 1078553 h 1217061"/>
              <a:gd name="connsiteX8" fmla="*/ 0 w 3614030"/>
              <a:gd name="connsiteY8" fmla="*/ 128411 h 1217061"/>
              <a:gd name="connsiteX0" fmla="*/ 0 w 3614030"/>
              <a:gd name="connsiteY0" fmla="*/ 128411 h 1217036"/>
              <a:gd name="connsiteX1" fmla="*/ 138483 w 3614030"/>
              <a:gd name="connsiteY1" fmla="*/ 20408 h 1217036"/>
              <a:gd name="connsiteX2" fmla="*/ 3361637 w 3614030"/>
              <a:gd name="connsiteY2" fmla="*/ 88 h 1217036"/>
              <a:gd name="connsiteX3" fmla="*/ 3611880 w 3614030"/>
              <a:gd name="connsiteY3" fmla="*/ 67451 h 1217036"/>
              <a:gd name="connsiteX4" fmla="*/ 3601720 w 3614030"/>
              <a:gd name="connsiteY4" fmla="*/ 936313 h 1217036"/>
              <a:gd name="connsiteX5" fmla="*/ 3341317 w 3614030"/>
              <a:gd name="connsiteY5" fmla="*/ 1196716 h 1217036"/>
              <a:gd name="connsiteX6" fmla="*/ 280723 w 3614030"/>
              <a:gd name="connsiteY6" fmla="*/ 1217036 h 1217036"/>
              <a:gd name="connsiteX7" fmla="*/ 152400 w 3614030"/>
              <a:gd name="connsiteY7" fmla="*/ 1048073 h 1217036"/>
              <a:gd name="connsiteX8" fmla="*/ 0 w 3614030"/>
              <a:gd name="connsiteY8" fmla="*/ 128411 h 1217036"/>
              <a:gd name="connsiteX0" fmla="*/ 0 w 3481950"/>
              <a:gd name="connsiteY0" fmla="*/ 87771 h 1217036"/>
              <a:gd name="connsiteX1" fmla="*/ 6403 w 3481950"/>
              <a:gd name="connsiteY1" fmla="*/ 20408 h 1217036"/>
              <a:gd name="connsiteX2" fmla="*/ 3229557 w 3481950"/>
              <a:gd name="connsiteY2" fmla="*/ 88 h 1217036"/>
              <a:gd name="connsiteX3" fmla="*/ 3479800 w 3481950"/>
              <a:gd name="connsiteY3" fmla="*/ 67451 h 1217036"/>
              <a:gd name="connsiteX4" fmla="*/ 3469640 w 3481950"/>
              <a:gd name="connsiteY4" fmla="*/ 936313 h 1217036"/>
              <a:gd name="connsiteX5" fmla="*/ 3209237 w 3481950"/>
              <a:gd name="connsiteY5" fmla="*/ 1196716 h 1217036"/>
              <a:gd name="connsiteX6" fmla="*/ 148643 w 3481950"/>
              <a:gd name="connsiteY6" fmla="*/ 1217036 h 1217036"/>
              <a:gd name="connsiteX7" fmla="*/ 20320 w 3481950"/>
              <a:gd name="connsiteY7" fmla="*/ 1048073 h 1217036"/>
              <a:gd name="connsiteX8" fmla="*/ 0 w 3481950"/>
              <a:gd name="connsiteY8" fmla="*/ 87771 h 1217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1950" h="1217036">
                <a:moveTo>
                  <a:pt x="0" y="87771"/>
                </a:moveTo>
                <a:cubicBezTo>
                  <a:pt x="0" y="-56046"/>
                  <a:pt x="4826" y="91528"/>
                  <a:pt x="6403" y="20408"/>
                </a:cubicBezTo>
                <a:lnTo>
                  <a:pt x="3229557" y="88"/>
                </a:lnTo>
                <a:cubicBezTo>
                  <a:pt x="3373374" y="88"/>
                  <a:pt x="3500120" y="-5246"/>
                  <a:pt x="3479800" y="67451"/>
                </a:cubicBezTo>
                <a:lnTo>
                  <a:pt x="3469640" y="936313"/>
                </a:lnTo>
                <a:cubicBezTo>
                  <a:pt x="3469640" y="1080130"/>
                  <a:pt x="3353054" y="1196716"/>
                  <a:pt x="3209237" y="1196716"/>
                </a:cubicBezTo>
                <a:lnTo>
                  <a:pt x="148643" y="1217036"/>
                </a:lnTo>
                <a:cubicBezTo>
                  <a:pt x="4826" y="1217036"/>
                  <a:pt x="20320" y="1191890"/>
                  <a:pt x="20320" y="1048073"/>
                </a:cubicBezTo>
                <a:cubicBezTo>
                  <a:pt x="16933" y="704266"/>
                  <a:pt x="3387" y="431578"/>
                  <a:pt x="0" y="87771"/>
                </a:cubicBezTo>
                <a:close/>
              </a:path>
            </a:pathLst>
          </a:cu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74A92103-6311-7EFB-87DD-36F942E0DDC1}"/>
              </a:ext>
            </a:extLst>
          </p:cNvPr>
          <p:cNvSpPr txBox="1"/>
          <p:nvPr/>
        </p:nvSpPr>
        <p:spPr>
          <a:xfrm>
            <a:off x="6832600" y="6478508"/>
            <a:ext cx="4622800" cy="369332"/>
          </a:xfrm>
          <a:prstGeom prst="rect">
            <a:avLst/>
          </a:prstGeom>
          <a:noFill/>
        </p:spPr>
        <p:txBody>
          <a:bodyPr wrap="square">
            <a:spAutoFit/>
          </a:bodyPr>
          <a:lstStyle/>
          <a:p>
            <a:r>
              <a:rPr lang="en-US" sz="1800" b="1">
                <a:solidFill>
                  <a:schemeClr val="tx2">
                    <a:lumMod val="75000"/>
                  </a:schemeClr>
                </a:solidFill>
                <a:latin typeface="Arial Rounded MT Bold" panose="020F0704030504030204" pitchFamily="34" charset="0"/>
              </a:rPr>
              <a:t>DATA DETECTIVES</a:t>
            </a:r>
            <a:endParaRPr lang="en-IN"/>
          </a:p>
        </p:txBody>
      </p:sp>
      <p:pic>
        <p:nvPicPr>
          <p:cNvPr id="12" name="Graphic 11" descr="Magnifying glass with solid fill">
            <a:extLst>
              <a:ext uri="{FF2B5EF4-FFF2-40B4-BE49-F238E27FC236}">
                <a16:creationId xmlns:a16="http://schemas.microsoft.com/office/drawing/2014/main" id="{19BEF673-1A7C-E642-87DC-8AFE1D99E4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9343" y="6019800"/>
            <a:ext cx="554573" cy="554573"/>
          </a:xfrm>
          <a:prstGeom prst="rect">
            <a:avLst/>
          </a:prstGeom>
        </p:spPr>
      </p:pic>
      <p:pic>
        <p:nvPicPr>
          <p:cNvPr id="13" name="Graphic 12" descr="Line arrow: Clockwise curve with solid fill">
            <a:extLst>
              <a:ext uri="{FF2B5EF4-FFF2-40B4-BE49-F238E27FC236}">
                <a16:creationId xmlns:a16="http://schemas.microsoft.com/office/drawing/2014/main" id="{9D15BF32-6A06-85BE-C89F-850E61045B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8030" y="6134855"/>
            <a:ext cx="228599" cy="228599"/>
          </a:xfrm>
          <a:prstGeom prst="rect">
            <a:avLst/>
          </a:prstGeom>
        </p:spPr>
      </p:pic>
      <p:pic>
        <p:nvPicPr>
          <p:cNvPr id="14" name="Graphic 13" descr="Graduation cap with solid fill">
            <a:extLst>
              <a:ext uri="{FF2B5EF4-FFF2-40B4-BE49-F238E27FC236}">
                <a16:creationId xmlns:a16="http://schemas.microsoft.com/office/drawing/2014/main" id="{AF28BD8E-93F8-B7BB-F172-F05357D797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224" y="5672499"/>
            <a:ext cx="729612" cy="748482"/>
          </a:xfrm>
          <a:prstGeom prst="rect">
            <a:avLst/>
          </a:prstGeom>
        </p:spPr>
      </p:pic>
      <p:pic>
        <p:nvPicPr>
          <p:cNvPr id="16" name="Picture 15">
            <a:extLst>
              <a:ext uri="{FF2B5EF4-FFF2-40B4-BE49-F238E27FC236}">
                <a16:creationId xmlns:a16="http://schemas.microsoft.com/office/drawing/2014/main" id="{4C1F77EA-B203-CBB3-C2CE-693B7069EE1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4485733"/>
            <a:ext cx="3179272" cy="2381385"/>
          </a:xfrm>
          <a:prstGeom prst="rect">
            <a:avLst/>
          </a:prstGeom>
        </p:spPr>
      </p:pic>
      <p:sp>
        <p:nvSpPr>
          <p:cNvPr id="17" name="TextBox 16">
            <a:extLst>
              <a:ext uri="{FF2B5EF4-FFF2-40B4-BE49-F238E27FC236}">
                <a16:creationId xmlns:a16="http://schemas.microsoft.com/office/drawing/2014/main" id="{388AD9F6-F70C-DFE3-B1FA-41D9FE5ACF1D}"/>
              </a:ext>
            </a:extLst>
          </p:cNvPr>
          <p:cNvSpPr txBox="1"/>
          <p:nvPr/>
        </p:nvSpPr>
        <p:spPr>
          <a:xfrm>
            <a:off x="3415061" y="1582701"/>
            <a:ext cx="4298493" cy="5214376"/>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US"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collect and analyze data on social media usage patterns.</a:t>
            </a:r>
            <a:endPar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identify the negative health outcomes associated with social media use.</a:t>
            </a:r>
            <a:endPar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understand the demographic and behavioral factors that influence these outcomes.</a:t>
            </a:r>
            <a:endPar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develop predictive models to identify individuals at risk of adverse health effects due to social media use.</a:t>
            </a:r>
          </a:p>
          <a:p>
            <a:pPr marL="342900" lvl="0" indent="-342900">
              <a:lnSpc>
                <a:spcPct val="107000"/>
              </a:lnSpc>
              <a:buFont typeface="Symbol" panose="05050102010706020507" pitchFamily="18" charset="2"/>
              <a:buChar char=""/>
            </a:pPr>
            <a:r>
              <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propose actionable strategies and recommendations to promote healthy social media habits.</a:t>
            </a:r>
          </a:p>
          <a:p>
            <a:pPr marL="342900" lvl="0" indent="-342900">
              <a:lnSpc>
                <a:spcPct val="107000"/>
              </a:lnSpc>
              <a:spcAft>
                <a:spcPts val="800"/>
              </a:spcAft>
              <a:buFont typeface="Symbol" panose="05050102010706020507" pitchFamily="18" charset="2"/>
              <a:buChar char=""/>
            </a:pPr>
            <a:r>
              <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To assess the potential impact of these strategies on achieving SDG 3.</a:t>
            </a:r>
          </a:p>
          <a:p>
            <a:pPr marL="285750" indent="-285750">
              <a:buFont typeface="Arial" panose="020B0604020202020204" pitchFamily="34" charset="0"/>
              <a:buChar char="•"/>
            </a:pPr>
            <a:endParaRPr lang="en-IN"/>
          </a:p>
        </p:txBody>
      </p:sp>
    </p:spTree>
    <p:extLst>
      <p:ext uri="{BB962C8B-B14F-4D97-AF65-F5344CB8AC3E}">
        <p14:creationId xmlns:p14="http://schemas.microsoft.com/office/powerpoint/2010/main" val="204766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6BED7F-147C-927D-B57A-FABA93A0DB75}"/>
              </a:ext>
            </a:extLst>
          </p:cNvPr>
          <p:cNvSpPr txBox="1"/>
          <p:nvPr/>
        </p:nvSpPr>
        <p:spPr>
          <a:xfrm>
            <a:off x="6858000" y="6483752"/>
            <a:ext cx="4572000" cy="369332"/>
          </a:xfrm>
          <a:prstGeom prst="rect">
            <a:avLst/>
          </a:prstGeom>
          <a:noFill/>
        </p:spPr>
        <p:txBody>
          <a:bodyPr wrap="square">
            <a:spAutoFit/>
          </a:bodyPr>
          <a:lstStyle/>
          <a:p>
            <a:r>
              <a:rPr lang="en-US" sz="1800" b="1">
                <a:solidFill>
                  <a:schemeClr val="tx2">
                    <a:lumMod val="75000"/>
                  </a:schemeClr>
                </a:solidFill>
                <a:latin typeface="Arial Rounded MT Bold" panose="020F0704030504030204" pitchFamily="34" charset="0"/>
              </a:rPr>
              <a:t>DATA DETECTIVES</a:t>
            </a:r>
            <a:endParaRPr lang="en-IN"/>
          </a:p>
        </p:txBody>
      </p:sp>
      <p:pic>
        <p:nvPicPr>
          <p:cNvPr id="5" name="Graphic 4" descr="Magnifying glass with solid fill">
            <a:extLst>
              <a:ext uri="{FF2B5EF4-FFF2-40B4-BE49-F238E27FC236}">
                <a16:creationId xmlns:a16="http://schemas.microsoft.com/office/drawing/2014/main" id="{AD9A5590-C83C-55BE-6EAB-02AE96F1C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9343" y="6019800"/>
            <a:ext cx="554573" cy="554573"/>
          </a:xfrm>
          <a:prstGeom prst="rect">
            <a:avLst/>
          </a:prstGeom>
        </p:spPr>
      </p:pic>
      <p:pic>
        <p:nvPicPr>
          <p:cNvPr id="6" name="Graphic 5" descr="Line arrow: Clockwise curve with solid fill">
            <a:extLst>
              <a:ext uri="{FF2B5EF4-FFF2-40B4-BE49-F238E27FC236}">
                <a16:creationId xmlns:a16="http://schemas.microsoft.com/office/drawing/2014/main" id="{39C551B3-F9FE-342E-9465-E50C851081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8030" y="6134855"/>
            <a:ext cx="228599" cy="228599"/>
          </a:xfrm>
          <a:prstGeom prst="rect">
            <a:avLst/>
          </a:prstGeom>
        </p:spPr>
      </p:pic>
      <p:pic>
        <p:nvPicPr>
          <p:cNvPr id="7" name="Graphic 6" descr="Graduation cap with solid fill">
            <a:extLst>
              <a:ext uri="{FF2B5EF4-FFF2-40B4-BE49-F238E27FC236}">
                <a16:creationId xmlns:a16="http://schemas.microsoft.com/office/drawing/2014/main" id="{74250EB2-FCA5-DC0A-29D5-BD12B1A3C39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224" y="5672499"/>
            <a:ext cx="729612" cy="748482"/>
          </a:xfrm>
          <a:prstGeom prst="rect">
            <a:avLst/>
          </a:prstGeom>
        </p:spPr>
      </p:pic>
      <p:sp>
        <p:nvSpPr>
          <p:cNvPr id="9" name="TextBox 8">
            <a:extLst>
              <a:ext uri="{FF2B5EF4-FFF2-40B4-BE49-F238E27FC236}">
                <a16:creationId xmlns:a16="http://schemas.microsoft.com/office/drawing/2014/main" id="{C631ED24-DA3E-CD35-F81D-23AEFAA7916F}"/>
              </a:ext>
            </a:extLst>
          </p:cNvPr>
          <p:cNvSpPr txBox="1"/>
          <p:nvPr/>
        </p:nvSpPr>
        <p:spPr>
          <a:xfrm>
            <a:off x="0" y="0"/>
            <a:ext cx="9144000" cy="6853084"/>
          </a:xfrm>
          <a:prstGeom prst="rect">
            <a:avLst/>
          </a:prstGeom>
          <a:solidFill>
            <a:schemeClr val="tx2">
              <a:lumMod val="20000"/>
              <a:lumOff val="80000"/>
            </a:schemeClr>
          </a:solidFill>
        </p:spPr>
        <p:txBody>
          <a:bodyPr wrap="square" rtlCol="0">
            <a:spAutoFit/>
          </a:bodyPr>
          <a:lstStyle/>
          <a:p>
            <a:endParaRPr lang="en-IN"/>
          </a:p>
        </p:txBody>
      </p:sp>
      <p:sp>
        <p:nvSpPr>
          <p:cNvPr id="10" name="Arrow: Pentagon 9">
            <a:extLst>
              <a:ext uri="{FF2B5EF4-FFF2-40B4-BE49-F238E27FC236}">
                <a16:creationId xmlns:a16="http://schemas.microsoft.com/office/drawing/2014/main" id="{44B033A2-49EE-E32D-2CD1-228DB472E247}"/>
              </a:ext>
            </a:extLst>
          </p:cNvPr>
          <p:cNvSpPr/>
          <p:nvPr/>
        </p:nvSpPr>
        <p:spPr>
          <a:xfrm>
            <a:off x="-4916" y="152400"/>
            <a:ext cx="5215564" cy="914400"/>
          </a:xfrm>
          <a:prstGeom prst="homePlate">
            <a:avLst/>
          </a:prstGeom>
          <a:solidFill>
            <a:schemeClr val="tx2">
              <a:lumMod val="75000"/>
            </a:schemeClr>
          </a:solidFill>
          <a:ln>
            <a:solidFill>
              <a:schemeClr val="tx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latin typeface="Verdana" panose="020B0604030504040204" pitchFamily="34" charset="0"/>
                <a:ea typeface="Verdana" panose="020B0604030504040204" pitchFamily="34" charset="0"/>
              </a:rPr>
              <a:t>PROBLEM IDENTIFICATION</a:t>
            </a:r>
            <a:endParaRPr lang="en-IN" sz="2400" b="1">
              <a:solidFill>
                <a:schemeClr val="bg1"/>
              </a:solidFill>
              <a:latin typeface="Verdana" panose="020B0604030504040204" pitchFamily="34" charset="0"/>
              <a:ea typeface="Verdana" panose="020B0604030504040204" pitchFamily="34" charset="0"/>
            </a:endParaRPr>
          </a:p>
        </p:txBody>
      </p:sp>
      <p:sp>
        <p:nvSpPr>
          <p:cNvPr id="13" name="TextBox 12">
            <a:extLst>
              <a:ext uri="{FF2B5EF4-FFF2-40B4-BE49-F238E27FC236}">
                <a16:creationId xmlns:a16="http://schemas.microsoft.com/office/drawing/2014/main" id="{5E0B149D-7078-1F70-3128-8739832B10D2}"/>
              </a:ext>
            </a:extLst>
          </p:cNvPr>
          <p:cNvSpPr txBox="1"/>
          <p:nvPr/>
        </p:nvSpPr>
        <p:spPr>
          <a:xfrm>
            <a:off x="6855542" y="6478509"/>
            <a:ext cx="4038600" cy="646331"/>
          </a:xfrm>
          <a:prstGeom prst="rect">
            <a:avLst/>
          </a:prstGeom>
          <a:noFill/>
        </p:spPr>
        <p:txBody>
          <a:bodyPr wrap="square" rtlCol="0">
            <a:spAutoFit/>
          </a:bodyPr>
          <a:lstStyle/>
          <a:p>
            <a:r>
              <a:rPr lang="en-US" sz="1800" b="1">
                <a:solidFill>
                  <a:schemeClr val="tx2">
                    <a:lumMod val="75000"/>
                  </a:schemeClr>
                </a:solidFill>
                <a:latin typeface="Arial Rounded MT Bold" panose="020F0704030504030204" pitchFamily="34" charset="0"/>
              </a:rPr>
              <a:t>DATA DETECTIVES</a:t>
            </a:r>
            <a:endParaRPr lang="en-IN"/>
          </a:p>
          <a:p>
            <a:endParaRPr lang="en-IN"/>
          </a:p>
        </p:txBody>
      </p:sp>
      <p:pic>
        <p:nvPicPr>
          <p:cNvPr id="15" name="Graphic 14" descr="Magnifying glass with solid fill">
            <a:extLst>
              <a:ext uri="{FF2B5EF4-FFF2-40B4-BE49-F238E27FC236}">
                <a16:creationId xmlns:a16="http://schemas.microsoft.com/office/drawing/2014/main" id="{E1CE4F5A-D557-96C5-DCDB-9B520342BB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5227" y="5975555"/>
            <a:ext cx="554573" cy="554573"/>
          </a:xfrm>
          <a:prstGeom prst="rect">
            <a:avLst/>
          </a:prstGeom>
        </p:spPr>
      </p:pic>
      <p:pic>
        <p:nvPicPr>
          <p:cNvPr id="17" name="Graphic 16" descr="Line arrow: Clockwise curve with solid fill">
            <a:extLst>
              <a:ext uri="{FF2B5EF4-FFF2-40B4-BE49-F238E27FC236}">
                <a16:creationId xmlns:a16="http://schemas.microsoft.com/office/drawing/2014/main" id="{1D30D511-BCF3-69F8-A4A5-09E0D8FA1A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33914" y="6090741"/>
            <a:ext cx="228599" cy="228599"/>
          </a:xfrm>
          <a:prstGeom prst="rect">
            <a:avLst/>
          </a:prstGeom>
        </p:spPr>
      </p:pic>
      <p:pic>
        <p:nvPicPr>
          <p:cNvPr id="19" name="Graphic 18" descr="Graduation cap with solid fill">
            <a:extLst>
              <a:ext uri="{FF2B5EF4-FFF2-40B4-BE49-F238E27FC236}">
                <a16:creationId xmlns:a16="http://schemas.microsoft.com/office/drawing/2014/main" id="{7C8C9415-7604-B204-F918-F89F8A1633D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1598" y="5632460"/>
            <a:ext cx="729612" cy="748482"/>
          </a:xfrm>
          <a:prstGeom prst="rect">
            <a:avLst/>
          </a:prstGeom>
        </p:spPr>
      </p:pic>
      <p:sp>
        <p:nvSpPr>
          <p:cNvPr id="20" name="TextBox 19">
            <a:extLst>
              <a:ext uri="{FF2B5EF4-FFF2-40B4-BE49-F238E27FC236}">
                <a16:creationId xmlns:a16="http://schemas.microsoft.com/office/drawing/2014/main" id="{9F12C597-97AB-FD07-C376-DBC6895E8F57}"/>
              </a:ext>
            </a:extLst>
          </p:cNvPr>
          <p:cNvSpPr txBox="1"/>
          <p:nvPr/>
        </p:nvSpPr>
        <p:spPr>
          <a:xfrm>
            <a:off x="1675805" y="2479563"/>
            <a:ext cx="5215564" cy="4308872"/>
          </a:xfrm>
          <a:prstGeom prst="rect">
            <a:avLst/>
          </a:prstGeom>
          <a:noFill/>
        </p:spPr>
        <p:txBody>
          <a:bodyPr wrap="square" rtlCol="0" anchor="ctr">
            <a:spAutoFit/>
          </a:bodyPr>
          <a:lstStyle/>
          <a:p>
            <a:pPr algn="ctr"/>
            <a:r>
              <a:rPr lang="en-IN" sz="1600" kern="100">
                <a:solidFill>
                  <a:schemeClr val="tx2">
                    <a:lumMod val="75000"/>
                  </a:schemeClr>
                </a:solidFill>
                <a:effectLst/>
                <a:latin typeface="Verdana" panose="020B0604030504040204" pitchFamily="34" charset="0"/>
                <a:ea typeface="Verdana" panose="020B0604030504040204" pitchFamily="34" charset="0"/>
                <a:cs typeface="Times New Roman" panose="02020603050405020304" pitchFamily="18" charset="0"/>
              </a:rPr>
              <a:t>The rapid expansion of social media platforms has brought about significant changes in the way people communicate, interact, and consume information. While social media offers numerous benefits, such as enhanced connectivity, access to information, and social support, it also poses risks to mental and physical health. Excessive use of social media has been linked to issues such as anxiety, depression, sleep disturbances, and motionless behaviour. Despite growing concerns, there is a need for comprehensive data-driven studies to understand the extent of these impacts and to develop effective interventions. This project seeks to address this gap by analysing social media usage data and its correlation with health outcomes.</a:t>
            </a:r>
          </a:p>
          <a:p>
            <a:endParaRPr lang="en-IN">
              <a:solidFill>
                <a:schemeClr val="tx2">
                  <a:lumMod val="75000"/>
                </a:schemeClr>
              </a:solidFill>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4EC5C047-3889-D3A1-513F-A7B1E2503C67}"/>
              </a:ext>
            </a:extLst>
          </p:cNvPr>
          <p:cNvSpPr txBox="1"/>
          <p:nvPr/>
        </p:nvSpPr>
        <p:spPr>
          <a:xfrm>
            <a:off x="2071518" y="1569754"/>
            <a:ext cx="4840177" cy="646331"/>
          </a:xfrm>
          <a:prstGeom prst="rect">
            <a:avLst/>
          </a:prstGeom>
          <a:noFill/>
        </p:spPr>
        <p:txBody>
          <a:bodyPr wrap="square" rtlCol="0" anchor="ctr">
            <a:spAutoFit/>
          </a:bodyPr>
          <a:lstStyle/>
          <a:p>
            <a:r>
              <a:rPr lang="en-US" sz="3600" u="sng">
                <a:solidFill>
                  <a:schemeClr val="tx2"/>
                </a:solidFill>
                <a:latin typeface="Verdana" panose="020B0604030504040204" pitchFamily="34" charset="0"/>
                <a:ea typeface="Verdana" panose="020B0604030504040204" pitchFamily="34" charset="0"/>
              </a:rPr>
              <a:t>Problem Statement</a:t>
            </a:r>
            <a:endParaRPr lang="en-IN" sz="3600" u="sng">
              <a:solidFill>
                <a:schemeClr val="tx2"/>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039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B7B07-6A6C-EE50-D228-A09D22E97192}"/>
              </a:ext>
            </a:extLst>
          </p:cNvPr>
          <p:cNvSpPr>
            <a:spLocks noGrp="1"/>
          </p:cNvSpPr>
          <p:nvPr>
            <p:ph type="title"/>
          </p:nvPr>
        </p:nvSpPr>
        <p:spPr>
          <a:xfrm>
            <a:off x="457200" y="273050"/>
            <a:ext cx="3008313" cy="1479550"/>
          </a:xfrm>
          <a:solidFill>
            <a:schemeClr val="tx2">
              <a:lumMod val="75000"/>
            </a:schemeClr>
          </a:solidFill>
        </p:spPr>
        <p:txBody>
          <a:bodyPr anchor="ctr">
            <a:normAutofit fontScale="90000"/>
          </a:bodyPr>
          <a:lstStyle/>
          <a:p>
            <a:r>
              <a:rPr lang="en-US" sz="3600">
                <a:solidFill>
                  <a:schemeClr val="bg1">
                    <a:lumMod val="95000"/>
                  </a:schemeClr>
                </a:solidFill>
                <a:latin typeface="Verdana" panose="020B0604030504040204" pitchFamily="34" charset="0"/>
                <a:ea typeface="Verdana" panose="020B0604030504040204" pitchFamily="34" charset="0"/>
              </a:rPr>
              <a:t>S</a:t>
            </a:r>
            <a:r>
              <a:rPr lang="en-US" sz="1800">
                <a:solidFill>
                  <a:schemeClr val="bg1">
                    <a:lumMod val="95000"/>
                  </a:schemeClr>
                </a:solidFill>
                <a:latin typeface="Verdana" panose="020B0604030504040204" pitchFamily="34" charset="0"/>
                <a:ea typeface="Verdana" panose="020B0604030504040204" pitchFamily="34" charset="0"/>
              </a:rPr>
              <a:t>ustainable</a:t>
            </a:r>
            <a:br>
              <a:rPr lang="en-US" sz="1800">
                <a:solidFill>
                  <a:schemeClr val="bg1">
                    <a:lumMod val="95000"/>
                  </a:schemeClr>
                </a:solidFill>
                <a:latin typeface="Verdana" panose="020B0604030504040204" pitchFamily="34" charset="0"/>
                <a:ea typeface="Verdana" panose="020B0604030504040204" pitchFamily="34" charset="0"/>
              </a:rPr>
            </a:br>
            <a:r>
              <a:rPr lang="en-US" sz="3600">
                <a:solidFill>
                  <a:schemeClr val="bg1">
                    <a:lumMod val="95000"/>
                  </a:schemeClr>
                </a:solidFill>
                <a:latin typeface="Verdana" panose="020B0604030504040204" pitchFamily="34" charset="0"/>
                <a:ea typeface="Verdana" panose="020B0604030504040204" pitchFamily="34" charset="0"/>
              </a:rPr>
              <a:t>D</a:t>
            </a:r>
            <a:r>
              <a:rPr lang="en-US" sz="1800">
                <a:solidFill>
                  <a:schemeClr val="bg1">
                    <a:lumMod val="95000"/>
                  </a:schemeClr>
                </a:solidFill>
                <a:latin typeface="Verdana" panose="020B0604030504040204" pitchFamily="34" charset="0"/>
                <a:ea typeface="Verdana" panose="020B0604030504040204" pitchFamily="34" charset="0"/>
              </a:rPr>
              <a:t>evelopment</a:t>
            </a:r>
            <a:br>
              <a:rPr lang="en-US" sz="1800">
                <a:solidFill>
                  <a:schemeClr val="bg1">
                    <a:lumMod val="95000"/>
                  </a:schemeClr>
                </a:solidFill>
                <a:latin typeface="Verdana" panose="020B0604030504040204" pitchFamily="34" charset="0"/>
                <a:ea typeface="Verdana" panose="020B0604030504040204" pitchFamily="34" charset="0"/>
              </a:rPr>
            </a:br>
            <a:r>
              <a:rPr lang="en-US" sz="3600">
                <a:solidFill>
                  <a:schemeClr val="bg1">
                    <a:lumMod val="95000"/>
                  </a:schemeClr>
                </a:solidFill>
                <a:latin typeface="Verdana" panose="020B0604030504040204" pitchFamily="34" charset="0"/>
                <a:ea typeface="Verdana" panose="020B0604030504040204" pitchFamily="34" charset="0"/>
              </a:rPr>
              <a:t>G</a:t>
            </a:r>
            <a:r>
              <a:rPr lang="en-US" sz="1800">
                <a:solidFill>
                  <a:schemeClr val="bg1">
                    <a:lumMod val="95000"/>
                  </a:schemeClr>
                </a:solidFill>
                <a:latin typeface="Verdana" panose="020B0604030504040204" pitchFamily="34" charset="0"/>
                <a:ea typeface="Verdana" panose="020B0604030504040204" pitchFamily="34" charset="0"/>
              </a:rPr>
              <a:t>oal</a:t>
            </a:r>
            <a:endParaRPr lang="en-IN" sz="3600">
              <a:solidFill>
                <a:schemeClr val="bg1">
                  <a:lumMod val="95000"/>
                </a:schemeClr>
              </a:solidFill>
              <a:latin typeface="Verdana" panose="020B0604030504040204" pitchFamily="34" charset="0"/>
              <a:ea typeface="Verdana" panose="020B0604030504040204" pitchFamily="34" charset="0"/>
            </a:endParaRPr>
          </a:p>
        </p:txBody>
      </p:sp>
      <p:sp>
        <p:nvSpPr>
          <p:cNvPr id="3" name="Content Placeholder 2">
            <a:extLst>
              <a:ext uri="{FF2B5EF4-FFF2-40B4-BE49-F238E27FC236}">
                <a16:creationId xmlns:a16="http://schemas.microsoft.com/office/drawing/2014/main" id="{7C654AF6-EB68-F9CF-0C0D-5B6BB41F0573}"/>
              </a:ext>
            </a:extLst>
          </p:cNvPr>
          <p:cNvSpPr>
            <a:spLocks noGrp="1"/>
          </p:cNvSpPr>
          <p:nvPr>
            <p:ph idx="1"/>
          </p:nvPr>
        </p:nvSpPr>
        <p:spPr>
          <a:solidFill>
            <a:schemeClr val="tx2">
              <a:lumMod val="75000"/>
            </a:schemeClr>
          </a:solidFill>
        </p:spPr>
        <p:txBody>
          <a:bodyPr>
            <a:normAutofit/>
          </a:bodyPr>
          <a:lstStyle/>
          <a:p>
            <a:endParaRPr lang="en-US"/>
          </a:p>
          <a:p>
            <a:endParaRPr lang="en-US" sz="2900"/>
          </a:p>
          <a:p>
            <a:endParaRPr lang="en-US">
              <a:solidFill>
                <a:schemeClr val="bg1">
                  <a:lumMod val="95000"/>
                </a:schemeClr>
              </a:solidFill>
            </a:endParaRPr>
          </a:p>
          <a:p>
            <a:endParaRPr lang="en-US"/>
          </a:p>
          <a:p>
            <a:endParaRPr lang="en-US"/>
          </a:p>
          <a:p>
            <a:endParaRPr lang="en-US"/>
          </a:p>
        </p:txBody>
      </p:sp>
      <p:sp>
        <p:nvSpPr>
          <p:cNvPr id="4" name="Text Placeholder 3">
            <a:extLst>
              <a:ext uri="{FF2B5EF4-FFF2-40B4-BE49-F238E27FC236}">
                <a16:creationId xmlns:a16="http://schemas.microsoft.com/office/drawing/2014/main" id="{1A33682E-3B45-3215-D56E-1F273BA96E75}"/>
              </a:ext>
            </a:extLst>
          </p:cNvPr>
          <p:cNvSpPr>
            <a:spLocks noGrp="1"/>
          </p:cNvSpPr>
          <p:nvPr>
            <p:ph type="body" sz="half" idx="2"/>
          </p:nvPr>
        </p:nvSpPr>
        <p:spPr>
          <a:xfrm>
            <a:off x="442094" y="1828800"/>
            <a:ext cx="3008313" cy="4319486"/>
          </a:xfrm>
          <a:solidFill>
            <a:schemeClr val="tx2">
              <a:lumMod val="75000"/>
            </a:schemeClr>
          </a:solidFill>
        </p:spPr>
        <p:txBody>
          <a:bodyPr>
            <a:normAutofit/>
          </a:bodyPr>
          <a:lstStyle/>
          <a:p>
            <a:r>
              <a:rPr lang="en-US" sz="2400" b="0" i="0">
                <a:solidFill>
                  <a:schemeClr val="bg1">
                    <a:lumMod val="95000"/>
                  </a:schemeClr>
                </a:solidFill>
                <a:effectLst/>
                <a:latin typeface="Calibri" panose="020F0502020204030204" pitchFamily="34" charset="0"/>
              </a:rPr>
              <a:t>The project aligns with Sustainable Development Goal 3 (SDG 3): </a:t>
            </a:r>
            <a:r>
              <a:rPr lang="en-US" sz="2400" b="0" i="1" u="sng">
                <a:solidFill>
                  <a:schemeClr val="bg1">
                    <a:lumMod val="95000"/>
                  </a:schemeClr>
                </a:solidFill>
                <a:effectLst/>
                <a:latin typeface="Calibri" panose="020F0502020204030204" pitchFamily="34" charset="0"/>
              </a:rPr>
              <a:t>Good Health and Well-being</a:t>
            </a:r>
            <a:r>
              <a:rPr lang="en-US" sz="2400" b="0" i="0">
                <a:solidFill>
                  <a:schemeClr val="bg1">
                    <a:lumMod val="95000"/>
                  </a:schemeClr>
                </a:solidFill>
                <a:effectLst/>
                <a:latin typeface="Calibri" panose="020F0502020204030204" pitchFamily="34" charset="0"/>
              </a:rPr>
              <a:t>, which aims to ensure healthy lives and promote well-being for all at all ages. </a:t>
            </a:r>
            <a:endParaRPr lang="en-IN" sz="2400">
              <a:solidFill>
                <a:schemeClr val="bg1">
                  <a:lumMod val="95000"/>
                </a:schemeClr>
              </a:solidFill>
            </a:endParaRPr>
          </a:p>
        </p:txBody>
      </p:sp>
      <p:sp>
        <p:nvSpPr>
          <p:cNvPr id="7" name="TextBox 6">
            <a:extLst>
              <a:ext uri="{FF2B5EF4-FFF2-40B4-BE49-F238E27FC236}">
                <a16:creationId xmlns:a16="http://schemas.microsoft.com/office/drawing/2014/main" id="{FDFBE0E6-3B89-69D1-FBCB-2EF08F4D2249}"/>
              </a:ext>
            </a:extLst>
          </p:cNvPr>
          <p:cNvSpPr txBox="1"/>
          <p:nvPr/>
        </p:nvSpPr>
        <p:spPr>
          <a:xfrm>
            <a:off x="3620702" y="339487"/>
            <a:ext cx="5020444" cy="584775"/>
          </a:xfrm>
          <a:prstGeom prst="rect">
            <a:avLst/>
          </a:prstGeom>
          <a:noFill/>
        </p:spPr>
        <p:txBody>
          <a:bodyPr wrap="square" rtlCol="0">
            <a:spAutoFit/>
          </a:bodyPr>
          <a:lstStyle/>
          <a:p>
            <a:r>
              <a:rPr lang="en-US" sz="3200" u="sng">
                <a:solidFill>
                  <a:schemeClr val="bg1">
                    <a:lumMod val="95000"/>
                  </a:schemeClr>
                </a:solidFill>
                <a:latin typeface="Verdana" panose="020B0604030504040204" pitchFamily="34" charset="0"/>
                <a:ea typeface="Verdana" panose="020B0604030504040204" pitchFamily="34" charset="0"/>
              </a:rPr>
              <a:t>Significance of Problem</a:t>
            </a:r>
            <a:r>
              <a:rPr lang="en-US" u="sng">
                <a:solidFill>
                  <a:schemeClr val="bg1">
                    <a:lumMod val="95000"/>
                  </a:schemeClr>
                </a:solidFill>
              </a:rPr>
              <a:t> </a:t>
            </a:r>
            <a:endParaRPr lang="en-IN" u="sng">
              <a:solidFill>
                <a:schemeClr val="bg1">
                  <a:lumMod val="95000"/>
                </a:schemeClr>
              </a:solidFill>
            </a:endParaRPr>
          </a:p>
        </p:txBody>
      </p:sp>
      <p:sp>
        <p:nvSpPr>
          <p:cNvPr id="8" name="TextBox 7">
            <a:extLst>
              <a:ext uri="{FF2B5EF4-FFF2-40B4-BE49-F238E27FC236}">
                <a16:creationId xmlns:a16="http://schemas.microsoft.com/office/drawing/2014/main" id="{58DDBB18-490B-99A0-5FA2-27250A1D62B6}"/>
              </a:ext>
            </a:extLst>
          </p:cNvPr>
          <p:cNvSpPr txBox="1"/>
          <p:nvPr/>
        </p:nvSpPr>
        <p:spPr>
          <a:xfrm>
            <a:off x="3595739" y="990699"/>
            <a:ext cx="5091061" cy="5131217"/>
          </a:xfrm>
          <a:prstGeom prst="rect">
            <a:avLst/>
          </a:prstGeom>
          <a:solidFill>
            <a:schemeClr val="tx2">
              <a:lumMod val="75000"/>
            </a:schemeClr>
          </a:solidFill>
        </p:spPr>
        <p:txBody>
          <a:bodyPr wrap="square" rtlCol="0">
            <a:spAutoFit/>
          </a:bodyPr>
          <a:lstStyle/>
          <a:p>
            <a:endParaRPr lang="en-US" sz="1100"/>
          </a:p>
          <a:p>
            <a:r>
              <a:rPr lang="en-US" sz="1200" b="1">
                <a:solidFill>
                  <a:schemeClr val="bg1">
                    <a:lumMod val="95000"/>
                  </a:schemeClr>
                </a:solidFill>
                <a:latin typeface="Verdana" panose="020B0604030504040204" pitchFamily="34" charset="0"/>
                <a:ea typeface="Verdana" panose="020B0604030504040204" pitchFamily="34" charset="0"/>
              </a:rPr>
              <a:t>1</a:t>
            </a:r>
            <a:r>
              <a:rPr lang="en-US" sz="1200">
                <a:solidFill>
                  <a:schemeClr val="bg1">
                    <a:lumMod val="95000"/>
                  </a:schemeClr>
                </a:solidFill>
                <a:latin typeface="Verdana" panose="020B0604030504040204" pitchFamily="34" charset="0"/>
                <a:ea typeface="Verdana" panose="020B0604030504040204" pitchFamily="34" charset="0"/>
              </a:rPr>
              <a:t>. </a:t>
            </a:r>
            <a:r>
              <a:rPr lang="en-US" sz="1200" b="1">
                <a:solidFill>
                  <a:schemeClr val="bg1">
                    <a:lumMod val="95000"/>
                  </a:schemeClr>
                </a:solidFill>
                <a:latin typeface="Verdana" panose="020B0604030504040204" pitchFamily="34" charset="0"/>
                <a:ea typeface="Verdana" panose="020B0604030504040204" pitchFamily="34" charset="0"/>
              </a:rPr>
              <a:t>Behavioral Insights</a:t>
            </a:r>
            <a:r>
              <a:rPr lang="en-US" sz="1200">
                <a:solidFill>
                  <a:schemeClr val="bg1">
                    <a:lumMod val="95000"/>
                  </a:schemeClr>
                </a:solidFill>
                <a:latin typeface="Verdana" panose="020B0604030504040204" pitchFamily="34" charset="0"/>
                <a:ea typeface="Verdana" panose="020B0604030504040204" pitchFamily="34" charset="0"/>
              </a:rPr>
              <a:t>:</a:t>
            </a:r>
          </a:p>
          <a:p>
            <a:r>
              <a:rPr lang="en-US" sz="1200">
                <a:solidFill>
                  <a:schemeClr val="bg1">
                    <a:lumMod val="95000"/>
                  </a:schemeClr>
                </a:solidFill>
                <a:latin typeface="Verdana" panose="020B0604030504040204" pitchFamily="34" charset="0"/>
                <a:ea typeface="Verdana" panose="020B0604030504040204" pitchFamily="34" charset="0"/>
              </a:rPr>
              <a:t>   - Understanding changes in communication, social interactions, and lifestyle choices.</a:t>
            </a:r>
          </a:p>
          <a:p>
            <a:endParaRPr lang="en-US" sz="1200">
              <a:solidFill>
                <a:schemeClr val="bg1">
                  <a:lumMod val="95000"/>
                </a:schemeClr>
              </a:solidFill>
              <a:latin typeface="Verdana" panose="020B0604030504040204" pitchFamily="34" charset="0"/>
              <a:ea typeface="Verdana" panose="020B0604030504040204" pitchFamily="34" charset="0"/>
            </a:endParaRPr>
          </a:p>
          <a:p>
            <a:endParaRPr lang="en-US" sz="1200">
              <a:solidFill>
                <a:schemeClr val="bg1">
                  <a:lumMod val="95000"/>
                </a:schemeClr>
              </a:solidFill>
              <a:latin typeface="Verdana" panose="020B0604030504040204" pitchFamily="34" charset="0"/>
              <a:ea typeface="Verdana" panose="020B0604030504040204" pitchFamily="34" charset="0"/>
            </a:endParaRPr>
          </a:p>
          <a:p>
            <a:r>
              <a:rPr lang="en-US" sz="1200" b="1">
                <a:solidFill>
                  <a:schemeClr val="bg1">
                    <a:lumMod val="95000"/>
                  </a:schemeClr>
                </a:solidFill>
                <a:latin typeface="Verdana" panose="020B0604030504040204" pitchFamily="34" charset="0"/>
                <a:ea typeface="Verdana" panose="020B0604030504040204" pitchFamily="34" charset="0"/>
              </a:rPr>
              <a:t>2</a:t>
            </a:r>
            <a:r>
              <a:rPr lang="en-US" sz="1200">
                <a:solidFill>
                  <a:schemeClr val="bg1">
                    <a:lumMod val="95000"/>
                  </a:schemeClr>
                </a:solidFill>
                <a:latin typeface="Verdana" panose="020B0604030504040204" pitchFamily="34" charset="0"/>
                <a:ea typeface="Verdana" panose="020B0604030504040204" pitchFamily="34" charset="0"/>
              </a:rPr>
              <a:t>. </a:t>
            </a:r>
            <a:r>
              <a:rPr lang="en-US" sz="1200" b="1">
                <a:solidFill>
                  <a:schemeClr val="bg1">
                    <a:lumMod val="95000"/>
                  </a:schemeClr>
                </a:solidFill>
                <a:latin typeface="Verdana" panose="020B0604030504040204" pitchFamily="34" charset="0"/>
                <a:ea typeface="Verdana" panose="020B0604030504040204" pitchFamily="34" charset="0"/>
              </a:rPr>
              <a:t>Health Risks Identification</a:t>
            </a:r>
            <a:r>
              <a:rPr lang="en-US" sz="1200">
                <a:solidFill>
                  <a:schemeClr val="bg1">
                    <a:lumMod val="95000"/>
                  </a:schemeClr>
                </a:solidFill>
                <a:latin typeface="Verdana" panose="020B0604030504040204" pitchFamily="34" charset="0"/>
                <a:ea typeface="Verdana" panose="020B0604030504040204" pitchFamily="34" charset="0"/>
              </a:rPr>
              <a:t>:</a:t>
            </a:r>
          </a:p>
          <a:p>
            <a:r>
              <a:rPr lang="en-US" sz="1200">
                <a:solidFill>
                  <a:schemeClr val="bg1">
                    <a:lumMod val="95000"/>
                  </a:schemeClr>
                </a:solidFill>
                <a:latin typeface="Verdana" panose="020B0604030504040204" pitchFamily="34" charset="0"/>
                <a:ea typeface="Verdana" panose="020B0604030504040204" pitchFamily="34" charset="0"/>
              </a:rPr>
              <a:t>   - Identifying links between social media use and issues like anxiety, depression, sleep disturbances, and sedentary behavior.</a:t>
            </a:r>
          </a:p>
          <a:p>
            <a:endParaRPr lang="en-US" sz="1200">
              <a:solidFill>
                <a:schemeClr val="bg1">
                  <a:lumMod val="95000"/>
                </a:schemeClr>
              </a:solidFill>
              <a:latin typeface="Verdana" panose="020B0604030504040204" pitchFamily="34" charset="0"/>
              <a:ea typeface="Verdana" panose="020B0604030504040204" pitchFamily="34" charset="0"/>
            </a:endParaRPr>
          </a:p>
          <a:p>
            <a:endParaRPr lang="en-US" sz="1200">
              <a:solidFill>
                <a:schemeClr val="bg1">
                  <a:lumMod val="95000"/>
                </a:schemeClr>
              </a:solidFill>
              <a:latin typeface="Verdana" panose="020B0604030504040204" pitchFamily="34" charset="0"/>
              <a:ea typeface="Verdana" panose="020B0604030504040204" pitchFamily="34" charset="0"/>
            </a:endParaRPr>
          </a:p>
          <a:p>
            <a:r>
              <a:rPr lang="en-US" sz="1200" b="1">
                <a:solidFill>
                  <a:schemeClr val="bg1">
                    <a:lumMod val="95000"/>
                  </a:schemeClr>
                </a:solidFill>
                <a:latin typeface="Verdana" panose="020B0604030504040204" pitchFamily="34" charset="0"/>
                <a:ea typeface="Verdana" panose="020B0604030504040204" pitchFamily="34" charset="0"/>
              </a:rPr>
              <a:t>3</a:t>
            </a:r>
            <a:r>
              <a:rPr lang="en-US" sz="1200">
                <a:solidFill>
                  <a:schemeClr val="bg1">
                    <a:lumMod val="95000"/>
                  </a:schemeClr>
                </a:solidFill>
                <a:latin typeface="Verdana" panose="020B0604030504040204" pitchFamily="34" charset="0"/>
                <a:ea typeface="Verdana" panose="020B0604030504040204" pitchFamily="34" charset="0"/>
              </a:rPr>
              <a:t>. </a:t>
            </a:r>
            <a:r>
              <a:rPr lang="en-US" sz="1200" b="1">
                <a:solidFill>
                  <a:schemeClr val="bg1">
                    <a:lumMod val="95000"/>
                  </a:schemeClr>
                </a:solidFill>
                <a:latin typeface="Verdana" panose="020B0604030504040204" pitchFamily="34" charset="0"/>
                <a:ea typeface="Verdana" panose="020B0604030504040204" pitchFamily="34" charset="0"/>
              </a:rPr>
              <a:t>Public Health Interventions</a:t>
            </a:r>
            <a:r>
              <a:rPr lang="en-US" sz="1200">
                <a:solidFill>
                  <a:schemeClr val="bg1">
                    <a:lumMod val="95000"/>
                  </a:schemeClr>
                </a:solidFill>
                <a:latin typeface="Verdana" panose="020B0604030504040204" pitchFamily="34" charset="0"/>
                <a:ea typeface="Verdana" panose="020B0604030504040204" pitchFamily="34" charset="0"/>
              </a:rPr>
              <a:t>:</a:t>
            </a:r>
          </a:p>
          <a:p>
            <a:r>
              <a:rPr lang="en-US" sz="1200">
                <a:solidFill>
                  <a:schemeClr val="bg1">
                    <a:lumMod val="95000"/>
                  </a:schemeClr>
                </a:solidFill>
                <a:latin typeface="Verdana" panose="020B0604030504040204" pitchFamily="34" charset="0"/>
                <a:ea typeface="Verdana" panose="020B0604030504040204" pitchFamily="34" charset="0"/>
              </a:rPr>
              <a:t>   - Informing targeted interventions and policies to mitigate negative health impacts.</a:t>
            </a:r>
          </a:p>
          <a:p>
            <a:endParaRPr lang="en-US" sz="1200">
              <a:solidFill>
                <a:schemeClr val="bg1">
                  <a:lumMod val="95000"/>
                </a:schemeClr>
              </a:solidFill>
              <a:latin typeface="Verdana" panose="020B0604030504040204" pitchFamily="34" charset="0"/>
              <a:ea typeface="Verdana" panose="020B0604030504040204" pitchFamily="34" charset="0"/>
            </a:endParaRPr>
          </a:p>
          <a:p>
            <a:endParaRPr lang="en-US" sz="1200">
              <a:solidFill>
                <a:schemeClr val="bg1">
                  <a:lumMod val="95000"/>
                </a:schemeClr>
              </a:solidFill>
              <a:latin typeface="Verdana" panose="020B0604030504040204" pitchFamily="34" charset="0"/>
              <a:ea typeface="Verdana" panose="020B0604030504040204" pitchFamily="34" charset="0"/>
            </a:endParaRPr>
          </a:p>
          <a:p>
            <a:r>
              <a:rPr lang="en-US" sz="1200" b="1">
                <a:solidFill>
                  <a:schemeClr val="bg1">
                    <a:lumMod val="95000"/>
                  </a:schemeClr>
                </a:solidFill>
                <a:latin typeface="Verdana" panose="020B0604030504040204" pitchFamily="34" charset="0"/>
                <a:ea typeface="Verdana" panose="020B0604030504040204" pitchFamily="34" charset="0"/>
              </a:rPr>
              <a:t>4. Mental Health Support</a:t>
            </a:r>
            <a:r>
              <a:rPr lang="en-US" sz="1200">
                <a:solidFill>
                  <a:schemeClr val="bg1">
                    <a:lumMod val="95000"/>
                  </a:schemeClr>
                </a:solidFill>
                <a:latin typeface="Verdana" panose="020B0604030504040204" pitchFamily="34" charset="0"/>
                <a:ea typeface="Verdana" panose="020B0604030504040204" pitchFamily="34" charset="0"/>
              </a:rPr>
              <a:t>:</a:t>
            </a:r>
          </a:p>
          <a:p>
            <a:r>
              <a:rPr lang="en-US" sz="1200">
                <a:solidFill>
                  <a:schemeClr val="bg1">
                    <a:lumMod val="95000"/>
                  </a:schemeClr>
                </a:solidFill>
                <a:latin typeface="Verdana" panose="020B0604030504040204" pitchFamily="34" charset="0"/>
                <a:ea typeface="Verdana" panose="020B0604030504040204" pitchFamily="34" charset="0"/>
              </a:rPr>
              <a:t>   - Providing data to develop resources and support systems for managing mental well-being.</a:t>
            </a:r>
          </a:p>
          <a:p>
            <a:endParaRPr lang="en-US" sz="1200">
              <a:solidFill>
                <a:schemeClr val="bg1">
                  <a:lumMod val="95000"/>
                </a:schemeClr>
              </a:solidFill>
              <a:latin typeface="Verdana" panose="020B0604030504040204" pitchFamily="34" charset="0"/>
              <a:ea typeface="Verdana" panose="020B0604030504040204" pitchFamily="34" charset="0"/>
            </a:endParaRPr>
          </a:p>
          <a:p>
            <a:endParaRPr lang="en-US" sz="1200">
              <a:solidFill>
                <a:schemeClr val="bg1">
                  <a:lumMod val="95000"/>
                </a:schemeClr>
              </a:solidFill>
              <a:latin typeface="Verdana" panose="020B0604030504040204" pitchFamily="34" charset="0"/>
              <a:ea typeface="Verdana" panose="020B0604030504040204" pitchFamily="34" charset="0"/>
            </a:endParaRPr>
          </a:p>
          <a:p>
            <a:r>
              <a:rPr lang="en-US" sz="1200" b="1">
                <a:solidFill>
                  <a:schemeClr val="bg1">
                    <a:lumMod val="95000"/>
                  </a:schemeClr>
                </a:solidFill>
                <a:latin typeface="Verdana" panose="020B0604030504040204" pitchFamily="34" charset="0"/>
                <a:ea typeface="Verdana" panose="020B0604030504040204" pitchFamily="34" charset="0"/>
              </a:rPr>
              <a:t>5. Guidelines for Usage</a:t>
            </a:r>
            <a:r>
              <a:rPr lang="en-US" sz="1200">
                <a:solidFill>
                  <a:schemeClr val="bg1">
                    <a:lumMod val="95000"/>
                  </a:schemeClr>
                </a:solidFill>
                <a:latin typeface="Verdana" panose="020B0604030504040204" pitchFamily="34" charset="0"/>
                <a:ea typeface="Verdana" panose="020B0604030504040204" pitchFamily="34" charset="0"/>
              </a:rPr>
              <a:t>:</a:t>
            </a:r>
          </a:p>
          <a:p>
            <a:r>
              <a:rPr lang="en-US" sz="1200">
                <a:solidFill>
                  <a:schemeClr val="bg1">
                    <a:lumMod val="95000"/>
                  </a:schemeClr>
                </a:solidFill>
                <a:latin typeface="Verdana" panose="020B0604030504040204" pitchFamily="34" charset="0"/>
                <a:ea typeface="Verdana" panose="020B0604030504040204" pitchFamily="34" charset="0"/>
              </a:rPr>
              <a:t>   - Offering recommendations for balanced and responsible social media use.</a:t>
            </a:r>
            <a:endParaRPr lang="en-US" sz="1600">
              <a:solidFill>
                <a:schemeClr val="bg1">
                  <a:lumMod val="95000"/>
                </a:schemeClr>
              </a:solidFill>
            </a:endParaRPr>
          </a:p>
          <a:p>
            <a:r>
              <a:rPr lang="en-US" sz="1600"/>
              <a:t>.</a:t>
            </a:r>
          </a:p>
          <a:p>
            <a:endParaRPr lang="en-US" sz="1100"/>
          </a:p>
        </p:txBody>
      </p:sp>
      <p:sp>
        <p:nvSpPr>
          <p:cNvPr id="10" name="TextBox 9">
            <a:extLst>
              <a:ext uri="{FF2B5EF4-FFF2-40B4-BE49-F238E27FC236}">
                <a16:creationId xmlns:a16="http://schemas.microsoft.com/office/drawing/2014/main" id="{142F0E21-5851-7B5D-E9CA-B8DA907F7F49}"/>
              </a:ext>
            </a:extLst>
          </p:cNvPr>
          <p:cNvSpPr txBox="1"/>
          <p:nvPr/>
        </p:nvSpPr>
        <p:spPr>
          <a:xfrm>
            <a:off x="7214457" y="6577347"/>
            <a:ext cx="2438400" cy="307777"/>
          </a:xfrm>
          <a:prstGeom prst="rect">
            <a:avLst/>
          </a:prstGeom>
          <a:noFill/>
        </p:spPr>
        <p:txBody>
          <a:bodyPr wrap="square" rtlCol="0">
            <a:spAutoFit/>
          </a:bodyPr>
          <a:lstStyle/>
          <a:p>
            <a:r>
              <a:rPr lang="en-US" sz="1400" b="1">
                <a:solidFill>
                  <a:schemeClr val="tx2">
                    <a:lumMod val="75000"/>
                  </a:schemeClr>
                </a:solidFill>
                <a:latin typeface="Arial Rounded MT Bold" panose="020F0704030504030204" pitchFamily="34" charset="0"/>
              </a:rPr>
              <a:t>DATA DETECTIVES</a:t>
            </a:r>
            <a:endParaRPr lang="en-IN" sz="1400">
              <a:solidFill>
                <a:schemeClr val="tx2">
                  <a:lumMod val="75000"/>
                </a:schemeClr>
              </a:solidFill>
            </a:endParaRPr>
          </a:p>
        </p:txBody>
      </p:sp>
      <p:pic>
        <p:nvPicPr>
          <p:cNvPr id="11" name="Graphic 10" descr="Magnifying glass with solid fill">
            <a:extLst>
              <a:ext uri="{FF2B5EF4-FFF2-40B4-BE49-F238E27FC236}">
                <a16:creationId xmlns:a16="http://schemas.microsoft.com/office/drawing/2014/main" id="{6C61989C-C8D3-450A-A2A1-349FEC0A69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41953" y="6281154"/>
            <a:ext cx="432657" cy="432657"/>
          </a:xfrm>
          <a:prstGeom prst="rect">
            <a:avLst/>
          </a:prstGeom>
        </p:spPr>
      </p:pic>
      <p:pic>
        <p:nvPicPr>
          <p:cNvPr id="12" name="Graphic 11" descr="Line arrow: Clockwise curve with solid fill">
            <a:extLst>
              <a:ext uri="{FF2B5EF4-FFF2-40B4-BE49-F238E27FC236}">
                <a16:creationId xmlns:a16="http://schemas.microsoft.com/office/drawing/2014/main" id="{A49B6AEB-2719-A608-B5E1-D4B8A7E4AD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3514" y="6358978"/>
            <a:ext cx="216309" cy="216309"/>
          </a:xfrm>
          <a:prstGeom prst="rect">
            <a:avLst/>
          </a:prstGeom>
        </p:spPr>
      </p:pic>
      <p:pic>
        <p:nvPicPr>
          <p:cNvPr id="13" name="Graphic 12" descr="Graduation cap with solid fill">
            <a:extLst>
              <a:ext uri="{FF2B5EF4-FFF2-40B4-BE49-F238E27FC236}">
                <a16:creationId xmlns:a16="http://schemas.microsoft.com/office/drawing/2014/main" id="{64B22DE7-757C-2EEA-B41B-6C2C445D4D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13481" y="6047965"/>
            <a:ext cx="520176" cy="533629"/>
          </a:xfrm>
          <a:prstGeom prst="rect">
            <a:avLst/>
          </a:prstGeom>
        </p:spPr>
      </p:pic>
    </p:spTree>
    <p:extLst>
      <p:ext uri="{BB962C8B-B14F-4D97-AF65-F5344CB8AC3E}">
        <p14:creationId xmlns:p14="http://schemas.microsoft.com/office/powerpoint/2010/main" val="2434422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33F4C-CE94-7A3D-7DFA-3FFA6494E81C}"/>
              </a:ext>
            </a:extLst>
          </p:cNvPr>
          <p:cNvSpPr txBox="1"/>
          <p:nvPr/>
        </p:nvSpPr>
        <p:spPr>
          <a:xfrm>
            <a:off x="6858000" y="6483752"/>
            <a:ext cx="4572000" cy="369332"/>
          </a:xfrm>
          <a:prstGeom prst="rect">
            <a:avLst/>
          </a:prstGeom>
          <a:noFill/>
        </p:spPr>
        <p:txBody>
          <a:bodyPr wrap="square">
            <a:spAutoFit/>
          </a:bodyPr>
          <a:lstStyle/>
          <a:p>
            <a:r>
              <a:rPr lang="en-US" sz="1800" b="1">
                <a:solidFill>
                  <a:schemeClr val="tx2">
                    <a:lumMod val="75000"/>
                  </a:schemeClr>
                </a:solidFill>
                <a:latin typeface="Arial Rounded MT Bold" panose="020F0704030504030204" pitchFamily="34" charset="0"/>
              </a:rPr>
              <a:t>DATA DETECTIVES</a:t>
            </a:r>
            <a:endParaRPr lang="en-IN"/>
          </a:p>
        </p:txBody>
      </p:sp>
      <p:pic>
        <p:nvPicPr>
          <p:cNvPr id="4" name="Graphic 3" descr="Magnifying glass with solid fill">
            <a:extLst>
              <a:ext uri="{FF2B5EF4-FFF2-40B4-BE49-F238E27FC236}">
                <a16:creationId xmlns:a16="http://schemas.microsoft.com/office/drawing/2014/main" id="{555D3E57-4EEC-D6D5-D56B-BB044B1F9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49343" y="6019800"/>
            <a:ext cx="554573" cy="554573"/>
          </a:xfrm>
          <a:prstGeom prst="rect">
            <a:avLst/>
          </a:prstGeom>
        </p:spPr>
      </p:pic>
      <p:pic>
        <p:nvPicPr>
          <p:cNvPr id="5" name="Graphic 4" descr="Line arrow: Clockwise curve with solid fill">
            <a:extLst>
              <a:ext uri="{FF2B5EF4-FFF2-40B4-BE49-F238E27FC236}">
                <a16:creationId xmlns:a16="http://schemas.microsoft.com/office/drawing/2014/main" id="{87BD4836-479E-0635-4A7D-6CE56541AC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98030" y="6134855"/>
            <a:ext cx="228599" cy="228599"/>
          </a:xfrm>
          <a:prstGeom prst="rect">
            <a:avLst/>
          </a:prstGeom>
        </p:spPr>
      </p:pic>
      <p:pic>
        <p:nvPicPr>
          <p:cNvPr id="6" name="Graphic 5" descr="Graduation cap with solid fill">
            <a:extLst>
              <a:ext uri="{FF2B5EF4-FFF2-40B4-BE49-F238E27FC236}">
                <a16:creationId xmlns:a16="http://schemas.microsoft.com/office/drawing/2014/main" id="{1F19E7FB-F340-839C-BF47-130898D936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224" y="5672499"/>
            <a:ext cx="729612" cy="748482"/>
          </a:xfrm>
          <a:prstGeom prst="rect">
            <a:avLst/>
          </a:prstGeom>
        </p:spPr>
      </p:pic>
      <p:sp>
        <p:nvSpPr>
          <p:cNvPr id="7" name="Arrow: Pentagon 6">
            <a:extLst>
              <a:ext uri="{FF2B5EF4-FFF2-40B4-BE49-F238E27FC236}">
                <a16:creationId xmlns:a16="http://schemas.microsoft.com/office/drawing/2014/main" id="{D368250F-294D-B2F6-E8A7-1C4A9D95C194}"/>
              </a:ext>
            </a:extLst>
          </p:cNvPr>
          <p:cNvSpPr/>
          <p:nvPr/>
        </p:nvSpPr>
        <p:spPr>
          <a:xfrm>
            <a:off x="0" y="228600"/>
            <a:ext cx="4267200" cy="914400"/>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a:latin typeface="Verdana" panose="020B0604030504040204" pitchFamily="34" charset="0"/>
                <a:ea typeface="Verdana" panose="020B0604030504040204" pitchFamily="34" charset="0"/>
              </a:rPr>
              <a:t>DATA COLLECTION</a:t>
            </a:r>
            <a:endParaRPr lang="en-IN" sz="2800" b="1">
              <a:latin typeface="Verdana" panose="020B0604030504040204" pitchFamily="34" charset="0"/>
              <a:ea typeface="Verdana" panose="020B0604030504040204" pitchFamily="34" charset="0"/>
            </a:endParaRPr>
          </a:p>
        </p:txBody>
      </p:sp>
      <p:sp>
        <p:nvSpPr>
          <p:cNvPr id="10" name="Cylinder 9">
            <a:extLst>
              <a:ext uri="{FF2B5EF4-FFF2-40B4-BE49-F238E27FC236}">
                <a16:creationId xmlns:a16="http://schemas.microsoft.com/office/drawing/2014/main" id="{2750054A-E001-3AF1-15FA-C821F353C96D}"/>
              </a:ext>
            </a:extLst>
          </p:cNvPr>
          <p:cNvSpPr/>
          <p:nvPr/>
        </p:nvSpPr>
        <p:spPr>
          <a:xfrm>
            <a:off x="198202" y="2727637"/>
            <a:ext cx="1914543" cy="1752600"/>
          </a:xfrm>
          <a:prstGeom prst="can">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tx2">
                    <a:lumMod val="20000"/>
                    <a:lumOff val="80000"/>
                  </a:schemeClr>
                </a:solidFill>
                <a:effectLst/>
                <a:latin typeface="Verdana" panose="020B0604030504040204" pitchFamily="34" charset="0"/>
                <a:ea typeface="Verdana" panose="020B0604030504040204" pitchFamily="34" charset="0"/>
              </a:rPr>
              <a:t>Age, gender, and other relevant demographic information. </a:t>
            </a:r>
            <a:endParaRPr lang="en-IN" sz="1400">
              <a:solidFill>
                <a:schemeClr val="tx2">
                  <a:lumMod val="20000"/>
                  <a:lumOff val="80000"/>
                </a:schemeClr>
              </a:solidFill>
              <a:latin typeface="Verdana" panose="020B0604030504040204" pitchFamily="34" charset="0"/>
              <a:ea typeface="Verdana" panose="020B0604030504040204" pitchFamily="34" charset="0"/>
            </a:endParaRPr>
          </a:p>
        </p:txBody>
      </p:sp>
      <p:sp>
        <p:nvSpPr>
          <p:cNvPr id="12" name="TextBox 11">
            <a:extLst>
              <a:ext uri="{FF2B5EF4-FFF2-40B4-BE49-F238E27FC236}">
                <a16:creationId xmlns:a16="http://schemas.microsoft.com/office/drawing/2014/main" id="{28033D7D-BB6B-2223-CD5C-CCCBA51B1F9A}"/>
              </a:ext>
            </a:extLst>
          </p:cNvPr>
          <p:cNvSpPr txBox="1"/>
          <p:nvPr/>
        </p:nvSpPr>
        <p:spPr>
          <a:xfrm>
            <a:off x="354755" y="2814023"/>
            <a:ext cx="1601435" cy="261610"/>
          </a:xfrm>
          <a:prstGeom prst="rect">
            <a:avLst/>
          </a:prstGeom>
          <a:noFill/>
        </p:spPr>
        <p:txBody>
          <a:bodyPr wrap="square" rtlCol="0">
            <a:spAutoFit/>
          </a:bodyPr>
          <a:lstStyle/>
          <a:p>
            <a:r>
              <a:rPr lang="en-US" sz="1100">
                <a:solidFill>
                  <a:schemeClr val="bg1"/>
                </a:solidFill>
                <a:latin typeface="Verdana" panose="020B0604030504040204" pitchFamily="34" charset="0"/>
                <a:ea typeface="Verdana" panose="020B0604030504040204" pitchFamily="34" charset="0"/>
              </a:rPr>
              <a:t>User Demographics</a:t>
            </a:r>
            <a:endParaRPr lang="en-IN" sz="1100">
              <a:solidFill>
                <a:schemeClr val="bg1"/>
              </a:solidFill>
              <a:latin typeface="Verdana" panose="020B0604030504040204" pitchFamily="34" charset="0"/>
              <a:ea typeface="Verdana" panose="020B0604030504040204" pitchFamily="34" charset="0"/>
            </a:endParaRPr>
          </a:p>
        </p:txBody>
      </p:sp>
      <p:sp>
        <p:nvSpPr>
          <p:cNvPr id="13" name="Cylinder 12">
            <a:extLst>
              <a:ext uri="{FF2B5EF4-FFF2-40B4-BE49-F238E27FC236}">
                <a16:creationId xmlns:a16="http://schemas.microsoft.com/office/drawing/2014/main" id="{E25F90D9-EC5A-301A-6911-35BB009B78B8}"/>
              </a:ext>
            </a:extLst>
          </p:cNvPr>
          <p:cNvSpPr/>
          <p:nvPr/>
        </p:nvSpPr>
        <p:spPr>
          <a:xfrm>
            <a:off x="198203" y="4848706"/>
            <a:ext cx="1914543" cy="1752600"/>
          </a:xfrm>
          <a:prstGeom prst="can">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tx2">
                    <a:lumMod val="20000"/>
                    <a:lumOff val="80000"/>
                  </a:schemeClr>
                </a:solidFill>
                <a:effectLst/>
                <a:latin typeface="Verdana" panose="020B0604030504040204" pitchFamily="34" charset="0"/>
                <a:ea typeface="Verdana" panose="020B0604030504040204" pitchFamily="34" charset="0"/>
              </a:rPr>
              <a:t>Frequency, duration and patterns of social media use. </a:t>
            </a:r>
            <a:endParaRPr lang="en-IN" sz="1400">
              <a:solidFill>
                <a:schemeClr val="tx2">
                  <a:lumMod val="20000"/>
                  <a:lumOff val="80000"/>
                </a:schemeClr>
              </a:solidFill>
              <a:latin typeface="Verdana" panose="020B0604030504040204" pitchFamily="34" charset="0"/>
              <a:ea typeface="Verdana" panose="020B0604030504040204" pitchFamily="34" charset="0"/>
            </a:endParaRPr>
          </a:p>
        </p:txBody>
      </p:sp>
      <p:sp>
        <p:nvSpPr>
          <p:cNvPr id="14" name="Cylinder 13">
            <a:extLst>
              <a:ext uri="{FF2B5EF4-FFF2-40B4-BE49-F238E27FC236}">
                <a16:creationId xmlns:a16="http://schemas.microsoft.com/office/drawing/2014/main" id="{8FE78060-9CF9-3F6E-BF4B-8E098678BF88}"/>
              </a:ext>
            </a:extLst>
          </p:cNvPr>
          <p:cNvSpPr/>
          <p:nvPr/>
        </p:nvSpPr>
        <p:spPr>
          <a:xfrm>
            <a:off x="2352657" y="2775010"/>
            <a:ext cx="1914543" cy="1752600"/>
          </a:xfrm>
          <a:prstGeom prst="can">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0" i="0">
                <a:solidFill>
                  <a:schemeClr val="tx2">
                    <a:lumMod val="20000"/>
                    <a:lumOff val="80000"/>
                  </a:schemeClr>
                </a:solidFill>
                <a:effectLst/>
                <a:latin typeface="Verdana" panose="020B0604030504040204" pitchFamily="34" charset="0"/>
                <a:ea typeface="Verdana" panose="020B0604030504040204" pitchFamily="34" charset="0"/>
              </a:rPr>
              <a:t> </a:t>
            </a:r>
          </a:p>
          <a:p>
            <a:pPr algn="ctr"/>
            <a:r>
              <a:rPr lang="en-IN" sz="1200" b="0" i="0">
                <a:solidFill>
                  <a:schemeClr val="tx2">
                    <a:lumMod val="20000"/>
                    <a:lumOff val="80000"/>
                  </a:schemeClr>
                </a:solidFill>
                <a:effectLst/>
                <a:latin typeface="Verdana" panose="020B0604030504040204" pitchFamily="34" charset="0"/>
                <a:ea typeface="Verdana" panose="020B0604030504040204" pitchFamily="34" charset="0"/>
              </a:rPr>
              <a:t>Measures of mental and physical health such as anxiety, depression, sleep quality and physical activity.</a:t>
            </a:r>
            <a:endParaRPr lang="en-IN" sz="1200">
              <a:solidFill>
                <a:schemeClr val="tx2">
                  <a:lumMod val="20000"/>
                  <a:lumOff val="80000"/>
                </a:schemeClr>
              </a:solidFill>
              <a:latin typeface="Verdana" panose="020B0604030504040204" pitchFamily="34" charset="0"/>
              <a:ea typeface="Verdana" panose="020B0604030504040204" pitchFamily="34" charset="0"/>
            </a:endParaRPr>
          </a:p>
        </p:txBody>
      </p:sp>
      <p:sp>
        <p:nvSpPr>
          <p:cNvPr id="15" name="Cylinder 14">
            <a:extLst>
              <a:ext uri="{FF2B5EF4-FFF2-40B4-BE49-F238E27FC236}">
                <a16:creationId xmlns:a16="http://schemas.microsoft.com/office/drawing/2014/main" id="{08AA9C89-17AF-1162-418F-A1B280D9216F}"/>
              </a:ext>
            </a:extLst>
          </p:cNvPr>
          <p:cNvSpPr/>
          <p:nvPr/>
        </p:nvSpPr>
        <p:spPr>
          <a:xfrm>
            <a:off x="2399368" y="4875878"/>
            <a:ext cx="1914543" cy="1752600"/>
          </a:xfrm>
          <a:prstGeom prst="can">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tx2">
                    <a:lumMod val="20000"/>
                    <a:lumOff val="80000"/>
                  </a:schemeClr>
                </a:solidFill>
                <a:effectLst/>
                <a:latin typeface="Verdana" panose="020B0604030504040204" pitchFamily="34" charset="0"/>
                <a:ea typeface="Verdana" panose="020B0604030504040204" pitchFamily="34" charset="0"/>
              </a:rPr>
              <a:t>Lifestyle factors such as diet, exercise and social interactions. </a:t>
            </a:r>
            <a:endParaRPr lang="en-IN" sz="1400">
              <a:solidFill>
                <a:schemeClr val="tx2">
                  <a:lumMod val="20000"/>
                  <a:lumOff val="80000"/>
                </a:schemeClr>
              </a:solidFill>
              <a:latin typeface="Verdana" panose="020B0604030504040204" pitchFamily="34" charset="0"/>
              <a:ea typeface="Verdana" panose="020B0604030504040204" pitchFamily="34" charset="0"/>
            </a:endParaRPr>
          </a:p>
        </p:txBody>
      </p:sp>
      <p:sp>
        <p:nvSpPr>
          <p:cNvPr id="16" name="TextBox 15">
            <a:extLst>
              <a:ext uri="{FF2B5EF4-FFF2-40B4-BE49-F238E27FC236}">
                <a16:creationId xmlns:a16="http://schemas.microsoft.com/office/drawing/2014/main" id="{D65FAC98-3B74-D886-6235-E22D6156B1A7}"/>
              </a:ext>
            </a:extLst>
          </p:cNvPr>
          <p:cNvSpPr txBox="1"/>
          <p:nvPr/>
        </p:nvSpPr>
        <p:spPr>
          <a:xfrm>
            <a:off x="448022" y="4979511"/>
            <a:ext cx="1540542" cy="246221"/>
          </a:xfrm>
          <a:prstGeom prst="rect">
            <a:avLst/>
          </a:prstGeom>
          <a:noFill/>
        </p:spPr>
        <p:txBody>
          <a:bodyPr wrap="square" rtlCol="0">
            <a:spAutoFit/>
          </a:bodyPr>
          <a:lstStyle/>
          <a:p>
            <a:r>
              <a:rPr lang="en-IN" sz="1000" i="0">
                <a:solidFill>
                  <a:schemeClr val="bg1">
                    <a:lumMod val="95000"/>
                  </a:schemeClr>
                </a:solidFill>
                <a:effectLst/>
                <a:latin typeface="Verdana" panose="020B0604030504040204" pitchFamily="34" charset="0"/>
                <a:ea typeface="Verdana" panose="020B0604030504040204" pitchFamily="34" charset="0"/>
              </a:rPr>
              <a:t>Social Media Usage</a:t>
            </a:r>
            <a:endParaRPr lang="en-IN" sz="1000">
              <a:solidFill>
                <a:schemeClr val="bg1">
                  <a:lumMod val="95000"/>
                </a:schemeClr>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E3CAFCF3-D492-C03D-D60C-11C7DA509017}"/>
              </a:ext>
            </a:extLst>
          </p:cNvPr>
          <p:cNvSpPr txBox="1"/>
          <p:nvPr/>
        </p:nvSpPr>
        <p:spPr>
          <a:xfrm>
            <a:off x="2600395" y="2863317"/>
            <a:ext cx="1676400" cy="276999"/>
          </a:xfrm>
          <a:prstGeom prst="rect">
            <a:avLst/>
          </a:prstGeom>
          <a:noFill/>
        </p:spPr>
        <p:txBody>
          <a:bodyPr wrap="square" rtlCol="0">
            <a:spAutoFit/>
          </a:bodyPr>
          <a:lstStyle/>
          <a:p>
            <a:r>
              <a:rPr lang="en-IN" sz="1200" b="0" i="0">
                <a:solidFill>
                  <a:schemeClr val="bg1"/>
                </a:solidFill>
                <a:effectLst/>
                <a:latin typeface="Verdana" panose="020B0604030504040204" pitchFamily="34" charset="0"/>
                <a:ea typeface="Verdana" panose="020B0604030504040204" pitchFamily="34" charset="0"/>
              </a:rPr>
              <a:t>Health Indicators</a:t>
            </a:r>
            <a:endParaRPr lang="en-IN" sz="1200">
              <a:solidFill>
                <a:schemeClr val="bg1"/>
              </a:solidFill>
              <a:latin typeface="Verdana" panose="020B0604030504040204" pitchFamily="34" charset="0"/>
              <a:ea typeface="Verdana" panose="020B0604030504040204" pitchFamily="34" charset="0"/>
            </a:endParaRPr>
          </a:p>
        </p:txBody>
      </p:sp>
      <p:sp>
        <p:nvSpPr>
          <p:cNvPr id="18" name="TextBox 17">
            <a:extLst>
              <a:ext uri="{FF2B5EF4-FFF2-40B4-BE49-F238E27FC236}">
                <a16:creationId xmlns:a16="http://schemas.microsoft.com/office/drawing/2014/main" id="{20211A08-7D52-0673-1B31-C6F4DE50A149}"/>
              </a:ext>
            </a:extLst>
          </p:cNvPr>
          <p:cNvSpPr txBox="1"/>
          <p:nvPr/>
        </p:nvSpPr>
        <p:spPr>
          <a:xfrm>
            <a:off x="2592103" y="4967114"/>
            <a:ext cx="1585374" cy="261610"/>
          </a:xfrm>
          <a:prstGeom prst="rect">
            <a:avLst/>
          </a:prstGeom>
          <a:noFill/>
        </p:spPr>
        <p:txBody>
          <a:bodyPr wrap="square" rtlCol="0">
            <a:spAutoFit/>
          </a:bodyPr>
          <a:lstStyle/>
          <a:p>
            <a:r>
              <a:rPr lang="en-IN" sz="1100" b="0" i="0">
                <a:solidFill>
                  <a:schemeClr val="bg1">
                    <a:lumMod val="95000"/>
                  </a:schemeClr>
                </a:solidFill>
                <a:effectLst/>
                <a:latin typeface="Verdana" panose="020B0604030504040204" pitchFamily="34" charset="0"/>
                <a:ea typeface="Verdana" panose="020B0604030504040204" pitchFamily="34" charset="0"/>
              </a:rPr>
              <a:t>Behavioural factors</a:t>
            </a:r>
            <a:endParaRPr lang="en-IN" sz="1100">
              <a:solidFill>
                <a:schemeClr val="bg1">
                  <a:lumMod val="95000"/>
                </a:schemeClr>
              </a:solidFill>
              <a:latin typeface="Verdana" panose="020B0604030504040204" pitchFamily="34" charset="0"/>
              <a:ea typeface="Verdana" panose="020B0604030504040204" pitchFamily="34" charset="0"/>
            </a:endParaRPr>
          </a:p>
        </p:txBody>
      </p:sp>
      <p:sp>
        <p:nvSpPr>
          <p:cNvPr id="19" name="TextBox 18">
            <a:extLst>
              <a:ext uri="{FF2B5EF4-FFF2-40B4-BE49-F238E27FC236}">
                <a16:creationId xmlns:a16="http://schemas.microsoft.com/office/drawing/2014/main" id="{6C7BEF5B-7725-031B-3815-3013A10D98A0}"/>
              </a:ext>
            </a:extLst>
          </p:cNvPr>
          <p:cNvSpPr txBox="1"/>
          <p:nvPr/>
        </p:nvSpPr>
        <p:spPr>
          <a:xfrm>
            <a:off x="5575567" y="3952032"/>
            <a:ext cx="3048000" cy="707886"/>
          </a:xfrm>
          <a:prstGeom prst="rect">
            <a:avLst/>
          </a:prstGeom>
          <a:solidFill>
            <a:schemeClr val="tx2">
              <a:lumMod val="75000"/>
            </a:schemeClr>
          </a:solidFill>
        </p:spPr>
        <p:txBody>
          <a:bodyPr wrap="square" rtlCol="0">
            <a:spAutoFit/>
          </a:bodyPr>
          <a:lstStyle/>
          <a:p>
            <a:r>
              <a:rPr lang="en-US" sz="2000">
                <a:solidFill>
                  <a:schemeClr val="bg1">
                    <a:lumMod val="95000"/>
                  </a:schemeClr>
                </a:solidFill>
              </a:rPr>
              <a:t>Kaggle: https://www.kaggle.com/</a:t>
            </a:r>
            <a:endParaRPr lang="en-IN" sz="2000">
              <a:solidFill>
                <a:schemeClr val="bg1">
                  <a:lumMod val="95000"/>
                </a:schemeClr>
              </a:solidFill>
            </a:endParaRPr>
          </a:p>
        </p:txBody>
      </p:sp>
      <p:sp>
        <p:nvSpPr>
          <p:cNvPr id="20" name="TextBox 19">
            <a:extLst>
              <a:ext uri="{FF2B5EF4-FFF2-40B4-BE49-F238E27FC236}">
                <a16:creationId xmlns:a16="http://schemas.microsoft.com/office/drawing/2014/main" id="{D3585858-9FAB-9636-D140-D55383E2AE75}"/>
              </a:ext>
            </a:extLst>
          </p:cNvPr>
          <p:cNvSpPr txBox="1"/>
          <p:nvPr/>
        </p:nvSpPr>
        <p:spPr>
          <a:xfrm>
            <a:off x="5721324" y="685800"/>
            <a:ext cx="2756487" cy="461665"/>
          </a:xfrm>
          <a:prstGeom prst="rect">
            <a:avLst/>
          </a:prstGeom>
          <a:noFill/>
        </p:spPr>
        <p:txBody>
          <a:bodyPr wrap="square" rtlCol="0">
            <a:spAutoFit/>
          </a:bodyPr>
          <a:lstStyle/>
          <a:p>
            <a:r>
              <a:rPr lang="en-US" sz="2400" u="sng">
                <a:solidFill>
                  <a:schemeClr val="tx2">
                    <a:lumMod val="75000"/>
                  </a:schemeClr>
                </a:solidFill>
                <a:latin typeface="Verdana" panose="020B0604030504040204" pitchFamily="34" charset="0"/>
                <a:ea typeface="Verdana" panose="020B0604030504040204" pitchFamily="34" charset="0"/>
              </a:rPr>
              <a:t>Source of Data</a:t>
            </a:r>
            <a:endParaRPr lang="en-IN" sz="2400" u="sng">
              <a:solidFill>
                <a:schemeClr val="tx2">
                  <a:lumMod val="75000"/>
                </a:schemeClr>
              </a:solidFill>
              <a:latin typeface="Verdana" panose="020B0604030504040204" pitchFamily="34" charset="0"/>
              <a:ea typeface="Verdana" panose="020B0604030504040204" pitchFamily="34" charset="0"/>
            </a:endParaRPr>
          </a:p>
        </p:txBody>
      </p:sp>
      <p:pic>
        <p:nvPicPr>
          <p:cNvPr id="22" name="Picture 21">
            <a:extLst>
              <a:ext uri="{FF2B5EF4-FFF2-40B4-BE49-F238E27FC236}">
                <a16:creationId xmlns:a16="http://schemas.microsoft.com/office/drawing/2014/main" id="{DC3B8494-C3E4-F6A7-EDEA-2C8C1242F6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81007" y="1638542"/>
            <a:ext cx="4522045" cy="1790458"/>
          </a:xfrm>
          <a:prstGeom prst="rect">
            <a:avLst/>
          </a:prstGeom>
          <a:ln>
            <a:solidFill>
              <a:schemeClr val="tx2">
                <a:lumMod val="75000"/>
              </a:schemeClr>
            </a:solidFill>
          </a:ln>
        </p:spPr>
      </p:pic>
      <p:sp>
        <p:nvSpPr>
          <p:cNvPr id="23" name="TextBox 22">
            <a:extLst>
              <a:ext uri="{FF2B5EF4-FFF2-40B4-BE49-F238E27FC236}">
                <a16:creationId xmlns:a16="http://schemas.microsoft.com/office/drawing/2014/main" id="{116DF984-6EEC-3DCB-53C3-2319F5AD4060}"/>
              </a:ext>
            </a:extLst>
          </p:cNvPr>
          <p:cNvSpPr txBox="1"/>
          <p:nvPr/>
        </p:nvSpPr>
        <p:spPr>
          <a:xfrm>
            <a:off x="914400" y="1778461"/>
            <a:ext cx="2744132" cy="461665"/>
          </a:xfrm>
          <a:prstGeom prst="rect">
            <a:avLst/>
          </a:prstGeom>
          <a:noFill/>
        </p:spPr>
        <p:txBody>
          <a:bodyPr wrap="square" rtlCol="0">
            <a:spAutoFit/>
          </a:bodyPr>
          <a:lstStyle/>
          <a:p>
            <a:r>
              <a:rPr lang="en-US" sz="2400" u="sng">
                <a:solidFill>
                  <a:schemeClr val="tx2">
                    <a:lumMod val="75000"/>
                  </a:schemeClr>
                </a:solidFill>
                <a:latin typeface="Verdana" panose="020B0604030504040204" pitchFamily="34" charset="0"/>
                <a:ea typeface="Verdana" panose="020B0604030504040204" pitchFamily="34" charset="0"/>
              </a:rPr>
              <a:t>Data Description</a:t>
            </a:r>
            <a:endParaRPr lang="en-IN" sz="2400" u="sng">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506345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3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2937D45-07B2-A671-E089-B43EB590A065}"/>
              </a:ext>
            </a:extLst>
          </p:cNvPr>
          <p:cNvSpPr txBox="1"/>
          <p:nvPr/>
        </p:nvSpPr>
        <p:spPr>
          <a:xfrm>
            <a:off x="0" y="-12290"/>
            <a:ext cx="9144000" cy="6858000"/>
          </a:xfrm>
          <a:prstGeom prst="rect">
            <a:avLst/>
          </a:prstGeom>
          <a:gradFill>
            <a:gsLst>
              <a:gs pos="0">
                <a:schemeClr val="accent1">
                  <a:lumMod val="5000"/>
                  <a:lumOff val="95000"/>
                </a:schemeClr>
              </a:gs>
              <a:gs pos="74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en-IN"/>
          </a:p>
        </p:txBody>
      </p:sp>
      <p:pic>
        <p:nvPicPr>
          <p:cNvPr id="11" name="Picture 10">
            <a:extLst>
              <a:ext uri="{FF2B5EF4-FFF2-40B4-BE49-F238E27FC236}">
                <a16:creationId xmlns:a16="http://schemas.microsoft.com/office/drawing/2014/main" id="{70A37294-018E-7A66-B256-3B2D072A1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910" y="5863286"/>
            <a:ext cx="809738" cy="714475"/>
          </a:xfrm>
          <a:prstGeom prst="rect">
            <a:avLst/>
          </a:prstGeom>
          <a:effectLst>
            <a:softEdge rad="63500"/>
          </a:effectLst>
        </p:spPr>
      </p:pic>
      <p:sp>
        <p:nvSpPr>
          <p:cNvPr id="12" name="TextBox 11">
            <a:extLst>
              <a:ext uri="{FF2B5EF4-FFF2-40B4-BE49-F238E27FC236}">
                <a16:creationId xmlns:a16="http://schemas.microsoft.com/office/drawing/2014/main" id="{A74B36E7-D244-76F0-F68E-0EB3E9FB497F}"/>
              </a:ext>
            </a:extLst>
          </p:cNvPr>
          <p:cNvSpPr txBox="1"/>
          <p:nvPr/>
        </p:nvSpPr>
        <p:spPr>
          <a:xfrm>
            <a:off x="6787379" y="6507156"/>
            <a:ext cx="2590800" cy="338554"/>
          </a:xfrm>
          <a:prstGeom prst="rect">
            <a:avLst/>
          </a:prstGeom>
          <a:noFill/>
        </p:spPr>
        <p:txBody>
          <a:bodyPr wrap="square" rtlCol="0">
            <a:spAutoFit/>
          </a:bodyPr>
          <a:lstStyle/>
          <a:p>
            <a:r>
              <a:rPr lang="en-US" sz="1600" b="1">
                <a:solidFill>
                  <a:schemeClr val="tx2">
                    <a:lumMod val="75000"/>
                  </a:schemeClr>
                </a:solidFill>
                <a:latin typeface="Verdana" panose="020B0604030504040204" pitchFamily="34" charset="0"/>
                <a:ea typeface="Verdana" panose="020B0604030504040204" pitchFamily="34" charset="0"/>
              </a:rPr>
              <a:t>DATA DETECTIVES</a:t>
            </a:r>
            <a:endParaRPr lang="en-IN" sz="1600" b="1">
              <a:solidFill>
                <a:schemeClr val="tx2">
                  <a:lumMod val="75000"/>
                </a:schemeClr>
              </a:solidFill>
              <a:latin typeface="Verdana" panose="020B0604030504040204" pitchFamily="34" charset="0"/>
              <a:ea typeface="Verdana" panose="020B0604030504040204" pitchFamily="34" charset="0"/>
            </a:endParaRPr>
          </a:p>
        </p:txBody>
      </p:sp>
      <p:sp>
        <p:nvSpPr>
          <p:cNvPr id="13" name="Arrow: Pentagon 12">
            <a:extLst>
              <a:ext uri="{FF2B5EF4-FFF2-40B4-BE49-F238E27FC236}">
                <a16:creationId xmlns:a16="http://schemas.microsoft.com/office/drawing/2014/main" id="{C2AEE6E0-20B0-CDB9-6855-8E7F383552C9}"/>
              </a:ext>
            </a:extLst>
          </p:cNvPr>
          <p:cNvSpPr/>
          <p:nvPr/>
        </p:nvSpPr>
        <p:spPr>
          <a:xfrm>
            <a:off x="0" y="152400"/>
            <a:ext cx="4648200" cy="990600"/>
          </a:xfrm>
          <a:prstGeom prst="homePlate">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Verdana" panose="020B0604030504040204" pitchFamily="34" charset="0"/>
                <a:ea typeface="Verdana" panose="020B0604030504040204" pitchFamily="34" charset="0"/>
              </a:rPr>
              <a:t>DATA PREPROCESSING</a:t>
            </a:r>
            <a:endParaRPr lang="en-IN" sz="2400" b="1">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6FEC87FD-6733-71C5-193F-B953AF1132A0}"/>
              </a:ext>
            </a:extLst>
          </p:cNvPr>
          <p:cNvSpPr txBox="1"/>
          <p:nvPr/>
        </p:nvSpPr>
        <p:spPr>
          <a:xfrm>
            <a:off x="1212314" y="1245900"/>
            <a:ext cx="5809244" cy="5447645"/>
          </a:xfrm>
          <a:prstGeom prst="rect">
            <a:avLst/>
          </a:prstGeom>
          <a:noFill/>
        </p:spPr>
        <p:txBody>
          <a:bodyPr wrap="square" rtlCol="0">
            <a:spAutoFit/>
          </a:bodyPr>
          <a:lstStyle/>
          <a:p>
            <a:pPr marL="171450" indent="-1714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Remove Duplicates: </a:t>
            </a:r>
            <a:r>
              <a:rPr lang="en-US" sz="1200">
                <a:solidFill>
                  <a:schemeClr val="tx2">
                    <a:lumMod val="75000"/>
                  </a:schemeClr>
                </a:solidFill>
                <a:latin typeface="Verdana" panose="020B0604030504040204" pitchFamily="34" charset="0"/>
                <a:ea typeface="Verdana" panose="020B0604030504040204" pitchFamily="34" charset="0"/>
              </a:rPr>
              <a:t>Use the </a:t>
            </a:r>
            <a:r>
              <a:rPr lang="en-US" sz="1200" i="1" u="sng">
                <a:solidFill>
                  <a:schemeClr val="tx2">
                    <a:lumMod val="75000"/>
                  </a:schemeClr>
                </a:solidFill>
                <a:latin typeface="Verdana" panose="020B0604030504040204" pitchFamily="34" charset="0"/>
                <a:ea typeface="Verdana" panose="020B0604030504040204" pitchFamily="34" charset="0"/>
              </a:rPr>
              <a:t>Remove Duplicates</a:t>
            </a:r>
            <a:r>
              <a:rPr lang="en-US" sz="1200" i="1">
                <a:solidFill>
                  <a:schemeClr val="tx2">
                    <a:lumMod val="75000"/>
                  </a:schemeClr>
                </a:solidFill>
                <a:latin typeface="Verdana" panose="020B0604030504040204" pitchFamily="34" charset="0"/>
                <a:ea typeface="Verdana" panose="020B0604030504040204" pitchFamily="34" charset="0"/>
              </a:rPr>
              <a:t> </a:t>
            </a:r>
            <a:r>
              <a:rPr lang="en-US" sz="1200">
                <a:solidFill>
                  <a:schemeClr val="tx2">
                    <a:lumMod val="75000"/>
                  </a:schemeClr>
                </a:solidFill>
                <a:latin typeface="Verdana" panose="020B0604030504040204" pitchFamily="34" charset="0"/>
                <a:ea typeface="Verdana" panose="020B0604030504040204" pitchFamily="34" charset="0"/>
              </a:rPr>
              <a:t>feature under the "Data" tab to eliminate repeated rows based on selected columns.</a:t>
            </a:r>
          </a:p>
          <a:p>
            <a:pPr marL="171450" indent="-171450">
              <a:buFont typeface="Arial" panose="020B0604020202020204" pitchFamily="34" charset="0"/>
              <a:buChar char="•"/>
            </a:pPr>
            <a:r>
              <a:rPr lang="en-US" sz="1200" b="1">
                <a:solidFill>
                  <a:schemeClr val="tx2">
                    <a:lumMod val="75000"/>
                  </a:schemeClr>
                </a:solidFill>
                <a:latin typeface="Verdana" panose="020B0604030504040204" pitchFamily="34" charset="0"/>
                <a:ea typeface="Verdana" panose="020B0604030504040204" pitchFamily="34" charset="0"/>
              </a:rPr>
              <a:t>Trim Spaces: </a:t>
            </a:r>
            <a:r>
              <a:rPr lang="en-US" sz="1200">
                <a:solidFill>
                  <a:schemeClr val="tx2">
                    <a:lumMod val="75000"/>
                  </a:schemeClr>
                </a:solidFill>
                <a:latin typeface="Verdana" panose="020B0604030504040204" pitchFamily="34" charset="0"/>
                <a:ea typeface="Verdana" panose="020B0604030504040204" pitchFamily="34" charset="0"/>
              </a:rPr>
              <a:t>Use the </a:t>
            </a:r>
            <a:r>
              <a:rPr lang="en-US" sz="1200" i="1" u="sng">
                <a:solidFill>
                  <a:schemeClr val="tx2">
                    <a:lumMod val="75000"/>
                  </a:schemeClr>
                </a:solidFill>
                <a:latin typeface="Verdana" panose="020B0604030504040204" pitchFamily="34" charset="0"/>
                <a:ea typeface="Verdana" panose="020B0604030504040204" pitchFamily="34" charset="0"/>
              </a:rPr>
              <a:t>TRIM function</a:t>
            </a:r>
            <a:r>
              <a:rPr lang="en-US" sz="1200">
                <a:solidFill>
                  <a:schemeClr val="tx2">
                    <a:lumMod val="75000"/>
                  </a:schemeClr>
                </a:solidFill>
                <a:latin typeface="Verdana" panose="020B0604030504040204" pitchFamily="34" charset="0"/>
                <a:ea typeface="Verdana" panose="020B0604030504040204" pitchFamily="34" charset="0"/>
              </a:rPr>
              <a:t> to remove extra spaces from text data.</a:t>
            </a:r>
          </a:p>
          <a:p>
            <a:pPr marL="171450" indent="-171450">
              <a:buFont typeface="Arial" panose="020B0604020202020204" pitchFamily="34" charset="0"/>
              <a:buChar char="•"/>
            </a:pPr>
            <a:r>
              <a:rPr lang="en-US" sz="1200">
                <a:solidFill>
                  <a:schemeClr val="tx2">
                    <a:lumMod val="75000"/>
                  </a:schemeClr>
                </a:solidFill>
                <a:latin typeface="Verdana" panose="020B0604030504040204" pitchFamily="34" charset="0"/>
                <a:ea typeface="Verdana" panose="020B0604030504040204" pitchFamily="34" charset="0"/>
              </a:rPr>
              <a:t> </a:t>
            </a:r>
            <a:r>
              <a:rPr lang="en-US" sz="1200" b="1">
                <a:solidFill>
                  <a:schemeClr val="tx2">
                    <a:lumMod val="75000"/>
                  </a:schemeClr>
                </a:solidFill>
                <a:latin typeface="Verdana" panose="020B0604030504040204" pitchFamily="34" charset="0"/>
                <a:ea typeface="Verdana" panose="020B0604030504040204" pitchFamily="34" charset="0"/>
              </a:rPr>
              <a:t>Find and Replace: </a:t>
            </a:r>
            <a:r>
              <a:rPr lang="en-US" sz="1200">
                <a:solidFill>
                  <a:schemeClr val="tx2">
                    <a:lumMod val="75000"/>
                  </a:schemeClr>
                </a:solidFill>
                <a:latin typeface="Verdana" panose="020B0604030504040204" pitchFamily="34" charset="0"/>
                <a:ea typeface="Verdana" panose="020B0604030504040204" pitchFamily="34" charset="0"/>
              </a:rPr>
              <a:t>Use </a:t>
            </a:r>
            <a:r>
              <a:rPr lang="en-US" sz="1200" i="1" u="sng">
                <a:solidFill>
                  <a:schemeClr val="tx2">
                    <a:lumMod val="75000"/>
                  </a:schemeClr>
                </a:solidFill>
                <a:latin typeface="Verdana" panose="020B0604030504040204" pitchFamily="34" charset="0"/>
                <a:ea typeface="Verdana" panose="020B0604030504040204" pitchFamily="34" charset="0"/>
              </a:rPr>
              <a:t>Find &amp; Select</a:t>
            </a:r>
            <a:r>
              <a:rPr lang="en-US" sz="1200">
                <a:solidFill>
                  <a:schemeClr val="tx2">
                    <a:lumMod val="75000"/>
                  </a:schemeClr>
                </a:solidFill>
                <a:latin typeface="Verdana" panose="020B0604030504040204" pitchFamily="34" charset="0"/>
                <a:ea typeface="Verdana" panose="020B0604030504040204" pitchFamily="34" charset="0"/>
              </a:rPr>
              <a:t> to locate and replace specific values or errors.</a:t>
            </a: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endParaRPr lang="en-US" sz="1200">
              <a:solidFill>
                <a:schemeClr val="tx2">
                  <a:lumMod val="75000"/>
                </a:schemeClr>
              </a:solidFill>
              <a:latin typeface="Verdana" panose="020B0604030504040204" pitchFamily="34" charset="0"/>
              <a:ea typeface="Verdana" panose="020B0604030504040204" pitchFamily="34" charset="0"/>
            </a:endParaRPr>
          </a:p>
          <a:p>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endParaRPr lang="en-US" sz="1200">
              <a:solidFill>
                <a:schemeClr val="tx2">
                  <a:lumMod val="75000"/>
                </a:schemeClr>
              </a:solidFill>
              <a:latin typeface="Verdana" panose="020B0604030504040204" pitchFamily="34" charset="0"/>
              <a:ea typeface="Verdana" panose="020B0604030504040204" pitchFamily="34" charset="0"/>
            </a:endParaRPr>
          </a:p>
          <a:p>
            <a:pPr marL="171450" indent="-171450">
              <a:buFont typeface="Arial" panose="020B0604020202020204" pitchFamily="34" charset="0"/>
              <a:buChar char="•"/>
            </a:pPr>
            <a:r>
              <a:rPr lang="en-US" sz="1200">
                <a:solidFill>
                  <a:schemeClr val="tx2">
                    <a:lumMod val="75000"/>
                  </a:schemeClr>
                </a:solidFill>
                <a:latin typeface="Verdana" panose="020B0604030504040204" pitchFamily="34" charset="0"/>
                <a:ea typeface="Verdana" panose="020B0604030504040204" pitchFamily="34" charset="0"/>
              </a:rPr>
              <a:t> </a:t>
            </a:r>
            <a:r>
              <a:rPr lang="en-US" sz="1200" b="1">
                <a:solidFill>
                  <a:schemeClr val="tx2">
                    <a:lumMod val="75000"/>
                  </a:schemeClr>
                </a:solidFill>
                <a:latin typeface="Verdana" panose="020B0604030504040204" pitchFamily="34" charset="0"/>
                <a:ea typeface="Verdana" panose="020B0604030504040204" pitchFamily="34" charset="0"/>
              </a:rPr>
              <a:t>Data Validation: </a:t>
            </a:r>
            <a:r>
              <a:rPr lang="en-US" sz="1200">
                <a:solidFill>
                  <a:schemeClr val="tx2">
                    <a:lumMod val="75000"/>
                  </a:schemeClr>
                </a:solidFill>
                <a:latin typeface="Verdana" panose="020B0604030504040204" pitchFamily="34" charset="0"/>
                <a:ea typeface="Verdana" panose="020B0604030504040204" pitchFamily="34" charset="0"/>
              </a:rPr>
              <a:t>Set rules for data entry to prevent incorrect data entry via the </a:t>
            </a:r>
            <a:r>
              <a:rPr lang="en-US" sz="1200" i="1" u="sng">
                <a:solidFill>
                  <a:schemeClr val="tx2">
                    <a:lumMod val="75000"/>
                  </a:schemeClr>
                </a:solidFill>
                <a:latin typeface="Verdana" panose="020B0604030504040204" pitchFamily="34" charset="0"/>
                <a:ea typeface="Verdana" panose="020B0604030504040204" pitchFamily="34" charset="0"/>
              </a:rPr>
              <a:t>Data Validation</a:t>
            </a:r>
            <a:r>
              <a:rPr lang="en-US" sz="1200">
                <a:solidFill>
                  <a:schemeClr val="tx2">
                    <a:lumMod val="75000"/>
                  </a:schemeClr>
                </a:solidFill>
                <a:latin typeface="Verdana" panose="020B0604030504040204" pitchFamily="34" charset="0"/>
                <a:ea typeface="Verdana" panose="020B0604030504040204" pitchFamily="34" charset="0"/>
              </a:rPr>
              <a:t> feature under the "Data" tab</a:t>
            </a:r>
          </a:p>
          <a:p>
            <a:pPr marL="171450" indent="-171450">
              <a:buFont typeface="Arial" panose="020B0604020202020204" pitchFamily="34" charset="0"/>
              <a:buChar char="•"/>
            </a:pPr>
            <a:r>
              <a:rPr lang="en-US" sz="1200">
                <a:solidFill>
                  <a:schemeClr val="tx2">
                    <a:lumMod val="75000"/>
                  </a:schemeClr>
                </a:solidFill>
                <a:latin typeface="Verdana" panose="020B0604030504040204" pitchFamily="34" charset="0"/>
                <a:ea typeface="Verdana" panose="020B0604030504040204" pitchFamily="34" charset="0"/>
              </a:rPr>
              <a:t> </a:t>
            </a:r>
            <a:r>
              <a:rPr lang="en-US" sz="1200" b="1">
                <a:solidFill>
                  <a:schemeClr val="tx2">
                    <a:lumMod val="75000"/>
                  </a:schemeClr>
                </a:solidFill>
                <a:latin typeface="Verdana" panose="020B0604030504040204" pitchFamily="34" charset="0"/>
                <a:ea typeface="Verdana" panose="020B0604030504040204" pitchFamily="34" charset="0"/>
              </a:rPr>
              <a:t>Remove Blank Rows/Columns: </a:t>
            </a:r>
            <a:r>
              <a:rPr lang="en-US" sz="1200">
                <a:solidFill>
                  <a:schemeClr val="tx2">
                    <a:lumMod val="75000"/>
                  </a:schemeClr>
                </a:solidFill>
                <a:latin typeface="Verdana" panose="020B0604030504040204" pitchFamily="34" charset="0"/>
                <a:ea typeface="Verdana" panose="020B0604030504040204" pitchFamily="34" charset="0"/>
              </a:rPr>
              <a:t>Manually delete or use filtering to remove blank rows or columns.</a:t>
            </a:r>
          </a:p>
        </p:txBody>
      </p:sp>
      <p:pic>
        <p:nvPicPr>
          <p:cNvPr id="16" name="Picture 15">
            <a:extLst>
              <a:ext uri="{FF2B5EF4-FFF2-40B4-BE49-F238E27FC236}">
                <a16:creationId xmlns:a16="http://schemas.microsoft.com/office/drawing/2014/main" id="{E3D6D1B2-8B16-CF60-01EB-BFE477980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691" y="2485883"/>
            <a:ext cx="5467432" cy="3164585"/>
          </a:xfrm>
          <a:prstGeom prst="rect">
            <a:avLst/>
          </a:prstGeom>
          <a:ln>
            <a:solidFill>
              <a:schemeClr val="tx2">
                <a:lumMod val="75000"/>
              </a:schemeClr>
            </a:solidFill>
          </a:ln>
        </p:spPr>
      </p:pic>
      <p:sp>
        <p:nvSpPr>
          <p:cNvPr id="17" name="TextBox 16">
            <a:extLst>
              <a:ext uri="{FF2B5EF4-FFF2-40B4-BE49-F238E27FC236}">
                <a16:creationId xmlns:a16="http://schemas.microsoft.com/office/drawing/2014/main" id="{80802246-9746-BCBC-5A36-E6CCA45942D9}"/>
              </a:ext>
            </a:extLst>
          </p:cNvPr>
          <p:cNvSpPr txBox="1"/>
          <p:nvPr/>
        </p:nvSpPr>
        <p:spPr>
          <a:xfrm rot="5400000">
            <a:off x="6806744" y="3001852"/>
            <a:ext cx="4240769" cy="461665"/>
          </a:xfrm>
          <a:prstGeom prst="rect">
            <a:avLst/>
          </a:prstGeom>
          <a:solidFill>
            <a:schemeClr val="tx2">
              <a:lumMod val="75000"/>
            </a:schemeClr>
          </a:solidFill>
        </p:spPr>
        <p:txBody>
          <a:bodyPr wrap="square" rtlCol="0">
            <a:spAutoFit/>
          </a:bodyPr>
          <a:lstStyle/>
          <a:p>
            <a:r>
              <a:rPr lang="en-US" sz="2400" b="1">
                <a:solidFill>
                  <a:schemeClr val="bg1">
                    <a:lumMod val="95000"/>
                  </a:schemeClr>
                </a:solidFill>
                <a:latin typeface="Verdana" panose="020B0604030504040204" pitchFamily="34" charset="0"/>
                <a:ea typeface="Verdana" panose="020B0604030504040204" pitchFamily="34" charset="0"/>
              </a:rPr>
              <a:t>Data Cleaning Methods</a:t>
            </a:r>
            <a:endParaRPr lang="en-IN" sz="2400" b="1">
              <a:solidFill>
                <a:schemeClr val="bg1">
                  <a:lumMod val="9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036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670467-3A5D-2779-DB4A-02474220B323}"/>
              </a:ext>
            </a:extLst>
          </p:cNvPr>
          <p:cNvSpPr txBox="1"/>
          <p:nvPr/>
        </p:nvSpPr>
        <p:spPr>
          <a:xfrm>
            <a:off x="11779045" y="735211"/>
            <a:ext cx="2209800" cy="923330"/>
          </a:xfrm>
          <a:prstGeom prst="rect">
            <a:avLst/>
          </a:prstGeom>
          <a:noFill/>
        </p:spPr>
        <p:txBody>
          <a:bodyPr wrap="square" rtlCol="0">
            <a:spAutoFit/>
          </a:bodyPr>
          <a:lstStyle/>
          <a:p>
            <a:pPr rtl="0" fontAlgn="base">
              <a:spcBef>
                <a:spcPts val="0"/>
              </a:spcBef>
              <a:spcAft>
                <a:spcPts val="0"/>
              </a:spcAft>
            </a:pPr>
            <a:br>
              <a:rPr lang="en-US" sz="1800" b="0" i="0" u="none" strike="noStrike">
                <a:solidFill>
                  <a:srgbClr val="000000"/>
                </a:solidFill>
                <a:effectLst/>
                <a:latin typeface="Arial" panose="020B0604020202020204" pitchFamily="34" charset="0"/>
              </a:rPr>
            </a:br>
            <a:br>
              <a:rPr lang="en-US" sz="1800" b="0" i="0" u="none" strike="noStrike">
                <a:solidFill>
                  <a:srgbClr val="000000"/>
                </a:solidFill>
                <a:effectLst/>
                <a:latin typeface="Arial" panose="020B0604020202020204" pitchFamily="34" charset="0"/>
              </a:rPr>
            </a:br>
            <a:endParaRPr lang="en-IN"/>
          </a:p>
        </p:txBody>
      </p:sp>
      <p:sp>
        <p:nvSpPr>
          <p:cNvPr id="7" name="TextBox 6">
            <a:extLst>
              <a:ext uri="{FF2B5EF4-FFF2-40B4-BE49-F238E27FC236}">
                <a16:creationId xmlns:a16="http://schemas.microsoft.com/office/drawing/2014/main" id="{4AC14BB4-8740-6DEA-7959-5202F63A612C}"/>
              </a:ext>
            </a:extLst>
          </p:cNvPr>
          <p:cNvSpPr txBox="1"/>
          <p:nvPr/>
        </p:nvSpPr>
        <p:spPr>
          <a:xfrm>
            <a:off x="0" y="0"/>
            <a:ext cx="9144000" cy="6858000"/>
          </a:xfrm>
          <a:prstGeom prst="rect">
            <a:avLst/>
          </a:prstGeom>
          <a:solidFill>
            <a:schemeClr val="tx2">
              <a:lumMod val="75000"/>
            </a:schemeClr>
          </a:solidFill>
        </p:spPr>
        <p:txBody>
          <a:bodyPr wrap="square" rtlCol="0">
            <a:spAutoFit/>
          </a:bodyPr>
          <a:lstStyle/>
          <a:p>
            <a:endParaRPr lang="en-IN"/>
          </a:p>
        </p:txBody>
      </p:sp>
      <p:pic>
        <p:nvPicPr>
          <p:cNvPr id="10" name="Picture 9">
            <a:extLst>
              <a:ext uri="{FF2B5EF4-FFF2-40B4-BE49-F238E27FC236}">
                <a16:creationId xmlns:a16="http://schemas.microsoft.com/office/drawing/2014/main" id="{F82A5965-92B2-121E-0F84-4FC6BCB5D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200" y="5687478"/>
            <a:ext cx="1000265" cy="800212"/>
          </a:xfrm>
          <a:prstGeom prst="rect">
            <a:avLst/>
          </a:prstGeom>
          <a:effectLst>
            <a:softEdge rad="31750"/>
          </a:effectLst>
        </p:spPr>
      </p:pic>
      <p:sp>
        <p:nvSpPr>
          <p:cNvPr id="11" name="TextBox 10">
            <a:extLst>
              <a:ext uri="{FF2B5EF4-FFF2-40B4-BE49-F238E27FC236}">
                <a16:creationId xmlns:a16="http://schemas.microsoft.com/office/drawing/2014/main" id="{4BE3DA67-CA45-B2F7-2C26-81E85C280EB3}"/>
              </a:ext>
            </a:extLst>
          </p:cNvPr>
          <p:cNvSpPr txBox="1"/>
          <p:nvPr/>
        </p:nvSpPr>
        <p:spPr>
          <a:xfrm>
            <a:off x="7070406" y="6490632"/>
            <a:ext cx="2743200" cy="307777"/>
          </a:xfrm>
          <a:prstGeom prst="rect">
            <a:avLst/>
          </a:prstGeom>
          <a:noFill/>
        </p:spPr>
        <p:txBody>
          <a:bodyPr wrap="square" rtlCol="0">
            <a:spAutoFit/>
          </a:bodyPr>
          <a:lstStyle/>
          <a:p>
            <a:r>
              <a:rPr lang="en-US" sz="1400" b="1">
                <a:solidFill>
                  <a:schemeClr val="bg1">
                    <a:lumMod val="95000"/>
                  </a:schemeClr>
                </a:solidFill>
                <a:latin typeface="Verdana" panose="020B0604030504040204" pitchFamily="34" charset="0"/>
                <a:ea typeface="Verdana" panose="020B0604030504040204" pitchFamily="34" charset="0"/>
              </a:rPr>
              <a:t>DATA DETECTIVES</a:t>
            </a:r>
            <a:endParaRPr lang="en-IN" sz="1400" b="1">
              <a:solidFill>
                <a:schemeClr val="bg1">
                  <a:lumMod val="95000"/>
                </a:schemeClr>
              </a:solidFill>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25D55BC8-36BD-73AF-3191-B50EF3C6B4D2}"/>
              </a:ext>
            </a:extLst>
          </p:cNvPr>
          <p:cNvSpPr txBox="1"/>
          <p:nvPr/>
        </p:nvSpPr>
        <p:spPr>
          <a:xfrm rot="5400000">
            <a:off x="6728322" y="3026774"/>
            <a:ext cx="4394932" cy="461665"/>
          </a:xfrm>
          <a:prstGeom prst="rect">
            <a:avLst/>
          </a:prstGeom>
          <a:solidFill>
            <a:schemeClr val="bg1">
              <a:lumMod val="95000"/>
            </a:schemeClr>
          </a:solidFill>
        </p:spPr>
        <p:txBody>
          <a:bodyPr wrap="square" rtlCol="0">
            <a:spAutoFit/>
          </a:bodyPr>
          <a:lstStyle/>
          <a:p>
            <a:r>
              <a:rPr lang="en-US" sz="2400" b="1">
                <a:solidFill>
                  <a:schemeClr val="tx2"/>
                </a:solidFill>
                <a:latin typeface="Verdana" panose="020B0604030504040204" pitchFamily="34" charset="0"/>
                <a:ea typeface="Verdana" panose="020B0604030504040204" pitchFamily="34" charset="0"/>
              </a:rPr>
              <a:t>Handling</a:t>
            </a:r>
            <a:r>
              <a:rPr lang="en-US" b="1">
                <a:solidFill>
                  <a:schemeClr val="tx2"/>
                </a:solidFill>
                <a:latin typeface="Verdana" panose="020B0604030504040204" pitchFamily="34" charset="0"/>
                <a:ea typeface="Verdana" panose="020B0604030504040204" pitchFamily="34" charset="0"/>
              </a:rPr>
              <a:t> </a:t>
            </a:r>
            <a:r>
              <a:rPr lang="en-US" sz="2400" b="1">
                <a:solidFill>
                  <a:schemeClr val="tx2"/>
                </a:solidFill>
                <a:latin typeface="Verdana" panose="020B0604030504040204" pitchFamily="34" charset="0"/>
                <a:ea typeface="Verdana" panose="020B0604030504040204" pitchFamily="34" charset="0"/>
              </a:rPr>
              <a:t>Missing</a:t>
            </a:r>
            <a:r>
              <a:rPr lang="en-US" b="1">
                <a:solidFill>
                  <a:schemeClr val="tx2"/>
                </a:solidFill>
                <a:latin typeface="Verdana" panose="020B0604030504040204" pitchFamily="34" charset="0"/>
                <a:ea typeface="Verdana" panose="020B0604030504040204" pitchFamily="34" charset="0"/>
              </a:rPr>
              <a:t> </a:t>
            </a:r>
            <a:r>
              <a:rPr lang="en-US" sz="2400" b="1">
                <a:solidFill>
                  <a:schemeClr val="tx2"/>
                </a:solidFill>
                <a:latin typeface="Verdana" panose="020B0604030504040204" pitchFamily="34" charset="0"/>
                <a:ea typeface="Verdana" panose="020B0604030504040204" pitchFamily="34" charset="0"/>
              </a:rPr>
              <a:t>Values</a:t>
            </a:r>
            <a:endParaRPr lang="en-IN" sz="2400" b="1">
              <a:solidFill>
                <a:schemeClr val="tx2"/>
              </a:solidFill>
              <a:latin typeface="Verdana" panose="020B0604030504040204" pitchFamily="34" charset="0"/>
              <a:ea typeface="Verdana" panose="020B0604030504040204" pitchFamily="34" charset="0"/>
            </a:endParaRPr>
          </a:p>
        </p:txBody>
      </p:sp>
      <p:pic>
        <p:nvPicPr>
          <p:cNvPr id="16" name="Picture 15">
            <a:extLst>
              <a:ext uri="{FF2B5EF4-FFF2-40B4-BE49-F238E27FC236}">
                <a16:creationId xmlns:a16="http://schemas.microsoft.com/office/drawing/2014/main" id="{CEF9C8CA-F022-7699-8FF1-50869BC43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98" y="758138"/>
            <a:ext cx="3966393" cy="4998935"/>
          </a:xfrm>
          <a:prstGeom prst="rect">
            <a:avLst/>
          </a:prstGeom>
          <a:ln>
            <a:solidFill>
              <a:schemeClr val="tx2">
                <a:lumMod val="40000"/>
                <a:lumOff val="60000"/>
              </a:schemeClr>
            </a:solidFill>
          </a:ln>
        </p:spPr>
      </p:pic>
      <p:sp>
        <p:nvSpPr>
          <p:cNvPr id="17" name="TextBox 16">
            <a:extLst>
              <a:ext uri="{FF2B5EF4-FFF2-40B4-BE49-F238E27FC236}">
                <a16:creationId xmlns:a16="http://schemas.microsoft.com/office/drawing/2014/main" id="{7AE7A1FC-2D5D-16B3-EAE5-D47BE4437292}"/>
              </a:ext>
            </a:extLst>
          </p:cNvPr>
          <p:cNvSpPr txBox="1"/>
          <p:nvPr/>
        </p:nvSpPr>
        <p:spPr>
          <a:xfrm>
            <a:off x="5486400" y="1219200"/>
            <a:ext cx="2538949" cy="369332"/>
          </a:xfrm>
          <a:prstGeom prst="rect">
            <a:avLst/>
          </a:prstGeom>
          <a:noFill/>
        </p:spPr>
        <p:txBody>
          <a:bodyPr wrap="square" rtlCol="0">
            <a:spAutoFit/>
          </a:bodyPr>
          <a:lstStyle/>
          <a:p>
            <a:r>
              <a:rPr lang="en-US"/>
              <a:t>.</a:t>
            </a:r>
            <a:endParaRPr lang="en-IN"/>
          </a:p>
        </p:txBody>
      </p:sp>
      <p:sp>
        <p:nvSpPr>
          <p:cNvPr id="18" name="TextBox 17">
            <a:extLst>
              <a:ext uri="{FF2B5EF4-FFF2-40B4-BE49-F238E27FC236}">
                <a16:creationId xmlns:a16="http://schemas.microsoft.com/office/drawing/2014/main" id="{61EE923D-2999-AFE8-1F23-3EA714296F29}"/>
              </a:ext>
            </a:extLst>
          </p:cNvPr>
          <p:cNvSpPr txBox="1"/>
          <p:nvPr/>
        </p:nvSpPr>
        <p:spPr>
          <a:xfrm>
            <a:off x="4345856" y="410672"/>
            <a:ext cx="3453349" cy="5909310"/>
          </a:xfrm>
          <a:prstGeom prst="rect">
            <a:avLst/>
          </a:prstGeom>
          <a:noFill/>
        </p:spPr>
        <p:txBody>
          <a:bodyPr wrap="square" rtlCol="0">
            <a:spAutoFit/>
          </a:bodyPr>
          <a:lstStyle/>
          <a:p>
            <a:r>
              <a:rPr lang="en-US" sz="1400" b="1">
                <a:solidFill>
                  <a:schemeClr val="bg1">
                    <a:lumMod val="95000"/>
                  </a:schemeClr>
                </a:solidFill>
                <a:latin typeface="Verdana" panose="020B0604030504040204" pitchFamily="34" charset="0"/>
                <a:ea typeface="Verdana" panose="020B0604030504040204" pitchFamily="34" charset="0"/>
              </a:rPr>
              <a:t>1. Remove Rows with Missing Values</a:t>
            </a:r>
          </a:p>
          <a:p>
            <a:r>
              <a:rPr lang="en-US" sz="1400">
                <a:solidFill>
                  <a:schemeClr val="bg1">
                    <a:lumMod val="95000"/>
                  </a:schemeClr>
                </a:solidFill>
                <a:latin typeface="Verdana" panose="020B0604030504040204" pitchFamily="34" charset="0"/>
                <a:ea typeface="Verdana" panose="020B0604030504040204" pitchFamily="34" charset="0"/>
              </a:rPr>
              <a:t>- This method involves removing entire rows where any column contains a missing value.</a:t>
            </a:r>
          </a:p>
          <a:p>
            <a:pPr marL="285750" indent="-285750">
              <a:buFontTx/>
              <a:buChar char="-"/>
            </a:pPr>
            <a:endParaRPr lang="en-US" sz="1400">
              <a:solidFill>
                <a:schemeClr val="bg1">
                  <a:lumMod val="95000"/>
                </a:schemeClr>
              </a:solidFill>
              <a:latin typeface="Verdana" panose="020B0604030504040204" pitchFamily="34" charset="0"/>
              <a:ea typeface="Verdana" panose="020B0604030504040204" pitchFamily="34" charset="0"/>
            </a:endParaRPr>
          </a:p>
          <a:p>
            <a:r>
              <a:rPr lang="en-US" sz="1400" b="1">
                <a:solidFill>
                  <a:schemeClr val="bg1">
                    <a:lumMod val="95000"/>
                  </a:schemeClr>
                </a:solidFill>
                <a:latin typeface="Verdana" panose="020B0604030504040204" pitchFamily="34" charset="0"/>
                <a:ea typeface="Verdana" panose="020B0604030504040204" pitchFamily="34" charset="0"/>
              </a:rPr>
              <a:t>2</a:t>
            </a:r>
            <a:r>
              <a:rPr lang="en-US" sz="1400">
                <a:solidFill>
                  <a:schemeClr val="bg1">
                    <a:lumMod val="95000"/>
                  </a:schemeClr>
                </a:solidFill>
                <a:latin typeface="Verdana" panose="020B0604030504040204" pitchFamily="34" charset="0"/>
                <a:ea typeface="Verdana" panose="020B0604030504040204" pitchFamily="34" charset="0"/>
              </a:rPr>
              <a:t>. </a:t>
            </a:r>
            <a:r>
              <a:rPr lang="en-US" sz="1400" b="1">
                <a:solidFill>
                  <a:schemeClr val="bg1">
                    <a:lumMod val="95000"/>
                  </a:schemeClr>
                </a:solidFill>
                <a:latin typeface="Verdana" panose="020B0604030504040204" pitchFamily="34" charset="0"/>
                <a:ea typeface="Verdana" panose="020B0604030504040204" pitchFamily="34" charset="0"/>
              </a:rPr>
              <a:t>Replace with a Default Value</a:t>
            </a:r>
          </a:p>
          <a:p>
            <a:r>
              <a:rPr lang="en-US" sz="1400">
                <a:solidFill>
                  <a:schemeClr val="bg1">
                    <a:lumMod val="95000"/>
                  </a:schemeClr>
                </a:solidFill>
                <a:latin typeface="Verdana" panose="020B0604030504040204" pitchFamily="34" charset="0"/>
                <a:ea typeface="Verdana" panose="020B0604030504040204" pitchFamily="34" charset="0"/>
              </a:rPr>
              <a:t>- You can replace missing values with a default value, such as zero, a specific text, or the result of a calculation</a:t>
            </a:r>
          </a:p>
          <a:p>
            <a:endParaRPr lang="en-US" sz="1400">
              <a:solidFill>
                <a:schemeClr val="bg1">
                  <a:lumMod val="95000"/>
                </a:schemeClr>
              </a:solidFill>
              <a:latin typeface="Verdana" panose="020B0604030504040204" pitchFamily="34" charset="0"/>
              <a:ea typeface="Verdana" panose="020B0604030504040204" pitchFamily="34" charset="0"/>
            </a:endParaRPr>
          </a:p>
          <a:p>
            <a:r>
              <a:rPr lang="en-US" sz="1400" b="1">
                <a:solidFill>
                  <a:schemeClr val="bg1">
                    <a:lumMod val="95000"/>
                  </a:schemeClr>
                </a:solidFill>
                <a:latin typeface="Verdana" panose="020B0604030504040204" pitchFamily="34" charset="0"/>
                <a:ea typeface="Verdana" panose="020B0604030504040204" pitchFamily="34" charset="0"/>
              </a:rPr>
              <a:t>3. Fill Down or Fill Up</a:t>
            </a:r>
          </a:p>
          <a:p>
            <a:r>
              <a:rPr lang="en-US" sz="1400">
                <a:solidFill>
                  <a:schemeClr val="bg1">
                    <a:lumMod val="95000"/>
                  </a:schemeClr>
                </a:solidFill>
                <a:latin typeface="Verdana" panose="020B0604030504040204" pitchFamily="34" charset="0"/>
                <a:ea typeface="Verdana" panose="020B0604030504040204" pitchFamily="34" charset="0"/>
              </a:rPr>
              <a:t>- This method involves propagating the last non-missing value forward (fill down) or backward (fill up) within a column.</a:t>
            </a:r>
          </a:p>
          <a:p>
            <a:endParaRPr lang="en-US" sz="1400">
              <a:solidFill>
                <a:schemeClr val="bg1">
                  <a:lumMod val="95000"/>
                </a:schemeClr>
              </a:solidFill>
              <a:latin typeface="Verdana" panose="020B0604030504040204" pitchFamily="34" charset="0"/>
              <a:ea typeface="Verdana" panose="020B0604030504040204" pitchFamily="34" charset="0"/>
            </a:endParaRPr>
          </a:p>
          <a:p>
            <a:r>
              <a:rPr lang="en-US" sz="1400" b="1">
                <a:solidFill>
                  <a:schemeClr val="bg1">
                    <a:lumMod val="95000"/>
                  </a:schemeClr>
                </a:solidFill>
                <a:latin typeface="Verdana" panose="020B0604030504040204" pitchFamily="34" charset="0"/>
                <a:ea typeface="Verdana" panose="020B0604030504040204" pitchFamily="34" charset="0"/>
              </a:rPr>
              <a:t>4. Handle Missing Values in Visuals</a:t>
            </a:r>
          </a:p>
          <a:p>
            <a:r>
              <a:rPr lang="en-US" sz="1400">
                <a:solidFill>
                  <a:schemeClr val="bg1">
                    <a:lumMod val="95000"/>
                  </a:schemeClr>
                </a:solidFill>
                <a:latin typeface="Verdana" panose="020B0604030504040204" pitchFamily="34" charset="0"/>
                <a:ea typeface="Verdana" panose="020B0604030504040204" pitchFamily="34" charset="0"/>
              </a:rPr>
              <a:t> - When visualizing data in Power BI reports, you can control how missing values are displayed </a:t>
            </a:r>
          </a:p>
          <a:p>
            <a:r>
              <a:rPr lang="en-US" sz="1400">
                <a:solidFill>
                  <a:schemeClr val="bg1">
                    <a:lumMod val="95000"/>
                  </a:schemeClr>
                </a:solidFill>
                <a:latin typeface="Verdana" panose="020B0604030504040204" pitchFamily="34" charset="0"/>
                <a:ea typeface="Verdana" panose="020B0604030504040204" pitchFamily="34" charset="0"/>
              </a:rPr>
              <a:t>- You can customize how missing values are represented (e.g., as blanks, zeros, or other placeholders).</a:t>
            </a:r>
            <a:endParaRPr lang="en-IN" sz="1400">
              <a:solidFill>
                <a:schemeClr val="bg1">
                  <a:lumMod val="9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43151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1568</Words>
  <Application>Microsoft Office PowerPoint</Application>
  <PresentationFormat>On-screen Show (4:3)</PresentationFormat>
  <Paragraphs>217</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Rounded MT Bold</vt:lpstr>
      <vt:lpstr>Calibri</vt:lpstr>
      <vt:lpstr>IBM Plex Sans</vt:lpstr>
      <vt:lpstr>Symbol</vt:lpstr>
      <vt:lpstr>Verdana</vt:lpstr>
      <vt:lpstr>Office Theme</vt:lpstr>
      <vt:lpstr>PowerPoint Presentation</vt:lpstr>
      <vt:lpstr>PowerPoint Presentation</vt:lpstr>
      <vt:lpstr>PowerPoint Presentation</vt:lpstr>
      <vt:lpstr>PowerPoint Presentation</vt:lpstr>
      <vt:lpstr>PowerPoint Presentation</vt:lpstr>
      <vt:lpstr>Sustainable Development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Classic Computer</dc:creator>
  <cp:lastModifiedBy>Gunpreet Kaur</cp:lastModifiedBy>
  <cp:revision>2</cp:revision>
  <dcterms:created xsi:type="dcterms:W3CDTF">2024-07-31T15:45:46Z</dcterms:created>
  <dcterms:modified xsi:type="dcterms:W3CDTF">2024-09-10T16:12:14Z</dcterms:modified>
</cp:coreProperties>
</file>