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4225" y="1419873"/>
            <a:ext cx="5974715" cy="124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6861" y="2387542"/>
            <a:ext cx="9186976" cy="2102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77807" y="1253090"/>
            <a:ext cx="7591425" cy="8225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065" marR="5080">
              <a:lnSpc>
                <a:spcPct val="100099"/>
              </a:lnSpc>
              <a:spcBef>
                <a:spcPts val="125"/>
              </a:spcBef>
            </a:pPr>
            <a:r>
              <a:rPr dirty="0" sz="8950" spc="135" b="1">
                <a:solidFill>
                  <a:srgbClr val="FFFFFF"/>
                </a:solidFill>
                <a:latin typeface="Cambria"/>
                <a:cs typeface="Cambria"/>
              </a:rPr>
              <a:t>Enhancing</a:t>
            </a:r>
            <a:r>
              <a:rPr dirty="0" sz="8950" spc="-21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950" spc="-25" b="1">
                <a:solidFill>
                  <a:srgbClr val="FFFFFF"/>
                </a:solidFill>
                <a:latin typeface="Cambria"/>
                <a:cs typeface="Cambria"/>
              </a:rPr>
              <a:t>Air </a:t>
            </a:r>
            <a:r>
              <a:rPr dirty="0" sz="8950" spc="65" b="1">
                <a:solidFill>
                  <a:srgbClr val="FFFFFF"/>
                </a:solidFill>
                <a:latin typeface="Cambria"/>
                <a:cs typeface="Cambria"/>
              </a:rPr>
              <a:t>Quality </a:t>
            </a:r>
            <a:r>
              <a:rPr dirty="0" sz="8950" spc="-10" b="1">
                <a:solidFill>
                  <a:srgbClr val="FFFFFF"/>
                </a:solidFill>
                <a:latin typeface="Cambria"/>
                <a:cs typeface="Cambria"/>
              </a:rPr>
              <a:t>Forecasting: Predictive </a:t>
            </a:r>
            <a:r>
              <a:rPr dirty="0" sz="8950" spc="75" b="1">
                <a:solidFill>
                  <a:srgbClr val="FFFFFF"/>
                </a:solidFill>
                <a:latin typeface="Cambria"/>
                <a:cs typeface="Cambria"/>
              </a:rPr>
              <a:t>Modeling</a:t>
            </a:r>
            <a:r>
              <a:rPr dirty="0" sz="8950" spc="-114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950" spc="-20" b="1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dirty="0" sz="8950" spc="145" b="1">
                <a:solidFill>
                  <a:srgbClr val="FFFFFF"/>
                </a:solidFill>
                <a:latin typeface="Cambria"/>
                <a:cs typeface="Cambria"/>
              </a:rPr>
              <a:t>XGBoost</a:t>
            </a:r>
            <a:endParaRPr sz="895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226060" rIns="0" bIns="0" rtlCol="0" vert="horz">
            <a:spAutoFit/>
          </a:bodyPr>
          <a:lstStyle/>
          <a:p>
            <a:pPr marL="2970530" marR="1286510" indent="-1713230">
              <a:lnSpc>
                <a:spcPct val="101000"/>
              </a:lnSpc>
              <a:spcBef>
                <a:spcPts val="1780"/>
              </a:spcBef>
            </a:pPr>
            <a:r>
              <a:rPr dirty="0" sz="3900">
                <a:solidFill>
                  <a:srgbClr val="FFFFFF"/>
                </a:solidFill>
              </a:rPr>
              <a:t>Introduction</a:t>
            </a:r>
            <a:r>
              <a:rPr dirty="0" sz="3900" spc="10">
                <a:solidFill>
                  <a:srgbClr val="FFFFFF"/>
                </a:solidFill>
              </a:rPr>
              <a:t> </a:t>
            </a:r>
            <a:r>
              <a:rPr dirty="0" sz="3900">
                <a:solidFill>
                  <a:srgbClr val="FFFFFF"/>
                </a:solidFill>
              </a:rPr>
              <a:t>to</a:t>
            </a:r>
            <a:r>
              <a:rPr dirty="0" sz="3900" spc="-95">
                <a:solidFill>
                  <a:srgbClr val="FFFFFF"/>
                </a:solidFill>
              </a:rPr>
              <a:t> </a:t>
            </a:r>
            <a:r>
              <a:rPr dirty="0" sz="3900">
                <a:solidFill>
                  <a:srgbClr val="FFFFFF"/>
                </a:solidFill>
              </a:rPr>
              <a:t>Air</a:t>
            </a:r>
            <a:r>
              <a:rPr dirty="0" sz="3900" spc="-25">
                <a:solidFill>
                  <a:srgbClr val="FFFFFF"/>
                </a:solidFill>
              </a:rPr>
              <a:t> </a:t>
            </a:r>
            <a:r>
              <a:rPr dirty="0" sz="3900" spc="-10">
                <a:solidFill>
                  <a:srgbClr val="FFFFFF"/>
                </a:solidFill>
              </a:rPr>
              <a:t>Quality Forecasting</a:t>
            </a:r>
            <a:endParaRPr sz="39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28938" y="4793945"/>
            <a:ext cx="1359573" cy="23689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78886" y="3457066"/>
            <a:ext cx="3427717" cy="31041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93494" y="4334979"/>
            <a:ext cx="1537335" cy="30726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45154" y="4782654"/>
            <a:ext cx="1481201" cy="308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293377" y="3316961"/>
            <a:ext cx="7778750" cy="354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0385" marR="480059" indent="3472815">
              <a:lnSpc>
                <a:spcPct val="117300"/>
              </a:lnSpc>
              <a:spcBef>
                <a:spcPts val="95"/>
              </a:spcBef>
            </a:pPr>
            <a:r>
              <a:rPr dirty="0" sz="2450" spc="-50">
                <a:latin typeface="Verdana"/>
                <a:cs typeface="Verdana"/>
              </a:rPr>
              <a:t>is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essential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public </a:t>
            </a:r>
            <a:r>
              <a:rPr dirty="0" sz="2450">
                <a:latin typeface="Verdana"/>
                <a:cs typeface="Verdana"/>
              </a:rPr>
              <a:t>health</a:t>
            </a:r>
            <a:r>
              <a:rPr dirty="0" sz="2450" spc="-3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3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environmental</a:t>
            </a:r>
            <a:r>
              <a:rPr dirty="0" sz="2450" spc="-3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protection.</a:t>
            </a:r>
            <a:r>
              <a:rPr dirty="0" sz="2450" spc="-3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This </a:t>
            </a:r>
            <a:r>
              <a:rPr dirty="0" sz="2450">
                <a:latin typeface="Verdana"/>
                <a:cs typeface="Verdana"/>
              </a:rPr>
              <a:t>presentation</a:t>
            </a:r>
            <a:r>
              <a:rPr dirty="0" sz="2450" spc="-9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explores</a:t>
            </a:r>
            <a:r>
              <a:rPr dirty="0" sz="2450" spc="-9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</a:t>
            </a:r>
            <a:r>
              <a:rPr dirty="0" sz="2450" spc="-9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use</a:t>
            </a:r>
            <a:r>
              <a:rPr dirty="0" sz="2450" spc="-8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of</a:t>
            </a:r>
            <a:endParaRPr sz="2450">
              <a:latin typeface="Verdana"/>
              <a:cs typeface="Verdana"/>
            </a:endParaRPr>
          </a:p>
          <a:p>
            <a:pPr marL="12700" marR="5080" indent="1920239">
              <a:lnSpc>
                <a:spcPct val="117300"/>
              </a:lnSpc>
              <a:spcBef>
                <a:spcPts val="75"/>
              </a:spcBef>
              <a:tabLst>
                <a:tab pos="6990080" algn="l"/>
              </a:tabLst>
            </a:pPr>
            <a:r>
              <a:rPr dirty="0" sz="2450">
                <a:latin typeface="Verdana"/>
                <a:cs typeface="Verdana"/>
              </a:rPr>
              <a:t>techniques,</a:t>
            </a:r>
            <a:r>
              <a:rPr dirty="0" sz="2450" spc="-5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speciﬁcally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to </a:t>
            </a:r>
            <a:r>
              <a:rPr dirty="0" sz="2450">
                <a:latin typeface="Verdana"/>
                <a:cs typeface="Verdana"/>
              </a:rPr>
              <a:t>improve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accuracy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reliability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air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quality </a:t>
            </a:r>
            <a:r>
              <a:rPr dirty="0" sz="2450">
                <a:latin typeface="Verdana"/>
                <a:cs typeface="Verdana"/>
              </a:rPr>
              <a:t>predictions.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Understanding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these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methodologies</a:t>
            </a:r>
            <a:endParaRPr sz="2450">
              <a:latin typeface="Verdana"/>
              <a:cs typeface="Verdana"/>
            </a:endParaRPr>
          </a:p>
          <a:p>
            <a:pPr marL="2017395" marR="782320" indent="-1227455">
              <a:lnSpc>
                <a:spcPct val="117300"/>
              </a:lnSpc>
              <a:spcBef>
                <a:spcPts val="5"/>
              </a:spcBef>
            </a:pPr>
            <a:r>
              <a:rPr dirty="0" sz="2450" spc="65">
                <a:latin typeface="Verdana"/>
                <a:cs typeface="Verdana"/>
              </a:rPr>
              <a:t>can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lead</a:t>
            </a:r>
            <a:r>
              <a:rPr dirty="0" sz="2450" spc="-114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better</a:t>
            </a:r>
            <a:r>
              <a:rPr dirty="0" sz="2450" spc="-114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decision-</a:t>
            </a:r>
            <a:r>
              <a:rPr dirty="0" sz="2450" spc="80">
                <a:latin typeface="Verdana"/>
                <a:cs typeface="Verdana"/>
              </a:rPr>
              <a:t>making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and </a:t>
            </a:r>
            <a:r>
              <a:rPr dirty="0" sz="2450" spc="75">
                <a:latin typeface="Verdana"/>
                <a:cs typeface="Verdana"/>
              </a:rPr>
              <a:t>enhanced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quality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life.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241300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1900"/>
              </a:spcBef>
            </a:pPr>
            <a:r>
              <a:rPr dirty="0" sz="5250" spc="-10">
                <a:solidFill>
                  <a:srgbClr val="FFFFFF"/>
                </a:solidFill>
              </a:rPr>
              <a:t>Understanding</a:t>
            </a:r>
            <a:r>
              <a:rPr dirty="0" sz="5250" spc="-135">
                <a:solidFill>
                  <a:srgbClr val="FFFFFF"/>
                </a:solidFill>
              </a:rPr>
              <a:t> </a:t>
            </a:r>
            <a:r>
              <a:rPr dirty="0" sz="5250">
                <a:solidFill>
                  <a:srgbClr val="FFFFFF"/>
                </a:solidFill>
              </a:rPr>
              <a:t>Air</a:t>
            </a:r>
            <a:r>
              <a:rPr dirty="0" sz="5250" spc="-35">
                <a:solidFill>
                  <a:srgbClr val="FFFFFF"/>
                </a:solidFill>
              </a:rPr>
              <a:t> </a:t>
            </a:r>
            <a:r>
              <a:rPr dirty="0" sz="5250" spc="-10">
                <a:solidFill>
                  <a:srgbClr val="FFFFFF"/>
                </a:solidFill>
              </a:rPr>
              <a:t>Quality</a:t>
            </a:r>
            <a:endParaRPr sz="525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8759" y="4334979"/>
            <a:ext cx="2842260" cy="30726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5204" y="3896829"/>
            <a:ext cx="1569250" cy="30726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00267" y="4334979"/>
            <a:ext cx="2556090" cy="3088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13989" y="4401591"/>
            <a:ext cx="936498" cy="18119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743732" y="3316961"/>
            <a:ext cx="6878320" cy="1339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99614" marR="5080" indent="-1987550">
              <a:lnSpc>
                <a:spcPct val="117300"/>
              </a:lnSpc>
              <a:spcBef>
                <a:spcPts val="95"/>
              </a:spcBef>
            </a:pPr>
            <a:r>
              <a:rPr dirty="0" sz="2450">
                <a:latin typeface="Verdana"/>
                <a:cs typeface="Verdana"/>
              </a:rPr>
              <a:t>Air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quality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is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determined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by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presence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of </a:t>
            </a:r>
            <a:r>
              <a:rPr dirty="0" sz="2450">
                <a:latin typeface="Verdana"/>
                <a:cs typeface="Verdana"/>
              </a:rPr>
              <a:t>in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atmosphere,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including</a:t>
            </a:r>
            <a:endParaRPr sz="2450">
              <a:latin typeface="Verdana"/>
              <a:cs typeface="Verdana"/>
            </a:endParaRPr>
          </a:p>
          <a:p>
            <a:pPr marL="2576195">
              <a:lnSpc>
                <a:spcPct val="100000"/>
              </a:lnSpc>
              <a:spcBef>
                <a:spcPts val="509"/>
              </a:spcBef>
              <a:tabLst>
                <a:tab pos="5313045" algn="l"/>
              </a:tabLst>
            </a:pPr>
            <a:r>
              <a:rPr dirty="0" sz="2450" spc="-415">
                <a:latin typeface="Verdana"/>
                <a:cs typeface="Verdana"/>
              </a:rPr>
              <a:t>,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838548" y="4254220"/>
            <a:ext cx="92075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415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314662" y="4640936"/>
            <a:ext cx="7736205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300"/>
              </a:lnSpc>
              <a:spcBef>
                <a:spcPts val="95"/>
              </a:spcBef>
            </a:pPr>
            <a:r>
              <a:rPr dirty="0" sz="2450" spc="65">
                <a:latin typeface="Verdana"/>
                <a:cs typeface="Verdana"/>
              </a:rPr>
              <a:t>Monitoring</a:t>
            </a:r>
            <a:r>
              <a:rPr dirty="0" sz="2450" spc="-7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these</a:t>
            </a:r>
            <a:r>
              <a:rPr dirty="0" sz="2450" spc="-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pollutants</a:t>
            </a:r>
            <a:r>
              <a:rPr dirty="0" sz="2450" spc="-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helps</a:t>
            </a:r>
            <a:r>
              <a:rPr dirty="0" sz="2450" spc="-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us</a:t>
            </a:r>
            <a:r>
              <a:rPr dirty="0" sz="2450" spc="-60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understand </a:t>
            </a:r>
            <a:r>
              <a:rPr dirty="0" sz="2450">
                <a:latin typeface="Verdana"/>
                <a:cs typeface="Verdana"/>
              </a:rPr>
              <a:t>their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effects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on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105">
                <a:latin typeface="Verdana"/>
                <a:cs typeface="Verdana"/>
              </a:rPr>
              <a:t>human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health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the </a:t>
            </a:r>
            <a:r>
              <a:rPr dirty="0" sz="2450">
                <a:latin typeface="Verdana"/>
                <a:cs typeface="Verdana"/>
              </a:rPr>
              <a:t>environment.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Effective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forecasting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allows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 </a:t>
            </a:r>
            <a:r>
              <a:rPr dirty="0" sz="2450">
                <a:latin typeface="Verdana"/>
                <a:cs typeface="Verdana"/>
              </a:rPr>
              <a:t>timely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interventions</a:t>
            </a:r>
            <a:r>
              <a:rPr dirty="0" sz="2450" spc="-12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2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mitigate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adverse</a:t>
            </a:r>
            <a:r>
              <a:rPr dirty="0" sz="2450" spc="-12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impacts.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r" marL="1273175" marR="5080">
              <a:lnSpc>
                <a:spcPct val="100000"/>
              </a:lnSpc>
              <a:spcBef>
                <a:spcPts val="125"/>
              </a:spcBef>
            </a:pPr>
            <a:r>
              <a:rPr dirty="0"/>
              <a:t>Predictive</a:t>
            </a:r>
            <a:r>
              <a:rPr dirty="0" spc="-150"/>
              <a:t> </a:t>
            </a:r>
            <a:r>
              <a:rPr dirty="0" spc="-10"/>
              <a:t>Modeling</a:t>
            </a:r>
          </a:p>
          <a:p>
            <a:pPr algn="r" marL="1273175" marR="5080">
              <a:lnSpc>
                <a:spcPct val="100000"/>
              </a:lnSpc>
              <a:spcBef>
                <a:spcPts val="60"/>
              </a:spcBef>
            </a:pPr>
            <a:r>
              <a:rPr dirty="0" spc="-10"/>
              <a:t>Overview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323" y="4723460"/>
            <a:ext cx="1359680" cy="23689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0569" y="4274032"/>
            <a:ext cx="2691384" cy="3088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413128" y="2808326"/>
            <a:ext cx="6265545" cy="398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119505" marR="5080" indent="-346710">
              <a:lnSpc>
                <a:spcPct val="117300"/>
              </a:lnSpc>
              <a:spcBef>
                <a:spcPts val="95"/>
              </a:spcBef>
            </a:pPr>
            <a:r>
              <a:rPr dirty="0" sz="2450">
                <a:latin typeface="Verdana"/>
                <a:cs typeface="Verdana"/>
              </a:rPr>
              <a:t>Predictive</a:t>
            </a:r>
            <a:r>
              <a:rPr dirty="0" sz="2450" spc="-7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modeling</a:t>
            </a:r>
            <a:r>
              <a:rPr dirty="0" sz="2450" spc="-7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involves</a:t>
            </a:r>
            <a:r>
              <a:rPr dirty="0" sz="2450" spc="-7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using </a:t>
            </a:r>
            <a:r>
              <a:rPr dirty="0" sz="2450">
                <a:latin typeface="Verdana"/>
                <a:cs typeface="Verdana"/>
              </a:rPr>
              <a:t>historical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data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make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informed </a:t>
            </a:r>
            <a:r>
              <a:rPr dirty="0" sz="2450">
                <a:latin typeface="Verdana"/>
                <a:cs typeface="Verdana"/>
              </a:rPr>
              <a:t>predictions</a:t>
            </a:r>
            <a:r>
              <a:rPr dirty="0" sz="2450" spc="-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about</a:t>
            </a:r>
            <a:r>
              <a:rPr dirty="0" sz="2450">
                <a:latin typeface="Verdana"/>
                <a:cs typeface="Verdana"/>
              </a:rPr>
              <a:t> future</a:t>
            </a:r>
            <a:r>
              <a:rPr dirty="0" sz="2450" spc="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events.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85"/>
              </a:spcBef>
            </a:pPr>
            <a:r>
              <a:rPr dirty="0" sz="2450">
                <a:latin typeface="Verdana"/>
                <a:cs typeface="Verdana"/>
              </a:rPr>
              <a:t>techniques,</a:t>
            </a:r>
            <a:r>
              <a:rPr dirty="0" sz="2450" spc="-5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like</a:t>
            </a:r>
            <a:endParaRPr sz="2450">
              <a:latin typeface="Verdana"/>
              <a:cs typeface="Verdana"/>
            </a:endParaRPr>
          </a:p>
          <a:p>
            <a:pPr algn="r" marL="12700" marR="5080" indent="1617980">
              <a:lnSpc>
                <a:spcPct val="117300"/>
              </a:lnSpc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are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particularly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effective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due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their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ability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handle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large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datasets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capture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complex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relationships.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This </a:t>
            </a:r>
            <a:r>
              <a:rPr dirty="0" sz="2450" spc="45">
                <a:latin typeface="Verdana"/>
                <a:cs typeface="Verdana"/>
              </a:rPr>
              <a:t>enhances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accuracy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air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quality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85"/>
              </a:spcBef>
            </a:pPr>
            <a:r>
              <a:rPr dirty="0" sz="2450" spc="-10">
                <a:latin typeface="Verdana"/>
                <a:cs typeface="Verdana"/>
              </a:rPr>
              <a:t>forecasts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signiﬁcantly.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"/>
            <a:ext cx="9144000" cy="10287000"/>
            <a:chOff x="0" y="-1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1"/>
                  </a:lnTo>
                  <a:lnTo>
                    <a:pt x="0" y="10286999"/>
                  </a:lnTo>
                  <a:lnTo>
                    <a:pt x="9143999" y="10286999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6250305" cy="6883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50"/>
              <a:t>Introduction</a:t>
            </a:r>
            <a:r>
              <a:rPr dirty="0" sz="4350" spc="-35"/>
              <a:t> </a:t>
            </a:r>
            <a:r>
              <a:rPr dirty="0" sz="4350"/>
              <a:t>to</a:t>
            </a:r>
            <a:r>
              <a:rPr dirty="0" sz="4350" spc="-40"/>
              <a:t> </a:t>
            </a:r>
            <a:r>
              <a:rPr dirty="0" sz="4350" spc="55"/>
              <a:t>XGBoost</a:t>
            </a:r>
            <a:endParaRPr sz="435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4769" y="2880588"/>
            <a:ext cx="1359667" cy="23689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553192" y="2788539"/>
            <a:ext cx="5961380" cy="3460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1435735">
              <a:lnSpc>
                <a:spcPct val="102400"/>
              </a:lnSpc>
              <a:spcBef>
                <a:spcPts val="55"/>
              </a:spcBef>
            </a:pPr>
            <a:r>
              <a:rPr dirty="0" sz="2450" spc="-30">
                <a:latin typeface="Verdana"/>
                <a:cs typeface="Verdana"/>
              </a:rPr>
              <a:t>(Extreme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Gradient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Boosting) </a:t>
            </a:r>
            <a:r>
              <a:rPr dirty="0" sz="2450" spc="-50">
                <a:latin typeface="Verdana"/>
                <a:cs typeface="Verdana"/>
              </a:rPr>
              <a:t>is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a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powerful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machine</a:t>
            </a:r>
            <a:r>
              <a:rPr dirty="0" sz="2450" spc="-12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learning </a:t>
            </a:r>
            <a:r>
              <a:rPr dirty="0" sz="2450" spc="50">
                <a:latin typeface="Verdana"/>
                <a:cs typeface="Verdana"/>
              </a:rPr>
              <a:t>algorithm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known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its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speed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and </a:t>
            </a:r>
            <a:r>
              <a:rPr dirty="0" sz="2450">
                <a:latin typeface="Verdana"/>
                <a:cs typeface="Verdana"/>
              </a:rPr>
              <a:t>performance.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130">
                <a:latin typeface="Verdana"/>
                <a:cs typeface="Verdana"/>
              </a:rPr>
              <a:t>It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is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widely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used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in </a:t>
            </a:r>
            <a:r>
              <a:rPr dirty="0" sz="2450" spc="55">
                <a:latin typeface="Verdana"/>
                <a:cs typeface="Verdana"/>
              </a:rPr>
              <a:t>competitions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-75">
                <a:latin typeface="Verdana"/>
                <a:cs typeface="Verdana"/>
              </a:rPr>
              <a:t>real-</a:t>
            </a:r>
            <a:r>
              <a:rPr dirty="0" sz="2450" spc="-10">
                <a:latin typeface="Verdana"/>
                <a:cs typeface="Verdana"/>
              </a:rPr>
              <a:t>world </a:t>
            </a:r>
            <a:r>
              <a:rPr dirty="0" sz="2450">
                <a:latin typeface="Verdana"/>
                <a:cs typeface="Verdana"/>
              </a:rPr>
              <a:t>applications.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-114">
                <a:latin typeface="Verdana"/>
                <a:cs typeface="Verdana"/>
              </a:rPr>
              <a:t>Its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ability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optimize </a:t>
            </a:r>
            <a:r>
              <a:rPr dirty="0" sz="2450" spc="-10">
                <a:latin typeface="Verdana"/>
                <a:cs typeface="Verdana"/>
              </a:rPr>
              <a:t>resources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provide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robust </a:t>
            </a:r>
            <a:r>
              <a:rPr dirty="0" sz="2450">
                <a:latin typeface="Verdana"/>
                <a:cs typeface="Verdana"/>
              </a:rPr>
              <a:t>predictions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makes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it</a:t>
            </a:r>
            <a:r>
              <a:rPr dirty="0" sz="2450" spc="-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an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ideal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choice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air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quality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forecasting.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24447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925"/>
              </a:spcBef>
            </a:pPr>
            <a:r>
              <a:rPr dirty="0" sz="4250">
                <a:solidFill>
                  <a:srgbClr val="FFFFFF"/>
                </a:solidFill>
              </a:rPr>
              <a:t>Data</a:t>
            </a:r>
            <a:r>
              <a:rPr dirty="0" sz="4250" spc="60">
                <a:solidFill>
                  <a:srgbClr val="FFFFFF"/>
                </a:solidFill>
              </a:rPr>
              <a:t> </a:t>
            </a:r>
            <a:r>
              <a:rPr dirty="0" sz="4250" spc="45">
                <a:solidFill>
                  <a:srgbClr val="FFFFFF"/>
                </a:solidFill>
              </a:rPr>
              <a:t>Collection</a:t>
            </a:r>
            <a:r>
              <a:rPr dirty="0" sz="4250" spc="95">
                <a:solidFill>
                  <a:srgbClr val="FFFFFF"/>
                </a:solidFill>
              </a:rPr>
              <a:t> </a:t>
            </a:r>
            <a:r>
              <a:rPr dirty="0" sz="4250">
                <a:solidFill>
                  <a:srgbClr val="FFFFFF"/>
                </a:solidFill>
              </a:rPr>
              <a:t>and</a:t>
            </a:r>
            <a:r>
              <a:rPr dirty="0" sz="4250" spc="95">
                <a:solidFill>
                  <a:srgbClr val="FFFFFF"/>
                </a:solidFill>
              </a:rPr>
              <a:t> </a:t>
            </a:r>
            <a:r>
              <a:rPr dirty="0" sz="4250" spc="-10">
                <a:solidFill>
                  <a:srgbClr val="FFFFFF"/>
                </a:solidFill>
              </a:rPr>
              <a:t>Preparation</a:t>
            </a:r>
            <a:endParaRPr sz="425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6521" y="3896829"/>
            <a:ext cx="2617597" cy="3088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2134" y="4334979"/>
            <a:ext cx="2567862" cy="24778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47164" y="3458679"/>
            <a:ext cx="2294128" cy="24778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00583" y="4334979"/>
            <a:ext cx="3125724" cy="3088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927198" y="4782654"/>
            <a:ext cx="1321816" cy="3088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26371" y="5220804"/>
            <a:ext cx="2141626" cy="24778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6925289" y="3816070"/>
            <a:ext cx="92075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415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347999" y="3316961"/>
            <a:ext cx="5495290" cy="1787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84480" indent="46990">
              <a:lnSpc>
                <a:spcPct val="117300"/>
              </a:lnSpc>
              <a:spcBef>
                <a:spcPts val="95"/>
              </a:spcBef>
            </a:pPr>
            <a:r>
              <a:rPr dirty="0" sz="2450">
                <a:latin typeface="Verdana"/>
                <a:cs typeface="Verdana"/>
              </a:rPr>
              <a:t>Effective</a:t>
            </a:r>
            <a:r>
              <a:rPr dirty="0" sz="2450" spc="-10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forecasting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begins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with </a:t>
            </a:r>
            <a:r>
              <a:rPr dirty="0" sz="2450">
                <a:latin typeface="Verdana"/>
                <a:cs typeface="Verdana"/>
              </a:rPr>
              <a:t>from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various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sources,</a:t>
            </a:r>
            <a:r>
              <a:rPr dirty="0" sz="2450" spc="-114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including</a:t>
            </a:r>
            <a:endParaRPr sz="2450">
              <a:latin typeface="Verdana"/>
              <a:cs typeface="Verdana"/>
            </a:endParaRPr>
          </a:p>
          <a:p>
            <a:pPr marL="3078480">
              <a:lnSpc>
                <a:spcPct val="100000"/>
              </a:lnSpc>
              <a:spcBef>
                <a:spcPts val="509"/>
              </a:spcBef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585"/>
              </a:spcBef>
            </a:pPr>
            <a:r>
              <a:rPr dirty="0" sz="2450" spc="50">
                <a:latin typeface="Verdana"/>
                <a:cs typeface="Verdana"/>
              </a:rPr>
              <a:t>Proper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data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preparation,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including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336829" y="4183736"/>
            <a:ext cx="636905" cy="9207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680"/>
              </a:spcBef>
            </a:pPr>
            <a:r>
              <a:rPr dirty="0" sz="2450" spc="-415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50" spc="55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197807" y="5079086"/>
            <a:ext cx="6785609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73505">
              <a:lnSpc>
                <a:spcPct val="117300"/>
              </a:lnSpc>
              <a:spcBef>
                <a:spcPts val="95"/>
              </a:spcBef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is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crucial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training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XGBoost </a:t>
            </a:r>
            <a:r>
              <a:rPr dirty="0" sz="2450" spc="85">
                <a:latin typeface="Verdana"/>
                <a:cs typeface="Verdana"/>
              </a:rPr>
              <a:t>model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ensure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accurate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predictions.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4801235" cy="1282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4100"/>
              <a:t>Model</a:t>
            </a:r>
            <a:r>
              <a:rPr dirty="0" sz="4100" spc="160"/>
              <a:t> </a:t>
            </a:r>
            <a:r>
              <a:rPr dirty="0" sz="4100"/>
              <a:t>Training</a:t>
            </a:r>
            <a:r>
              <a:rPr dirty="0" sz="4100" spc="275"/>
              <a:t> </a:t>
            </a:r>
            <a:r>
              <a:rPr dirty="0" sz="4100" spc="-25"/>
              <a:t>and </a:t>
            </a:r>
            <a:r>
              <a:rPr dirty="0" sz="4100" spc="-10"/>
              <a:t>Validation</a:t>
            </a:r>
            <a:endParaRPr sz="41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1293" y="4641012"/>
            <a:ext cx="1563382" cy="24780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433296" y="3175317"/>
            <a:ext cx="6157595" cy="35401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85"/>
              </a:spcBef>
              <a:tabLst>
                <a:tab pos="3869690" algn="l"/>
              </a:tabLst>
            </a:pPr>
            <a:r>
              <a:rPr dirty="0" sz="2450">
                <a:latin typeface="Verdana"/>
                <a:cs typeface="Verdana"/>
              </a:rPr>
              <a:t>Training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XGBoost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model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involves </a:t>
            </a:r>
            <a:r>
              <a:rPr dirty="0" sz="2450" spc="60">
                <a:latin typeface="Verdana"/>
                <a:cs typeface="Verdana"/>
              </a:rPr>
              <a:t>feeding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it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historical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air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quality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data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and </a:t>
            </a:r>
            <a:r>
              <a:rPr dirty="0" sz="2450" spc="65">
                <a:latin typeface="Verdana"/>
                <a:cs typeface="Verdana"/>
              </a:rPr>
              <a:t>optimizing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parameters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best </a:t>
            </a:r>
            <a:r>
              <a:rPr dirty="0" sz="2450" spc="-10">
                <a:latin typeface="Verdana"/>
                <a:cs typeface="Verdana"/>
              </a:rPr>
              <a:t>performance.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50">
                <a:latin typeface="Verdana"/>
                <a:cs typeface="Verdana"/>
              </a:rPr>
              <a:t>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equally </a:t>
            </a:r>
            <a:r>
              <a:rPr dirty="0" sz="2450" spc="60">
                <a:latin typeface="Verdana"/>
                <a:cs typeface="Verdana"/>
              </a:rPr>
              <a:t>important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ensure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model </a:t>
            </a:r>
            <a:r>
              <a:rPr dirty="0" sz="2450">
                <a:latin typeface="Verdana"/>
                <a:cs typeface="Verdana"/>
              </a:rPr>
              <a:t>generalizes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well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unseen</a:t>
            </a:r>
            <a:r>
              <a:rPr dirty="0" sz="2450" spc="-17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data, </a:t>
            </a:r>
            <a:r>
              <a:rPr dirty="0" sz="2450">
                <a:latin typeface="Verdana"/>
                <a:cs typeface="Verdana"/>
              </a:rPr>
              <a:t>preventing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overﬁtting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5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ensuring </a:t>
            </a:r>
            <a:r>
              <a:rPr dirty="0" sz="2450">
                <a:latin typeface="Verdana"/>
                <a:cs typeface="Verdana"/>
              </a:rPr>
              <a:t>reliable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forecasts.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/>
              <a:t>Applications</a:t>
            </a:r>
            <a:r>
              <a:rPr dirty="0" spc="165"/>
              <a:t> </a:t>
            </a:r>
            <a:r>
              <a:rPr dirty="0"/>
              <a:t>of</a:t>
            </a:r>
            <a:r>
              <a:rPr dirty="0" spc="160"/>
              <a:t> </a:t>
            </a:r>
            <a:r>
              <a:rPr dirty="0" spc="-10"/>
              <a:t>Enhanced</a:t>
            </a:r>
          </a:p>
          <a:p>
            <a:pPr algn="r" marR="5080">
              <a:lnSpc>
                <a:spcPct val="100000"/>
              </a:lnSpc>
              <a:spcBef>
                <a:spcPts val="60"/>
              </a:spcBef>
            </a:pPr>
            <a:r>
              <a:rPr dirty="0" spc="-10"/>
              <a:t>Forecasting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1013" y="3388207"/>
            <a:ext cx="2441498" cy="3088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9978" y="3826357"/>
            <a:ext cx="3629012" cy="30726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26485" y="4340644"/>
            <a:ext cx="3296145" cy="24218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598269" y="2869286"/>
            <a:ext cx="6080760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80">
                <a:latin typeface="Verdana"/>
                <a:cs typeface="Verdana"/>
              </a:rPr>
              <a:t>Enhanced</a:t>
            </a:r>
            <a:r>
              <a:rPr dirty="0" sz="2450" spc="-10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air</a:t>
            </a:r>
            <a:r>
              <a:rPr dirty="0" sz="2450" spc="-10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quality</a:t>
            </a:r>
            <a:r>
              <a:rPr dirty="0" sz="2450" spc="-10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forecasting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using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52764" y="3246476"/>
            <a:ext cx="3207385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3655">
              <a:lnSpc>
                <a:spcPct val="117300"/>
              </a:lnSpc>
              <a:spcBef>
                <a:spcPts val="95"/>
              </a:spcBef>
            </a:pPr>
            <a:r>
              <a:rPr dirty="0" sz="2450">
                <a:latin typeface="Verdana"/>
                <a:cs typeface="Verdana"/>
              </a:rPr>
              <a:t>XGBoost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can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inform improve</a:t>
            </a:r>
            <a:endParaRPr sz="245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  <a:spcBef>
                <a:spcPts val="585"/>
              </a:spcBef>
            </a:pPr>
            <a:r>
              <a:rPr dirty="0" sz="2450">
                <a:latin typeface="Verdana"/>
                <a:cs typeface="Verdana"/>
              </a:rPr>
              <a:t>aid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in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92843" y="3246476"/>
            <a:ext cx="1085850" cy="134937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05"/>
              </a:spcBef>
            </a:pPr>
            <a:r>
              <a:rPr dirty="0" sz="2450" spc="-415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algn="r" marL="12700" marR="5080" indent="299720">
              <a:lnSpc>
                <a:spcPts val="3529"/>
              </a:lnSpc>
              <a:spcBef>
                <a:spcPts val="20"/>
              </a:spcBef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and </a:t>
            </a:r>
            <a:r>
              <a:rPr dirty="0" sz="2450" spc="60">
                <a:latin typeface="Verdana"/>
                <a:cs typeface="Verdana"/>
              </a:rPr>
              <a:t>during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73707" y="4570450"/>
            <a:ext cx="6104890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31445" marR="5080" indent="-119380">
              <a:lnSpc>
                <a:spcPct val="117300"/>
              </a:lnSpc>
              <a:spcBef>
                <a:spcPts val="95"/>
              </a:spcBef>
            </a:pPr>
            <a:r>
              <a:rPr dirty="0" sz="2450" spc="50">
                <a:latin typeface="Verdana"/>
                <a:cs typeface="Verdana"/>
              </a:rPr>
              <a:t>pollution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65">
                <a:latin typeface="Verdana"/>
                <a:cs typeface="Verdana"/>
              </a:rPr>
              <a:t>events.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Real-</a:t>
            </a:r>
            <a:r>
              <a:rPr dirty="0" sz="2450" spc="65">
                <a:latin typeface="Verdana"/>
                <a:cs typeface="Verdana"/>
              </a:rPr>
              <a:t>time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predictions </a:t>
            </a:r>
            <a:r>
              <a:rPr dirty="0" sz="2450" spc="65">
                <a:latin typeface="Verdana"/>
                <a:cs typeface="Verdana"/>
              </a:rPr>
              <a:t>can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empower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communities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take </a:t>
            </a:r>
            <a:r>
              <a:rPr dirty="0" sz="2450">
                <a:latin typeface="Verdana"/>
                <a:cs typeface="Verdana"/>
              </a:rPr>
              <a:t>proactive</a:t>
            </a:r>
            <a:r>
              <a:rPr dirty="0" sz="2450" spc="-114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measures</a:t>
            </a:r>
            <a:r>
              <a:rPr dirty="0" sz="2450" spc="-1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against</a:t>
            </a:r>
            <a:r>
              <a:rPr dirty="0" sz="2450" spc="-114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air</a:t>
            </a:r>
            <a:r>
              <a:rPr dirty="0" sz="2450" spc="-11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quality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-10">
                <a:latin typeface="Verdana"/>
                <a:cs typeface="Verdana"/>
              </a:rPr>
              <a:t>deterioration.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0777" y="4752162"/>
              <a:ext cx="1359667" cy="23689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4592" y="5502871"/>
              <a:ext cx="2182202" cy="24780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82850" marR="5080" indent="-2470785">
              <a:lnSpc>
                <a:spcPct val="100200"/>
              </a:lnSpc>
              <a:spcBef>
                <a:spcPts val="95"/>
              </a:spcBef>
            </a:pPr>
            <a:r>
              <a:rPr dirty="0" spc="114"/>
              <a:t>Conclusion</a:t>
            </a:r>
            <a:r>
              <a:rPr dirty="0" spc="75"/>
              <a:t> </a:t>
            </a:r>
            <a:r>
              <a:rPr dirty="0"/>
              <a:t>and</a:t>
            </a:r>
            <a:r>
              <a:rPr dirty="0" spc="75"/>
              <a:t> </a:t>
            </a:r>
            <a:r>
              <a:rPr dirty="0" spc="-10"/>
              <a:t>Future Directions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23067" y="4660112"/>
            <a:ext cx="9432290" cy="192658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11760" marR="47625" indent="-57150">
              <a:lnSpc>
                <a:spcPct val="102000"/>
              </a:lnSpc>
              <a:spcBef>
                <a:spcPts val="65"/>
              </a:spcBef>
              <a:tabLst>
                <a:tab pos="5464175" algn="l"/>
              </a:tabLst>
            </a:pPr>
            <a:r>
              <a:rPr dirty="0" sz="2450" spc="-95">
                <a:latin typeface="Verdana"/>
                <a:cs typeface="Verdana"/>
              </a:rPr>
              <a:t>In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conclusion,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leveraging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air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quality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forecasting </a:t>
            </a:r>
            <a:r>
              <a:rPr dirty="0" sz="2450">
                <a:latin typeface="Verdana"/>
                <a:cs typeface="Verdana"/>
              </a:rPr>
              <a:t>presents</a:t>
            </a:r>
            <a:r>
              <a:rPr dirty="0" sz="2450" spc="-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signiﬁcant</a:t>
            </a:r>
            <a:r>
              <a:rPr dirty="0" sz="2450" spc="-6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advantages</a:t>
            </a:r>
            <a:r>
              <a:rPr dirty="0" sz="2450" spc="-6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in</a:t>
            </a:r>
            <a:r>
              <a:rPr dirty="0" sz="2450" spc="-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accuracy</a:t>
            </a:r>
            <a:r>
              <a:rPr dirty="0" sz="2450" spc="-6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6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reliability.</a:t>
            </a:r>
            <a:endParaRPr sz="2450">
              <a:latin typeface="Verdana"/>
              <a:cs typeface="Verdana"/>
            </a:endParaRPr>
          </a:p>
          <a:p>
            <a:pPr marL="111760">
              <a:lnSpc>
                <a:spcPct val="100000"/>
              </a:lnSpc>
              <a:spcBef>
                <a:spcPts val="60"/>
              </a:spcBef>
            </a:pPr>
            <a:r>
              <a:rPr dirty="0" sz="2450">
                <a:latin typeface="Verdana"/>
                <a:cs typeface="Verdana"/>
              </a:rPr>
              <a:t>Future</a:t>
            </a:r>
            <a:r>
              <a:rPr dirty="0" sz="2450" spc="-12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research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should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focus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on</a:t>
            </a:r>
            <a:r>
              <a:rPr dirty="0" sz="2450" spc="-12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integrating</a:t>
            </a:r>
            <a:endParaRPr sz="2450">
              <a:latin typeface="Verdana"/>
              <a:cs typeface="Verdana"/>
            </a:endParaRPr>
          </a:p>
          <a:p>
            <a:pPr marL="385445" marR="5080" indent="-373380">
              <a:lnSpc>
                <a:spcPct val="102000"/>
              </a:lnSpc>
            </a:pP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exploring</a:t>
            </a:r>
            <a:r>
              <a:rPr dirty="0" sz="2450" spc="-1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other</a:t>
            </a:r>
            <a:r>
              <a:rPr dirty="0" sz="2450" spc="-11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machine</a:t>
            </a:r>
            <a:r>
              <a:rPr dirty="0" sz="2450" spc="-10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learning</a:t>
            </a:r>
            <a:r>
              <a:rPr dirty="0" sz="2450" spc="-11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techniques</a:t>
            </a:r>
            <a:r>
              <a:rPr dirty="0" sz="2450" spc="-1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0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further </a:t>
            </a:r>
            <a:r>
              <a:rPr dirty="0" sz="2450" spc="65">
                <a:latin typeface="Verdana"/>
                <a:cs typeface="Verdana"/>
              </a:rPr>
              <a:t>enhance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forecasting</a:t>
            </a:r>
            <a:r>
              <a:rPr dirty="0" sz="2450" spc="-9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capabilities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9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public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awareness.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2024-12-18T17:38:29Z</dcterms:created>
  <dcterms:modified xsi:type="dcterms:W3CDTF">2024-12-18T17:38:29Z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2024-12-18T00:00:00Z</vt:filetime>
  </property>
  <property fmtid="{D5CDD505-2E9C-101B-9397-08002B2CF9AE}" pid="5" name="Producer">
    <vt:lpwstr>GPL Ghostscript 10.04.0</vt:lpwstr>
  </property>
</Properties>
</file>