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0" r:id="rId17"/>
    <p:sldId id="281" r:id="rId18"/>
    <p:sldId id="272" r:id="rId19"/>
    <p:sldId id="282" r:id="rId20"/>
    <p:sldId id="273" r:id="rId21"/>
    <p:sldId id="274" r:id="rId22"/>
    <p:sldId id="275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76" r:id="rId31"/>
    <p:sldId id="277" r:id="rId32"/>
    <p:sldId id="278" r:id="rId33"/>
    <p:sldId id="27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10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4128C5-1F99-4725-A6FF-A60AB0A57913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9103E77-FB9C-4FC2-B341-3E3422728C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pPr algn="ctr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BAB I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400800" cy="1296144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LATAR BELAKANG MASALAH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53940" y="3149352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MANFAAT DAN TUJUAN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7624" y="4221088"/>
            <a:ext cx="64008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RUANG LINGKUP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73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568952" cy="77809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PENGERTIAN STRUKTUR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NAVIGASI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001000" cy="5949280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web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menunjukan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usabilitas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Zamaludin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Yusnaeni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&amp; Amelia, 2016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linear</a:t>
            </a:r>
          </a:p>
          <a:p>
            <a:pPr marL="36576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berurutan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frame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lain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hierarkis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linieari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disepanjang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cabang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pohon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terbentuk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Non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Linear</a:t>
            </a:r>
          </a:p>
          <a:p>
            <a:pPr marL="36576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bebas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terikat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sebelumnya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Komposit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Campuran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bebas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non-linear),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terkadang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dibatasi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presentasi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linear film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yang paling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terorganisasi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hierarki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41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848" y="116632"/>
            <a:ext cx="7772400" cy="1008111"/>
          </a:xfrm>
        </p:spPr>
        <p:txBody>
          <a:bodyPr/>
          <a:lstStyle/>
          <a:p>
            <a:pPr algn="ctr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BAB III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835" y="1124744"/>
            <a:ext cx="6400800" cy="728565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ANALISA KEBUTUHAN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65147" y="1700808"/>
            <a:ext cx="6400800" cy="629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DOKUMEN MASUKAN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65147" y="2178033"/>
            <a:ext cx="6400800" cy="615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DOKUMEN KELUARAN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92404" y="2564904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ERD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82552" y="3301754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LRS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92404" y="3789040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SPESIFIKASI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84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763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ANALISA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KEBUTUHAN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>
            <a:normAutofit fontScale="25000" lnSpcReduction="20000"/>
          </a:bodyPr>
          <a:lstStyle/>
          <a:p>
            <a:pPr marL="36576" indent="0"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KEBUTUHAN PENGGUNA / USER</a:t>
            </a:r>
          </a:p>
          <a:p>
            <a:pPr marL="36576" indent="0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beranda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, menu, </a:t>
            </a:r>
            <a:r>
              <a:rPr lang="en-US" sz="8000" i="1" dirty="0">
                <a:latin typeface="Times New Roman" pitchFamily="18" charset="0"/>
                <a:cs typeface="Times New Roman" pitchFamily="18" charset="0"/>
              </a:rPr>
              <a:t>shopping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i="1" dirty="0">
                <a:latin typeface="Times New Roman" pitchFamily="18" charset="0"/>
                <a:cs typeface="Times New Roman" pitchFamily="18" charset="0"/>
              </a:rPr>
              <a:t>contact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alamat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sosial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media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menanyakan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keluhan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di menu </a:t>
            </a:r>
            <a:r>
              <a:rPr lang="en-US" sz="8000" i="1" dirty="0">
                <a:latin typeface="Times New Roman" pitchFamily="18" charset="0"/>
                <a:cs typeface="Times New Roman" pitchFamily="18" charset="0"/>
              </a:rPr>
              <a:t>contact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biasa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melihat-lihat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menu yang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menu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kopi yang di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sukai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dihalaman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i="1" dirty="0">
                <a:latin typeface="Times New Roman" pitchFamily="18" charset="0"/>
                <a:cs typeface="Times New Roman" pitchFamily="18" charset="0"/>
              </a:rPr>
              <a:t>shop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memasukan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menu </a:t>
            </a:r>
            <a:r>
              <a:rPr lang="en-US" sz="8000" i="1" dirty="0">
                <a:latin typeface="Times New Roman" pitchFamily="18" charset="0"/>
                <a:cs typeface="Times New Roman" pitchFamily="18" charset="0"/>
              </a:rPr>
              <a:t>shopping cart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menu </a:t>
            </a:r>
            <a:r>
              <a:rPr lang="en-US" sz="8000" i="1" dirty="0">
                <a:latin typeface="Times New Roman" pitchFamily="18" charset="0"/>
                <a:cs typeface="Times New Roman" pitchFamily="18" charset="0"/>
              </a:rPr>
              <a:t>shopping cart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mengisi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alamat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pengiriman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mengisi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pembayaran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mengupload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bukti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pembayaran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marL="33832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07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63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ANALISA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KEBUTUHAN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9217024" cy="547260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KEBUTUHAN ADMIN</a:t>
            </a:r>
          </a:p>
          <a:p>
            <a:pPr marL="36576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kehalaman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beranda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menambahkan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produk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pesanan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 menu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invoice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pemesanan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membalas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dimenu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contact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pembayaran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menambahkan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event 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27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19472"/>
          </a:xfrm>
        </p:spPr>
        <p:txBody>
          <a:bodyPr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ANALISA KEBUTUHAN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073008" cy="52460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KEBUTUHAN SISTEM</a:t>
            </a:r>
          </a:p>
          <a:p>
            <a:pPr marL="36576" indent="0">
              <a:buNone/>
            </a:pPr>
            <a:endParaRPr lang="en-US" sz="2000" dirty="0" smtClean="0"/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mencetak</a:t>
            </a:r>
            <a:r>
              <a:rPr lang="en-US" sz="2000" dirty="0"/>
              <a:t> </a:t>
            </a:r>
            <a:r>
              <a:rPr lang="en-US" sz="2000" i="1" dirty="0"/>
              <a:t>invoice</a:t>
            </a:r>
            <a:r>
              <a:rPr lang="en-US" sz="2000" dirty="0"/>
              <a:t> 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dihalaman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endParaRPr lang="en-US" sz="2000" dirty="0"/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i="1" dirty="0"/>
              <a:t>event</a:t>
            </a:r>
            <a:r>
              <a:rPr lang="en-US" sz="2000" dirty="0"/>
              <a:t> yang </a:t>
            </a:r>
            <a:r>
              <a:rPr lang="en-US" sz="2000" dirty="0" err="1"/>
              <a:t>berlangsung</a:t>
            </a:r>
            <a:r>
              <a:rPr lang="en-US" sz="2000" dirty="0"/>
              <a:t> </a:t>
            </a:r>
            <a:r>
              <a:rPr lang="en-US" sz="2000" dirty="0" err="1"/>
              <a:t>dihalaman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endParaRPr lang="en-US" sz="2000" dirty="0"/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input data </a:t>
            </a:r>
            <a:r>
              <a:rPr lang="en-US" sz="2000" dirty="0" err="1"/>
              <a:t>pengguna</a:t>
            </a:r>
            <a:endParaRPr lang="en-US" sz="2000" dirty="0"/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pembayaran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endParaRPr lang="en-US" sz="2000" dirty="0"/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data </a:t>
            </a:r>
            <a:r>
              <a:rPr lang="en-US" sz="2000" dirty="0" err="1"/>
              <a:t>pembeli</a:t>
            </a:r>
            <a:r>
              <a:rPr lang="en-US" sz="2000" dirty="0"/>
              <a:t> di </a:t>
            </a:r>
            <a:r>
              <a:rPr lang="en-US" sz="2000" dirty="0" err="1"/>
              <a:t>halaman</a:t>
            </a:r>
            <a:r>
              <a:rPr lang="en-US" sz="2000" dirty="0"/>
              <a:t> admin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data </a:t>
            </a:r>
            <a:r>
              <a:rPr lang="en-US" sz="2000" dirty="0" err="1"/>
              <a:t>produk</a:t>
            </a:r>
            <a:r>
              <a:rPr lang="en-US" sz="2000" dirty="0"/>
              <a:t> di </a:t>
            </a:r>
            <a:r>
              <a:rPr lang="en-US" sz="2000" dirty="0" err="1"/>
              <a:t>halaman</a:t>
            </a:r>
            <a:r>
              <a:rPr lang="en-US" sz="2000" dirty="0"/>
              <a:t> admin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data </a:t>
            </a:r>
            <a:r>
              <a:rPr lang="en-US" sz="2000" i="1" dirty="0"/>
              <a:t>event</a:t>
            </a:r>
            <a:r>
              <a:rPr lang="en-US" sz="2000" dirty="0"/>
              <a:t> di </a:t>
            </a:r>
            <a:r>
              <a:rPr lang="en-US" sz="2000" dirty="0" err="1"/>
              <a:t>halaman</a:t>
            </a:r>
            <a:r>
              <a:rPr lang="en-US" sz="2000" dirty="0"/>
              <a:t> admin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data </a:t>
            </a:r>
            <a:r>
              <a:rPr lang="en-US" sz="2000" dirty="0" err="1"/>
              <a:t>pesanan</a:t>
            </a:r>
            <a:r>
              <a:rPr lang="en-US" sz="2000" dirty="0"/>
              <a:t> di </a:t>
            </a:r>
            <a:r>
              <a:rPr lang="en-US" sz="2000" dirty="0" err="1"/>
              <a:t>halaman</a:t>
            </a:r>
            <a:r>
              <a:rPr lang="en-US" sz="2000" dirty="0"/>
              <a:t> admin</a:t>
            </a:r>
          </a:p>
          <a:p>
            <a:pPr marL="36576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0411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720080"/>
          </a:xfrm>
        </p:spPr>
        <p:txBody>
          <a:bodyPr>
            <a:noAutofit/>
          </a:bodyPr>
          <a:lstStyle/>
          <a:p>
            <a:pPr marL="457200" indent="-457200"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DOKUMEN MASUKAN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01316"/>
            <a:ext cx="8712968" cy="6021288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ditujukan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diaplikasikan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pemesanan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dibeli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576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65176" lvl="0" indent="-228600">
              <a:buFont typeface="+mj-lt"/>
              <a:buAutoNum type="arabicPeriod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: Form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Pengiriman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alamat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pengiriman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36576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Media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 Form</a:t>
            </a: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Frekuensi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produk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lampiran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A.1</a:t>
            </a:r>
          </a:p>
          <a:p>
            <a:pPr marL="36576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6576" lv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: Form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Pembayaran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Meneriman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bukti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pembayaran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user</a:t>
            </a: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36576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Media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 Form</a:t>
            </a: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Frekuensi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mengisi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pengiriman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lampiran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A.2</a:t>
            </a:r>
          </a:p>
          <a:p>
            <a:pPr marL="36576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58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lampiran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A.1</a:t>
            </a:r>
            <a:endParaRPr lang="en-U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8" y="1600200"/>
            <a:ext cx="813482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476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lampiran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A.2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8" y="1600200"/>
            <a:ext cx="813482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6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19472"/>
          </a:xfrm>
        </p:spPr>
        <p:txBody>
          <a:bodyPr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DOKUMEN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KELUARAN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ditujukan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diaplikasikan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bukti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pemesanan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dibeli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" lv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Invoice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bukti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pembelian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338328" lvl="1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marL="338328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Media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Layar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38328" lvl="1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lembar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38328" lvl="1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Frekuensi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pembelian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38328" lvl="1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lampiran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B.1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6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ts val="5800"/>
              </a:lnSpc>
              <a:spcBef>
                <a:spcPct val="0"/>
              </a:spcBef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lampiran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B.1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136904" cy="4886003"/>
          </a:xfrm>
        </p:spPr>
      </p:pic>
    </p:spTree>
    <p:extLst>
      <p:ext uri="{BB962C8B-B14F-4D97-AF65-F5344CB8AC3E}">
        <p14:creationId xmlns:p14="http://schemas.microsoft.com/office/powerpoint/2010/main" val="3100125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LATAR BELAKANG MASALAH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9"/>
            <a:ext cx="8229600" cy="4104456"/>
          </a:xfrm>
        </p:spPr>
        <p:txBody>
          <a:bodyPr>
            <a:noAutofit/>
          </a:bodyPr>
          <a:lstStyle/>
          <a:p>
            <a:pPr marL="36576" indent="0">
              <a:spcBef>
                <a:spcPts val="0"/>
              </a:spcBef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pengganti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periklanan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konvensional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promosi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kontribusi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perilaku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konsumen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Waheed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Jianhua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2018),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(Kumar, Francis,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Ambily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2017)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konsumen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terlepas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responden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kelamin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usia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18-30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nyaman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hemat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kartu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kredit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pembayaran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nyaman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Kertas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arahan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pengiriman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mengiklankan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produk-produk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e-marketing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e-commerce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jangka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692696"/>
            <a:ext cx="8229600" cy="2204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6576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(RIEO CANDRA, 2018),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manfaat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diharapkan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Dewantara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2017),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semakin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berkembangnya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e-commerce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(Kiki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Setiawan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2018) UU ITE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menjelaskan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hak-hak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konsumen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05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Entity Relationship Diagram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(ERD)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95" y="1600200"/>
            <a:ext cx="621361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7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LOGICAL RECORD STRUTURE(LRS)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95971" y="1600200"/>
            <a:ext cx="615205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1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SPESIFIKASI FILE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SPESIFIKASI TERDIRI DARI SATU DATABASE YAITU DB_CONAKITO DENGAN EMPAT TABLE YAITU</a:t>
            </a:r>
          </a:p>
          <a:p>
            <a:pPr marL="36576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INVOICE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PEMBAYARAN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PESANAN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PRODUK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54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TABEL ADMIN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39564"/>
              </p:ext>
            </p:extLst>
          </p:nvPr>
        </p:nvGraphicFramePr>
        <p:xfrm>
          <a:off x="2123728" y="1844824"/>
          <a:ext cx="4770809" cy="4525966"/>
        </p:xfrm>
        <a:graphic>
          <a:graphicData uri="http://schemas.openxmlformats.org/drawingml/2006/table">
            <a:tbl>
              <a:tblPr/>
              <a:tblGrid>
                <a:gridCol w="664958"/>
                <a:gridCol w="897165"/>
                <a:gridCol w="897165"/>
                <a:gridCol w="749398"/>
                <a:gridCol w="770507"/>
                <a:gridCol w="791616"/>
              </a:tblGrid>
              <a:tr h="909031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 dirty="0">
                          <a:effectLst/>
                          <a:latin typeface="Times New Roman"/>
                        </a:rPr>
                      </a:br>
                      <a:endParaRPr lang="en-US" sz="1100" dirty="0">
                        <a:effectLst/>
                        <a:latin typeface="Times New Roman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 dirty="0">
                          <a:effectLst/>
                          <a:latin typeface="Times New Roman"/>
                        </a:rPr>
                      </a:br>
                      <a:endParaRPr lang="en-US" sz="1100" dirty="0">
                        <a:effectLst/>
                        <a:latin typeface="Times New Roman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 dirty="0" err="1">
                          <a:effectLst/>
                          <a:latin typeface="Times New Roman"/>
                        </a:rPr>
                        <a:t>Elemen</a:t>
                      </a:r>
                      <a:r>
                        <a:rPr lang="en-US" sz="1100" dirty="0">
                          <a:effectLst/>
                          <a:latin typeface="Times New Roman"/>
                        </a:rPr>
                        <a:t> Data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Akronim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Tipe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Panjang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Keterangan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Id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Id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Primary key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Nama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Nama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 dirty="0" err="1">
                          <a:effectLst/>
                          <a:latin typeface="Times New Roman"/>
                        </a:rPr>
                        <a:t>Varchar</a:t>
                      </a:r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128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Email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Email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128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Image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Image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128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Password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Password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258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Is_active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Is_active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Data_created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Data_created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 dirty="0">
                          <a:effectLst/>
                          <a:latin typeface="Times New Roman"/>
                        </a:rPr>
                      </a:br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68231" marR="68231" marT="62189" marB="6218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38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23528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TABEL EVENT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871662" y="2249646"/>
          <a:ext cx="5400675" cy="3227070"/>
        </p:xfrm>
        <a:graphic>
          <a:graphicData uri="http://schemas.openxmlformats.org/drawingml/2006/table">
            <a:tbl>
              <a:tblPr/>
              <a:tblGrid>
                <a:gridCol w="784330"/>
                <a:gridCol w="1008425"/>
                <a:gridCol w="1008425"/>
                <a:gridCol w="851559"/>
                <a:gridCol w="862763"/>
                <a:gridCol w="885173"/>
              </a:tblGrid>
              <a:tr h="4572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Elemen Data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Akronim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Tipe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Panjang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Keterangan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Id_event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Id_event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Primary key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 err="1">
                          <a:effectLst/>
                          <a:latin typeface="Times New Roman"/>
                        </a:rPr>
                        <a:t>Nama_event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Nama_event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Deskripsi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Deskripsi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Tanggal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Tanggal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Date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Foto_event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Foto_event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/>
                        </a:rPr>
                      </a:b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13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TABEL INVOICE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027560" y="1600199"/>
          <a:ext cx="5088880" cy="4525965"/>
        </p:xfrm>
        <a:graphic>
          <a:graphicData uri="http://schemas.openxmlformats.org/drawingml/2006/table">
            <a:tbl>
              <a:tblPr/>
              <a:tblGrid>
                <a:gridCol w="527892"/>
                <a:gridCol w="1171921"/>
                <a:gridCol w="1129689"/>
                <a:gridCol w="707375"/>
                <a:gridCol w="717933"/>
                <a:gridCol w="834070"/>
              </a:tblGrid>
              <a:tr h="350029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Elemen Data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Akronim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Tipe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Panjang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Keterangan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9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Id_invoice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Id_invoice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Primary key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9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nama_pembeli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nama_pembeli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9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alamat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alamat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9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no_tlp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no_tlp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9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email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</a:rPr>
                        <a:t>email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9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tujuan_provinsi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tujuan_provinsi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9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kurir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kurir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>
                          <a:effectLst/>
                          <a:latin typeface="Times New Roman"/>
                        </a:rPr>
                      </a:b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92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bank_transfer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bank_transfer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35</a:t>
                      </a: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100" dirty="0">
                          <a:effectLst/>
                          <a:latin typeface="Times New Roman"/>
                        </a:rPr>
                      </a:br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68929" marR="68929" marT="62826" marB="6282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47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TABEL PEMBAYARAN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871662" y="1647285"/>
          <a:ext cx="5400675" cy="4431792"/>
        </p:xfrm>
        <a:graphic>
          <a:graphicData uri="http://schemas.openxmlformats.org/drawingml/2006/table">
            <a:tbl>
              <a:tblPr/>
              <a:tblGrid>
                <a:gridCol w="325612"/>
                <a:gridCol w="1470870"/>
                <a:gridCol w="1403502"/>
                <a:gridCol w="662453"/>
                <a:gridCol w="662453"/>
                <a:gridCol w="875785"/>
              </a:tblGrid>
              <a:tr h="5048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Elemen Data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Akronim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Tipe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Panjang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Keterangan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Id_pembayaran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Id_pembayaran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Primary key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Bank_pengirim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Bank_pengirim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Norek_pengirim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Norek_pengirim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Nama_pengirim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 err="1">
                          <a:effectLst/>
                          <a:latin typeface="Times New Roman"/>
                        </a:rPr>
                        <a:t>Nama_pengirim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Tanggal_pengirirm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Tanggal_pengirim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Date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Jumlah_transfer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Jumlah_transfer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Bukti_transfer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Bukti_transfer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/>
                        </a:rPr>
                      </a:b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34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TABEL PESANAN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71662" y="1752441"/>
          <a:ext cx="5400676" cy="4221480"/>
        </p:xfrm>
        <a:graphic>
          <a:graphicData uri="http://schemas.openxmlformats.org/drawingml/2006/table">
            <a:tbl>
              <a:tblPr/>
              <a:tblGrid>
                <a:gridCol w="437893"/>
                <a:gridCol w="1268766"/>
                <a:gridCol w="1403502"/>
                <a:gridCol w="707365"/>
                <a:gridCol w="707365"/>
                <a:gridCol w="875785"/>
              </a:tblGrid>
              <a:tr h="32385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Elemen Data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Akronim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Tipe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Panjang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Keterangan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Id_pesanan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Id_pesanan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Primary key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 err="1">
                          <a:effectLst/>
                          <a:latin typeface="Times New Roman"/>
                        </a:rPr>
                        <a:t>Id_invoice</a:t>
                      </a: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Id_invoice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Foreign key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Foreign key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Nama_produk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Nama_produk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Jumlah_produk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Jumlah_produk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Berat_produk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Berat_produk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Harga_produk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Harga_produk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/>
                        </a:rPr>
                      </a:b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80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TABEL PRODUK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71663" y="2306415"/>
          <a:ext cx="5400674" cy="3113532"/>
        </p:xfrm>
        <a:graphic>
          <a:graphicData uri="http://schemas.openxmlformats.org/drawingml/2006/table">
            <a:tbl>
              <a:tblPr/>
              <a:tblGrid>
                <a:gridCol w="436984"/>
                <a:gridCol w="1266133"/>
                <a:gridCol w="1400590"/>
                <a:gridCol w="705897"/>
                <a:gridCol w="705897"/>
                <a:gridCol w="885173"/>
              </a:tblGrid>
              <a:tr h="2381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Elemen Data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Akronim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Tipe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Panjang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Keterangan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Primary key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Nama_produk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Nama_produk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Berat_produk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Berat_produk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Harga_produk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Harga_produk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Foto_produk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Foto_produk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/>
                        </a:rPr>
                      </a:b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378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TABEL CONTACT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71663" y="2306415"/>
          <a:ext cx="5400674" cy="3113532"/>
        </p:xfrm>
        <a:graphic>
          <a:graphicData uri="http://schemas.openxmlformats.org/drawingml/2006/table">
            <a:tbl>
              <a:tblPr/>
              <a:tblGrid>
                <a:gridCol w="436984"/>
                <a:gridCol w="1266133"/>
                <a:gridCol w="1400590"/>
                <a:gridCol w="705897"/>
                <a:gridCol w="705897"/>
                <a:gridCol w="885173"/>
              </a:tblGrid>
              <a:tr h="238125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Elemen Data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Akronim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Tipe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Panjang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Keterangan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Id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Int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Primary key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Nama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Nama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Email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Email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No_tlp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No_tlp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>
                          <a:effectLst/>
                          <a:latin typeface="Times New Roman"/>
                        </a:rPr>
                      </a:br>
                      <a:endParaRPr lang="en-US" sz="120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Pertanyaan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Pertanyaan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Varchar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</a:rPr>
                        <a:t>100</a:t>
                      </a: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/>
                        </a:rPr>
                      </a:br>
                      <a:endParaRPr lang="en-US" sz="1200" dirty="0">
                        <a:effectLst/>
                        <a:latin typeface="Times New Roman"/>
                      </a:endParaRPr>
                    </a:p>
                  </a:txBody>
                  <a:tcPr marL="73152" marR="73152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50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367"/>
            <a:ext cx="8229600" cy="675329"/>
          </a:xfrm>
        </p:spPr>
        <p:txBody>
          <a:bodyPr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MANFAAT DAN TUJUAN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352928" cy="5904656"/>
          </a:xfrm>
        </p:spPr>
        <p:txBody>
          <a:bodyPr>
            <a:noAutofit/>
          </a:bodyPr>
          <a:lstStyle/>
          <a:p>
            <a:pPr marL="36576" indent="0" algn="just">
              <a:spcBef>
                <a:spcPts val="0"/>
              </a:spcBef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menyampaikan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maksud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penikmat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membeli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Konakito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memperluas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dipangsa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pasar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Konakito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tadinya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manual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dikembangan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website</a:t>
            </a:r>
          </a:p>
          <a:p>
            <a:pPr marL="36576" indent="0" algn="just"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manfaat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tugas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akhir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Penulis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syarat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kelulusan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Program Diploma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(DIII) Program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Universitas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50926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Restoran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Konakito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akurat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jual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kopi online.</a:t>
            </a:r>
          </a:p>
          <a:p>
            <a:pPr marL="550926" lvl="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Pembaca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50926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referensi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sedang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kaskus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sama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1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72816"/>
            <a:ext cx="8229600" cy="1143000"/>
          </a:xfrm>
        </p:spPr>
        <p:txBody>
          <a:bodyPr/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STRUKTUR NAVIGASI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924944"/>
            <a:ext cx="8229600" cy="1371608"/>
          </a:xfrm>
        </p:spPr>
        <p:txBody>
          <a:bodyPr/>
          <a:lstStyle/>
          <a:p>
            <a:pPr marL="36576" indent="0" algn="ctr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menggunkan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non liner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rangkaian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diakses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beraturan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1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Admin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296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Navigasi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49694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7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55726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BAB IV</a:t>
            </a: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Kesimpulan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uraian-uraian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bab-bab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sebelumnya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mencoba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kesimpulan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tugas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akhir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9728" indent="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konakito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penikmat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konakito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memudakan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konakito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penikmat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kesukaannya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konakito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menyedikan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pembelian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lengkap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melayani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website</a:t>
            </a: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Saran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Saran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konakito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9728" indent="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24078" lvl="0" indent="-514350" algn="just">
              <a:buFont typeface="+mj-lt"/>
              <a:buAutoNum type="arabicPeriod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adakannya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maintenance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berkala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mengikuti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teknologi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624078" lvl="0" indent="-514350" algn="just">
              <a:buFont typeface="+mj-lt"/>
              <a:buAutoNum type="arabicPeriod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backup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jangka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menghindari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kehilangan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kerusakan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database</a:t>
            </a:r>
          </a:p>
          <a:p>
            <a:pPr marL="624078" lvl="0" indent="-514350" algn="just">
              <a:buFont typeface="+mj-lt"/>
              <a:buAutoNum type="arabicPeriod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Meski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penjualan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biji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kopi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konakito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aman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pemeliharaan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terhindar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orang-orang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bertanggung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jawab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229600" cy="16002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SELESAI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04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467600" cy="710952"/>
          </a:xfrm>
        </p:spPr>
        <p:txBody>
          <a:bodyPr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RUANG LINGKUP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136904" cy="4958011"/>
          </a:xfrm>
        </p:spPr>
        <p:txBody>
          <a:bodyPr>
            <a:normAutofit/>
          </a:bodyPr>
          <a:lstStyle/>
          <a:p>
            <a:pPr marL="36576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Agar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menspesifikasikan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website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membatasinya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lingkup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lingkup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ambil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terbagi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meliputi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admin,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keranjang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belanja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update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penjualan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1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080120"/>
          </a:xfrm>
        </p:spPr>
        <p:txBody>
          <a:bodyPr/>
          <a:lstStyle/>
          <a:p>
            <a:pPr algn="ctr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BAB II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628800"/>
            <a:ext cx="6400800" cy="72008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PENGERTIAN WEBSITE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74969" y="1916832"/>
            <a:ext cx="6400800" cy="91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PENGERTIAN BASIS DATA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85478" y="2367024"/>
            <a:ext cx="6400800" cy="91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PENGERTIAN ERD DAN SIMBOL ERD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74969" y="2823190"/>
            <a:ext cx="6400800" cy="53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74969" y="2823190"/>
            <a:ext cx="64008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PENGERTIAN LRS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474969" y="3789040"/>
            <a:ext cx="64008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PENGERTIAN STRUKTUR NAVIGASI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8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79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PENGERTIAN WEBSITE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just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Abdulloh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2016)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bukunya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berjudul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easy and Simple Web Programming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diartikan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sekumpulan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digital,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disamping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terlepas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saling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berkaitan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di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sebutkan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(Vazquez &amp; Vazquez, 2016)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berjudul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learn centos OS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network services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webserver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dokumen-dokumen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melayani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permintaan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klien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1407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955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PENGERTIAN BASIS DATA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4908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basis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mengimplementasi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basis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program web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Yanto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2016)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(DBMS)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paket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program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mengefisiensikan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pemasukan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pengeditan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penghapusan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database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basis data  SQL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DBMS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Oracel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Firebird, Microsoft SQL server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61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02" y="188640"/>
            <a:ext cx="7467600" cy="79695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PENGERTIAN ERD DAN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SIMBOL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08504" cy="576064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Zamaludin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Yusnaeni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&amp; Amelia, 2016) ERD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menjelaskan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basis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objek-objek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relasi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ERD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memodelkan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simbol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4769" y="2492896"/>
            <a:ext cx="6984775" cy="36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66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9148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PENGERTIAN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Puspitasari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2016) “LRS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pemodelan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Entity Relationship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(ER)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beserta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atributnya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terlihat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hubungan-hubungan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entitas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LRS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mempengaruhi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576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One to one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foreign key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diletakan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entitas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menyatukan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entitias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tersebut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One to many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relasi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digabungkan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entitas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hubungannya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banyak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Many to many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relasi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digabungkan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entitas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manapun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melainkan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1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1622</Words>
  <Application>Microsoft Office PowerPoint</Application>
  <PresentationFormat>On-screen Show (4:3)</PresentationFormat>
  <Paragraphs>489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Executive</vt:lpstr>
      <vt:lpstr>BAB I</vt:lpstr>
      <vt:lpstr>LATAR BELAKANG MASALAH</vt:lpstr>
      <vt:lpstr>MANFAAT DAN TUJUAN</vt:lpstr>
      <vt:lpstr>RUANG LINGKUP</vt:lpstr>
      <vt:lpstr>BAB II</vt:lpstr>
      <vt:lpstr>PENGERTIAN WEBSITE</vt:lpstr>
      <vt:lpstr>PENGERTIAN BASIS DATA</vt:lpstr>
      <vt:lpstr>PENGERTIAN ERD DAN SIMBOL</vt:lpstr>
      <vt:lpstr>PENGERTIAN LRS</vt:lpstr>
      <vt:lpstr>PENGERTIAN STRUKTUR NAVIGASI</vt:lpstr>
      <vt:lpstr>BAB III</vt:lpstr>
      <vt:lpstr>ANALISA KEBUTUHAN</vt:lpstr>
      <vt:lpstr>ANALISA KEBUTUHAN</vt:lpstr>
      <vt:lpstr>ANALISA KEBUTUHAN</vt:lpstr>
      <vt:lpstr>DOKUMEN MASUKAN</vt:lpstr>
      <vt:lpstr>Lihat lampiran A.1</vt:lpstr>
      <vt:lpstr>Lihat lampiran A.2</vt:lpstr>
      <vt:lpstr>DOKUMEN KELUARAN</vt:lpstr>
      <vt:lpstr>Lihat lampiran B.1</vt:lpstr>
      <vt:lpstr>Entity Relationship Diagram (ERD)</vt:lpstr>
      <vt:lpstr>LOGICAL RECORD STRUTURE(LRS)</vt:lpstr>
      <vt:lpstr>SPESIFIKASI FILE</vt:lpstr>
      <vt:lpstr>TABEL ADMIN</vt:lpstr>
      <vt:lpstr>TABEL EVENT</vt:lpstr>
      <vt:lpstr>TABEL INVOICE</vt:lpstr>
      <vt:lpstr>TABEL PEMBAYARAN</vt:lpstr>
      <vt:lpstr>TABEL PESANAN</vt:lpstr>
      <vt:lpstr>TABEL PRODUK</vt:lpstr>
      <vt:lpstr>TABEL CONTACT</vt:lpstr>
      <vt:lpstr>STRUKTUR NAVIGASI</vt:lpstr>
      <vt:lpstr>Struktur Navigasi Halaman Admin</vt:lpstr>
      <vt:lpstr>Struktur Navigasi Halaman User</vt:lpstr>
      <vt:lpstr>BAB IV</vt:lpstr>
      <vt:lpstr>SELESAI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</dc:title>
  <dc:creator>dicko</dc:creator>
  <cp:lastModifiedBy>dicko</cp:lastModifiedBy>
  <cp:revision>72</cp:revision>
  <dcterms:created xsi:type="dcterms:W3CDTF">2019-07-11T08:21:05Z</dcterms:created>
  <dcterms:modified xsi:type="dcterms:W3CDTF">2019-07-13T09:05:19Z</dcterms:modified>
</cp:coreProperties>
</file>