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74" r:id="rId9"/>
    <p:sldId id="282" r:id="rId10"/>
    <p:sldId id="283" r:id="rId11"/>
    <p:sldId id="264" r:id="rId12"/>
    <p:sldId id="265" r:id="rId13"/>
    <p:sldId id="266" r:id="rId14"/>
    <p:sldId id="284" r:id="rId15"/>
    <p:sldId id="285" r:id="rId16"/>
    <p:sldId id="286" r:id="rId17"/>
    <p:sldId id="268" r:id="rId18"/>
    <p:sldId id="269" r:id="rId19"/>
    <p:sldId id="270" r:id="rId20"/>
    <p:sldId id="289" r:id="rId21"/>
    <p:sldId id="287" r:id="rId22"/>
    <p:sldId id="288" r:id="rId23"/>
    <p:sldId id="272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4" autoAdjust="0"/>
  </p:normalViewPr>
  <p:slideViewPr>
    <p:cSldViewPr>
      <p:cViewPr varScale="1">
        <p:scale>
          <a:sx n="56" d="100"/>
          <a:sy n="56" d="100"/>
        </p:scale>
        <p:origin x="-148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D9EC-E88E-4764-9141-E730D9E0889F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0355C-795A-408D-B5FA-2F288541D0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a PHP Developer &amp; Consultant </a:t>
            </a:r>
          </a:p>
          <a:p>
            <a:r>
              <a:rPr lang="en-US" dirty="0" smtClean="0"/>
              <a:t>Have reviewed “Testing with </a:t>
            </a:r>
            <a:r>
              <a:rPr lang="en-US" dirty="0" err="1" smtClean="0"/>
              <a:t>Quinit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Helped</a:t>
            </a:r>
            <a:r>
              <a:rPr lang="en-US" baseline="0" dirty="0" smtClean="0"/>
              <a:t> to bring out thesis on Business Prospective  of cloud computing</a:t>
            </a:r>
          </a:p>
          <a:p>
            <a:r>
              <a:rPr lang="en-US" baseline="0" dirty="0" smtClean="0"/>
              <a:t>Founder of webgunny.com – A iGaming portal whose revenue is based on advertisement. However, I shutdown that site after 1.8 years of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your</a:t>
            </a:r>
            <a:r>
              <a:rPr lang="en-US" baseline="0" dirty="0" smtClean="0"/>
              <a:t> API return full details about the task on every operation.</a:t>
            </a:r>
          </a:p>
          <a:p>
            <a:r>
              <a:rPr lang="en-US" baseline="0" dirty="0" smtClean="0"/>
              <a:t>Say you updated a task by calling a API request. </a:t>
            </a:r>
          </a:p>
          <a:p>
            <a:r>
              <a:rPr lang="en-US" baseline="0" dirty="0" smtClean="0"/>
              <a:t>Instead of just return Boolean if the activity is successful </a:t>
            </a:r>
          </a:p>
          <a:p>
            <a:r>
              <a:rPr lang="en-US" baseline="0" dirty="0" smtClean="0"/>
              <a:t>Just return full details of the task </a:t>
            </a:r>
          </a:p>
          <a:p>
            <a:r>
              <a:rPr lang="en-US" baseline="0" dirty="0" smtClean="0"/>
              <a:t>This will reduce the work of the developer to hit the API gain to get the updated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best practice to related</a:t>
            </a:r>
            <a:r>
              <a:rPr lang="en-US" baseline="0" dirty="0" smtClean="0"/>
              <a:t> data. </a:t>
            </a:r>
          </a:p>
          <a:p>
            <a:r>
              <a:rPr lang="en-US" baseline="0" dirty="0" smtClean="0"/>
              <a:t>For example, instead of just returning the assigned user ID </a:t>
            </a:r>
          </a:p>
          <a:p>
            <a:r>
              <a:rPr lang="en-US" baseline="0" dirty="0" smtClean="0"/>
              <a:t>It Return the whole user object/resource along with the user name.</a:t>
            </a:r>
          </a:p>
          <a:p>
            <a:r>
              <a:rPr lang="en-US" baseline="0" dirty="0" smtClean="0"/>
              <a:t>This will also reduce the number of hits to API server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errors friendly to</a:t>
            </a:r>
            <a:r>
              <a:rPr lang="en-US" baseline="0" dirty="0" smtClean="0"/>
              <a:t> understand. API should always return sensible HTTP status code</a:t>
            </a:r>
          </a:p>
          <a:p>
            <a:r>
              <a:rPr lang="en-US" baseline="0" dirty="0" smtClean="0"/>
              <a:t>200 – For successfully operation</a:t>
            </a:r>
          </a:p>
          <a:p>
            <a:r>
              <a:rPr lang="en-US" baseline="0" dirty="0" smtClean="0"/>
              <a:t>400 – For errors data validation etc </a:t>
            </a:r>
          </a:p>
          <a:p>
            <a:r>
              <a:rPr lang="en-US" baseline="0" dirty="0" smtClean="0"/>
              <a:t>500 – For server errors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return the standard error object with the proper message stating why the operation failed.</a:t>
            </a:r>
          </a:p>
          <a:p>
            <a:r>
              <a:rPr lang="en-US" baseline="0" dirty="0" smtClean="0"/>
              <a:t>It would be good if you can provide a code for all your errors.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you started building</a:t>
            </a:r>
            <a:r>
              <a:rPr lang="en-US" baseline="0" dirty="0" smtClean="0"/>
              <a:t> your next product – A task management system. </a:t>
            </a:r>
          </a:p>
          <a:p>
            <a:r>
              <a:rPr lang="en-US" baseline="0" dirty="0" smtClean="0"/>
              <a:t>Users can login, add tasks, assign it to people in their team, discuss on a task, change status &amp; so on. </a:t>
            </a:r>
          </a:p>
          <a:p>
            <a:r>
              <a:rPr lang="en-US" baseline="0" dirty="0" smtClean="0"/>
              <a:t>You built it in MVC – It’s a Nice Architecture   and launched it. </a:t>
            </a:r>
          </a:p>
          <a:p>
            <a:r>
              <a:rPr lang="en-US" baseline="0" dirty="0" smtClean="0"/>
              <a:t>Around 10 users started using it...Few users became a fan of your app – A loyal users </a:t>
            </a:r>
          </a:p>
          <a:p>
            <a:r>
              <a:rPr lang="en-US" dirty="0" smtClean="0"/>
              <a:t>They demanded the app to be on Mobile devices with good native experience.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Now the problem</a:t>
            </a:r>
            <a:r>
              <a:rPr lang="en-US" baseline="0" dirty="0" smtClean="0"/>
              <a:t> arises. You must rewrite the business logic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,android,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&amp; so on. </a:t>
            </a:r>
          </a:p>
          <a:p>
            <a:r>
              <a:rPr lang="en-US" baseline="0" dirty="0" smtClean="0"/>
              <a:t>It’s like redoing the whole app in all the devices!!! That’s wired!!!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 we had made something which would have escaped us from this problem ? </a:t>
            </a:r>
          </a:p>
          <a:p>
            <a:r>
              <a:rPr lang="en-US" baseline="0" dirty="0" smtClean="0"/>
              <a:t>Yes, you should have implemented a REST API –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Representational state transfer</a:t>
            </a:r>
            <a:r>
              <a:rPr lang="en-US" baseline="0" dirty="0" smtClean="0"/>
              <a:t> Application Programming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your application, be it a desktop app, web app, mobile app will all your API to run your business logic</a:t>
            </a:r>
          </a:p>
          <a:p>
            <a:r>
              <a:rPr lang="en-US" baseline="0" dirty="0" smtClean="0"/>
              <a:t>Once the API is being implemented you can integrate with Google Glasses, </a:t>
            </a:r>
            <a:r>
              <a:rPr lang="en-US" baseline="0" dirty="0" err="1" smtClean="0"/>
              <a:t>iWatches</a:t>
            </a:r>
            <a:r>
              <a:rPr lang="en-US" baseline="0" dirty="0" smtClean="0"/>
              <a:t> anything you name....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all your loyal  users are happy. You customers increased. </a:t>
            </a:r>
          </a:p>
          <a:p>
            <a:r>
              <a:rPr lang="en-US" baseline="0" dirty="0" smtClean="0"/>
              <a:t>Soon one of your customer want to integrate your app with his home grown app</a:t>
            </a:r>
          </a:p>
          <a:p>
            <a:r>
              <a:rPr lang="en-US" baseline="0" dirty="0" smtClean="0"/>
              <a:t>Now you can ask your customer to use your API to integration </a:t>
            </a:r>
          </a:p>
          <a:p>
            <a:r>
              <a:rPr lang="en-US" baseline="0" dirty="0" smtClean="0"/>
              <a:t>Of course, with some </a:t>
            </a:r>
            <a:r>
              <a:rPr lang="en-US" baseline="0" dirty="0" err="1" smtClean="0"/>
              <a:t>authentation</a:t>
            </a:r>
            <a:r>
              <a:rPr lang="en-US" baseline="0" dirty="0" smtClean="0"/>
              <a:t> &amp; authorization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But...here is a catch..you actual</a:t>
            </a:r>
            <a:r>
              <a:rPr lang="en-US" baseline="0" dirty="0" smtClean="0"/>
              <a:t> API customer is not the end user. He is a developer</a:t>
            </a:r>
          </a:p>
          <a:p>
            <a:r>
              <a:rPr lang="en-US" baseline="0" dirty="0" smtClean="0"/>
              <a:t>Now the question is to how to  make the developer happy with your API </a:t>
            </a:r>
          </a:p>
          <a:p>
            <a:r>
              <a:rPr lang="en-US" baseline="0" dirty="0" smtClean="0"/>
              <a:t>Simple answer – Build a developer friendly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definitely</a:t>
            </a:r>
            <a:r>
              <a:rPr lang="en-US" baseline="0" dirty="0" smtClean="0"/>
              <a:t> not a rocket science. </a:t>
            </a:r>
          </a:p>
          <a:p>
            <a:r>
              <a:rPr lang="en-US" baseline="0" dirty="0" smtClean="0"/>
              <a:t>It’s just a common sense with some intelligence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your API around HTTP Action – GET, POST, PUT,PATCH,DELETE</a:t>
            </a:r>
          </a:p>
          <a:p>
            <a:r>
              <a:rPr lang="en-US" dirty="0" smtClean="0"/>
              <a:t>In example you can see the first one retrieves all the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</a:t>
            </a:r>
            <a:r>
              <a:rPr lang="en-US" baseline="0" dirty="0" smtClean="0"/>
              <a:t> , Map the relationship </a:t>
            </a:r>
          </a:p>
          <a:p>
            <a:r>
              <a:rPr lang="en-US" baseline="0" dirty="0" smtClean="0"/>
              <a:t>First example  </a:t>
            </a:r>
            <a:r>
              <a:rPr lang="en-US" baseline="0" dirty="0" err="1" smtClean="0"/>
              <a:t>retrives</a:t>
            </a:r>
            <a:r>
              <a:rPr lang="en-US" baseline="0" dirty="0" smtClean="0"/>
              <a:t> all the comments on a task 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mechanism to search/sort/filter</a:t>
            </a:r>
          </a:p>
          <a:p>
            <a:r>
              <a:rPr lang="en-US" baseline="0" dirty="0" smtClean="0"/>
              <a:t>You can use some common sense here and build a aliases API call </a:t>
            </a:r>
          </a:p>
          <a:p>
            <a:r>
              <a:rPr lang="en-US" baseline="0" dirty="0" smtClean="0"/>
              <a:t>For example build a separate API call to get all recently completed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0355C-795A-408D-B5FA-2F288541D01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BE71-B27F-4875-B0CD-CBCC6D911EAE}" type="datetimeFigureOut">
              <a:rPr lang="en-US" smtClean="0"/>
              <a:pPr/>
              <a:t>17/10/2014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83E9-928B-4D51-A361-19AB4D340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8077200" cy="50292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Berlin Sans FB Demi" pitchFamily="34" charset="0"/>
              </a:rPr>
              <a:t>REST API </a:t>
            </a:r>
            <a:r>
              <a:rPr lang="en-US" sz="6000" dirty="0" smtClean="0">
                <a:latin typeface="Berlin Sans FB Demi" pitchFamily="34" charset="0"/>
              </a:rPr>
              <a:t>&amp; </a:t>
            </a:r>
            <a:br>
              <a:rPr lang="en-US" sz="6000" dirty="0" smtClean="0">
                <a:latin typeface="Berlin Sans FB Demi" pitchFamily="34" charset="0"/>
              </a:rPr>
            </a:br>
            <a:r>
              <a:rPr lang="en-US" sz="6000" dirty="0" smtClean="0">
                <a:latin typeface="Berlin Sans FB Demi" pitchFamily="34" charset="0"/>
              </a:rPr>
              <a:t>Implementing it in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CodeIgniter</a:t>
            </a:r>
            <a:endParaRPr lang="en-US" sz="60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Everywhere</a:t>
            </a:r>
            <a:endParaRPr lang="en-US" dirty="0"/>
          </a:p>
        </p:txBody>
      </p:sp>
      <p:pic>
        <p:nvPicPr>
          <p:cNvPr id="1026" name="Picture 2" descr="P:\201305-xml-vs-json-ap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05798" cy="2438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Use of 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/task - Retrieves a list of task</a:t>
            </a:r>
          </a:p>
          <a:p>
            <a:r>
              <a:rPr lang="en-US" dirty="0" smtClean="0"/>
              <a:t>GET /task/12 - Retrieves a specific task</a:t>
            </a:r>
          </a:p>
          <a:p>
            <a:r>
              <a:rPr lang="en-US" dirty="0" smtClean="0"/>
              <a:t>POST /task - Creates a new task</a:t>
            </a:r>
          </a:p>
          <a:p>
            <a:r>
              <a:rPr lang="en-US" dirty="0" smtClean="0"/>
              <a:t>PUT /task/12 - Updates task #12</a:t>
            </a:r>
          </a:p>
          <a:p>
            <a:r>
              <a:rPr lang="en-US" dirty="0" smtClean="0"/>
              <a:t>PATCH /task/12 - Partially updates task #12</a:t>
            </a:r>
          </a:p>
          <a:p>
            <a:r>
              <a:rPr lang="en-US" dirty="0" smtClean="0"/>
              <a:t>DELETE /task/ - Deletes all task</a:t>
            </a:r>
          </a:p>
          <a:p>
            <a:r>
              <a:rPr lang="en-US" dirty="0" smtClean="0"/>
              <a:t>DELETE /task/12 - Deletes task #12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the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/task/12/comments - Retrieves list of comments for task #12</a:t>
            </a:r>
          </a:p>
          <a:p>
            <a:r>
              <a:rPr lang="en-US" dirty="0" smtClean="0"/>
              <a:t>GET /task /12/comments/5 - Retrieves comment #5 for task #12</a:t>
            </a:r>
          </a:p>
          <a:p>
            <a:r>
              <a:rPr lang="en-US" dirty="0" smtClean="0"/>
              <a:t>POST /task /12/comments - Creates a new comments in task #12</a:t>
            </a:r>
          </a:p>
          <a:p>
            <a:r>
              <a:rPr lang="en-US" dirty="0" smtClean="0"/>
              <a:t>PUT /task /12/comments/5 - Updates comments #5 for task #12</a:t>
            </a:r>
          </a:p>
          <a:p>
            <a:r>
              <a:rPr lang="en-US" dirty="0" smtClean="0"/>
              <a:t>PATCH /task /12/comments/5 - Partially updates comment #5 for task #12</a:t>
            </a:r>
          </a:p>
          <a:p>
            <a:r>
              <a:rPr lang="en-US" dirty="0" smtClean="0"/>
              <a:t>DELETE /task/12/comments/5 - Deletes comment #5 for task #12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Sort &amp;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</a:t>
            </a:r>
            <a:r>
              <a:rPr lang="en-US" dirty="0" err="1" smtClean="0"/>
              <a:t>tasks?sort</a:t>
            </a:r>
            <a:r>
              <a:rPr lang="en-US" dirty="0" smtClean="0"/>
              <a:t>=-priority - Retrieves a list of task in descending order of priority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tasks?sort</a:t>
            </a:r>
            <a:r>
              <a:rPr lang="en-US" dirty="0" smtClean="0"/>
              <a:t>=-</a:t>
            </a:r>
            <a:r>
              <a:rPr lang="en-US" dirty="0" err="1" smtClean="0"/>
              <a:t>priority,created_at</a:t>
            </a:r>
            <a:r>
              <a:rPr lang="en-US" dirty="0" smtClean="0"/>
              <a:t> - Retrieves a list of tasks in descending order of priority then by date created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Aliases for common queries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 make the API experience more pleasant for the average </a:t>
            </a:r>
            <a:r>
              <a:rPr lang="en-US" sz="3200" dirty="0" smtClean="0"/>
              <a:t>consumer</a:t>
            </a:r>
          </a:p>
          <a:p>
            <a:endParaRPr lang="en-US" sz="3200" dirty="0" smtClean="0"/>
          </a:p>
          <a:p>
            <a:r>
              <a:rPr lang="en-US" sz="3200" dirty="0" smtClean="0"/>
              <a:t>GET /</a:t>
            </a:r>
            <a:r>
              <a:rPr lang="en-US" sz="3200" dirty="0" err="1" smtClean="0"/>
              <a:t>tasks?status</a:t>
            </a:r>
            <a:r>
              <a:rPr lang="en-US" sz="3200" dirty="0" smtClean="0"/>
              <a:t>=completed </a:t>
            </a:r>
            <a:endParaRPr lang="en-US" sz="3200" dirty="0" smtClean="0"/>
          </a:p>
          <a:p>
            <a:endParaRPr lang="en-US" sz="3200" dirty="0" smtClean="0"/>
          </a:p>
          <a:p>
            <a:pPr lvl="0"/>
            <a:endParaRPr lang="en-US" sz="3200" dirty="0" smtClean="0"/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GET </a:t>
            </a:r>
            <a:r>
              <a:rPr lang="en-US" sz="3200" dirty="0" smtClean="0"/>
              <a:t>/tasks/</a:t>
            </a:r>
            <a:r>
              <a:rPr lang="en-US" sz="3200" dirty="0" err="1" smtClean="0"/>
              <a:t>recently_completed</a:t>
            </a: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5" name="Picture 4" descr="ycoeBe8Mi.png"/>
          <p:cNvPicPr>
            <a:picLocks noChangeAspect="1"/>
          </p:cNvPicPr>
          <p:nvPr/>
        </p:nvPicPr>
        <p:blipFill>
          <a:blip r:embed="rId2" cstate="print"/>
          <a:srcRect t="16000" b="20000"/>
          <a:stretch>
            <a:fillRect/>
          </a:stretch>
        </p:blipFill>
        <p:spPr>
          <a:xfrm rot="7970267">
            <a:off x="3362272" y="3732379"/>
            <a:ext cx="1148221" cy="73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the fields to be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API consumer doesn't always need the full </a:t>
            </a:r>
          </a:p>
          <a:p>
            <a:pPr>
              <a:buNone/>
            </a:pPr>
            <a:r>
              <a:rPr lang="en-US" dirty="0" smtClean="0"/>
              <a:t>representation of a resource.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GET /</a:t>
            </a:r>
            <a:r>
              <a:rPr lang="en-US" dirty="0" err="1" smtClean="0"/>
              <a:t>task?fields</a:t>
            </a:r>
            <a:r>
              <a:rPr lang="en-US" dirty="0" smtClean="0"/>
              <a:t>=</a:t>
            </a:r>
            <a:r>
              <a:rPr lang="en-US" dirty="0" err="1" smtClean="0"/>
              <a:t>id,title,updated_at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Paging makes the API fast &amp; responsive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GET /</a:t>
            </a:r>
            <a:r>
              <a:rPr lang="en-US" dirty="0" err="1" smtClean="0"/>
              <a:t>notification?page</a:t>
            </a:r>
            <a:r>
              <a:rPr lang="en-US" dirty="0" smtClean="0"/>
              <a:t>=1&amp;per_page=50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full resource after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PUT, POST or PATCH call may make modifications to fields</a:t>
            </a:r>
          </a:p>
          <a:p>
            <a:r>
              <a:rPr lang="en-US" dirty="0" smtClean="0"/>
              <a:t>Return  the updated (or created) representation as part of the response.</a:t>
            </a:r>
          </a:p>
          <a:p>
            <a:r>
              <a:rPr lang="en-US" dirty="0" smtClean="0"/>
              <a:t>Prevent an API consumer from having to hit the API again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 loading related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 "id" : 12, </a:t>
            </a:r>
          </a:p>
          <a:p>
            <a:pPr>
              <a:buNone/>
            </a:pPr>
            <a:r>
              <a:rPr lang="en-US" dirty="0" smtClean="0"/>
              <a:t>  “</a:t>
            </a:r>
            <a:r>
              <a:rPr lang="en-US" dirty="0" err="1" smtClean="0"/>
              <a:t>TaskName</a:t>
            </a:r>
            <a:r>
              <a:rPr lang="en-US" dirty="0" smtClean="0"/>
              <a:t>" : "I have a question!", </a:t>
            </a:r>
          </a:p>
          <a:p>
            <a:pPr>
              <a:buNone/>
            </a:pPr>
            <a:r>
              <a:rPr lang="en-US" dirty="0" smtClean="0"/>
              <a:t>  "summary" : "Hi, ....", </a:t>
            </a:r>
          </a:p>
          <a:p>
            <a:pPr>
              <a:buNone/>
            </a:pPr>
            <a:r>
              <a:rPr lang="en-US" dirty="0" smtClean="0"/>
              <a:t>  "customer" : { "name" : "Bob" },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assigned_user</a:t>
            </a:r>
            <a:r>
              <a:rPr lang="en-US" dirty="0" smtClean="0"/>
              <a:t>: { "id" : 42, "name" : "Jim",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Make Error Message Friendly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API should always return sensible HTTP status codes </a:t>
            </a:r>
          </a:p>
          <a:p>
            <a:r>
              <a:rPr lang="en-US" dirty="0" smtClean="0"/>
              <a:t>400 series status codes for client issues &amp; 500 series status codes for server issues</a:t>
            </a:r>
          </a:p>
          <a:p>
            <a:r>
              <a:rPr lang="en-US" dirty="0" smtClean="0"/>
              <a:t>API should standardize that all 400 series errors come with consumable JSON error representation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{ "code" : 1234, 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   "message" :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“task field validation failed ", </a:t>
            </a:r>
            <a:endParaRPr lang="en-US" sz="2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   "description" :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“Due date is not set" </a:t>
            </a:r>
            <a:endParaRPr lang="en-US" sz="2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Developer &amp; Consultant </a:t>
            </a:r>
          </a:p>
          <a:p>
            <a:r>
              <a:rPr lang="en-US" dirty="0" smtClean="0"/>
              <a:t>Reviewed “Testing with </a:t>
            </a:r>
            <a:r>
              <a:rPr lang="en-US" dirty="0" err="1" smtClean="0"/>
              <a:t>Qunit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Helped to bring out thesis on “Business Prospective of cloud computing”</a:t>
            </a:r>
          </a:p>
          <a:p>
            <a:r>
              <a:rPr lang="en-US" dirty="0" smtClean="0"/>
              <a:t>Founder of Website “WebGunny.com”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6" descr="2173OS-Instant-QUnit-How-to_Inst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2966" y="685800"/>
            <a:ext cx="1732924" cy="2133600"/>
          </a:xfrm>
          <a:prstGeom prst="rect">
            <a:avLst/>
          </a:prstGeom>
        </p:spPr>
      </p:pic>
      <p:pic>
        <p:nvPicPr>
          <p:cNvPr id="5" name="Picture 4" descr="ycoeBe8Mi.png"/>
          <p:cNvPicPr>
            <a:picLocks noChangeAspect="1"/>
          </p:cNvPicPr>
          <p:nvPr/>
        </p:nvPicPr>
        <p:blipFill>
          <a:blip r:embed="rId4" cstate="print"/>
          <a:srcRect t="16000" b="20000"/>
          <a:stretch>
            <a:fillRect/>
          </a:stretch>
        </p:blipFill>
        <p:spPr>
          <a:xfrm rot="1645311">
            <a:off x="6124508" y="1899515"/>
            <a:ext cx="1148221" cy="734861"/>
          </a:xfrm>
          <a:prstGeom prst="rect">
            <a:avLst/>
          </a:prstGeom>
        </p:spPr>
      </p:pic>
      <p:pic>
        <p:nvPicPr>
          <p:cNvPr id="6" name="Picture 5" descr="Business-perspective-of-Cloud-Comput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800" y="3048000"/>
            <a:ext cx="1412004" cy="1219200"/>
          </a:xfrm>
          <a:prstGeom prst="rect">
            <a:avLst/>
          </a:prstGeom>
        </p:spPr>
      </p:pic>
      <p:pic>
        <p:nvPicPr>
          <p:cNvPr id="7" name="Picture 6" descr="ycoeBe8Mi.png"/>
          <p:cNvPicPr>
            <a:picLocks noChangeAspect="1"/>
          </p:cNvPicPr>
          <p:nvPr/>
        </p:nvPicPr>
        <p:blipFill>
          <a:blip r:embed="rId4" cstate="print"/>
          <a:srcRect t="16000" b="20000"/>
          <a:stretch>
            <a:fillRect/>
          </a:stretch>
        </p:blipFill>
        <p:spPr>
          <a:xfrm rot="14019983">
            <a:off x="6393840" y="3277734"/>
            <a:ext cx="1148221" cy="734861"/>
          </a:xfrm>
          <a:prstGeom prst="rect">
            <a:avLst/>
          </a:prstGeom>
        </p:spPr>
      </p:pic>
      <p:pic>
        <p:nvPicPr>
          <p:cNvPr id="8" name="Picture 2" descr="J:\Old Project and Backups\Archives\htdocs Archives\wg_hotaru\content\themes\default\images\webgunn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572000"/>
            <a:ext cx="2276475" cy="762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38400" y="5257800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RIP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Jun 2010 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3074" name="Picture 2" descr="P: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1575" cy="501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Status History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34394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427"/>
          <a:stretch>
            <a:fillRect/>
          </a:stretch>
        </p:blipFill>
        <p:spPr bwMode="auto">
          <a:xfrm>
            <a:off x="1447800" y="1295400"/>
            <a:ext cx="6858000" cy="5382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 Codeigniter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828800"/>
            <a:ext cx="2209800" cy="3429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Your App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324600" y="1752600"/>
            <a:ext cx="2209800" cy="3429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Your API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3886200"/>
            <a:ext cx="17526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Client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2057400"/>
            <a:ext cx="1676400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UI/ Controller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915194" y="3275806"/>
            <a:ext cx="1219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372394" y="3275806"/>
            <a:ext cx="1219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7000" y="3352800"/>
            <a:ext cx="3657600" cy="7239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67000" y="3657600"/>
            <a:ext cx="3657600" cy="685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Codeigniter</a:t>
            </a:r>
          </a:p>
          <a:p>
            <a:r>
              <a:rPr lang="en-US" dirty="0" err="1" smtClean="0"/>
              <a:t>chriskacerguis</a:t>
            </a:r>
            <a:r>
              <a:rPr lang="en-US" dirty="0" smtClean="0"/>
              <a:t>/</a:t>
            </a:r>
            <a:r>
              <a:rPr lang="en-US" b="1" dirty="0" smtClean="0"/>
              <a:t>codeigniter-</a:t>
            </a:r>
            <a:r>
              <a:rPr lang="en-US" b="1" dirty="0" err="1" smtClean="0"/>
              <a:t>restserver</a:t>
            </a:r>
            <a:endParaRPr lang="en-US" b="1" dirty="0" smtClean="0"/>
          </a:p>
          <a:p>
            <a:r>
              <a:rPr lang="en-US" dirty="0" smtClean="0"/>
              <a:t>Router implementation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/application</a:t>
            </a:r>
          </a:p>
          <a:p>
            <a:pPr marL="914400" lvl="1" indent="-514350">
              <a:buNone/>
            </a:pPr>
            <a:r>
              <a:rPr lang="en-US" dirty="0" smtClean="0"/>
              <a:t>/controller/</a:t>
            </a:r>
          </a:p>
          <a:p>
            <a:pPr marL="1314450" lvl="2" indent="-514350">
              <a:buNone/>
            </a:pPr>
            <a:r>
              <a:rPr lang="en-US" sz="2800" dirty="0" err="1" smtClean="0"/>
              <a:t>api</a:t>
            </a:r>
            <a:r>
              <a:rPr lang="en-US" sz="2800" dirty="0" smtClean="0"/>
              <a:t>/   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//For all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controllers </a:t>
            </a:r>
          </a:p>
          <a:p>
            <a:pPr marL="914400" lvl="1" indent="-514350">
              <a:buNone/>
            </a:pPr>
            <a:r>
              <a:rPr lang="en-US" sz="2400" dirty="0" smtClean="0"/>
              <a:t>/libraries		   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//For the third-party libraries</a:t>
            </a:r>
          </a:p>
          <a:p>
            <a:pPr marL="1314450" lvl="2" indent="-514350">
              <a:buNone/>
            </a:pPr>
            <a:r>
              <a:rPr lang="en-US" dirty="0" smtClean="0"/>
              <a:t>REST_server.php</a:t>
            </a:r>
          </a:p>
          <a:p>
            <a:pPr marL="1314450" lvl="2" indent="-514350">
              <a:buNone/>
            </a:pPr>
            <a:r>
              <a:rPr lang="en-US" dirty="0" smtClean="0"/>
              <a:t>Format.php</a:t>
            </a:r>
          </a:p>
          <a:p>
            <a:pPr marL="914400" lvl="1" indent="-514350">
              <a:buNone/>
            </a:pP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		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//For all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files </a:t>
            </a:r>
          </a:p>
          <a:p>
            <a:pPr marL="1314450" lvl="2" indent="-514350">
              <a:buNone/>
            </a:pPr>
            <a:r>
              <a:rPr lang="en-US" dirty="0" smtClean="0"/>
              <a:t>Router.php </a:t>
            </a:r>
          </a:p>
          <a:p>
            <a:pPr marL="1314450" lvl="2" indent="-514350">
              <a:buNone/>
            </a:pPr>
            <a:r>
              <a:rPr lang="en-US" dirty="0" smtClean="0"/>
              <a:t>Rest_server.php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//res/id/function/id   --&gt; res/function/id/num/</a:t>
            </a:r>
            <a:r>
              <a:rPr lang="en-US" sz="1800" dirty="0" err="1" smtClean="0"/>
              <a:t>sid</a:t>
            </a:r>
            <a:r>
              <a:rPr lang="en-US" sz="1800" dirty="0" smtClean="0"/>
              <a:t>/num</a:t>
            </a:r>
          </a:p>
          <a:p>
            <a:pPr>
              <a:buNone/>
            </a:pPr>
            <a:r>
              <a:rPr lang="en-US" sz="1800" dirty="0" smtClean="0"/>
              <a:t>$route['</a:t>
            </a:r>
            <a:r>
              <a:rPr lang="en-US" sz="1800" dirty="0" err="1" smtClean="0"/>
              <a:t>api</a:t>
            </a:r>
            <a:r>
              <a:rPr lang="en-US" sz="1800" dirty="0" smtClean="0"/>
              <a:t>/([a-z_]+)/(:any)/([a-z_]+)/(:any)']	= '</a:t>
            </a:r>
            <a:r>
              <a:rPr lang="en-US" sz="1800" dirty="0" err="1" smtClean="0"/>
              <a:t>api</a:t>
            </a:r>
            <a:r>
              <a:rPr lang="en-US" sz="1800" dirty="0" smtClean="0"/>
              <a:t>/$1/$3/id/$2/rid/$4';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//res/id/function  --&gt; res/function/id/num  </a:t>
            </a:r>
          </a:p>
          <a:p>
            <a:pPr>
              <a:buNone/>
            </a:pPr>
            <a:r>
              <a:rPr lang="en-US" sz="1800" dirty="0" smtClean="0"/>
              <a:t>$route['</a:t>
            </a:r>
            <a:r>
              <a:rPr lang="en-US" sz="1800" dirty="0" err="1" smtClean="0"/>
              <a:t>api</a:t>
            </a:r>
            <a:r>
              <a:rPr lang="en-US" sz="1800" dirty="0" smtClean="0"/>
              <a:t>/([a-z_]+)/(:any)/([a-z_]+)'] = '</a:t>
            </a:r>
            <a:r>
              <a:rPr lang="en-US" sz="1800" dirty="0" err="1" smtClean="0"/>
              <a:t>api</a:t>
            </a:r>
            <a:r>
              <a:rPr lang="en-US" sz="1800" dirty="0" smtClean="0"/>
              <a:t>/$1/$3/id/$2';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//res/function   --&gt; res/function</a:t>
            </a:r>
          </a:p>
          <a:p>
            <a:pPr>
              <a:buNone/>
            </a:pPr>
            <a:r>
              <a:rPr lang="en-US" sz="1800" dirty="0" smtClean="0"/>
              <a:t>$route['</a:t>
            </a:r>
            <a:r>
              <a:rPr lang="en-US" sz="1800" dirty="0" err="1" smtClean="0"/>
              <a:t>api</a:t>
            </a:r>
            <a:r>
              <a:rPr lang="en-US" sz="1800" dirty="0" smtClean="0"/>
              <a:t>/([a-z_]+)/([a-z_]+)'] = '</a:t>
            </a:r>
            <a:r>
              <a:rPr lang="en-US" sz="1800" dirty="0" err="1" smtClean="0"/>
              <a:t>api</a:t>
            </a:r>
            <a:r>
              <a:rPr lang="en-US" sz="1800" dirty="0" smtClean="0"/>
              <a:t>/$1/$2/';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//res/id  --&gt; res/index/id/num</a:t>
            </a:r>
          </a:p>
          <a:p>
            <a:pPr>
              <a:buNone/>
            </a:pPr>
            <a:r>
              <a:rPr lang="en-US" sz="1800" dirty="0" smtClean="0"/>
              <a:t>$route['</a:t>
            </a:r>
            <a:r>
              <a:rPr lang="en-US" sz="1800" dirty="0" err="1" smtClean="0"/>
              <a:t>api</a:t>
            </a:r>
            <a:r>
              <a:rPr lang="en-US" sz="1800" dirty="0" smtClean="0"/>
              <a:t>/([a-z_]+)/(:any)'] = '</a:t>
            </a:r>
            <a:r>
              <a:rPr lang="en-US" sz="1800" dirty="0" err="1" smtClean="0"/>
              <a:t>api</a:t>
            </a:r>
            <a:r>
              <a:rPr lang="en-US" sz="1800" dirty="0" smtClean="0"/>
              <a:t>/$1/index/id/$2';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//res/     --&gt; //res/</a:t>
            </a:r>
          </a:p>
          <a:p>
            <a:pPr>
              <a:buNone/>
            </a:pPr>
            <a:r>
              <a:rPr lang="en-US" sz="1800" dirty="0" smtClean="0"/>
              <a:t>$route['</a:t>
            </a:r>
            <a:r>
              <a:rPr lang="en-US" sz="1800" dirty="0" err="1" smtClean="0"/>
              <a:t>api</a:t>
            </a:r>
            <a:r>
              <a:rPr lang="en-US" sz="1800" dirty="0" smtClean="0"/>
              <a:t>/([a-z_]+)'] = '</a:t>
            </a:r>
            <a:r>
              <a:rPr lang="en-US" sz="1800" dirty="0" err="1" smtClean="0"/>
              <a:t>api</a:t>
            </a:r>
            <a:r>
              <a:rPr lang="en-US" sz="1800" dirty="0" smtClean="0"/>
              <a:t>/$1';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first API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require(APPPATH . '/libraries/Rest_Service.php');</a:t>
            </a:r>
          </a:p>
          <a:p>
            <a:pPr>
              <a:buNone/>
            </a:pPr>
            <a:r>
              <a:rPr lang="en-US" dirty="0" smtClean="0"/>
              <a:t>class task extends </a:t>
            </a:r>
            <a:r>
              <a:rPr lang="en-US" dirty="0" err="1" smtClean="0"/>
              <a:t>REST_Service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function </a:t>
            </a:r>
            <a:r>
              <a:rPr lang="en-US" dirty="0" err="1" smtClean="0"/>
              <a:t>index_get</a:t>
            </a:r>
            <a:r>
              <a:rPr lang="en-US" dirty="0" smtClean="0"/>
              <a:t>()    {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//Logic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function </a:t>
            </a:r>
            <a:r>
              <a:rPr lang="en-US" dirty="0" err="1" smtClean="0"/>
              <a:t>index_post</a:t>
            </a:r>
            <a:r>
              <a:rPr lang="en-US" dirty="0" smtClean="0"/>
              <a:t>()   {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//Logic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function </a:t>
            </a:r>
            <a:r>
              <a:rPr lang="en-US" dirty="0" err="1" smtClean="0"/>
              <a:t>index_put</a:t>
            </a:r>
            <a:r>
              <a:rPr lang="en-US" dirty="0" smtClean="0"/>
              <a:t>()    {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//Logic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function </a:t>
            </a:r>
            <a:r>
              <a:rPr lang="en-US" dirty="0" err="1" smtClean="0"/>
              <a:t>index_patch</a:t>
            </a:r>
            <a:r>
              <a:rPr lang="en-US" dirty="0" smtClean="0"/>
              <a:t>()  {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//Logic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function </a:t>
            </a:r>
            <a:r>
              <a:rPr lang="en-US" dirty="0" err="1" smtClean="0"/>
              <a:t>index_delete</a:t>
            </a:r>
            <a:r>
              <a:rPr lang="en-US" dirty="0" smtClean="0"/>
              <a:t>() {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//Logic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Function has 2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function </a:t>
            </a:r>
            <a:r>
              <a:rPr lang="en-US" dirty="0" err="1" smtClean="0"/>
              <a:t>index_get</a:t>
            </a:r>
            <a:r>
              <a:rPr lang="en-US" dirty="0" smtClean="0"/>
              <a:t>()    { </a:t>
            </a:r>
          </a:p>
          <a:p>
            <a:pPr lvl="1">
              <a:buNone/>
            </a:pPr>
            <a:r>
              <a:rPr lang="en-US" dirty="0" smtClean="0"/>
              <a:t>if($this-&gt;get('id')) 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//Application Logic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None/>
            </a:pPr>
            <a:r>
              <a:rPr lang="en-US" dirty="0" smtClean="0"/>
              <a:t>$this-&gt;response($</a:t>
            </a:r>
            <a:r>
              <a:rPr lang="en-US" dirty="0" err="1" smtClean="0"/>
              <a:t>results,$code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else 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//Application Logic</a:t>
            </a:r>
          </a:p>
          <a:p>
            <a:pPr lvl="2">
              <a:buNone/>
            </a:pPr>
            <a:r>
              <a:rPr lang="en-US" dirty="0" smtClean="0"/>
              <a:t>$this-&gt;response($</a:t>
            </a:r>
            <a:r>
              <a:rPr lang="en-US" dirty="0" err="1" smtClean="0"/>
              <a:t>results,$code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Action Vs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Get (select)</a:t>
            </a:r>
          </a:p>
          <a:p>
            <a:pPr lvl="1"/>
            <a:r>
              <a:rPr lang="en-US" dirty="0" smtClean="0"/>
              <a:t>Get All </a:t>
            </a:r>
          </a:p>
          <a:p>
            <a:pPr lvl="1"/>
            <a:r>
              <a:rPr lang="en-US" dirty="0" smtClean="0"/>
              <a:t>Get by ID</a:t>
            </a:r>
          </a:p>
          <a:p>
            <a:r>
              <a:rPr lang="en-US" dirty="0" smtClean="0"/>
              <a:t>Post (Insert)</a:t>
            </a:r>
          </a:p>
          <a:p>
            <a:r>
              <a:rPr lang="en-US" dirty="0" smtClean="0"/>
              <a:t>Put (update all fields )</a:t>
            </a:r>
          </a:p>
          <a:p>
            <a:r>
              <a:rPr lang="en-US" dirty="0" smtClean="0"/>
              <a:t>Patch (update selected fields)</a:t>
            </a:r>
          </a:p>
          <a:p>
            <a:r>
              <a:rPr lang="en-US" dirty="0" smtClean="0"/>
              <a:t>Delete (delete)</a:t>
            </a:r>
          </a:p>
          <a:p>
            <a:pPr lvl="1"/>
            <a:r>
              <a:rPr lang="en-US" dirty="0" smtClean="0"/>
              <a:t>Delete All </a:t>
            </a:r>
          </a:p>
          <a:p>
            <a:pPr lvl="1"/>
            <a:r>
              <a:rPr lang="en-US" dirty="0" smtClean="0"/>
              <a:t>Delete by ID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talk...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REST API is a heart of every product</a:t>
            </a:r>
          </a:p>
          <a:p>
            <a:r>
              <a:rPr lang="en-US" dirty="0" smtClean="0"/>
              <a:t>REST API – As developer UI</a:t>
            </a:r>
          </a:p>
          <a:p>
            <a:r>
              <a:rPr lang="en-US" dirty="0" smtClean="0"/>
              <a:t>Best Practices of REST API </a:t>
            </a:r>
          </a:p>
          <a:p>
            <a:r>
              <a:rPr lang="en-US" dirty="0" smtClean="0"/>
              <a:t>REST API in codeigniter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is heart of product</a:t>
            </a:r>
          </a:p>
          <a:p>
            <a:r>
              <a:rPr lang="en-US" dirty="0" smtClean="0"/>
              <a:t>REST API is a developer UI </a:t>
            </a:r>
          </a:p>
          <a:p>
            <a:r>
              <a:rPr lang="en-US" dirty="0" smtClean="0"/>
              <a:t>Follow the best practices of REST API </a:t>
            </a:r>
          </a:p>
          <a:p>
            <a:r>
              <a:rPr lang="en-US" dirty="0" smtClean="0"/>
              <a:t>Use </a:t>
            </a:r>
            <a:r>
              <a:rPr lang="en-US" sz="2800" dirty="0" smtClean="0"/>
              <a:t>“</a:t>
            </a:r>
            <a:r>
              <a:rPr lang="en-US" sz="2800" dirty="0" err="1" smtClean="0"/>
              <a:t>chriskacerguis</a:t>
            </a:r>
            <a:r>
              <a:rPr lang="en-US" sz="2800" dirty="0" smtClean="0"/>
              <a:t>/</a:t>
            </a:r>
            <a:r>
              <a:rPr lang="en-US" sz="2800" b="1" dirty="0" smtClean="0"/>
              <a:t>codeigniter-</a:t>
            </a:r>
            <a:r>
              <a:rPr lang="en-US" sz="2800" b="1" dirty="0" err="1" smtClean="0"/>
              <a:t>restserver</a:t>
            </a:r>
            <a:r>
              <a:rPr lang="en-US" sz="2800" dirty="0" smtClean="0"/>
              <a:t>” to implement REST in codeigniter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b="1" dirty="0" err="1" smtClean="0"/>
              <a:t>Website</a:t>
            </a:r>
            <a:r>
              <a:rPr lang="en-US" sz="4400" dirty="0" err="1" smtClean="0"/>
              <a:t>:SachinGKulkarni.com</a:t>
            </a:r>
            <a:endParaRPr lang="en-US" sz="4400" dirty="0" smtClean="0"/>
          </a:p>
          <a:p>
            <a:pPr algn="ctr">
              <a:buNone/>
            </a:pPr>
            <a:r>
              <a:rPr lang="en-US" sz="4400" b="1" dirty="0" smtClean="0"/>
              <a:t>Twitter</a:t>
            </a:r>
            <a:r>
              <a:rPr lang="en-US" sz="4400" dirty="0" smtClean="0"/>
              <a:t>:@sachingk30</a:t>
            </a:r>
          </a:p>
          <a:p>
            <a:pPr algn="ctr">
              <a:buNone/>
            </a:pPr>
            <a:r>
              <a:rPr lang="en-US" sz="4400" b="1" dirty="0" smtClean="0"/>
              <a:t>Email</a:t>
            </a:r>
            <a:r>
              <a:rPr lang="en-US" sz="4400" dirty="0" smtClean="0"/>
              <a:t>:sachingk.30@gmail.com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P:\grtc-responsive-webs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8096251" cy="49530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Single Source of Truth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App is not isolated</a:t>
            </a: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32881">
            <a:off x="533400" y="1600200"/>
            <a:ext cx="5029200" cy="344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00677">
            <a:off x="2514600" y="2514600"/>
            <a:ext cx="6019800" cy="383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is your API customer</a:t>
            </a:r>
            <a:endParaRPr lang="en-US" dirty="0"/>
          </a:p>
        </p:txBody>
      </p:sp>
      <p:pic>
        <p:nvPicPr>
          <p:cNvPr id="1026" name="Picture 2" descr="P:\Pissed-off-develo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6781800" cy="452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Developer Friendly API </a:t>
            </a:r>
            <a:endParaRPr lang="en-US" dirty="0"/>
          </a:p>
        </p:txBody>
      </p:sp>
      <p:pic>
        <p:nvPicPr>
          <p:cNvPr id="2050" name="Picture 2" descr="P:\not_rocket_science_by_bj_o23-d5ddhg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447800"/>
            <a:ext cx="3581400" cy="5065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API End Point :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https://www.YourApp.com/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Api/</a:t>
            </a:r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.YourApp.com/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 Format: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https://www.YourApp.com/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Api/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ResourceName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make the resources more sensible based on your product</a:t>
            </a:r>
          </a:p>
          <a:p>
            <a:r>
              <a:rPr lang="en-US" dirty="0" smtClean="0"/>
              <a:t>For example 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Notifications </a:t>
            </a:r>
          </a:p>
          <a:p>
            <a:pPr lvl="1"/>
            <a:r>
              <a:rPr lang="en-US" dirty="0" smtClean="0"/>
              <a:t>Users 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Files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1222</Words>
  <Application>Microsoft Office PowerPoint</Application>
  <PresentationFormat>On-screen Show (4:3)</PresentationFormat>
  <Paragraphs>241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REST API &amp;  Implementing it in CodeIgniter</vt:lpstr>
      <vt:lpstr>Who Am I </vt:lpstr>
      <vt:lpstr>In this talk...</vt:lpstr>
      <vt:lpstr>Single Source of Truth</vt:lpstr>
      <vt:lpstr>Your App is not isolated</vt:lpstr>
      <vt:lpstr>Developer is your API customer</vt:lpstr>
      <vt:lpstr>Building Developer Friendly API </vt:lpstr>
      <vt:lpstr>Let’s Start with best practices </vt:lpstr>
      <vt:lpstr>Identifying resources </vt:lpstr>
      <vt:lpstr>JSON Everywhere</vt:lpstr>
      <vt:lpstr>Make Use of HTTP Verbs</vt:lpstr>
      <vt:lpstr>Map the relationships</vt:lpstr>
      <vt:lpstr>Search Sort &amp; Filter</vt:lpstr>
      <vt:lpstr>Aliases for common queries</vt:lpstr>
      <vt:lpstr>Allow the fields to be selected</vt:lpstr>
      <vt:lpstr>Paging of data</vt:lpstr>
      <vt:lpstr>Return full resource after action</vt:lpstr>
      <vt:lpstr>Auto loading related resources</vt:lpstr>
      <vt:lpstr>Make Error Message Friendly</vt:lpstr>
      <vt:lpstr>Authentication</vt:lpstr>
      <vt:lpstr>API Status History</vt:lpstr>
      <vt:lpstr>Documentation</vt:lpstr>
      <vt:lpstr>REST API in Codeigniter</vt:lpstr>
      <vt:lpstr>What we need</vt:lpstr>
      <vt:lpstr>Structuring the project </vt:lpstr>
      <vt:lpstr>Router Implementation</vt:lpstr>
      <vt:lpstr>Creating a first API controller</vt:lpstr>
      <vt:lpstr>Every Function has 2 Reaction</vt:lpstr>
      <vt:lpstr>HTTP Action Vs SQL</vt:lpstr>
      <vt:lpstr>Summary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in Real time &amp;  CodeIgniter way to do it.</dc:title>
  <dc:creator>admin</dc:creator>
  <cp:lastModifiedBy>admin</cp:lastModifiedBy>
  <cp:revision>48</cp:revision>
  <dcterms:created xsi:type="dcterms:W3CDTF">2014-10-12T07:27:08Z</dcterms:created>
  <dcterms:modified xsi:type="dcterms:W3CDTF">2014-10-17T17:17:59Z</dcterms:modified>
</cp:coreProperties>
</file>