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verage-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9ea44704c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9ea44704c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9ea44704c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9ea44704c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9e9c39250_0_2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9e9c39250_0_2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9e9c39250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9e9c39250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9e9c39250_0_2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9e9c39250_0_2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9e9c3925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9e9c3925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e9c39250_0_2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e9c39250_0_2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9e9c39250_0_2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9e9c39250_0_2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9e9c39250_0_2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9e9c39250_0_2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e9c39250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e9c39250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9e9c39250_0_2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9e9c39250_0_2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9ea44704c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9ea44704c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9ea44704c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9ea44704c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990"/>
              <a:buNone/>
            </a:pPr>
            <a:r>
              <a:rPr b="1" lang="en" sz="4950">
                <a:solidFill>
                  <a:srgbClr val="D6D6D6"/>
                </a:solidFill>
                <a:latin typeface="Arial"/>
                <a:ea typeface="Arial"/>
                <a:cs typeface="Arial"/>
                <a:sym typeface="Arial"/>
              </a:rPr>
              <a:t>How to Predict Business Success &amp; Failure</a:t>
            </a:r>
            <a:endParaRPr b="1" sz="4950">
              <a:solidFill>
                <a:srgbClr val="D6D6D6"/>
              </a:solidFill>
              <a:latin typeface="Arial"/>
              <a:ea typeface="Arial"/>
              <a:cs typeface="Arial"/>
              <a:sym typeface="Arial"/>
            </a:endParaRPr>
          </a:p>
          <a:p>
            <a:pPr indent="0" lvl="0" marL="0" rtl="0" algn="ctr">
              <a:spcBef>
                <a:spcPts val="0"/>
              </a:spcBef>
              <a:spcAft>
                <a:spcPts val="0"/>
              </a:spcAft>
              <a:buSzPts val="990"/>
              <a:buNone/>
            </a:pPr>
            <a:r>
              <a:t/>
            </a:r>
            <a:endParaRPr sz="252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47500"/>
          </a:bodyPr>
          <a:lstStyle/>
          <a:p>
            <a:pPr indent="0" lvl="0" marL="0" rtl="0" algn="l">
              <a:lnSpc>
                <a:spcPct val="115000"/>
              </a:lnSpc>
              <a:spcBef>
                <a:spcPts val="0"/>
              </a:spcBef>
              <a:spcAft>
                <a:spcPts val="0"/>
              </a:spcAft>
              <a:buNone/>
            </a:pPr>
            <a:r>
              <a:rPr b="1" lang="en" sz="3750">
                <a:solidFill>
                  <a:srgbClr val="45779A"/>
                </a:solidFill>
                <a:latin typeface="Arial"/>
                <a:ea typeface="Arial"/>
                <a:cs typeface="Arial"/>
                <a:sym typeface="Arial"/>
              </a:rPr>
              <a:t>Unveiling the Power of Data Science in Predicting Business Success</a:t>
            </a:r>
            <a:endParaRPr b="1" sz="3750">
              <a:solidFill>
                <a:srgbClr val="45779A"/>
              </a:solidFill>
              <a:latin typeface="Arial"/>
              <a:ea typeface="Arial"/>
              <a:cs typeface="Arial"/>
              <a:sym typeface="Arial"/>
            </a:endParaRPr>
          </a:p>
          <a:p>
            <a:pPr indent="0" lvl="0" marL="0" rtl="0" algn="ctr">
              <a:spcBef>
                <a:spcPts val="0"/>
              </a:spcBef>
              <a:spcAft>
                <a:spcPts val="0"/>
              </a:spcAft>
              <a:buNone/>
            </a:pPr>
            <a:r>
              <a:t/>
            </a:r>
            <a:endParaRPr/>
          </a:p>
        </p:txBody>
      </p:sp>
      <p:sp>
        <p:nvSpPr>
          <p:cNvPr id="61" name="Google Shape;61;p13"/>
          <p:cNvSpPr txBox="1"/>
          <p:nvPr/>
        </p:nvSpPr>
        <p:spPr>
          <a:xfrm>
            <a:off x="6230950" y="4107900"/>
            <a:ext cx="2784600" cy="7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-Guntaas Kaur</a:t>
            </a:r>
            <a:endParaRPr sz="1800">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Data Preprocessing</a:t>
            </a:r>
            <a:endParaRPr sz="1800">
              <a:solidFill>
                <a:schemeClr val="accent3"/>
              </a:solidFill>
              <a:latin typeface="Average"/>
              <a:ea typeface="Average"/>
              <a:cs typeface="Average"/>
              <a:sym typeface="Average"/>
            </a:endParaRPr>
          </a:p>
        </p:txBody>
      </p:sp>
      <p:sp>
        <p:nvSpPr>
          <p:cNvPr id="112" name="Google Shape;112;p22"/>
          <p:cNvSpPr txBox="1"/>
          <p:nvPr>
            <p:ph idx="1" type="body"/>
          </p:nvPr>
        </p:nvSpPr>
        <p:spPr>
          <a:xfrm>
            <a:off x="311700" y="1152475"/>
            <a:ext cx="8520600" cy="13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Flattening Nested Structures:</a:t>
            </a:r>
            <a:endParaRPr/>
          </a:p>
          <a:p>
            <a:pPr indent="0" lvl="0" marL="0" rtl="0" algn="l">
              <a:spcBef>
                <a:spcPts val="1200"/>
              </a:spcBef>
              <a:spcAft>
                <a:spcPts val="1200"/>
              </a:spcAft>
              <a:buNone/>
            </a:pPr>
            <a:r>
              <a:rPr lang="en"/>
              <a:t> The dataset contains nested dictionaries and JSON-like structures, had to flatten them into string representations to create flat feature vectors suitable for modeling.</a:t>
            </a:r>
            <a:endParaRPr/>
          </a:p>
        </p:txBody>
      </p:sp>
      <p:sp>
        <p:nvSpPr>
          <p:cNvPr id="113" name="Google Shape;113;p22"/>
          <p:cNvSpPr txBox="1"/>
          <p:nvPr>
            <p:ph idx="1" type="body"/>
          </p:nvPr>
        </p:nvSpPr>
        <p:spPr>
          <a:xfrm>
            <a:off x="311700" y="2527925"/>
            <a:ext cx="8520600" cy="204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"hours": {</a:t>
            </a:r>
            <a:endParaRPr sz="1500"/>
          </a:p>
          <a:p>
            <a:pPr indent="0" lvl="0" marL="0" rtl="0" algn="ctr">
              <a:spcBef>
                <a:spcPts val="1200"/>
              </a:spcBef>
              <a:spcAft>
                <a:spcPts val="0"/>
              </a:spcAft>
              <a:buNone/>
            </a:pPr>
            <a:r>
              <a:rPr lang="en" sz="1500"/>
              <a:t>        "Monday": "10:00-21:00"</a:t>
            </a:r>
            <a:r>
              <a:rPr lang="en" sz="1500"/>
              <a:t>,</a:t>
            </a:r>
            <a:r>
              <a:rPr lang="en" sz="1500"/>
              <a:t>        "Tuesday": "10:00-21:00",        "Friday": "10:00-21:00",</a:t>
            </a:r>
            <a:endParaRPr sz="1500"/>
          </a:p>
          <a:p>
            <a:pPr indent="0" lvl="0" marL="0" rtl="0" algn="ctr">
              <a:spcBef>
                <a:spcPts val="1200"/>
              </a:spcBef>
              <a:spcAft>
                <a:spcPts val="0"/>
              </a:spcAft>
              <a:buNone/>
            </a:pPr>
            <a:r>
              <a:rPr lang="en" sz="1500"/>
              <a:t>        "Wednesday": "10:00-21:00",        "Thursday": "10:00-21:00",        "Sunday": "11:00-18:00",</a:t>
            </a:r>
            <a:endParaRPr sz="1500"/>
          </a:p>
          <a:p>
            <a:pPr indent="0" lvl="0" marL="0" rtl="0" algn="ctr">
              <a:spcBef>
                <a:spcPts val="1200"/>
              </a:spcBef>
              <a:spcAft>
                <a:spcPts val="0"/>
              </a:spcAft>
              <a:buNone/>
            </a:pPr>
            <a:r>
              <a:rPr lang="en" sz="1500"/>
              <a:t>        "Saturday": "10:00-21:00"</a:t>
            </a:r>
            <a:endParaRPr sz="1500"/>
          </a:p>
          <a:p>
            <a:pPr indent="0" lvl="0" marL="0" rtl="0" algn="ctr">
              <a:spcBef>
                <a:spcPts val="0"/>
              </a:spcBef>
              <a:spcAft>
                <a:spcPts val="1200"/>
              </a:spcAft>
              <a:buNone/>
            </a:pPr>
            <a:r>
              <a:rPr lang="en" sz="1500"/>
              <a: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missing values</a:t>
            </a:r>
            <a:endParaRPr/>
          </a:p>
        </p:txBody>
      </p:sp>
      <p:sp>
        <p:nvSpPr>
          <p:cNvPr id="119" name="Google Shape;119;p23"/>
          <p:cNvSpPr txBox="1"/>
          <p:nvPr>
            <p:ph idx="1" type="body"/>
          </p:nvPr>
        </p:nvSpPr>
        <p:spPr>
          <a:xfrm>
            <a:off x="420325" y="1274050"/>
            <a:ext cx="6383400" cy="141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875"/>
              <a:t>categories           103				day                23223</a:t>
            </a:r>
            <a:endParaRPr sz="1875"/>
          </a:p>
          <a:p>
            <a:pPr indent="0" lvl="0" marL="0" rtl="0" algn="l">
              <a:lnSpc>
                <a:spcPct val="95000"/>
              </a:lnSpc>
              <a:spcBef>
                <a:spcPts val="1200"/>
              </a:spcBef>
              <a:spcAft>
                <a:spcPts val="0"/>
              </a:spcAft>
              <a:buSzPts val="935"/>
              <a:buNone/>
            </a:pPr>
            <a:r>
              <a:rPr lang="en" sz="1875"/>
              <a:t>attribute_name     15281			attribute_value    15281</a:t>
            </a:r>
            <a:endParaRPr sz="1875"/>
          </a:p>
          <a:p>
            <a:pPr indent="0" lvl="0" marL="0" rtl="0" algn="l">
              <a:lnSpc>
                <a:spcPct val="95000"/>
              </a:lnSpc>
              <a:spcBef>
                <a:spcPts val="1200"/>
              </a:spcBef>
              <a:spcAft>
                <a:spcPts val="0"/>
              </a:spcAft>
              <a:buSzPts val="935"/>
              <a:buNone/>
            </a:pPr>
            <a:r>
              <a:rPr lang="en" sz="1875"/>
              <a:t>start_time         23223				end_time           23223</a:t>
            </a:r>
            <a:endParaRPr sz="1875"/>
          </a:p>
          <a:p>
            <a:pPr indent="0" lvl="0" marL="0" rtl="0" algn="l">
              <a:lnSpc>
                <a:spcPct val="95000"/>
              </a:lnSpc>
              <a:spcBef>
                <a:spcPts val="1200"/>
              </a:spcBef>
              <a:spcAft>
                <a:spcPts val="1200"/>
              </a:spcAft>
              <a:buSzPts val="935"/>
              <a:buNone/>
            </a:pPr>
            <a:r>
              <a:t/>
            </a:r>
            <a:endParaRPr sz="1875"/>
          </a:p>
        </p:txBody>
      </p:sp>
      <p:sp>
        <p:nvSpPr>
          <p:cNvPr id="120" name="Google Shape;120;p23"/>
          <p:cNvSpPr txBox="1"/>
          <p:nvPr>
            <p:ph idx="1" type="body"/>
          </p:nvPr>
        </p:nvSpPr>
        <p:spPr>
          <a:xfrm>
            <a:off x="311700" y="29496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percentage of null for categories is much smaller. For the &lt;3% missing columns we can take any reasonable approach. For the day, attribute_name, attribute_value, start_time and end_time columns it may be worth imputing these values as dropping 15.44% and 9.14% of rows may be too much data loss.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282725" y="466863"/>
            <a:ext cx="8490300" cy="420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457200" rtl="0" algn="l">
              <a:spcBef>
                <a:spcPts val="1500"/>
              </a:spcBef>
              <a:spcAft>
                <a:spcPts val="0"/>
              </a:spcAft>
              <a:buNone/>
            </a:pPr>
            <a:r>
              <a:rPr lang="en"/>
              <a:t>Model Selection: Choosing appropriate machine learning models based on the nature of the problem, the structure of the data, and the desired outcome. Consideration may include decision trees, random forests, support vector machines, or deep learning models.</a:t>
            </a:r>
            <a:endParaRPr/>
          </a:p>
          <a:p>
            <a:pPr indent="0" lvl="0" marL="457200" rtl="0" algn="l">
              <a:spcBef>
                <a:spcPts val="1500"/>
              </a:spcBef>
              <a:spcAft>
                <a:spcPts val="0"/>
              </a:spcAft>
              <a:buNone/>
            </a:pPr>
            <a:r>
              <a:rPr lang="en"/>
              <a:t>Model Training: Training the selected models on the preprocessed data using appropriate training techniques such as cross-validation. Tune hyperparameters to optimize model performance.</a:t>
            </a:r>
            <a:endParaRPr/>
          </a:p>
          <a:p>
            <a:pPr indent="0" lvl="0" marL="457200" rtl="0" algn="l">
              <a:spcBef>
                <a:spcPts val="1500"/>
              </a:spcBef>
              <a:spcAft>
                <a:spcPts val="0"/>
              </a:spcAft>
              <a:buNone/>
            </a:pPr>
            <a:r>
              <a:rPr lang="en"/>
              <a:t>Model Evaluation: Evaluating the trained models using performance metrics such as accuracy, precision, recall, F1-score, or area under the ROC curve (AUC). Compare the performance of different models to select the best-performing one.</a:t>
            </a:r>
            <a:endParaRPr/>
          </a:p>
          <a:p>
            <a:pPr indent="0" lvl="0" marL="457200" rtl="0" algn="l">
              <a:spcBef>
                <a:spcPts val="1500"/>
              </a:spcBef>
              <a:spcAft>
                <a:spcPts val="0"/>
              </a:spcAft>
              <a:buNone/>
            </a:pPr>
            <a:r>
              <a:rPr lang="en"/>
              <a:t>Model Deployment: Deploying the trained model to make predictions on new data. This could involve integrating the model into an application, creating APIs for real-time predictions, or deploying it on a cloud platform.</a:t>
            </a:r>
            <a:endParaRPr/>
          </a:p>
          <a:p>
            <a:pPr indent="0" lvl="0" marL="457200" rtl="0" algn="l">
              <a:spcBef>
                <a:spcPts val="1500"/>
              </a:spcBef>
              <a:spcAft>
                <a:spcPts val="0"/>
              </a:spcAft>
              <a:buNone/>
            </a:pPr>
            <a:r>
              <a:rPr lang="en"/>
              <a:t>Monitoring and Maintenance: Continuously monitor the deployed model's performance and update it as needed. This may involve retraining the model with new data, adjusting parameters, or addressing drift in the data distribution</a:t>
            </a:r>
            <a:endParaRPr/>
          </a:p>
          <a:p>
            <a:pPr indent="0" lvl="0" marL="0" rtl="0" algn="l">
              <a:spcBef>
                <a:spcPts val="15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700"/>
              <a:t>Thank you!!</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300"/>
              <a:t>WHY?</a:t>
            </a:r>
            <a:endParaRPr sz="5300"/>
          </a:p>
        </p:txBody>
      </p:sp>
      <p:sp>
        <p:nvSpPr>
          <p:cNvPr id="67" name="Google Shape;67;p14"/>
          <p:cNvSpPr txBox="1"/>
          <p:nvPr>
            <p:ph idx="1" type="body"/>
          </p:nvPr>
        </p:nvSpPr>
        <p:spPr>
          <a:xfrm>
            <a:off x="163575" y="1952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605"/>
              <a:buNone/>
            </a:pPr>
            <a:r>
              <a:rPr b="1" lang="en" sz="3325">
                <a:solidFill>
                  <a:srgbClr val="D6D6D6"/>
                </a:solidFill>
                <a:latin typeface="Arial"/>
                <a:ea typeface="Arial"/>
                <a:cs typeface="Arial"/>
                <a:sym typeface="Arial"/>
              </a:rPr>
              <a:t>Understanding the Reasons Behind Small Business Failures and Leveraging Machine Learning for Enhanced Success</a:t>
            </a:r>
            <a:endParaRPr b="1" sz="3325">
              <a:solidFill>
                <a:srgbClr val="D6D6D6"/>
              </a:solidFill>
              <a:latin typeface="Arial"/>
              <a:ea typeface="Arial"/>
              <a:cs typeface="Arial"/>
              <a:sym typeface="Arial"/>
            </a:endParaRPr>
          </a:p>
          <a:p>
            <a:pPr indent="0" lvl="0" marL="0" rtl="0" algn="l">
              <a:spcBef>
                <a:spcPts val="0"/>
              </a:spcBef>
              <a:spcAft>
                <a:spcPts val="1200"/>
              </a:spcAft>
              <a:buSzPts val="605"/>
              <a:buNone/>
            </a:pPr>
            <a:r>
              <a:t/>
            </a:r>
            <a:endParaRPr sz="1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So, the big question we're asking here is: </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 sz="2200"/>
              <a:t>Can we figure out if a business will keep going or not? </a:t>
            </a:r>
            <a:endParaRPr sz="2200"/>
          </a:p>
          <a:p>
            <a:pPr indent="0" lvl="0" marL="0" rtl="0" algn="l">
              <a:spcBef>
                <a:spcPts val="1200"/>
              </a:spcBef>
              <a:spcAft>
                <a:spcPts val="1200"/>
              </a:spcAft>
              <a:buNone/>
            </a:pPr>
            <a:r>
              <a:rPr lang="en" sz="2200"/>
              <a:t>And what are the main features that tell us if it will?</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997350"/>
            <a:ext cx="9144000" cy="3061175"/>
          </a:xfrm>
          <a:prstGeom prst="rect">
            <a:avLst/>
          </a:prstGeom>
          <a:noFill/>
          <a:ln>
            <a:noFill/>
          </a:ln>
        </p:spPr>
      </p:pic>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chemeClr val="accent3"/>
                </a:solidFill>
                <a:latin typeface="Average"/>
                <a:ea typeface="Average"/>
                <a:cs typeface="Average"/>
                <a:sym typeface="Average"/>
              </a:rPr>
              <a:t>About dataset</a:t>
            </a:r>
            <a:endParaRPr sz="1800">
              <a:solidFill>
                <a:schemeClr val="accent3"/>
              </a:solidFill>
              <a:latin typeface="Average"/>
              <a:ea typeface="Average"/>
              <a:cs typeface="Average"/>
              <a:sym typeface="Average"/>
            </a:endParaRPr>
          </a:p>
        </p:txBody>
      </p:sp>
      <p:sp>
        <p:nvSpPr>
          <p:cNvPr id="84" name="Google Shape;84;p17"/>
          <p:cNvSpPr txBox="1"/>
          <p:nvPr/>
        </p:nvSpPr>
        <p:spPr>
          <a:xfrm>
            <a:off x="0" y="4167125"/>
            <a:ext cx="9222900" cy="7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Yelp is a popular platform and mobile app founded in 2004 that connects people with local businesses. It allows users to discover and review businesses such as restaurants, bars, cafes, shops, salons, and more. Yelp provides a platform for consumers to share their experiences and opinions through reviews, ratings, photos, helping others make informed decisions about where to eat, shop, or visit.</a:t>
            </a:r>
            <a:endParaRPr sz="1800">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849250"/>
            <a:ext cx="8520600" cy="46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500"/>
              <a:t>Reviews: There are 6,990,280 reviews in the dataset. </a:t>
            </a:r>
            <a:endParaRPr sz="1500"/>
          </a:p>
          <a:p>
            <a:pPr indent="0" lvl="0" marL="0" rtl="0" algn="l">
              <a:spcBef>
                <a:spcPts val="0"/>
              </a:spcBef>
              <a:spcAft>
                <a:spcPts val="0"/>
              </a:spcAft>
              <a:buSzPts val="440"/>
              <a:buNone/>
            </a:pPr>
            <a:r>
              <a:t/>
            </a:r>
            <a:endParaRPr sz="1500"/>
          </a:p>
          <a:p>
            <a:pPr indent="0" lvl="0" marL="0" rtl="0" algn="l">
              <a:spcBef>
                <a:spcPts val="0"/>
              </a:spcBef>
              <a:spcAft>
                <a:spcPts val="0"/>
              </a:spcAft>
              <a:buSzPts val="440"/>
              <a:buNone/>
            </a:pPr>
            <a:r>
              <a:rPr lang="en" sz="1500"/>
              <a:t>Businesses: The dataset includes information on 150,346 businesses.</a:t>
            </a:r>
            <a:endParaRPr sz="1500"/>
          </a:p>
          <a:p>
            <a:pPr indent="0" lvl="0" marL="0" rtl="0" algn="l">
              <a:spcBef>
                <a:spcPts val="0"/>
              </a:spcBef>
              <a:spcAft>
                <a:spcPts val="0"/>
              </a:spcAft>
              <a:buSzPts val="440"/>
              <a:buNone/>
            </a:pPr>
            <a:r>
              <a:t/>
            </a:r>
            <a:endParaRPr sz="1500"/>
          </a:p>
          <a:p>
            <a:pPr indent="0" lvl="0" marL="0" rtl="0" algn="l">
              <a:spcBef>
                <a:spcPts val="0"/>
              </a:spcBef>
              <a:spcAft>
                <a:spcPts val="0"/>
              </a:spcAft>
              <a:buSzPts val="440"/>
              <a:buNone/>
            </a:pPr>
            <a:r>
              <a:rPr lang="en" sz="1500"/>
              <a:t>Pictures: There are 200,100 pictures included in the dataset. </a:t>
            </a:r>
            <a:endParaRPr sz="1500"/>
          </a:p>
          <a:p>
            <a:pPr indent="0" lvl="0" marL="0" rtl="0" algn="l">
              <a:spcBef>
                <a:spcPts val="1200"/>
              </a:spcBef>
              <a:spcAft>
                <a:spcPts val="0"/>
              </a:spcAft>
              <a:buSzPts val="440"/>
              <a:buNone/>
            </a:pPr>
            <a:r>
              <a:rPr lang="en" sz="1500"/>
              <a:t>Metropolitan Areas: The dataset covers 11 metropolitan areas.</a:t>
            </a:r>
            <a:endParaRPr sz="1500"/>
          </a:p>
          <a:p>
            <a:pPr indent="0" lvl="0" marL="0" rtl="0" algn="l">
              <a:spcBef>
                <a:spcPts val="1200"/>
              </a:spcBef>
              <a:spcAft>
                <a:spcPts val="0"/>
              </a:spcAft>
              <a:buSzPts val="440"/>
              <a:buNone/>
            </a:pPr>
            <a:r>
              <a:rPr lang="en" sz="1500"/>
              <a:t>Tips: Users have provided 908,915 tips in total. </a:t>
            </a:r>
            <a:endParaRPr sz="1500"/>
          </a:p>
          <a:p>
            <a:pPr indent="0" lvl="0" marL="0" rtl="0" algn="l">
              <a:spcBef>
                <a:spcPts val="1200"/>
              </a:spcBef>
              <a:spcAft>
                <a:spcPts val="0"/>
              </a:spcAft>
              <a:buClr>
                <a:srgbClr val="3B3B3B"/>
              </a:buClr>
              <a:buSzPts val="440"/>
              <a:buFont typeface="Arial"/>
              <a:buNone/>
            </a:pPr>
            <a:r>
              <a:rPr lang="en" sz="1500"/>
              <a:t>Users: The dataset includes tips from 1,987,897 unique users.</a:t>
            </a:r>
            <a:endParaRPr sz="1500"/>
          </a:p>
          <a:p>
            <a:pPr indent="0" lvl="0" marL="0" rtl="0" algn="l">
              <a:spcBef>
                <a:spcPts val="1200"/>
              </a:spcBef>
              <a:spcAft>
                <a:spcPts val="0"/>
              </a:spcAft>
              <a:buClr>
                <a:srgbClr val="3B3B3B"/>
              </a:buClr>
              <a:buSzPts val="440"/>
              <a:buFont typeface="Arial"/>
              <a:buNone/>
            </a:pPr>
            <a:r>
              <a:rPr lang="en" sz="1500"/>
              <a:t>Business Attributes: There are over 1.2 million business attributes available in the dataset.</a:t>
            </a:r>
            <a:endParaRPr sz="1500"/>
          </a:p>
          <a:p>
            <a:pPr indent="0" lvl="0" marL="0" rtl="0" algn="l">
              <a:spcBef>
                <a:spcPts val="1200"/>
              </a:spcBef>
              <a:spcAft>
                <a:spcPts val="0"/>
              </a:spcAft>
              <a:buClr>
                <a:srgbClr val="3B3B3B"/>
              </a:buClr>
              <a:buSzPts val="440"/>
              <a:buFont typeface="Arial"/>
              <a:buNone/>
            </a:pPr>
            <a:r>
              <a:rPr lang="en" sz="1500"/>
              <a:t>Check-ins: The dataset includes aggregated check-in data over time for each of the 131,930 businesses listed. </a:t>
            </a:r>
            <a:endParaRPr sz="1500"/>
          </a:p>
          <a:p>
            <a:pPr indent="0" lvl="0" marL="0" rtl="0" algn="l">
              <a:spcBef>
                <a:spcPts val="1200"/>
              </a:spcBef>
              <a:spcAft>
                <a:spcPts val="1200"/>
              </a:spcAft>
              <a:buSzPts val="440"/>
              <a:buNone/>
            </a:pPr>
            <a:r>
              <a:t/>
            </a:r>
            <a:endParaRPr sz="1500"/>
          </a:p>
        </p:txBody>
      </p:sp>
      <p:sp>
        <p:nvSpPr>
          <p:cNvPr id="90" name="Google Shape;90;p18"/>
          <p:cNvSpPr txBox="1"/>
          <p:nvPr/>
        </p:nvSpPr>
        <p:spPr>
          <a:xfrm>
            <a:off x="552975" y="237000"/>
            <a:ext cx="3861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Dataset Description</a:t>
            </a:r>
            <a:endParaRPr sz="18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accent3"/>
                </a:solidFill>
                <a:latin typeface="Average"/>
                <a:ea typeface="Average"/>
                <a:cs typeface="Average"/>
                <a:sym typeface="Average"/>
              </a:rPr>
              <a:t>Data Dictionary</a:t>
            </a:r>
            <a:endParaRPr sz="1500">
              <a:solidFill>
                <a:schemeClr val="accent3"/>
              </a:solidFill>
              <a:latin typeface="Average"/>
              <a:ea typeface="Average"/>
              <a:cs typeface="Average"/>
              <a:sym typeface="Average"/>
            </a:endParaRPr>
          </a:p>
        </p:txBody>
      </p:sp>
      <p:sp>
        <p:nvSpPr>
          <p:cNvPr id="96" name="Google Shape;96;p19"/>
          <p:cNvSpPr txBox="1"/>
          <p:nvPr>
            <p:ph idx="1" type="body"/>
          </p:nvPr>
        </p:nvSpPr>
        <p:spPr>
          <a:xfrm>
            <a:off x="311700" y="888725"/>
            <a:ext cx="8520600" cy="3680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75"/>
              <a:t>Business ID: Unique identifier for each business.</a:t>
            </a:r>
            <a:br>
              <a:rPr lang="en" sz="1575"/>
            </a:br>
            <a:r>
              <a:rPr lang="en" sz="1575"/>
              <a:t>Name: Name of the business.</a:t>
            </a:r>
            <a:br>
              <a:rPr lang="en" sz="1575"/>
            </a:br>
            <a:r>
              <a:rPr lang="en" sz="1575"/>
              <a:t>Address: Address of the business.</a:t>
            </a:r>
            <a:br>
              <a:rPr lang="en" sz="1575"/>
            </a:br>
            <a:r>
              <a:rPr lang="en" sz="1575"/>
              <a:t>City: The city where the business is located.</a:t>
            </a:r>
            <a:br>
              <a:rPr lang="en" sz="1500"/>
            </a:br>
            <a:r>
              <a:rPr lang="en" sz="1575"/>
              <a:t>State: State where the business is located.</a:t>
            </a:r>
            <a:br>
              <a:rPr lang="en" sz="1575"/>
            </a:br>
            <a:r>
              <a:rPr lang="en" sz="1575"/>
              <a:t>Postal Code: Postal code of the business.</a:t>
            </a:r>
            <a:br>
              <a:rPr lang="en" sz="1575"/>
            </a:br>
            <a:r>
              <a:rPr lang="en" sz="1575"/>
              <a:t>Latitude: Latitude coordinates of the business location.</a:t>
            </a:r>
            <a:br>
              <a:rPr lang="en" sz="1575"/>
            </a:br>
            <a:r>
              <a:rPr lang="en"/>
              <a:t>Longitude</a:t>
            </a:r>
            <a:r>
              <a:rPr lang="en" sz="1575"/>
              <a:t>: Longitude coordinate of the business location.</a:t>
            </a:r>
            <a:br>
              <a:rPr lang="en" sz="1575"/>
            </a:br>
            <a:r>
              <a:rPr lang="en" sz="1575"/>
              <a:t>Stars: Average rating of the business.</a:t>
            </a:r>
            <a:br>
              <a:rPr lang="en" sz="1575"/>
            </a:br>
            <a:r>
              <a:rPr lang="en" sz="1575"/>
              <a:t>Review Count: Number of reviews the business has received.</a:t>
            </a:r>
            <a:br>
              <a:rPr lang="en" sz="1575"/>
            </a:br>
            <a:r>
              <a:rPr lang="en" sz="1575"/>
              <a:t>Is Open: Indicates if the business is currently open (1 for open, 0 for closed).</a:t>
            </a:r>
            <a:br>
              <a:rPr lang="en" sz="1575"/>
            </a:br>
            <a:r>
              <a:rPr lang="en" sz="1575"/>
              <a:t>Attributes: Additional attributes or features of the business.</a:t>
            </a:r>
            <a:br>
              <a:rPr lang="en" sz="1575"/>
            </a:br>
            <a:r>
              <a:rPr lang="en" sz="1575"/>
              <a:t>Categories: Categories or types of services offered by the business.</a:t>
            </a:r>
            <a:br>
              <a:rPr lang="en" sz="1575"/>
            </a:br>
            <a:r>
              <a:rPr lang="en" sz="1575"/>
              <a:t>Hours: Operating hours of the business.</a:t>
            </a:r>
            <a:endParaRPr sz="1320">
              <a:solidFill>
                <a:srgbClr val="1F2328"/>
              </a:solidFill>
              <a:highlight>
                <a:srgbClr val="FFFFFF"/>
              </a:highlight>
              <a:latin typeface="Arial"/>
              <a:ea typeface="Arial"/>
              <a:cs typeface="Arial"/>
              <a:sym typeface="Arial"/>
            </a:endParaRPr>
          </a:p>
          <a:p>
            <a:pPr indent="0" lvl="0" marL="0" rtl="0" algn="l">
              <a:lnSpc>
                <a:spcPct val="95000"/>
              </a:lnSpc>
              <a:spcBef>
                <a:spcPts val="1200"/>
              </a:spcBef>
              <a:spcAft>
                <a:spcPts val="0"/>
              </a:spcAft>
              <a:buSzPts val="935"/>
              <a:buNone/>
            </a:pPr>
            <a:r>
              <a:t/>
            </a:r>
            <a:endParaRPr sz="1235">
              <a:solidFill>
                <a:srgbClr val="000000"/>
              </a:solidFill>
              <a:latin typeface="Arial"/>
              <a:ea typeface="Arial"/>
              <a:cs typeface="Arial"/>
              <a:sym typeface="Arial"/>
            </a:endParaRPr>
          </a:p>
          <a:p>
            <a:pPr indent="0" lvl="0" marL="0" rtl="0" algn="l">
              <a:lnSpc>
                <a:spcPct val="95000"/>
              </a:lnSpc>
              <a:spcBef>
                <a:spcPts val="0"/>
              </a:spcBef>
              <a:spcAft>
                <a:spcPts val="1200"/>
              </a:spcAft>
              <a:buSzPts val="935"/>
              <a:buNone/>
            </a:pPr>
            <a:r>
              <a:t/>
            </a:r>
            <a:endParaRPr sz="18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311700" y="760350"/>
            <a:ext cx="8520600" cy="3808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Reviews:</a:t>
            </a:r>
            <a:endParaRPr/>
          </a:p>
          <a:p>
            <a:pPr indent="0" lvl="0" marL="0" marR="0" rtl="0" algn="l">
              <a:lnSpc>
                <a:spcPct val="115000"/>
              </a:lnSpc>
              <a:spcBef>
                <a:spcPts val="1200"/>
              </a:spcBef>
              <a:spcAft>
                <a:spcPts val="1200"/>
              </a:spcAft>
              <a:buNone/>
            </a:pPr>
            <a:r>
              <a:rPr lang="en"/>
              <a:t>Review ID: Unique identifier for each review.</a:t>
            </a:r>
            <a:br>
              <a:rPr lang="en"/>
            </a:br>
            <a:r>
              <a:rPr lang="en"/>
              <a:t>User ID: Unique identifier for the user who wrote the review.</a:t>
            </a:r>
            <a:br>
              <a:rPr lang="en"/>
            </a:br>
            <a:r>
              <a:rPr lang="en"/>
              <a:t>Business ID: Unique identifier for the business being reviewed.</a:t>
            </a:r>
            <a:br>
              <a:rPr lang="en"/>
            </a:br>
            <a:r>
              <a:rPr lang="en"/>
              <a:t>Stars: Rating given by the user (1 to 5 stars).</a:t>
            </a:r>
            <a:br>
              <a:rPr lang="en"/>
            </a:br>
            <a:r>
              <a:rPr lang="en"/>
              <a:t>Text: The text content of the review.</a:t>
            </a:r>
            <a:br>
              <a:rPr lang="en"/>
            </a:br>
            <a:r>
              <a:rPr lang="en"/>
              <a:t>Date: The date when the review was written.</a:t>
            </a:r>
            <a:endParaRPr sz="14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543100"/>
            <a:ext cx="8520600" cy="4025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Users:</a:t>
            </a:r>
            <a:endParaRPr/>
          </a:p>
          <a:p>
            <a:pPr indent="0" lvl="0" marL="0" rtl="0" algn="l">
              <a:spcBef>
                <a:spcPts val="1200"/>
              </a:spcBef>
              <a:spcAft>
                <a:spcPts val="0"/>
              </a:spcAft>
              <a:buNone/>
            </a:pPr>
            <a:r>
              <a:rPr lang="en"/>
              <a:t>User ID: Unique identifier for each user.</a:t>
            </a:r>
            <a:br>
              <a:rPr lang="en"/>
            </a:br>
            <a:r>
              <a:rPr lang="en"/>
              <a:t>Name: User's name.</a:t>
            </a:r>
            <a:br>
              <a:rPr lang="en"/>
            </a:br>
            <a:r>
              <a:rPr lang="en"/>
              <a:t>Review Count: Number of reviews written by the user.</a:t>
            </a:r>
            <a:br>
              <a:rPr lang="en"/>
            </a:br>
            <a:r>
              <a:rPr lang="en"/>
              <a:t>Average Stars: Average rating given by the user.</a:t>
            </a:r>
            <a:br>
              <a:rPr lang="en"/>
            </a:br>
            <a:r>
              <a:rPr lang="en"/>
              <a:t>Yelper Since: Date when the user joined Yelp.</a:t>
            </a:r>
            <a:endParaRPr/>
          </a:p>
          <a:p>
            <a:pPr indent="0" lvl="0" marL="0" rtl="0" algn="l">
              <a:spcBef>
                <a:spcPts val="1200"/>
              </a:spcBef>
              <a:spcAft>
                <a:spcPts val="0"/>
              </a:spcAft>
              <a:buNone/>
            </a:pPr>
            <a:r>
              <a:rPr lang="en"/>
              <a:t>Tips:</a:t>
            </a:r>
            <a:endParaRPr/>
          </a:p>
          <a:p>
            <a:pPr indent="0" lvl="0" marL="0" rtl="0" algn="l">
              <a:spcBef>
                <a:spcPts val="1200"/>
              </a:spcBef>
              <a:spcAft>
                <a:spcPts val="0"/>
              </a:spcAft>
              <a:buNone/>
            </a:pPr>
            <a:r>
              <a:rPr lang="en"/>
              <a:t>User ID: Unique identifier for the user who wrote the tip.</a:t>
            </a:r>
            <a:br>
              <a:rPr lang="en"/>
            </a:br>
            <a:r>
              <a:rPr lang="en"/>
              <a:t>Business ID: Unique identifier for the business the tip is about.</a:t>
            </a:r>
            <a:br>
              <a:rPr lang="en"/>
            </a:br>
            <a:r>
              <a:rPr lang="en"/>
              <a:t>Text: The text content of the tip.</a:t>
            </a:r>
            <a:br>
              <a:rPr lang="en"/>
            </a:br>
            <a:r>
              <a:rPr lang="en"/>
              <a:t>Date: The date when the tip was written.</a:t>
            </a:r>
            <a:endParaRPr sz="146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